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2"/>
  </p:notesMasterIdLst>
  <p:handoutMasterIdLst>
    <p:handoutMasterId r:id="rId33"/>
  </p:handoutMasterIdLst>
  <p:sldIdLst>
    <p:sldId id="265" r:id="rId5"/>
    <p:sldId id="310" r:id="rId6"/>
    <p:sldId id="344" r:id="rId7"/>
    <p:sldId id="324" r:id="rId8"/>
    <p:sldId id="341" r:id="rId9"/>
    <p:sldId id="321" r:id="rId10"/>
    <p:sldId id="323" r:id="rId11"/>
    <p:sldId id="325" r:id="rId12"/>
    <p:sldId id="326" r:id="rId13"/>
    <p:sldId id="342" r:id="rId14"/>
    <p:sldId id="328" r:id="rId15"/>
    <p:sldId id="329" r:id="rId16"/>
    <p:sldId id="322" r:id="rId17"/>
    <p:sldId id="311" r:id="rId18"/>
    <p:sldId id="327" r:id="rId19"/>
    <p:sldId id="330" r:id="rId20"/>
    <p:sldId id="331" r:id="rId21"/>
    <p:sldId id="332" r:id="rId22"/>
    <p:sldId id="333" r:id="rId23"/>
    <p:sldId id="334" r:id="rId24"/>
    <p:sldId id="335" r:id="rId25"/>
    <p:sldId id="336" r:id="rId26"/>
    <p:sldId id="337" r:id="rId27"/>
    <p:sldId id="338" r:id="rId28"/>
    <p:sldId id="339" r:id="rId29"/>
    <p:sldId id="340" r:id="rId30"/>
    <p:sldId id="343" r:id="rId31"/>
  </p:sldIdLst>
  <p:sldSz cx="12188825" cy="6858000"/>
  <p:notesSz cx="6858000" cy="9144000"/>
  <p:custDataLst>
    <p:tags r:id="rId34"/>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A56E6107-4F70-4432-81A1-E9329BDC8361}" type="datetime1">
              <a:rPr lang="zh-CN" altLang="en-US" smtClean="0">
                <a:latin typeface="微软雅黑" panose="020B0503020204020204" pitchFamily="34" charset="-122"/>
                <a:ea typeface="微软雅黑" panose="020B0503020204020204" pitchFamily="34" charset="-122"/>
              </a:rPr>
              <a:pPr algn="r" rtl="0"/>
              <a:t>2017/8/21</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n-US" altLang="zh-CN">
                <a:latin typeface="微软雅黑" panose="020B0503020204020204" pitchFamily="34" charset="-122"/>
                <a:ea typeface="微软雅黑" panose="020B0503020204020204" pitchFamily="34" charset="-122"/>
              </a:rPr>
              <a:pPr algn="r" rtl="0"/>
              <a:t>‹#›</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0760B032-84D0-4C37-BA11-143E54573B20}" type="datetime1">
              <a:rPr lang="zh-CN" altLang="en-US" smtClean="0"/>
              <a:pPr/>
              <a:t>2017/8/21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F93199CD-3E1B-4AE6-990F-76F925F5EA9F}" type="slidenum">
              <a:rPr lang="en-US" altLang="zh-CN" smtClean="0"/>
              <a:pPr/>
              <a:t>‹#›</a:t>
            </a:fld>
            <a:endParaRPr lang="zh-CN" alt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a:t>
            </a:fld>
            <a:endParaRPr lang="zh-CN" altLang="en-US"/>
          </a:p>
        </p:txBody>
      </p:sp>
    </p:spTree>
    <p:extLst>
      <p:ext uri="{BB962C8B-B14F-4D97-AF65-F5344CB8AC3E}">
        <p14:creationId xmlns:p14="http://schemas.microsoft.com/office/powerpoint/2010/main" val="2108103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Running steaming computations this way have several benefits</a:t>
            </a:r>
            <a:r>
              <a:rPr lang="en-US" baseline="0"/>
              <a:t> than traditional ones, such as Apache Storm and Apache </a:t>
            </a:r>
            <a:r>
              <a:rPr lang="en-US" baseline="0" err="1"/>
              <a:t>Flink</a:t>
            </a:r>
            <a:endParaRPr lang="en-NZ"/>
          </a:p>
          <a:p>
            <a:pPr marL="0" marR="0" indent="0" algn="l" defTabSz="914400" rtl="0" eaLnBrk="1" fontAlgn="auto" latinLnBrk="0" hangingPunct="1">
              <a:lnSpc>
                <a:spcPct val="100000"/>
              </a:lnSpc>
              <a:spcBef>
                <a:spcPts val="0"/>
              </a:spcBef>
              <a:spcAft>
                <a:spcPts val="0"/>
              </a:spcAft>
              <a:buClrTx/>
              <a:buSzTx/>
              <a:buFontTx/>
              <a:buNone/>
              <a:tabLst/>
              <a:defRPr/>
            </a:pPr>
            <a:endParaRPr lang="en-NZ" b="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10</a:t>
            </a:fld>
            <a:endParaRPr lang="zh-CN" altLang="en-US"/>
          </a:p>
        </p:txBody>
      </p:sp>
    </p:spTree>
    <p:extLst>
      <p:ext uri="{BB962C8B-B14F-4D97-AF65-F5344CB8AC3E}">
        <p14:creationId xmlns:p14="http://schemas.microsoft.com/office/powerpoint/2010/main" val="2636294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err="1"/>
              <a:t>GraphX</a:t>
            </a:r>
            <a:r>
              <a:rPr lang="en-NZ"/>
              <a:t> implements the same placement </a:t>
            </a:r>
            <a:r>
              <a:rPr lang="en-NZ" b="1"/>
              <a:t>optimization</a:t>
            </a:r>
            <a:r>
              <a:rPr lang="en-NZ"/>
              <a:t>s as these systems (such as vertex partitioning</a:t>
            </a:r>
          </a:p>
          <a:p>
            <a:r>
              <a:rPr lang="en-NZ"/>
              <a:t>schemes) through its choice of </a:t>
            </a:r>
            <a:r>
              <a:rPr lang="en-NZ" b="1"/>
              <a:t>partitioning function</a:t>
            </a:r>
            <a:r>
              <a:rPr lang="en-NZ"/>
              <a:t> for the RDDs it builds.</a:t>
            </a:r>
          </a:p>
          <a:p>
            <a:endParaRPr lang="en-US"/>
          </a:p>
          <a:p>
            <a:r>
              <a:rPr lang="en-NZ"/>
              <a:t>At a high level, </a:t>
            </a:r>
            <a:r>
              <a:rPr lang="en-NZ" err="1"/>
              <a:t>GraphX</a:t>
            </a:r>
            <a:r>
              <a:rPr lang="en-NZ"/>
              <a:t> extends the Spark RDD by introducing a new Graph abstraction: a directed </a:t>
            </a:r>
            <a:r>
              <a:rPr lang="en-NZ" err="1"/>
              <a:t>multigraph</a:t>
            </a:r>
            <a:r>
              <a:rPr lang="en-NZ"/>
              <a:t> with properties attached to each vertex and edge. To support graph computation, </a:t>
            </a:r>
            <a:r>
              <a:rPr lang="en-NZ" err="1"/>
              <a:t>GraphX</a:t>
            </a:r>
            <a:r>
              <a:rPr lang="en-NZ"/>
              <a:t> exposes a set of fundamental operators (e.g., </a:t>
            </a:r>
            <a:r>
              <a:rPr lang="en-NZ" err="1"/>
              <a:t>subgraph</a:t>
            </a:r>
            <a:r>
              <a:rPr lang="en-NZ"/>
              <a:t>, </a:t>
            </a:r>
            <a:r>
              <a:rPr lang="en-NZ" err="1"/>
              <a:t>joinVertices</a:t>
            </a:r>
            <a:r>
              <a:rPr lang="en-NZ"/>
              <a:t>, and </a:t>
            </a:r>
            <a:r>
              <a:rPr lang="en-NZ" err="1"/>
              <a:t>aggregateMessages</a:t>
            </a:r>
            <a:r>
              <a:rPr lang="en-NZ"/>
              <a:t>) as well as an optimized variant of the </a:t>
            </a:r>
            <a:r>
              <a:rPr lang="en-NZ" err="1"/>
              <a:t>Pregel</a:t>
            </a:r>
            <a:r>
              <a:rPr lang="en-NZ"/>
              <a:t> API. In addition, </a:t>
            </a:r>
            <a:r>
              <a:rPr lang="en-NZ" err="1"/>
              <a:t>GraphX</a:t>
            </a:r>
            <a:r>
              <a:rPr lang="en-NZ"/>
              <a:t> includes a growing collection of graph algorithms and builders to simplify graph analytics tasks.</a:t>
            </a:r>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11</a:t>
            </a:fld>
            <a:endParaRPr lang="zh-CN" altLang="en-US"/>
          </a:p>
        </p:txBody>
      </p:sp>
    </p:spTree>
    <p:extLst>
      <p:ext uri="{BB962C8B-B14F-4D97-AF65-F5344CB8AC3E}">
        <p14:creationId xmlns:p14="http://schemas.microsoft.com/office/powerpoint/2010/main" val="1852216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kern="1200" err="1">
                <a:solidFill>
                  <a:schemeClr val="tx1"/>
                </a:solidFill>
                <a:effectLst/>
                <a:latin typeface="微软雅黑" panose="020B0503020204020204" pitchFamily="34" charset="-122"/>
                <a:ea typeface="微软雅黑" panose="020B0503020204020204" pitchFamily="34" charset="-122"/>
                <a:cs typeface="+mn-cs"/>
              </a:rPr>
              <a:t>MLlib</a:t>
            </a:r>
            <a:r>
              <a:rPr lang="en-NZ" sz="1200" b="0" i="0" kern="1200">
                <a:solidFill>
                  <a:schemeClr val="tx1"/>
                </a:solidFill>
                <a:effectLst/>
                <a:latin typeface="微软雅黑" panose="020B0503020204020204" pitchFamily="34" charset="-122"/>
                <a:ea typeface="微软雅黑" panose="020B0503020204020204" pitchFamily="34" charset="-122"/>
                <a:cs typeface="+mn-cs"/>
              </a:rPr>
              <a:t> is Spark’s machine learning (ML) library. Its goal is to make practical machine learning scalable and easy. </a:t>
            </a:r>
          </a:p>
          <a:p>
            <a:r>
              <a:rPr lang="en-NZ" sz="1200" b="0" i="0" kern="1200">
                <a:solidFill>
                  <a:schemeClr val="tx1"/>
                </a:solidFill>
                <a:effectLst/>
                <a:latin typeface="微软雅黑" panose="020B0503020204020204" pitchFamily="34" charset="-122"/>
                <a:ea typeface="微软雅黑" panose="020B0503020204020204" pitchFamily="34" charset="-122"/>
                <a:cs typeface="+mn-cs"/>
              </a:rPr>
              <a:t>At a high level, it provides tools such as:</a:t>
            </a:r>
          </a:p>
          <a:p>
            <a:r>
              <a:rPr lang="en-NZ" sz="1200" b="0" i="0" kern="1200">
                <a:solidFill>
                  <a:schemeClr val="tx1"/>
                </a:solidFill>
                <a:effectLst/>
                <a:latin typeface="微软雅黑" panose="020B0503020204020204" pitchFamily="34" charset="-122"/>
                <a:ea typeface="微软雅黑" panose="020B0503020204020204" pitchFamily="34" charset="-122"/>
                <a:cs typeface="+mn-cs"/>
              </a:rPr>
              <a:t>1)</a:t>
            </a:r>
            <a:r>
              <a:rPr lang="en-NZ" sz="1200" b="0" i="0" kern="1200" baseline="0">
                <a:solidFill>
                  <a:schemeClr val="tx1"/>
                </a:solidFill>
                <a:effectLst/>
                <a:latin typeface="微软雅黑" panose="020B0503020204020204" pitchFamily="34" charset="-122"/>
                <a:ea typeface="微软雅黑" panose="020B0503020204020204" pitchFamily="34" charset="-122"/>
                <a:cs typeface="+mn-cs"/>
              </a:rPr>
              <a:t> </a:t>
            </a:r>
            <a:r>
              <a:rPr lang="en-NZ" sz="1200" b="0" i="0" kern="1200">
                <a:solidFill>
                  <a:schemeClr val="tx1"/>
                </a:solidFill>
                <a:effectLst/>
                <a:latin typeface="微软雅黑" panose="020B0503020204020204" pitchFamily="34" charset="-122"/>
                <a:ea typeface="微软雅黑" panose="020B0503020204020204" pitchFamily="34" charset="-122"/>
                <a:cs typeface="+mn-cs"/>
              </a:rPr>
              <a:t>ML Algorithms: common learning algorithms such as classification, regression, clustering, and collaborative filtering</a:t>
            </a:r>
          </a:p>
          <a:p>
            <a:r>
              <a:rPr lang="en-NZ" sz="1200" b="0" i="0" kern="1200">
                <a:solidFill>
                  <a:schemeClr val="tx1"/>
                </a:solidFill>
                <a:effectLst/>
                <a:latin typeface="微软雅黑" panose="020B0503020204020204" pitchFamily="34" charset="-122"/>
                <a:ea typeface="微软雅黑" panose="020B0503020204020204" pitchFamily="34" charset="-122"/>
                <a:cs typeface="+mn-cs"/>
              </a:rPr>
              <a:t>2) </a:t>
            </a:r>
            <a:r>
              <a:rPr lang="en-NZ" sz="1200" b="0" i="0" kern="1200" err="1">
                <a:solidFill>
                  <a:schemeClr val="tx1"/>
                </a:solidFill>
                <a:effectLst/>
                <a:latin typeface="微软雅黑" panose="020B0503020204020204" pitchFamily="34" charset="-122"/>
                <a:ea typeface="微软雅黑" panose="020B0503020204020204" pitchFamily="34" charset="-122"/>
                <a:cs typeface="+mn-cs"/>
              </a:rPr>
              <a:t>Featurization</a:t>
            </a:r>
            <a:r>
              <a:rPr lang="en-NZ" sz="1200" b="0" i="0" kern="1200">
                <a:solidFill>
                  <a:schemeClr val="tx1"/>
                </a:solidFill>
                <a:effectLst/>
                <a:latin typeface="微软雅黑" panose="020B0503020204020204" pitchFamily="34" charset="-122"/>
                <a:ea typeface="微软雅黑" panose="020B0503020204020204" pitchFamily="34" charset="-122"/>
                <a:cs typeface="+mn-cs"/>
              </a:rPr>
              <a:t>: feature extraction, transformation, dimensionality reduction, and selection</a:t>
            </a:r>
          </a:p>
          <a:p>
            <a:r>
              <a:rPr lang="en-NZ" sz="1200" b="0" i="0" kern="1200">
                <a:solidFill>
                  <a:schemeClr val="tx1"/>
                </a:solidFill>
                <a:effectLst/>
                <a:latin typeface="微软雅黑" panose="020B0503020204020204" pitchFamily="34" charset="-122"/>
                <a:ea typeface="微软雅黑" panose="020B0503020204020204" pitchFamily="34" charset="-122"/>
                <a:cs typeface="+mn-cs"/>
              </a:rPr>
              <a:t>3) Pipelines: tools for constructing, evaluating, and tuning ML Pipelines</a:t>
            </a:r>
          </a:p>
          <a:p>
            <a:r>
              <a:rPr lang="en-NZ" sz="1200" b="0" i="0" kern="1200">
                <a:solidFill>
                  <a:schemeClr val="tx1"/>
                </a:solidFill>
                <a:effectLst/>
                <a:latin typeface="微软雅黑" panose="020B0503020204020204" pitchFamily="34" charset="-122"/>
                <a:ea typeface="微软雅黑" panose="020B0503020204020204" pitchFamily="34" charset="-122"/>
                <a:cs typeface="+mn-cs"/>
              </a:rPr>
              <a:t>4) Persistence: saving and load algorithms, models, and Pipelines</a:t>
            </a:r>
          </a:p>
          <a:p>
            <a:r>
              <a:rPr lang="en-NZ" sz="1200" b="0" i="0" kern="1200">
                <a:solidFill>
                  <a:schemeClr val="tx1"/>
                </a:solidFill>
                <a:effectLst/>
                <a:latin typeface="微软雅黑" panose="020B0503020204020204" pitchFamily="34" charset="-122"/>
                <a:ea typeface="微软雅黑" panose="020B0503020204020204" pitchFamily="34" charset="-122"/>
                <a:cs typeface="+mn-cs"/>
              </a:rPr>
              <a:t>5) Utilities: linear algebra, statistics, data handling, etc.</a:t>
            </a:r>
          </a:p>
          <a:p>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12</a:t>
            </a:fld>
            <a:endParaRPr lang="zh-CN" altLang="en-US"/>
          </a:p>
        </p:txBody>
      </p:sp>
    </p:spTree>
    <p:extLst>
      <p:ext uri="{BB962C8B-B14F-4D97-AF65-F5344CB8AC3E}">
        <p14:creationId xmlns:p14="http://schemas.microsoft.com/office/powerpoint/2010/main" val="4164152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a:t>Spark’s libraries all operate on RDDs as the data abstraction, making them easy to combine in applications.</a:t>
            </a:r>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13</a:t>
            </a:fld>
            <a:endParaRPr lang="zh-CN" altLang="en-US"/>
          </a:p>
        </p:txBody>
      </p:sp>
    </p:spTree>
    <p:extLst>
      <p:ext uri="{BB962C8B-B14F-4D97-AF65-F5344CB8AC3E}">
        <p14:creationId xmlns:p14="http://schemas.microsoft.com/office/powerpoint/2010/main" val="3689925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For example, it shows a program that reads some historical Twitter data using Spark SQL, trains a K-means clustering</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model using </a:t>
            </a:r>
            <a:r>
              <a:rPr lang="en-NZ" sz="1200" b="0" i="0" u="none" strike="noStrike" kern="1200" baseline="0" err="1">
                <a:solidFill>
                  <a:schemeClr val="tx1"/>
                </a:solidFill>
                <a:latin typeface="微软雅黑" panose="020B0503020204020204" pitchFamily="34" charset="-122"/>
                <a:ea typeface="微软雅黑" panose="020B0503020204020204" pitchFamily="34" charset="-122"/>
                <a:cs typeface="+mn-cs"/>
              </a:rPr>
              <a:t>MLlib</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and then applies the model to a new stream of tweets.</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The data tasks returned by each library (here the historic tweet RDD and the K-means model) are easily passed to other</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libraries.</a:t>
            </a:r>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14</a:t>
            </a:fld>
            <a:endParaRPr lang="zh-CN" altLang="en-US"/>
          </a:p>
        </p:txBody>
      </p:sp>
    </p:spTree>
    <p:extLst>
      <p:ext uri="{BB962C8B-B14F-4D97-AF65-F5344CB8AC3E}">
        <p14:creationId xmlns:p14="http://schemas.microsoft.com/office/powerpoint/2010/main" val="3049041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kern="1200">
                <a:solidFill>
                  <a:schemeClr val="tx1"/>
                </a:solidFill>
                <a:effectLst/>
                <a:latin typeface="微软雅黑" panose="020B0503020204020204" pitchFamily="34" charset="-122"/>
                <a:ea typeface="微软雅黑" panose="020B0503020204020204" pitchFamily="34" charset="-122"/>
                <a:cs typeface="+mn-cs"/>
              </a:rPr>
              <a:t>Spark Streaming ecosystem: Spark Streaming can consume static and streaming data from various sources, process data using Spark SQL and </a:t>
            </a:r>
            <a:r>
              <a:rPr lang="en-NZ" sz="1200" b="0" i="0" kern="1200" err="1">
                <a:solidFill>
                  <a:schemeClr val="tx1"/>
                </a:solidFill>
                <a:effectLst/>
                <a:latin typeface="微软雅黑" panose="020B0503020204020204" pitchFamily="34" charset="-122"/>
                <a:ea typeface="微软雅黑" panose="020B0503020204020204" pitchFamily="34" charset="-122"/>
                <a:cs typeface="+mn-cs"/>
              </a:rPr>
              <a:t>DataFrames</a:t>
            </a:r>
            <a:r>
              <a:rPr lang="en-NZ" sz="1200" b="0" i="0" kern="1200">
                <a:solidFill>
                  <a:schemeClr val="tx1"/>
                </a:solidFill>
                <a:effectLst/>
                <a:latin typeface="微软雅黑" panose="020B0503020204020204" pitchFamily="34" charset="-122"/>
                <a:ea typeface="微软雅黑" panose="020B0503020204020204" pitchFamily="34" charset="-122"/>
                <a:cs typeface="+mn-cs"/>
              </a:rPr>
              <a:t>, apply machine learning techniques from </a:t>
            </a:r>
            <a:r>
              <a:rPr lang="en-NZ" sz="1200" b="0" i="0" kern="1200" err="1">
                <a:solidFill>
                  <a:schemeClr val="tx1"/>
                </a:solidFill>
                <a:effectLst/>
                <a:latin typeface="微软雅黑" panose="020B0503020204020204" pitchFamily="34" charset="-122"/>
                <a:ea typeface="微软雅黑" panose="020B0503020204020204" pitchFamily="34" charset="-122"/>
                <a:cs typeface="+mn-cs"/>
              </a:rPr>
              <a:t>MLlib</a:t>
            </a:r>
            <a:r>
              <a:rPr lang="en-NZ" sz="1200" b="0" i="0" kern="1200">
                <a:solidFill>
                  <a:schemeClr val="tx1"/>
                </a:solidFill>
                <a:effectLst/>
                <a:latin typeface="微软雅黑" panose="020B0503020204020204" pitchFamily="34" charset="-122"/>
                <a:ea typeface="微软雅黑" panose="020B0503020204020204" pitchFamily="34" charset="-122"/>
                <a:cs typeface="+mn-cs"/>
              </a:rPr>
              <a:t>, and finally push out results to external data storage systems</a:t>
            </a:r>
            <a:endParaRPr lang="en-NZ" b="0" i="0"/>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15</a:t>
            </a:fld>
            <a:endParaRPr lang="zh-CN" altLang="en-US"/>
          </a:p>
        </p:txBody>
      </p:sp>
    </p:spTree>
    <p:extLst>
      <p:ext uri="{BB962C8B-B14F-4D97-AF65-F5344CB8AC3E}">
        <p14:creationId xmlns:p14="http://schemas.microsoft.com/office/powerpoint/2010/main" val="3075863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a:t>Apart from compatibility at the API level, composition in Spark is also efficient at the execution level, because Spark can optimize </a:t>
            </a:r>
            <a:r>
              <a:rPr lang="en-NZ" i="1"/>
              <a:t>across </a:t>
            </a:r>
            <a:r>
              <a:rPr lang="en-NZ"/>
              <a:t>processing libraries. </a:t>
            </a:r>
          </a:p>
          <a:p>
            <a:r>
              <a:rPr lang="en-NZ"/>
              <a:t>For example, if one library runs a map function and the next library runs a map on its result, Spark will fuse these operations into a single map. </a:t>
            </a:r>
          </a:p>
          <a:p>
            <a:r>
              <a:rPr lang="en-NZ"/>
              <a:t>Likewise, Spark’s fault recovery works seamlessly across these libraries, re-computing lost data no matter which libraries produced it.</a:t>
            </a:r>
          </a:p>
          <a:p>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16</a:t>
            </a:fld>
            <a:endParaRPr lang="zh-CN" altLang="en-US"/>
          </a:p>
        </p:txBody>
      </p:sp>
    </p:spTree>
    <p:extLst>
      <p:ext uri="{BB962C8B-B14F-4D97-AF65-F5344CB8AC3E}">
        <p14:creationId xmlns:p14="http://schemas.microsoft.com/office/powerpoint/2010/main" val="1117859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a:t>Given that these libraries run over </a:t>
            </a:r>
            <a:r>
              <a:rPr lang="en-NZ" b="1"/>
              <a:t>the same engine</a:t>
            </a:r>
            <a:r>
              <a:rPr lang="en-NZ"/>
              <a:t>, do they lose performance?</a:t>
            </a:r>
          </a:p>
          <a:p>
            <a:endParaRPr lang="en-NZ"/>
          </a:p>
          <a:p>
            <a:r>
              <a:rPr lang="en-NZ"/>
              <a:t>Figure compares Spark’s performance on three simple tasks—a SQL query, streaming word count, and machine learning—versus other engines.</a:t>
            </a:r>
          </a:p>
          <a:p>
            <a:r>
              <a:rPr lang="en-NZ"/>
              <a:t>While the results vary across workloads, Spark is generally comparable with specialized systems like Storm, </a:t>
            </a:r>
            <a:r>
              <a:rPr lang="en-NZ" err="1"/>
              <a:t>GraphLab</a:t>
            </a:r>
            <a:r>
              <a:rPr lang="en-NZ"/>
              <a:t>, and Impala.</a:t>
            </a:r>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17</a:t>
            </a:fld>
            <a:endParaRPr lang="zh-CN" altLang="en-US"/>
          </a:p>
        </p:txBody>
      </p:sp>
    </p:spTree>
    <p:extLst>
      <p:ext uri="{BB962C8B-B14F-4D97-AF65-F5344CB8AC3E}">
        <p14:creationId xmlns:p14="http://schemas.microsoft.com/office/powerpoint/2010/main" val="1243229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Apache Spark is used in a wide range of applications.</a:t>
            </a:r>
          </a:p>
          <a:p>
            <a:r>
              <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rPr>
              <a:t>There are more than 1000 companies using Spark, in areas from web services to biotechnology to finance.</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On website “https://idatalabs.com/tech/products/apache-spark” , it shows that there are </a:t>
            </a:r>
            <a:r>
              <a:rPr lang="en-NZ" sz="1200" b="0" i="0" kern="1200">
                <a:solidFill>
                  <a:schemeClr val="tx1"/>
                </a:solidFill>
                <a:effectLst/>
                <a:latin typeface="微软雅黑" panose="020B0503020204020204" pitchFamily="34" charset="-122"/>
                <a:ea typeface="微软雅黑" panose="020B0503020204020204" pitchFamily="34" charset="-122"/>
                <a:cs typeface="+mn-cs"/>
              </a:rPr>
              <a:t>2,862 companies using Apache Spark.</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Across these workloads, users take advantage of Spark’s generality and often combine multiple of its libraries.</a:t>
            </a:r>
          </a:p>
          <a:p>
            <a:endPar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18</a:t>
            </a:fld>
            <a:endParaRPr lang="zh-CN" altLang="en-US"/>
          </a:p>
        </p:txBody>
      </p:sp>
    </p:spTree>
    <p:extLst>
      <p:ext uri="{BB962C8B-B14F-4D97-AF65-F5344CB8AC3E}">
        <p14:creationId xmlns:p14="http://schemas.microsoft.com/office/powerpoint/2010/main" val="2197787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Here, we will cover a few top use cases.</a:t>
            </a:r>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19</a:t>
            </a:fld>
            <a:endParaRPr lang="zh-CN" altLang="en-US"/>
          </a:p>
        </p:txBody>
      </p:sp>
    </p:spTree>
    <p:extLst>
      <p:ext uri="{BB962C8B-B14F-4D97-AF65-F5344CB8AC3E}">
        <p14:creationId xmlns:p14="http://schemas.microsoft.com/office/powerpoint/2010/main" val="115883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Over</a:t>
            </a:r>
            <a:r>
              <a:rPr lang="en-US" baseline="0"/>
              <a:t>view of Apache Spark Framework</a:t>
            </a:r>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a:t>
            </a:fld>
            <a:endParaRPr lang="zh-CN" altLang="en-US"/>
          </a:p>
        </p:txBody>
      </p:sp>
    </p:spTree>
    <p:extLst>
      <p:ext uri="{BB962C8B-B14F-4D97-AF65-F5344CB8AC3E}">
        <p14:creationId xmlns:p14="http://schemas.microsoft.com/office/powerpoint/2010/main" val="378040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Spark’s most common applications are for batch processing on large datasets, including Extract-Transform-Load workloads to</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convert data from a raw format (such as log files) to a more structured format and offline training of .machine learning models.</a:t>
            </a:r>
          </a:p>
          <a:p>
            <a:endPar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The largest published use </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is an 8,000-node cluster at Chinese social network </a:t>
            </a:r>
            <a:r>
              <a:rPr lang="en-NZ" sz="1200" b="0" i="0" u="none" strike="noStrike" kern="1200" baseline="0" err="1">
                <a:solidFill>
                  <a:schemeClr val="tx1"/>
                </a:solidFill>
                <a:latin typeface="微软雅黑" panose="020B0503020204020204" pitchFamily="34" charset="-122"/>
                <a:ea typeface="微软雅黑" panose="020B0503020204020204" pitchFamily="34" charset="-122"/>
                <a:cs typeface="+mn-cs"/>
              </a:rPr>
              <a:t>Tencent</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that ingests 1PB of data per day.</a:t>
            </a:r>
          </a:p>
          <a:p>
            <a:endPar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While Spark can process data in memory, many of the applications in this category run only on disk. In such cases, Spark can still improve performance over </a:t>
            </a:r>
            <a:r>
              <a:rPr lang="en-NZ" sz="1200" b="0" i="0" u="none" strike="noStrike" kern="1200" baseline="0" err="1">
                <a:solidFill>
                  <a:schemeClr val="tx1"/>
                </a:solidFill>
                <a:latin typeface="微软雅黑" panose="020B0503020204020204" pitchFamily="34" charset="-122"/>
                <a:ea typeface="微软雅黑" panose="020B0503020204020204" pitchFamily="34" charset="-122"/>
                <a:cs typeface="+mn-cs"/>
              </a:rPr>
              <a:t>MapReduce</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due to its support for more complex operator graphs.</a:t>
            </a:r>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20</a:t>
            </a:fld>
            <a:endParaRPr lang="zh-CN" altLang="en-US"/>
          </a:p>
        </p:txBody>
      </p:sp>
    </p:spTree>
    <p:extLst>
      <p:ext uri="{BB962C8B-B14F-4D97-AF65-F5344CB8AC3E}">
        <p14:creationId xmlns:p14="http://schemas.microsoft.com/office/powerpoint/2010/main" val="1668402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several vendors have developed domain-specific interactive applications that run on Spark.</a:t>
            </a:r>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21</a:t>
            </a:fld>
            <a:endParaRPr lang="zh-CN" altLang="en-US"/>
          </a:p>
        </p:txBody>
      </p:sp>
    </p:spTree>
    <p:extLst>
      <p:ext uri="{BB962C8B-B14F-4D97-AF65-F5344CB8AC3E}">
        <p14:creationId xmlns:p14="http://schemas.microsoft.com/office/powerpoint/2010/main" val="1205129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Real-time processing is also a popular use case. Both in analytics and in real-time decision streaming making applications.  </a:t>
            </a:r>
          </a:p>
          <a:p>
            <a:endPar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Many of these applications also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combine</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decision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streaming</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with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batch</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and interactive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queries</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a:t>
            </a:r>
          </a:p>
          <a:p>
            <a:endPar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querying it automatically </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when it moves clients across servers, in an application that requires substantial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parallel work </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for</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both model maintenance and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queries</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a:t>
            </a:r>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22</a:t>
            </a:fld>
            <a:endParaRPr lang="zh-CN" altLang="en-US"/>
          </a:p>
        </p:txBody>
      </p:sp>
    </p:spTree>
    <p:extLst>
      <p:ext uri="{BB962C8B-B14F-4D97-AF65-F5344CB8AC3E}">
        <p14:creationId xmlns:p14="http://schemas.microsoft.com/office/powerpoint/2010/main" val="706896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Spark has also been used in several scientific domains, including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large-scale spam detection</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image processing</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and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genomic data processing</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a:t>
            </a:r>
          </a:p>
          <a:p>
            <a:endPar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One example that combines batch, interactive, and stream processing is the Thunder platform for neuroscience at Howard Hughes Medical Institute, </a:t>
            </a:r>
            <a:r>
              <a:rPr lang="en-NZ" sz="1200" b="0" i="0" u="none" strike="noStrike" kern="1200" baseline="0" err="1">
                <a:solidFill>
                  <a:schemeClr val="tx1"/>
                </a:solidFill>
                <a:latin typeface="微软雅黑" panose="020B0503020204020204" pitchFamily="34" charset="-122"/>
                <a:ea typeface="微软雅黑" panose="020B0503020204020204" pitchFamily="34" charset="-122"/>
                <a:cs typeface="+mn-cs"/>
              </a:rPr>
              <a:t>Janelia</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Farm</a:t>
            </a:r>
          </a:p>
          <a:p>
            <a:endPar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It is designed to process brain-imaging data from experiments in real time, scaling up to 1TB/hour of whole-brain imaging</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data from organisms (such as </a:t>
            </a:r>
            <a:r>
              <a:rPr lang="en-NZ" sz="1200" b="0" i="0" u="none" strike="noStrike" kern="1200" baseline="0" err="1">
                <a:solidFill>
                  <a:schemeClr val="tx1"/>
                </a:solidFill>
                <a:latin typeface="微软雅黑" panose="020B0503020204020204" pitchFamily="34" charset="-122"/>
                <a:ea typeface="微软雅黑" panose="020B0503020204020204" pitchFamily="34" charset="-122"/>
                <a:cs typeface="+mn-cs"/>
              </a:rPr>
              <a:t>zebrafish</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and mice). Using Thunder, researchers can apply machine learning algorithms</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(such as clustering and Principal Component Analysis) to identify neurons involved in specific </a:t>
            </a:r>
            <a:r>
              <a:rPr lang="en-NZ" sz="1200" b="0" i="0" u="none" strike="noStrike" kern="1200" baseline="0" err="1">
                <a:solidFill>
                  <a:schemeClr val="tx1"/>
                </a:solidFill>
                <a:latin typeface="微软雅黑" panose="020B0503020204020204" pitchFamily="34" charset="-122"/>
                <a:ea typeface="微软雅黑" panose="020B0503020204020204" pitchFamily="34" charset="-122"/>
                <a:cs typeface="+mn-cs"/>
              </a:rPr>
              <a:t>behaviors</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The same</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code can be run in batch jobs on data from previous runs or in interactive queries during live experiments.</a:t>
            </a:r>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23</a:t>
            </a:fld>
            <a:endParaRPr lang="zh-CN" altLang="en-US"/>
          </a:p>
        </p:txBody>
      </p:sp>
    </p:spTree>
    <p:extLst>
      <p:ext uri="{BB962C8B-B14F-4D97-AF65-F5344CB8AC3E}">
        <p14:creationId xmlns:p14="http://schemas.microsoft.com/office/powerpoint/2010/main" val="1128345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We see that many components are widely used, with Spark Core and SQL as the most popular. </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Streaming is used in 46% of organizations and machine learning in 54%.</a:t>
            </a:r>
          </a:p>
          <a:p>
            <a:endPar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most organizations use multiple components; 88% use at least two of them, </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60% use at least three (such as Spark Core and two libraries), and 27% use at least four components.</a:t>
            </a:r>
          </a:p>
          <a:p>
            <a:endPar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24</a:t>
            </a:fld>
            <a:endParaRPr lang="zh-CN" altLang="en-US"/>
          </a:p>
        </p:txBody>
      </p:sp>
    </p:spTree>
    <p:extLst>
      <p:ext uri="{BB962C8B-B14F-4D97-AF65-F5344CB8AC3E}">
        <p14:creationId xmlns:p14="http://schemas.microsoft.com/office/powerpoint/2010/main" val="38563089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We also see growing diversity in where Apache Spark applications run and what data sources they connect to. </a:t>
            </a:r>
          </a:p>
          <a:p>
            <a:r>
              <a:rPr lang="en-US"/>
              <a:t>While the first Spark deployments were generally in Hadoop environments, </a:t>
            </a:r>
            <a:endParaRPr/>
          </a:p>
          <a:p>
            <a:r>
              <a:rPr lang="en-US"/>
              <a:t>only 40% of deployments in our July 2015 Spark survey were on the Hadoop YARN cluster manager. </a:t>
            </a:r>
            <a:endParaRPr/>
          </a:p>
          <a:p>
            <a:r>
              <a:rPr lang="en-US"/>
              <a:t>In addition, 52% of respondents ran Spark on a public cloud. </a:t>
            </a:r>
            <a:endParaRPr/>
          </a:p>
          <a:p>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25</a:t>
            </a:fld>
            <a:endParaRPr lang="zh-CN" altLang="en-US"/>
          </a:p>
        </p:txBody>
      </p:sp>
    </p:spTree>
    <p:extLst>
      <p:ext uri="{BB962C8B-B14F-4D97-AF65-F5344CB8AC3E}">
        <p14:creationId xmlns:p14="http://schemas.microsoft.com/office/powerpoint/2010/main" val="40560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The RDD programming model provides only distributed collections of objects and functions to run on them.</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There are a variety of higher-level libraries on Spark, targeting many of the use cases of specialized computing engines.</a:t>
            </a:r>
          </a:p>
          <a:p>
            <a:endPar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The key idea </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is that if we control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the data structures </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stored inside RDDs,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the partitioning of data across nodes</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and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the functions run on them</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we can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implement many of the execution techniques in other engines</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a:t>
            </a:r>
          </a:p>
          <a:p>
            <a:endPar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We now discuss the four main libraries included with Apache Spark.</a:t>
            </a:r>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3</a:t>
            </a:fld>
            <a:endParaRPr lang="zh-CN" altLang="en-US"/>
          </a:p>
        </p:txBody>
      </p:sp>
    </p:spTree>
    <p:extLst>
      <p:ext uri="{BB962C8B-B14F-4D97-AF65-F5344CB8AC3E}">
        <p14:creationId xmlns:p14="http://schemas.microsoft.com/office/powerpoint/2010/main" val="207928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a:latin typeface="Arial" panose="020B0604020202020204" pitchFamily="34" charset="0"/>
                <a:cs typeface="Arial" panose="020B0604020202020204" pitchFamily="34" charset="0"/>
              </a:rPr>
              <a:t>One of the most common data processing paradigms is relational queries.</a:t>
            </a:r>
          </a:p>
          <a:p>
            <a:r>
              <a:rPr lang="en-US" sz="1200">
                <a:latin typeface="Arial" panose="020B0604020202020204" pitchFamily="34" charset="0"/>
                <a:cs typeface="Arial" panose="020B0604020202020204" pitchFamily="34" charset="0"/>
              </a:rPr>
              <a:t>Spark</a:t>
            </a:r>
            <a:r>
              <a:rPr lang="en-US" sz="1200" baseline="0">
                <a:latin typeface="Arial" panose="020B0604020202020204" pitchFamily="34" charset="0"/>
                <a:cs typeface="Arial" panose="020B0604020202020204" pitchFamily="34" charset="0"/>
              </a:rPr>
              <a:t> SQL and predecessor, Shark, implement such queries on Spark.</a:t>
            </a:r>
            <a:endParaRPr lang="en-NZ" sz="1200">
              <a:latin typeface="Arial" panose="020B0604020202020204" pitchFamily="34" charset="0"/>
              <a:cs typeface="Arial" panose="020B0604020202020204" pitchFamily="34" charset="0"/>
            </a:endParaRPr>
          </a:p>
          <a:p>
            <a:endParaRPr lang="en-NZ" sz="1200">
              <a:latin typeface="Arial" panose="020B0604020202020204" pitchFamily="34" charset="0"/>
              <a:cs typeface="Arial" panose="020B0604020202020204" pitchFamily="34" charset="0"/>
            </a:endParaRPr>
          </a:p>
          <a:p>
            <a:r>
              <a:rPr lang="en-NZ" sz="1200">
                <a:latin typeface="Arial" panose="020B0604020202020204" pitchFamily="34" charset="0"/>
                <a:cs typeface="Arial" panose="020B0604020202020204" pitchFamily="34" charset="0"/>
              </a:rPr>
              <a:t>For example, these systems support columnar storage, cost-based optimization, and code generation for query execution. </a:t>
            </a:r>
          </a:p>
          <a:p>
            <a:r>
              <a:rPr lang="en-NZ" sz="1200">
                <a:latin typeface="Arial" panose="020B0604020202020204" pitchFamily="34" charset="0"/>
                <a:cs typeface="Arial" panose="020B0604020202020204" pitchFamily="34" charset="0"/>
              </a:rPr>
              <a:t>The main idea behind these systems is to use the same data layout as analytical databases—compressed columnar storage—inside RDDs. </a:t>
            </a:r>
          </a:p>
          <a:p>
            <a:endParaRPr lang="en-US" sz="1200">
              <a:latin typeface="Arial" panose="020B0604020202020204" pitchFamily="34" charset="0"/>
              <a:cs typeface="Arial" panose="020B0604020202020204" pitchFamily="34" charset="0"/>
            </a:endParaRPr>
          </a:p>
          <a:p>
            <a:r>
              <a:rPr lang="en-US" sz="1200">
                <a:latin typeface="Arial" panose="020B0604020202020204" pitchFamily="34" charset="0"/>
                <a:cs typeface="Arial" panose="020B0604020202020204" pitchFamily="34" charset="0"/>
              </a:rPr>
              <a:t>Advantages:</a:t>
            </a:r>
          </a:p>
          <a:p>
            <a:pPr marL="228600" indent="-228600">
              <a:buAutoNum type="arabicPeriod"/>
            </a:pPr>
            <a:r>
              <a:rPr lang="en-NZ" sz="1200" b="0" i="0" kern="1200" baseline="0">
                <a:solidFill>
                  <a:schemeClr val="tx1"/>
                </a:solidFill>
                <a:effectLst/>
                <a:latin typeface="微软雅黑" panose="020B0503020204020204" pitchFamily="34" charset="-122"/>
                <a:ea typeface="微软雅黑" panose="020B0503020204020204" pitchFamily="34" charset="-122"/>
                <a:cs typeface="+mn-cs"/>
              </a:rPr>
              <a:t>P</a:t>
            </a:r>
            <a:r>
              <a:rPr lang="en-NZ" sz="1200" b="0" i="0" kern="1200">
                <a:solidFill>
                  <a:schemeClr val="tx1"/>
                </a:solidFill>
                <a:effectLst/>
                <a:latin typeface="微软雅黑" panose="020B0503020204020204" pitchFamily="34" charset="-122"/>
                <a:ea typeface="微软雅黑" panose="020B0503020204020204" pitchFamily="34" charset="-122"/>
                <a:cs typeface="+mn-cs"/>
              </a:rPr>
              <a:t>rovide a common way to access a variety of data sources, including Hive, Avro, Parquet, ORC, JSON, and JDBC.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NZ"/>
              <a:t>Usable in Java, Scala, Python and R.</a:t>
            </a:r>
          </a:p>
          <a:p>
            <a:pPr marL="228600" indent="-228600">
              <a:buAutoNum type="arabicPeriod"/>
            </a:pPr>
            <a:r>
              <a:rPr lang="en-NZ" sz="1200" b="0" i="0" kern="1200">
                <a:solidFill>
                  <a:schemeClr val="tx1"/>
                </a:solidFill>
                <a:effectLst/>
                <a:latin typeface="微软雅黑" panose="020B0503020204020204" pitchFamily="34" charset="-122"/>
                <a:ea typeface="微软雅黑" panose="020B0503020204020204" pitchFamily="34" charset="-122"/>
                <a:cs typeface="+mn-cs"/>
              </a:rPr>
              <a:t>Use</a:t>
            </a:r>
            <a:r>
              <a:rPr lang="en-NZ" sz="1200" b="0" i="0" kern="1200" baseline="0">
                <a:solidFill>
                  <a:schemeClr val="tx1"/>
                </a:solidFill>
                <a:effectLst/>
                <a:latin typeface="微软雅黑" panose="020B0503020204020204" pitchFamily="34" charset="-122"/>
                <a:ea typeface="微软雅黑" panose="020B0503020204020204" pitchFamily="34" charset="-122"/>
                <a:cs typeface="+mn-cs"/>
              </a:rPr>
              <a:t> </a:t>
            </a:r>
            <a:r>
              <a:rPr lang="en-NZ" sz="1200" b="0" i="0" kern="1200">
                <a:solidFill>
                  <a:schemeClr val="tx1"/>
                </a:solidFill>
                <a:effectLst/>
                <a:latin typeface="微软雅黑" panose="020B0503020204020204" pitchFamily="34" charset="-122"/>
                <a:ea typeface="微软雅黑" panose="020B0503020204020204" pitchFamily="34" charset="-122"/>
                <a:cs typeface="+mn-cs"/>
              </a:rPr>
              <a:t>In-Memory Columnar Storage,</a:t>
            </a:r>
            <a:r>
              <a:rPr lang="en-NZ" sz="1200" b="0" i="0" kern="1200" baseline="0">
                <a:solidFill>
                  <a:schemeClr val="tx1"/>
                </a:solidFill>
                <a:effectLst/>
                <a:latin typeface="微软雅黑" panose="020B0503020204020204" pitchFamily="34" charset="-122"/>
                <a:ea typeface="微软雅黑" panose="020B0503020204020204" pitchFamily="34" charset="-122"/>
                <a:cs typeface="+mn-cs"/>
              </a:rPr>
              <a:t> </a:t>
            </a:r>
            <a:r>
              <a:rPr lang="en-NZ" sz="1200" b="0" i="0" kern="1200">
                <a:solidFill>
                  <a:schemeClr val="tx1"/>
                </a:solidFill>
                <a:effectLst/>
                <a:latin typeface="微软雅黑" panose="020B0503020204020204" pitchFamily="34" charset="-122"/>
                <a:ea typeface="微软雅黑" panose="020B0503020204020204" pitchFamily="34" charset="-122"/>
                <a:cs typeface="+mn-cs"/>
              </a:rPr>
              <a:t>byte-code generation techniques.</a:t>
            </a:r>
          </a:p>
          <a:p>
            <a:pPr marL="228600" indent="-228600">
              <a:buAutoNum type="arabicPeriod"/>
            </a:pPr>
            <a:r>
              <a:rPr lang="en-US" sz="1200" b="0" i="0" kern="1200">
                <a:solidFill>
                  <a:schemeClr val="tx1"/>
                </a:solidFill>
                <a:effectLst/>
                <a:latin typeface="微软雅黑" panose="020B0503020204020204" pitchFamily="34" charset="-122"/>
                <a:ea typeface="微软雅黑" panose="020B0503020204020204" pitchFamily="34" charset="-122"/>
                <a:cs typeface="+mn-cs"/>
              </a:rPr>
              <a:t>Hive Compatibility</a:t>
            </a:r>
          </a:p>
          <a:p>
            <a:pPr marL="228600" indent="-228600">
              <a:buAutoNum type="arabicPeriod"/>
            </a:pPr>
            <a:r>
              <a:rPr lang="en-US" sz="1200" b="0" i="0" kern="1200">
                <a:solidFill>
                  <a:schemeClr val="tx1"/>
                </a:solidFill>
                <a:effectLst/>
                <a:latin typeface="微软雅黑" panose="020B0503020204020204" pitchFamily="34" charset="-122"/>
                <a:ea typeface="微软雅黑" panose="020B0503020204020204" pitchFamily="34" charset="-122"/>
                <a:cs typeface="+mn-cs"/>
              </a:rPr>
              <a:t>Standard Connectivity,</a:t>
            </a:r>
            <a:r>
              <a:rPr lang="en-US" sz="1200" b="0" i="0" kern="1200" baseline="0">
                <a:solidFill>
                  <a:schemeClr val="tx1"/>
                </a:solidFill>
                <a:effectLst/>
                <a:latin typeface="微软雅黑" panose="020B0503020204020204" pitchFamily="34" charset="-122"/>
                <a:ea typeface="微软雅黑" panose="020B0503020204020204" pitchFamily="34" charset="-122"/>
                <a:cs typeface="+mn-cs"/>
              </a:rPr>
              <a:t> JDBC or ODBC</a:t>
            </a:r>
            <a:endParaRPr lang="en-NZ" sz="120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4</a:t>
            </a:fld>
            <a:endParaRPr lang="zh-CN" altLang="en-US"/>
          </a:p>
        </p:txBody>
      </p:sp>
    </p:spTree>
    <p:extLst>
      <p:ext uri="{BB962C8B-B14F-4D97-AF65-F5344CB8AC3E}">
        <p14:creationId xmlns:p14="http://schemas.microsoft.com/office/powerpoint/2010/main" val="421705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1">
                <a:latin typeface="+mn-lt"/>
                <a:cs typeface="Arial" panose="020B0604020202020204" pitchFamily="34" charset="0"/>
              </a:rPr>
              <a:t>Beyond</a:t>
            </a:r>
            <a:r>
              <a:rPr lang="en-US" sz="1200" b="1" baseline="0">
                <a:latin typeface="+mn-lt"/>
                <a:cs typeface="Arial" panose="020B0604020202020204" pitchFamily="34" charset="0"/>
              </a:rPr>
              <a:t> running SQL queries, </a:t>
            </a:r>
            <a:r>
              <a:rPr lang="en-NZ">
                <a:latin typeface="+mn-lt"/>
              </a:rPr>
              <a:t>Spark SQL engine provides a </a:t>
            </a:r>
            <a:r>
              <a:rPr lang="en-NZ" err="1">
                <a:latin typeface="+mn-lt"/>
              </a:rPr>
              <a:t>higer</a:t>
            </a:r>
            <a:r>
              <a:rPr lang="en-NZ">
                <a:latin typeface="+mn-lt"/>
              </a:rPr>
              <a:t>-level abstraction for </a:t>
            </a:r>
            <a:r>
              <a:rPr lang="en-NZ" b="1">
                <a:solidFill>
                  <a:srgbClr val="FF0000"/>
                </a:solidFill>
                <a:latin typeface="+mn-lt"/>
              </a:rPr>
              <a:t>basic data transformations </a:t>
            </a:r>
            <a:r>
              <a:rPr lang="en-NZ">
                <a:latin typeface="+mn-lt"/>
              </a:rPr>
              <a:t>called </a:t>
            </a:r>
            <a:r>
              <a:rPr lang="en-NZ" b="1" err="1">
                <a:solidFill>
                  <a:srgbClr val="FF0000"/>
                </a:solidFill>
                <a:latin typeface="+mn-lt"/>
              </a:rPr>
              <a:t>DataFrames</a:t>
            </a:r>
            <a:r>
              <a:rPr lang="en-NZ" b="0">
                <a:solidFill>
                  <a:schemeClr val="tx1"/>
                </a:solidFill>
                <a:latin typeface="+mn-lt"/>
              </a:rPr>
              <a:t>,</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which are RDDs of records with a known schema.</a:t>
            </a:r>
            <a:endParaRPr lang="en-US" sz="1200" b="1" baseline="0">
              <a:latin typeface="+mn-lt"/>
              <a:cs typeface="Arial" panose="020B0604020202020204" pitchFamily="34" charset="0"/>
            </a:endParaRPr>
          </a:p>
          <a:p>
            <a:endParaRPr lang="en-NZ" sz="1200">
              <a:latin typeface="+mn-lt"/>
              <a:cs typeface="Arial" panose="020B0604020202020204" pitchFamily="34" charset="0"/>
            </a:endParaRPr>
          </a:p>
          <a:p>
            <a:r>
              <a:rPr lang="en-NZ" sz="1200">
                <a:latin typeface="+mn-lt"/>
                <a:cs typeface="Arial" panose="020B0604020202020204" pitchFamily="34" charset="0"/>
              </a:rPr>
              <a:t>When running SQL from within another programming language the results will be returned as a </a:t>
            </a:r>
            <a:r>
              <a:rPr lang="en-NZ" sz="1200" err="1">
                <a:latin typeface="+mn-lt"/>
                <a:cs typeface="Arial" panose="020B0604020202020204" pitchFamily="34" charset="0"/>
              </a:rPr>
              <a:t>DataFrame</a:t>
            </a:r>
            <a:r>
              <a:rPr lang="en-NZ" sz="1200">
                <a:latin typeface="+mn-lt"/>
                <a:cs typeface="Arial" panose="020B0604020202020204" pitchFamily="34" charset="0"/>
              </a:rPr>
              <a:t>. </a:t>
            </a:r>
          </a:p>
          <a:p>
            <a:endParaRPr lang="en-NZ" sz="1200">
              <a:latin typeface="+mn-lt"/>
              <a:cs typeface="Arial" panose="020B0604020202020204" pitchFamily="34" charset="0"/>
            </a:endParaRPr>
          </a:p>
          <a:p>
            <a:r>
              <a:rPr lang="en-NZ" sz="1200">
                <a:latin typeface="+mn-lt"/>
                <a:cs typeface="Arial" panose="020B0604020202020204" pitchFamily="34" charset="0"/>
              </a:rPr>
              <a:t>Because</a:t>
            </a:r>
            <a:r>
              <a:rPr lang="en-NZ" sz="1200" baseline="0">
                <a:latin typeface="+mn-lt"/>
                <a:cs typeface="Arial" panose="020B0604020202020204" pitchFamily="34" charset="0"/>
              </a:rPr>
              <a:t> Spark SQL </a:t>
            </a:r>
            <a:r>
              <a:rPr lang="en-NZ" sz="1200" b="1" i="0" kern="1200" baseline="0">
                <a:solidFill>
                  <a:schemeClr val="tx1"/>
                </a:solidFill>
                <a:effectLst/>
                <a:latin typeface="微软雅黑" panose="020B0503020204020204" pitchFamily="34" charset="-122"/>
                <a:ea typeface="微软雅黑" panose="020B0503020204020204" pitchFamily="34" charset="-122"/>
                <a:cs typeface="+mn-cs"/>
              </a:rPr>
              <a:t>provides </a:t>
            </a:r>
            <a:r>
              <a:rPr lang="en-NZ" sz="1200" b="1" i="0" kern="1200">
                <a:solidFill>
                  <a:schemeClr val="tx1"/>
                </a:solidFill>
                <a:effectLst/>
                <a:latin typeface="微软雅黑" panose="020B0503020204020204" pitchFamily="34" charset="-122"/>
                <a:ea typeface="微软雅黑" panose="020B0503020204020204" pitchFamily="34" charset="-122"/>
                <a:cs typeface="+mn-cs"/>
              </a:rPr>
              <a:t>a common way</a:t>
            </a:r>
            <a:r>
              <a:rPr lang="en-NZ" sz="1200" b="0" i="0" kern="1200">
                <a:solidFill>
                  <a:schemeClr val="tx1"/>
                </a:solidFill>
                <a:effectLst/>
                <a:latin typeface="微软雅黑" panose="020B0503020204020204" pitchFamily="34" charset="-122"/>
                <a:ea typeface="微软雅黑" panose="020B0503020204020204" pitchFamily="34" charset="-122"/>
                <a:cs typeface="+mn-cs"/>
              </a:rPr>
              <a:t> to access a variety of data sources, u</a:t>
            </a:r>
            <a:r>
              <a:rPr lang="en-NZ" sz="1200">
                <a:latin typeface="+mn-lt"/>
                <a:cs typeface="Arial" panose="020B0604020202020204" pitchFamily="34" charset="0"/>
              </a:rPr>
              <a:t>sers can use </a:t>
            </a:r>
            <a:r>
              <a:rPr lang="en-NZ" sz="1200" err="1">
                <a:latin typeface="+mn-lt"/>
                <a:cs typeface="Arial" panose="020B0604020202020204" pitchFamily="34" charset="0"/>
              </a:rPr>
              <a:t>DataFrame</a:t>
            </a:r>
            <a:r>
              <a:rPr lang="en-NZ" sz="1200">
                <a:latin typeface="+mn-lt"/>
                <a:cs typeface="Arial" panose="020B0604020202020204" pitchFamily="34" charset="0"/>
              </a:rPr>
              <a:t> API to perform various relational operations on both </a:t>
            </a:r>
            <a:r>
              <a:rPr lang="en-NZ" sz="1200" b="1">
                <a:latin typeface="+mn-lt"/>
                <a:cs typeface="Arial" panose="020B0604020202020204" pitchFamily="34" charset="0"/>
              </a:rPr>
              <a:t>external data sources </a:t>
            </a:r>
            <a:r>
              <a:rPr lang="en-NZ" sz="1200">
                <a:latin typeface="+mn-lt"/>
                <a:cs typeface="Arial" panose="020B0604020202020204" pitchFamily="34" charset="0"/>
              </a:rPr>
              <a:t>and Spark’s </a:t>
            </a:r>
            <a:r>
              <a:rPr lang="en-NZ" sz="1200" b="1">
                <a:latin typeface="+mn-lt"/>
                <a:cs typeface="Arial" panose="020B0604020202020204" pitchFamily="34" charset="0"/>
              </a:rPr>
              <a:t>built-in distributed collections </a:t>
            </a:r>
            <a:r>
              <a:rPr lang="en-NZ" sz="1200">
                <a:latin typeface="+mn-lt"/>
                <a:cs typeface="Arial" panose="020B0604020202020204" pitchFamily="34" charset="0"/>
              </a:rPr>
              <a:t>without providing specific procedures for processing data. </a:t>
            </a:r>
          </a:p>
          <a:p>
            <a:r>
              <a:rPr lang="en-NZ" sz="1200">
                <a:latin typeface="+mn-lt"/>
                <a:cs typeface="Arial" panose="020B0604020202020204" pitchFamily="34" charset="0"/>
              </a:rPr>
              <a:t>Also, programs based on </a:t>
            </a:r>
            <a:r>
              <a:rPr lang="en-NZ" sz="1200" err="1">
                <a:latin typeface="+mn-lt"/>
                <a:cs typeface="Arial" panose="020B0604020202020204" pitchFamily="34" charset="0"/>
              </a:rPr>
              <a:t>DataFrame</a:t>
            </a:r>
            <a:r>
              <a:rPr lang="en-NZ" sz="1200">
                <a:latin typeface="+mn-lt"/>
                <a:cs typeface="Arial" panose="020B0604020202020204" pitchFamily="34" charset="0"/>
              </a:rPr>
              <a:t> API will be automatically optimized by Spark’s built-in optimizer, Catalyst.</a:t>
            </a:r>
          </a:p>
          <a:p>
            <a:endParaRPr lang="en-NZ" sz="120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5</a:t>
            </a:fld>
            <a:endParaRPr lang="zh-CN" altLang="en-US"/>
          </a:p>
        </p:txBody>
      </p:sp>
    </p:spTree>
    <p:extLst>
      <p:ext uri="{BB962C8B-B14F-4D97-AF65-F5344CB8AC3E}">
        <p14:creationId xmlns:p14="http://schemas.microsoft.com/office/powerpoint/2010/main" val="348629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a:t>Spark SQL lets you query structured data inside Spark program, using either SQL or a familiar </a:t>
            </a:r>
            <a:r>
              <a:rPr lang="en-US" baseline="0" err="1"/>
              <a:t>DataFrame</a:t>
            </a:r>
            <a:r>
              <a:rPr lang="en-US" baseline="0"/>
              <a:t> API.</a:t>
            </a:r>
          </a:p>
          <a:p>
            <a:r>
              <a:rPr lang="en-NZ"/>
              <a:t>Usable in Java, Scala, Python and R.</a:t>
            </a:r>
            <a:endParaRPr lang="en-US"/>
          </a:p>
          <a:p>
            <a:r>
              <a:rPr lang="en-US"/>
              <a:t>Example1</a:t>
            </a:r>
            <a:r>
              <a:rPr lang="en-US" baseline="0"/>
              <a:t> :</a:t>
            </a:r>
          </a:p>
          <a:p>
            <a:r>
              <a:rPr lang="en-US" baseline="0"/>
              <a:t>Use SQL queries to access structured data.</a:t>
            </a:r>
          </a:p>
          <a:p>
            <a:endParaRPr lang="en-US" baseline="0"/>
          </a:p>
          <a:p>
            <a:r>
              <a:rPr lang="en-NZ" sz="1200" b="0" i="0" kern="1200" err="1">
                <a:solidFill>
                  <a:schemeClr val="tx1"/>
                </a:solidFill>
                <a:effectLst/>
                <a:latin typeface="微软雅黑" panose="020B0503020204020204" pitchFamily="34" charset="-122"/>
                <a:ea typeface="微软雅黑" panose="020B0503020204020204" pitchFamily="34" charset="-122"/>
                <a:cs typeface="+mn-cs"/>
              </a:rPr>
              <a:t>DataFrames</a:t>
            </a:r>
            <a:r>
              <a:rPr lang="en-NZ" sz="1200" b="0" i="0" kern="1200">
                <a:solidFill>
                  <a:schemeClr val="tx1"/>
                </a:solidFill>
                <a:effectLst/>
                <a:latin typeface="微软雅黑" panose="020B0503020204020204" pitchFamily="34" charset="-122"/>
                <a:ea typeface="微软雅黑" panose="020B0503020204020204" pitchFamily="34" charset="-122"/>
                <a:cs typeface="+mn-cs"/>
              </a:rPr>
              <a:t> and SQL provide a common way to access a variety of data sources, including Hive, Avro, Parquet, ORC, JSON, and JDBC. </a:t>
            </a:r>
          </a:p>
          <a:p>
            <a:r>
              <a:rPr lang="en-NZ" sz="1200" b="0" i="0" kern="1200">
                <a:solidFill>
                  <a:schemeClr val="tx1"/>
                </a:solidFill>
                <a:effectLst/>
                <a:latin typeface="微软雅黑" panose="020B0503020204020204" pitchFamily="34" charset="-122"/>
                <a:ea typeface="微软雅黑" panose="020B0503020204020204" pitchFamily="34" charset="-122"/>
                <a:cs typeface="+mn-cs"/>
              </a:rPr>
              <a:t>You can even join data across these sources.</a:t>
            </a:r>
            <a:endParaRPr lang="en-US" baseline="0"/>
          </a:p>
          <a:p>
            <a:r>
              <a:rPr lang="en-US" baseline="0"/>
              <a:t>Example2:</a:t>
            </a:r>
            <a:endParaRPr lang="en-US"/>
          </a:p>
          <a:p>
            <a:r>
              <a:rPr lang="en-NZ" sz="1200" b="0" i="0" kern="1200">
                <a:solidFill>
                  <a:schemeClr val="tx1"/>
                </a:solidFill>
                <a:effectLst/>
                <a:latin typeface="微软雅黑" panose="020B0503020204020204" pitchFamily="34" charset="-122"/>
                <a:ea typeface="微软雅黑" panose="020B0503020204020204" pitchFamily="34" charset="-122"/>
                <a:cs typeface="+mn-cs"/>
              </a:rPr>
              <a:t>Join data across structured data and </a:t>
            </a:r>
            <a:r>
              <a:rPr lang="en-NZ" sz="1200" b="0" i="0" kern="1200" err="1">
                <a:solidFill>
                  <a:schemeClr val="tx1"/>
                </a:solidFill>
                <a:effectLst/>
                <a:latin typeface="微软雅黑" panose="020B0503020204020204" pitchFamily="34" charset="-122"/>
                <a:ea typeface="微软雅黑" panose="020B0503020204020204" pitchFamily="34" charset="-122"/>
                <a:cs typeface="+mn-cs"/>
              </a:rPr>
              <a:t>json</a:t>
            </a:r>
            <a:r>
              <a:rPr lang="en-NZ" sz="1200" b="0" i="0" kern="1200">
                <a:solidFill>
                  <a:schemeClr val="tx1"/>
                </a:solidFill>
                <a:effectLst/>
                <a:latin typeface="微软雅黑" panose="020B0503020204020204" pitchFamily="34" charset="-122"/>
                <a:ea typeface="微软雅黑" panose="020B0503020204020204" pitchFamily="34" charset="-122"/>
                <a:cs typeface="+mn-cs"/>
              </a:rPr>
              <a:t>.</a:t>
            </a:r>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6</a:t>
            </a:fld>
            <a:endParaRPr lang="zh-CN" altLang="en-US"/>
          </a:p>
        </p:txBody>
      </p:sp>
    </p:spTree>
    <p:extLst>
      <p:ext uri="{BB962C8B-B14F-4D97-AF65-F5344CB8AC3E}">
        <p14:creationId xmlns:p14="http://schemas.microsoft.com/office/powerpoint/2010/main" val="417466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200">
                <a:latin typeface="Arial" panose="020B0604020202020204" pitchFamily="34" charset="0"/>
                <a:cs typeface="Arial" panose="020B0604020202020204" pitchFamily="34" charset="0"/>
              </a:rPr>
              <a:t>You can also interact with the SQL interface using the command-line or over JDBC/ODBC.</a:t>
            </a:r>
          </a:p>
          <a:p>
            <a:r>
              <a:rPr lang="en-US"/>
              <a:t>This</a:t>
            </a:r>
            <a:r>
              <a:rPr lang="en-US" baseline="0"/>
              <a:t> is a examples which uses </a:t>
            </a:r>
            <a:r>
              <a:rPr lang="en-US"/>
              <a:t>JDBC.</a:t>
            </a:r>
            <a:endParaRPr lang="en-NZ"/>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7</a:t>
            </a:fld>
            <a:endParaRPr lang="zh-CN" altLang="en-US"/>
          </a:p>
        </p:txBody>
      </p:sp>
    </p:spTree>
    <p:extLst>
      <p:ext uri="{BB962C8B-B14F-4D97-AF65-F5344CB8AC3E}">
        <p14:creationId xmlns:p14="http://schemas.microsoft.com/office/powerpoint/2010/main" val="2517512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NZ" sz="1200" b="0" i="0" u="none" strike="noStrike" kern="1200" baseline="0" err="1">
                <a:solidFill>
                  <a:schemeClr val="tx1"/>
                </a:solidFill>
                <a:latin typeface="微软雅黑" panose="020B0503020204020204" pitchFamily="34" charset="-122"/>
                <a:ea typeface="微软雅黑" panose="020B0503020204020204" pitchFamily="34" charset="-122"/>
                <a:cs typeface="+mn-cs"/>
              </a:rPr>
              <a:t>DataFrames</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are a common abstraction for tabular data in R and Python, with programmatic methods for filtering,</a:t>
            </a: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computing new columns, and aggregation.</a:t>
            </a:r>
          </a:p>
          <a:p>
            <a:endPar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In the article, they mentioned that one technique </a:t>
            </a:r>
            <a:r>
              <a:rPr lang="en-NZ" sz="1200" b="1" i="0" u="none" strike="noStrike" kern="1200" baseline="0">
                <a:solidFill>
                  <a:schemeClr val="tx1"/>
                </a:solidFill>
                <a:latin typeface="微软雅黑" panose="020B0503020204020204" pitchFamily="34" charset="-122"/>
                <a:ea typeface="微软雅黑" panose="020B0503020204020204" pitchFamily="34" charset="-122"/>
                <a:cs typeface="+mn-cs"/>
              </a:rPr>
              <a:t>not yet implemented</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 in Spark SQL is indexing.</a:t>
            </a:r>
          </a:p>
          <a:p>
            <a:r>
              <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rPr>
              <a:t>But there are other libraries or functions over Spark do use it. (</a:t>
            </a:r>
            <a:r>
              <a:rPr lang="en-NZ" sz="1200" b="0" i="0" u="none" strike="noStrike" kern="1200" baseline="0">
                <a:solidFill>
                  <a:schemeClr val="tx1"/>
                </a:solidFill>
                <a:latin typeface="微软雅黑" panose="020B0503020204020204" pitchFamily="34" charset="-122"/>
                <a:ea typeface="微软雅黑" panose="020B0503020204020204" pitchFamily="34" charset="-122"/>
                <a:cs typeface="+mn-cs"/>
              </a:rPr>
              <a:t>such as </a:t>
            </a:r>
            <a:r>
              <a:rPr lang="en-NZ" sz="1200" b="0" i="0" u="none" strike="noStrike" kern="1200" baseline="0" err="1">
                <a:solidFill>
                  <a:schemeClr val="tx1"/>
                </a:solidFill>
                <a:latin typeface="微软雅黑" panose="020B0503020204020204" pitchFamily="34" charset="-122"/>
                <a:ea typeface="微软雅黑" panose="020B0503020204020204" pitchFamily="34" charset="-122"/>
                <a:cs typeface="+mn-cs"/>
              </a:rPr>
              <a:t>IndexedRDDs</a:t>
            </a:r>
            <a:r>
              <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rPr>
              <a:t>)</a:t>
            </a:r>
          </a:p>
          <a:p>
            <a:endPar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endParaRPr>
          </a:p>
          <a:p>
            <a:r>
              <a:rPr lang="en-US" sz="1200" b="0" i="0" u="none" strike="noStrike" kern="1200" baseline="0">
                <a:solidFill>
                  <a:schemeClr val="tx1"/>
                </a:solidFill>
                <a:latin typeface="微软雅黑" panose="020B0503020204020204" pitchFamily="34" charset="-122"/>
                <a:ea typeface="微软雅黑" panose="020B0503020204020204" pitchFamily="34" charset="-122"/>
                <a:cs typeface="+mn-cs"/>
              </a:rPr>
              <a:t>For example, y</a:t>
            </a:r>
            <a:r>
              <a:rPr lang="en-NZ" err="1"/>
              <a:t>ou</a:t>
            </a:r>
            <a:r>
              <a:rPr lang="en-NZ"/>
              <a:t> can convert the </a:t>
            </a:r>
            <a:r>
              <a:rPr lang="en-NZ" err="1"/>
              <a:t>DataFrame</a:t>
            </a:r>
            <a:r>
              <a:rPr lang="en-NZ"/>
              <a:t> to an RDD, do </a:t>
            </a:r>
            <a:r>
              <a:rPr lang="en-NZ" err="1"/>
              <a:t>zipWithIndex</a:t>
            </a:r>
            <a:r>
              <a:rPr lang="en-NZ"/>
              <a:t>, and convert the resulting RDD back to a </a:t>
            </a:r>
            <a:r>
              <a:rPr lang="en-NZ" err="1"/>
              <a:t>DataFrame</a:t>
            </a:r>
            <a:r>
              <a:rPr lang="en-NZ"/>
              <a:t>.</a:t>
            </a:r>
          </a:p>
          <a:p>
            <a:r>
              <a:rPr lang="en-NZ"/>
              <a:t>Another approach could be to use the Spark </a:t>
            </a:r>
            <a:r>
              <a:rPr lang="en-NZ" err="1"/>
              <a:t>MLLib</a:t>
            </a:r>
            <a:r>
              <a:rPr lang="en-NZ"/>
              <a:t> String Indexer.</a:t>
            </a:r>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8</a:t>
            </a:fld>
            <a:endParaRPr lang="zh-CN" altLang="en-US"/>
          </a:p>
        </p:txBody>
      </p:sp>
    </p:spTree>
    <p:extLst>
      <p:ext uri="{BB962C8B-B14F-4D97-AF65-F5344CB8AC3E}">
        <p14:creationId xmlns:p14="http://schemas.microsoft.com/office/powerpoint/2010/main" val="1752932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b="0"/>
              <a:t>Spark Streaming is an extension of the core Spark API that enables scalable, high-throughput, fault-tolerant stream processing of live data streams. Data can be ingested from many sources like Kafka, Flume, Kinesis, or TCP sockets, and can be processed using complex algorithms expressed with high-level functions like map, reduce, join and window. Finally, processed data can be pushed out to file systems, databases, and live dashboards. In fact, you can apply Spark’s machine learning and graph processing algorithms on data streams.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NZ"/>
              <a:t>Internally, it works as follows. Spark Streaming receives live input data streams and divides the data into batches, which are then processed by the Spark engine to generate the final stream of results in.</a:t>
            </a:r>
          </a:p>
        </p:txBody>
      </p:sp>
      <p:sp>
        <p:nvSpPr>
          <p:cNvPr id="4" name="灯片编号占位符 3"/>
          <p:cNvSpPr>
            <a:spLocks noGrp="1"/>
          </p:cNvSpPr>
          <p:nvPr>
            <p:ph type="sldNum" sz="quarter" idx="10"/>
          </p:nvPr>
        </p:nvSpPr>
        <p:spPr/>
        <p:txBody>
          <a:bodyPr/>
          <a:lstStyle/>
          <a:p>
            <a:fld id="{F93199CD-3E1B-4AE6-990F-76F925F5EA9F}" type="slidenum">
              <a:rPr lang="en-US" altLang="zh-CN" smtClean="0"/>
              <a:pPr/>
              <a:t>9</a:t>
            </a:fld>
            <a:endParaRPr lang="zh-CN" altLang="en-US"/>
          </a:p>
        </p:txBody>
      </p:sp>
    </p:spTree>
    <p:extLst>
      <p:ext uri="{BB962C8B-B14F-4D97-AF65-F5344CB8AC3E}">
        <p14:creationId xmlns:p14="http://schemas.microsoft.com/office/powerpoint/2010/main" val="4165689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zh-CN" altLang="en-US" noProof="0"/>
              <a:t>单击此处编辑母版标题样式</a:t>
            </a:r>
          </a:p>
        </p:txBody>
      </p:sp>
      <p:sp>
        <p:nvSpPr>
          <p:cNvPr id="3" name="副标题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单击此处编辑母版副标题样式</a:t>
            </a: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vl1pPr>
          </a:lstStyle>
          <a:p>
            <a:fld id="{CCC847F5-93BF-420F-8B65-846E937E9C1A}" type="datetime1">
              <a:rPr lang="zh-CN" altLang="en-US" smtClean="0"/>
              <a:pPr/>
              <a:t>2017/8/21</a:t>
            </a:fld>
            <a:endParaRPr lang="zh-CN" altLang="en-US"/>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142412" y="381001"/>
            <a:ext cx="1524001" cy="5638800"/>
          </a:xfrm>
        </p:spPr>
        <p:txBody>
          <a:bodyPr vert="eaVert" rtlCol="0"/>
          <a:lstStyle/>
          <a:p>
            <a:pPr rtl="0"/>
            <a:r>
              <a:rPr lang="zh-CN" altLang="en-US" noProof="0"/>
              <a:t>单击此处编辑母版标题样式</a:t>
            </a:r>
          </a:p>
        </p:txBody>
      </p:sp>
      <p:sp>
        <p:nvSpPr>
          <p:cNvPr id="3" name="竖排文字占位符 2"/>
          <p:cNvSpPr>
            <a:spLocks noGrp="1"/>
          </p:cNvSpPr>
          <p:nvPr>
            <p:ph type="body" orient="vert" idx="1"/>
          </p:nvPr>
        </p:nvSpPr>
        <p:spPr>
          <a:xfrm>
            <a:off x="1522412" y="381001"/>
            <a:ext cx="7391399" cy="5638800"/>
          </a:xfrm>
        </p:spPr>
        <p:txBody>
          <a:bodyPr vert="eaVert"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vl1pPr>
          </a:lstStyle>
          <a:p>
            <a:fld id="{6E377329-BC83-4AA4-8C27-9230F654D81D}" type="datetime1">
              <a:rPr lang="zh-CN" altLang="en-US" smtClean="0"/>
              <a:pPr/>
              <a:t>2017/8/21</a:t>
            </a:fld>
            <a:endParaRPr lang="zh-CN" altLang="en-US"/>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590CACB-45F2-4467-AFEF-2FAF076B81D1}" type="datetime1">
              <a:rPr lang="zh-CN" altLang="en-US" smtClean="0"/>
              <a:pPr/>
              <a:t>2017/8/21</a:t>
            </a:fld>
            <a:endParaRPr lang="zh-CN" altLang="en-US"/>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zh-CN" altLang="en-US" noProof="0"/>
              <a:t>单击此处编辑母版标题样式</a:t>
            </a:r>
          </a:p>
        </p:txBody>
      </p:sp>
      <p:sp>
        <p:nvSpPr>
          <p:cNvPr id="3" name="文本占位符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vl1pPr>
          </a:lstStyle>
          <a:p>
            <a:fld id="{2B5F8077-0E3A-4E2F-B75E-22C62A81D703}" type="datetime1">
              <a:rPr lang="zh-CN" altLang="en-US" smtClean="0"/>
              <a:pPr/>
              <a:t>2017/8/21</a:t>
            </a:fld>
            <a:endParaRPr lang="zh-CN" altLang="en-US"/>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p:nvPr>
        </p:nvSpPr>
        <p:spPr>
          <a:xfrm>
            <a:off x="1504781" y="1905001"/>
            <a:ext cx="4419599" cy="4114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600">
                <a:latin typeface="微软雅黑" panose="020B0503020204020204" pitchFamily="34" charset="-122"/>
                <a:ea typeface="微软雅黑" panose="020B0503020204020204" pitchFamily="34" charset="-122"/>
              </a:defRPr>
            </a:lvl4pPr>
            <a:lvl5pPr algn="l" rtl="0">
              <a:defRPr sz="1600">
                <a:latin typeface="微软雅黑" panose="020B0503020204020204" pitchFamily="34" charset="-122"/>
                <a:ea typeface="微软雅黑" panose="020B0503020204020204" pitchFamily="34" charset="-122"/>
              </a:defRPr>
            </a:lvl5pPr>
            <a:lvl6pPr algn="l" rtl="0">
              <a:defRPr sz="1600"/>
            </a:lvl6pPr>
            <a:lvl7pPr algn="l" rtl="0">
              <a:defRPr sz="1600"/>
            </a:lvl7pPr>
            <a:lvl8pPr algn="l" rtl="0">
              <a:defRPr sz="1600"/>
            </a:lvl8pPr>
            <a:lvl9pPr algn="l" rtl="0">
              <a:defRPr sz="16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p:nvPr>
        </p:nvSpPr>
        <p:spPr>
          <a:xfrm>
            <a:off x="6229183" y="1905001"/>
            <a:ext cx="4419600" cy="4114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600">
                <a:latin typeface="微软雅黑" panose="020B0503020204020204" pitchFamily="34" charset="-122"/>
                <a:ea typeface="微软雅黑" panose="020B0503020204020204" pitchFamily="34" charset="-122"/>
              </a:defRPr>
            </a:lvl4pPr>
            <a:lvl5pPr algn="l" rtl="0">
              <a:defRPr sz="1600">
                <a:latin typeface="微软雅黑" panose="020B0503020204020204" pitchFamily="34" charset="-122"/>
                <a:ea typeface="微软雅黑" panose="020B0503020204020204" pitchFamily="34" charset="-122"/>
              </a:defRPr>
            </a:lvl5pPr>
            <a:lvl6pPr algn="l" rtl="0">
              <a:defRPr sz="1600"/>
            </a:lvl6pPr>
            <a:lvl7pPr algn="l" rtl="0">
              <a:defRPr sz="1600"/>
            </a:lvl7pPr>
            <a:lvl8pPr algn="l" rtl="0">
              <a:defRPr sz="1600"/>
            </a:lvl8pPr>
            <a:lvl9pPr algn="l" rtl="0">
              <a:defRPr sz="16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17CC0278-CB38-4147-A3E5-29E0B37DAE13}" type="datetime1">
              <a:rPr lang="zh-CN" altLang="en-US" smtClean="0"/>
              <a:pPr/>
              <a:t>2017/8/21</a:t>
            </a:fld>
            <a:endParaRPr lang="zh-CN" altLang="en-US"/>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p>
        </p:txBody>
      </p:sp>
      <p:sp>
        <p:nvSpPr>
          <p:cNvPr id="3" name="文本占位符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vl1pPr>
          </a:lstStyle>
          <a:p>
            <a:fld id="{FE3F0142-28F1-4EAE-A000-8206DFCC5E82}" type="datetime1">
              <a:rPr lang="zh-CN" altLang="en-US" smtClean="0"/>
              <a:pPr/>
              <a:t>2017/8/21</a:t>
            </a:fld>
            <a:endParaRPr lang="zh-CN" altLang="en-US"/>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a:p>
        </p:txBody>
      </p:sp>
      <p:sp>
        <p:nvSpPr>
          <p:cNvPr id="3" name="日期占位符 2"/>
          <p:cNvSpPr>
            <a:spLocks noGrp="1"/>
          </p:cNvSpPr>
          <p:nvPr>
            <p:ph type="dt" sz="half" idx="10"/>
          </p:nvPr>
        </p:nvSpPr>
        <p:spPr/>
        <p:txBody>
          <a:bodyPr rtlCol="0"/>
          <a:lstStyle>
            <a:lvl1pPr>
              <a:defRPr/>
            </a:lvl1pPr>
          </a:lstStyle>
          <a:p>
            <a:fld id="{A4BB1F61-C412-4D7C-8881-587417A7B600}" type="datetime1">
              <a:rPr lang="zh-CN" altLang="en-US" smtClean="0"/>
              <a:pPr/>
              <a:t>2017/8/21</a:t>
            </a:fld>
            <a:endParaRPr lang="zh-CN" altLang="en-US"/>
          </a:p>
        </p:txBody>
      </p:sp>
      <p:sp>
        <p:nvSpPr>
          <p:cNvPr id="4" name="页脚占位符 3"/>
          <p:cNvSpPr>
            <a:spLocks noGrp="1"/>
          </p:cNvSpPr>
          <p:nvPr>
            <p:ph type="ftr" sz="quarter" idx="11"/>
          </p:nvPr>
        </p:nvSpPr>
        <p:spPr/>
        <p:txBody>
          <a:bodyPr rtlCol="0"/>
          <a:lstStyle/>
          <a:p>
            <a:pPr rtl="0"/>
            <a:endParaRPr/>
          </a:p>
        </p:txBody>
      </p:sp>
      <p:sp>
        <p:nvSpPr>
          <p:cNvPr id="5" name="灯片编号占位符 4"/>
          <p:cNvSpPr>
            <a:spLocks noGrp="1"/>
          </p:cNvSpPr>
          <p:nvPr>
            <p:ph type="sldNum" sz="quarter" idx="12"/>
          </p:nvPr>
        </p:nvSpPr>
        <p:spPr/>
        <p:txBody>
          <a:bodyPr rtlCol="0"/>
          <a:lstStyle/>
          <a:p>
            <a:pPr rtl="0"/>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8469E5D7-6C97-4873-B82C-4B22B2F17496}" type="datetime1">
              <a:rPr lang="zh-CN" altLang="en-US" smtClean="0"/>
              <a:pPr/>
              <a:t>2017/8/21</a:t>
            </a:fld>
            <a:endParaRPr lang="zh-CN" altLang="en-US"/>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zh-CN" altLang="en-US" noProof="0"/>
              <a:t>单击此处编辑母版标题样式</a:t>
            </a:r>
          </a:p>
        </p:txBody>
      </p:sp>
      <p:sp>
        <p:nvSpPr>
          <p:cNvPr id="3" name="内容占位符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D7B3E930-C3B3-4585-8A26-00F140A7FB77}" type="datetime1">
              <a:rPr lang="zh-CN" altLang="en-US" smtClean="0"/>
              <a:pPr/>
              <a:t>2017/8/21</a:t>
            </a:fld>
            <a:endParaRPr lang="zh-CN" altLang="en-US"/>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p>
        </p:txBody>
      </p:sp>
      <p:sp>
        <p:nvSpPr>
          <p:cNvPr id="2" name="标题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zh-CN" altLang="en-US" noProof="0"/>
              <a:t>单击此处编辑母版标题样式</a:t>
            </a:r>
          </a:p>
        </p:txBody>
      </p:sp>
      <p:sp>
        <p:nvSpPr>
          <p:cNvPr id="4" name="文本占位符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fld id="{E46EF46F-E0E0-460C-B765-9380271A0BA1}" type="datetime1">
              <a:rPr lang="zh-CN" altLang="en-US" smtClean="0"/>
              <a:pPr/>
              <a:t>2017/8/21</a:t>
            </a:fld>
            <a:endParaRPr lang="zh-CN" altLang="en-US"/>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2A013F82-EE5E-44EE-A61D-E31C6657F26F}" type="slidenum">
              <a:rPr lang="en-US" altLang="zh-CN" noProof="0" smtClean="0"/>
              <a:pPr rtl="0"/>
              <a:t>‹#›</a:t>
            </a:fld>
            <a:endParaRPr lang="en-US" altLang="zh-CN" noProof="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4C63F3C3-2912-4537-AF96-286DDB4356FC}" type="datetime1">
              <a:rPr lang="zh-CN" altLang="en-US" smtClean="0"/>
              <a:pPr/>
              <a:t>2017/8/21</a:t>
            </a:fld>
            <a:endParaRPr lang="zh-CN" altLang="en-US"/>
          </a:p>
        </p:txBody>
      </p:sp>
      <p:sp>
        <p:nvSpPr>
          <p:cNvPr id="5" name="页脚占位符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noProof="0"/>
          </a:p>
        </p:txBody>
      </p:sp>
      <p:sp>
        <p:nvSpPr>
          <p:cNvPr id="6" name="幻灯片编号占位符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latin typeface="微软雅黑" panose="020B0503020204020204" pitchFamily="34" charset="-122"/>
                <a:ea typeface="微软雅黑" panose="020B0503020204020204" pitchFamily="34" charset="-122"/>
              </a:defRPr>
            </a:lvl1pPr>
          </a:lstStyle>
          <a:p>
            <a:fld id="{2A013F82-EE5E-44EE-A61D-E31C6657F26F}" type="slidenum">
              <a:rPr lang="en-US" altLang="zh-CN" noProof="0" smtClean="0"/>
              <a:pPr/>
              <a:t>‹#›</a:t>
            </a:fld>
            <a:endParaRPr lang="zh-CN" altLang="en-US" noProof="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065214" y="908720"/>
            <a:ext cx="8229600" cy="2447528"/>
          </a:xfrm>
        </p:spPr>
        <p:txBody>
          <a:bodyPr rtlCol="0">
            <a:normAutofit/>
          </a:bodyPr>
          <a:lstStyle/>
          <a:p>
            <a:r>
              <a:rPr lang="en-NZ" altLang="zh-CN" sz="5800"/>
              <a:t>Apache Spark: </a:t>
            </a:r>
            <a:br>
              <a:rPr lang="en-NZ" altLang="zh-CN" sz="5800"/>
            </a:br>
            <a:r>
              <a:rPr lang="en-NZ" altLang="zh-CN" sz="5800"/>
              <a:t>A Unified Engine for Big Data Processing</a:t>
            </a:r>
            <a:endParaRPr lang="en-US" sz="5800"/>
          </a:p>
        </p:txBody>
      </p:sp>
      <p:sp>
        <p:nvSpPr>
          <p:cNvPr id="4" name="副标题 3"/>
          <p:cNvSpPr>
            <a:spLocks noGrp="1"/>
          </p:cNvSpPr>
          <p:nvPr>
            <p:ph type="subTitle" idx="1"/>
          </p:nvPr>
        </p:nvSpPr>
        <p:spPr>
          <a:xfrm>
            <a:off x="1065213" y="3861048"/>
            <a:ext cx="9277672" cy="1008112"/>
          </a:xfrm>
        </p:spPr>
        <p:txBody>
          <a:bodyPr rtlCol="0">
            <a:noAutofit/>
          </a:bodyPr>
          <a:lstStyle/>
          <a:p>
            <a:r>
              <a:rPr lang="en-US" sz="2800" i="1">
                <a:solidFill>
                  <a:schemeClr val="tx1"/>
                </a:solidFill>
              </a:rPr>
              <a:t>Part 2 :</a:t>
            </a:r>
            <a:endParaRPr lang="en-NZ" sz="2800" i="1">
              <a:solidFill>
                <a:schemeClr val="tx1"/>
              </a:solidFill>
            </a:endParaRPr>
          </a:p>
          <a:p>
            <a:r>
              <a:rPr lang="en-NZ" sz="2800" i="1">
                <a:solidFill>
                  <a:schemeClr val="tx1"/>
                </a:solidFill>
              </a:rPr>
              <a:t>Higher-level Libraries and Applications</a:t>
            </a:r>
            <a:endParaRPr lang="zh-CN" altLang="en-US" sz="2800">
              <a:solidFill>
                <a:schemeClr val="tx1"/>
              </a:solidFill>
            </a:endParaRPr>
          </a:p>
        </p:txBody>
      </p:sp>
      <p:sp>
        <p:nvSpPr>
          <p:cNvPr id="5" name="副标题 3"/>
          <p:cNvSpPr txBox="1">
            <a:spLocks/>
          </p:cNvSpPr>
          <p:nvPr/>
        </p:nvSpPr>
        <p:spPr>
          <a:xfrm>
            <a:off x="1065212" y="5268543"/>
            <a:ext cx="8229599" cy="50060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微软雅黑" panose="020B0503020204020204" pitchFamily="34" charset="-122"/>
                <a:ea typeface="微软雅黑" panose="020B0503020204020204" pitchFamily="34" charset="-122"/>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微软雅黑" panose="020B0503020204020204" pitchFamily="34" charset="-122"/>
                <a:ea typeface="微软雅黑" panose="020B0503020204020204" pitchFamily="34" charset="-122"/>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NZ" sz="2400" i="1" err="1"/>
              <a:t>Jinsu</a:t>
            </a:r>
            <a:r>
              <a:rPr lang="en-NZ" sz="2400" i="1"/>
              <a:t> Li</a:t>
            </a:r>
            <a:endParaRPr lang="zh-CN" altLang="en-US" sz="2400"/>
          </a:p>
        </p:txBody>
      </p:sp>
      <p:sp>
        <p:nvSpPr>
          <p:cNvPr id="6" name="副标题 3"/>
          <p:cNvSpPr txBox="1">
            <a:spLocks/>
          </p:cNvSpPr>
          <p:nvPr/>
        </p:nvSpPr>
        <p:spPr>
          <a:xfrm>
            <a:off x="1065212" y="5774831"/>
            <a:ext cx="8229599" cy="50060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微软雅黑" panose="020B0503020204020204" pitchFamily="34" charset="-122"/>
                <a:ea typeface="微软雅黑" panose="020B0503020204020204" pitchFamily="34" charset="-122"/>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微软雅黑" panose="020B0503020204020204" pitchFamily="34" charset="-122"/>
                <a:ea typeface="微软雅黑" panose="020B0503020204020204" pitchFamily="34" charset="-122"/>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NZ" sz="2400" i="1"/>
              <a:t>2017/8/21</a:t>
            </a:r>
            <a:endParaRPr lang="zh-CN" altLang="en-US" sz="240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Spark Streaming</a:t>
            </a:r>
            <a:endParaRPr lang="en-NZ"/>
          </a:p>
        </p:txBody>
      </p:sp>
      <p:sp>
        <p:nvSpPr>
          <p:cNvPr id="7" name="竖排文字占位符 2"/>
          <p:cNvSpPr>
            <a:spLocks noGrp="1"/>
          </p:cNvSpPr>
          <p:nvPr/>
        </p:nvSpPr>
        <p:spPr>
          <a:xfrm>
            <a:off x="1522413" y="2204864"/>
            <a:ext cx="9134391" cy="4260305"/>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a:t>Running steaming computations this way have several benefits</a:t>
            </a:r>
            <a:r>
              <a:rPr lang="en-NZ"/>
              <a:t>:</a:t>
            </a:r>
          </a:p>
          <a:p>
            <a:pPr marL="696912" lvl="1" indent="-457200">
              <a:buFont typeface="+mj-lt"/>
              <a:buAutoNum type="arabicParenR"/>
            </a:pPr>
            <a:r>
              <a:rPr lang="en-NZ">
                <a:solidFill>
                  <a:srgbClr val="FF0000"/>
                </a:solidFill>
              </a:rPr>
              <a:t>Fault recovery </a:t>
            </a:r>
            <a:r>
              <a:rPr lang="en-NZ"/>
              <a:t>is less expensive  due to using lineage.</a:t>
            </a:r>
          </a:p>
          <a:p>
            <a:pPr marL="696912" lvl="1" indent="-457200">
              <a:buFont typeface="+mj-lt"/>
              <a:buAutoNum type="arabicParenR"/>
            </a:pPr>
            <a:r>
              <a:rPr lang="en-NZ"/>
              <a:t>It is possible to </a:t>
            </a:r>
            <a:r>
              <a:rPr lang="en-NZ">
                <a:solidFill>
                  <a:srgbClr val="FF0000"/>
                </a:solidFill>
              </a:rPr>
              <a:t>combine</a:t>
            </a:r>
            <a:r>
              <a:rPr lang="en-NZ"/>
              <a:t> streaming with </a:t>
            </a:r>
            <a:r>
              <a:rPr lang="en-NZ">
                <a:solidFill>
                  <a:srgbClr val="FF0000"/>
                </a:solidFill>
              </a:rPr>
              <a:t>batch</a:t>
            </a:r>
            <a:r>
              <a:rPr lang="en-NZ"/>
              <a:t> and </a:t>
            </a:r>
            <a:r>
              <a:rPr lang="en-NZ">
                <a:solidFill>
                  <a:srgbClr val="FF0000"/>
                </a:solidFill>
              </a:rPr>
              <a:t>interactive queries</a:t>
            </a:r>
            <a:r>
              <a:rPr lang="en-NZ"/>
              <a:t>.</a:t>
            </a:r>
          </a:p>
        </p:txBody>
      </p:sp>
    </p:spTree>
    <p:extLst>
      <p:ext uri="{BB962C8B-B14F-4D97-AF65-F5344CB8AC3E}">
        <p14:creationId xmlns:p14="http://schemas.microsoft.com/office/powerpoint/2010/main" val="138527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err="1"/>
              <a:t>GraphX</a:t>
            </a:r>
            <a:endParaRPr lang="en-NZ"/>
          </a:p>
        </p:txBody>
      </p:sp>
      <p:sp>
        <p:nvSpPr>
          <p:cNvPr id="3" name="竖排文字占位符 2"/>
          <p:cNvSpPr>
            <a:spLocks noGrp="1"/>
          </p:cNvSpPr>
          <p:nvPr>
            <p:ph type="body" orient="vert" idx="1"/>
          </p:nvPr>
        </p:nvSpPr>
        <p:spPr/>
        <p:txBody>
          <a:bodyPr vert="horz"/>
          <a:lstStyle/>
          <a:p>
            <a:r>
              <a:rPr lang="en-NZ" err="1"/>
              <a:t>GraphX</a:t>
            </a:r>
            <a:r>
              <a:rPr lang="en-NZ"/>
              <a:t> is a distributed </a:t>
            </a:r>
            <a:r>
              <a:rPr lang="en-NZ" b="1">
                <a:solidFill>
                  <a:srgbClr val="FF0000"/>
                </a:solidFill>
              </a:rPr>
              <a:t>graph processing</a:t>
            </a:r>
            <a:r>
              <a:rPr lang="en-NZ"/>
              <a:t> </a:t>
            </a:r>
            <a:r>
              <a:rPr lang="en-NZ" b="1">
                <a:solidFill>
                  <a:srgbClr val="FF0000"/>
                </a:solidFill>
              </a:rPr>
              <a:t>framework</a:t>
            </a:r>
            <a:r>
              <a:rPr lang="en-NZ"/>
              <a:t>. </a:t>
            </a:r>
          </a:p>
          <a:p>
            <a:r>
              <a:rPr lang="en-NZ" err="1"/>
              <a:t>GraphX</a:t>
            </a:r>
            <a:r>
              <a:rPr lang="en-NZ"/>
              <a:t> is used for </a:t>
            </a:r>
            <a:r>
              <a:rPr lang="en-NZ" b="1">
                <a:solidFill>
                  <a:srgbClr val="FF0000"/>
                </a:solidFill>
              </a:rPr>
              <a:t>graphs</a:t>
            </a:r>
            <a:r>
              <a:rPr lang="en-NZ">
                <a:solidFill>
                  <a:srgbClr val="FF0000"/>
                </a:solidFill>
              </a:rPr>
              <a:t> </a:t>
            </a:r>
            <a:r>
              <a:rPr lang="en-NZ"/>
              <a:t>and </a:t>
            </a:r>
            <a:r>
              <a:rPr lang="en-NZ" b="1">
                <a:solidFill>
                  <a:srgbClr val="FF0000"/>
                </a:solidFill>
              </a:rPr>
              <a:t>graph-parallel computation</a:t>
            </a:r>
          </a:p>
          <a:p>
            <a:r>
              <a:rPr lang="en-NZ" err="1"/>
              <a:t>GraphX</a:t>
            </a:r>
            <a:r>
              <a:rPr lang="en-NZ"/>
              <a:t> provides a </a:t>
            </a:r>
            <a:r>
              <a:rPr lang="en-NZ" b="1">
                <a:solidFill>
                  <a:srgbClr val="FF0000"/>
                </a:solidFill>
              </a:rPr>
              <a:t>graph computation interface</a:t>
            </a:r>
            <a:r>
              <a:rPr lang="en-NZ"/>
              <a:t> similar to </a:t>
            </a:r>
            <a:r>
              <a:rPr lang="en-NZ" err="1"/>
              <a:t>Pregel</a:t>
            </a:r>
            <a:r>
              <a:rPr lang="en-NZ"/>
              <a:t> and </a:t>
            </a:r>
            <a:r>
              <a:rPr lang="en-NZ" err="1"/>
              <a:t>GraphLab</a:t>
            </a:r>
            <a:r>
              <a:rPr lang="en-NZ"/>
              <a:t>.</a:t>
            </a:r>
          </a:p>
          <a:p>
            <a:pPr marL="0" indent="0">
              <a:buNone/>
            </a:pPr>
            <a:endParaRPr lang="en-NZ"/>
          </a:p>
        </p:txBody>
      </p:sp>
    </p:spTree>
    <p:extLst>
      <p:ext uri="{BB962C8B-B14F-4D97-AF65-F5344CB8AC3E}">
        <p14:creationId xmlns:p14="http://schemas.microsoft.com/office/powerpoint/2010/main" val="257434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NZ" b="1" err="1"/>
              <a:t>MLlib</a:t>
            </a:r>
            <a:endParaRPr lang="en-NZ"/>
          </a:p>
        </p:txBody>
      </p:sp>
      <p:sp>
        <p:nvSpPr>
          <p:cNvPr id="3" name="竖排文字占位符 2"/>
          <p:cNvSpPr>
            <a:spLocks noGrp="1"/>
          </p:cNvSpPr>
          <p:nvPr>
            <p:ph type="body" orient="vert" idx="1"/>
          </p:nvPr>
        </p:nvSpPr>
        <p:spPr/>
        <p:txBody>
          <a:bodyPr vert="horz"/>
          <a:lstStyle/>
          <a:p>
            <a:r>
              <a:rPr lang="en-NZ" dirty="0"/>
              <a:t>Spark </a:t>
            </a:r>
            <a:r>
              <a:rPr lang="en-NZ" dirty="0" err="1"/>
              <a:t>MLlib</a:t>
            </a:r>
            <a:r>
              <a:rPr lang="en-NZ" dirty="0"/>
              <a:t> is a distributed </a:t>
            </a:r>
            <a:r>
              <a:rPr lang="en-NZ" b="1" dirty="0">
                <a:solidFill>
                  <a:srgbClr val="FF0000"/>
                </a:solidFill>
              </a:rPr>
              <a:t>machine learning </a:t>
            </a:r>
            <a:r>
              <a:rPr lang="en-NZ" dirty="0"/>
              <a:t>framework.</a:t>
            </a:r>
          </a:p>
          <a:p>
            <a:r>
              <a:rPr lang="en-NZ" dirty="0"/>
              <a:t>Spark </a:t>
            </a:r>
            <a:r>
              <a:rPr lang="en-NZ" dirty="0" err="1"/>
              <a:t>MLlib</a:t>
            </a:r>
            <a:r>
              <a:rPr lang="en-NZ" dirty="0"/>
              <a:t> implements more than </a:t>
            </a:r>
            <a:r>
              <a:rPr lang="en-NZ" b="1" dirty="0">
                <a:solidFill>
                  <a:srgbClr val="FF0000"/>
                </a:solidFill>
              </a:rPr>
              <a:t>50 common algorithms </a:t>
            </a:r>
            <a:r>
              <a:rPr lang="en-NZ" dirty="0"/>
              <a:t>for distributed model training, such as classification, regression, clustering, and collaborative filtering</a:t>
            </a:r>
          </a:p>
          <a:p>
            <a:r>
              <a:rPr lang="en-US" dirty="0"/>
              <a:t>For example: </a:t>
            </a:r>
            <a:endParaRPr lang="en-NZ" dirty="0"/>
          </a:p>
          <a:p>
            <a:pPr marL="696912" lvl="1" indent="-457200">
              <a:buFont typeface="+mj-lt"/>
              <a:buAutoNum type="alphaLcParenR"/>
            </a:pPr>
            <a:r>
              <a:rPr lang="en-NZ" dirty="0"/>
              <a:t>the common distributed algorithms of decision trees (PLANET)</a:t>
            </a:r>
          </a:p>
          <a:p>
            <a:pPr marL="696912" lvl="1" indent="-457200">
              <a:buFont typeface="+mj-lt"/>
              <a:buAutoNum type="alphaLcParenR"/>
            </a:pPr>
            <a:r>
              <a:rPr lang="en-NZ" dirty="0"/>
              <a:t>Latent </a:t>
            </a:r>
            <a:r>
              <a:rPr lang="en-NZ" dirty="0" err="1"/>
              <a:t>Dirichlet</a:t>
            </a:r>
            <a:r>
              <a:rPr lang="en-NZ" dirty="0"/>
              <a:t> Allocation</a:t>
            </a:r>
          </a:p>
          <a:p>
            <a:pPr marL="696912" lvl="1" indent="-457200">
              <a:buFont typeface="+mj-lt"/>
              <a:buAutoNum type="alphaLcParenR"/>
            </a:pPr>
            <a:r>
              <a:rPr lang="en-NZ" dirty="0"/>
              <a:t>Alternating Least Squares matrix factorization</a:t>
            </a:r>
          </a:p>
        </p:txBody>
      </p:sp>
    </p:spTree>
    <p:extLst>
      <p:ext uri="{BB962C8B-B14F-4D97-AF65-F5344CB8AC3E}">
        <p14:creationId xmlns:p14="http://schemas.microsoft.com/office/powerpoint/2010/main" val="8278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597024"/>
            <a:ext cx="9144001" cy="743744"/>
          </a:xfrm>
        </p:spPr>
        <p:txBody>
          <a:bodyPr rtlCol="0"/>
          <a:lstStyle/>
          <a:p>
            <a:r>
              <a:rPr lang="en-US"/>
              <a:t>Combining processing tasks</a:t>
            </a:r>
          </a:p>
        </p:txBody>
      </p:sp>
      <p:sp>
        <p:nvSpPr>
          <p:cNvPr id="3" name="内容占位符 2"/>
          <p:cNvSpPr>
            <a:spLocks noGrp="1"/>
          </p:cNvSpPr>
          <p:nvPr>
            <p:ph sz="half" idx="1"/>
          </p:nvPr>
        </p:nvSpPr>
        <p:spPr>
          <a:xfrm>
            <a:off x="1504781" y="1905001"/>
            <a:ext cx="9846215" cy="731911"/>
          </a:xfrm>
        </p:spPr>
        <p:txBody>
          <a:bodyPr rtlCol="0">
            <a:normAutofit lnSpcReduction="10000"/>
          </a:bodyPr>
          <a:lstStyle/>
          <a:p>
            <a:r>
              <a:rPr lang="en-NZ"/>
              <a:t>These libraries can be combined easily and seamlessly in the same application.</a:t>
            </a:r>
            <a:endParaRPr lang="en-US">
              <a:latin typeface="微软雅黑" panose="020B0503020204020204" pitchFamily="34" charset="-122"/>
              <a:ea typeface="微软雅黑" panose="020B0503020204020204" pitchFamily="34" charset="-122"/>
            </a:endParaRPr>
          </a:p>
        </p:txBody>
      </p:sp>
      <p:pic>
        <p:nvPicPr>
          <p:cNvPr id="5" name="内容占位符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74333" y="2924944"/>
            <a:ext cx="5616624" cy="3135464"/>
          </a:xfrm>
        </p:spPr>
      </p:pic>
      <p:sp>
        <p:nvSpPr>
          <p:cNvPr id="6" name="圆角矩形 5"/>
          <p:cNvSpPr/>
          <p:nvPr/>
        </p:nvSpPr>
        <p:spPr>
          <a:xfrm>
            <a:off x="748505" y="3484564"/>
            <a:ext cx="3887813" cy="2016224"/>
          </a:xfrm>
          <a:prstGeom prst="roundRect">
            <a:avLst/>
          </a:prstGeom>
          <a:gradFill flip="none" rotWithShape="1">
            <a:gsLst>
              <a:gs pos="0">
                <a:schemeClr val="bg2">
                  <a:lumMod val="50000"/>
                  <a:lumOff val="50000"/>
                  <a:tint val="66000"/>
                  <a:satMod val="160000"/>
                </a:schemeClr>
              </a:gs>
              <a:gs pos="50000">
                <a:schemeClr val="bg2">
                  <a:lumMod val="50000"/>
                  <a:lumOff val="50000"/>
                  <a:tint val="44500"/>
                  <a:satMod val="160000"/>
                </a:schemeClr>
              </a:gs>
              <a:gs pos="100000">
                <a:schemeClr val="bg2">
                  <a:lumMod val="50000"/>
                  <a:lumOff val="50000"/>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a:solidFill>
                  <a:schemeClr val="bg2"/>
                </a:solidFill>
                <a:latin typeface="微软雅黑" panose="020B0503020204020204" pitchFamily="34" charset="-122"/>
                <a:ea typeface="微软雅黑" panose="020B0503020204020204" pitchFamily="34" charset="-122"/>
              </a:rPr>
              <a:t>Compatibility at the </a:t>
            </a:r>
            <a:r>
              <a:rPr lang="en-NZ" sz="2800" b="1">
                <a:solidFill>
                  <a:schemeClr val="bg2"/>
                </a:solidFill>
                <a:latin typeface="微软雅黑" panose="020B0503020204020204" pitchFamily="34" charset="-122"/>
                <a:ea typeface="微软雅黑" panose="020B0503020204020204" pitchFamily="34" charset="-122"/>
              </a:rPr>
              <a:t>API/libraries</a:t>
            </a:r>
            <a:r>
              <a:rPr lang="en-NZ" sz="2800">
                <a:solidFill>
                  <a:schemeClr val="bg2"/>
                </a:solidFill>
                <a:latin typeface="微软雅黑" panose="020B0503020204020204" pitchFamily="34" charset="-122"/>
                <a:ea typeface="微软雅黑" panose="020B0503020204020204" pitchFamily="34" charset="-122"/>
              </a:rPr>
              <a:t> level</a:t>
            </a:r>
          </a:p>
        </p:txBody>
      </p:sp>
      <p:sp>
        <p:nvSpPr>
          <p:cNvPr id="7" name="右箭头 6"/>
          <p:cNvSpPr/>
          <p:nvPr/>
        </p:nvSpPr>
        <p:spPr>
          <a:xfrm>
            <a:off x="4654252" y="4096632"/>
            <a:ext cx="766218" cy="792088"/>
          </a:xfrm>
          <a:prstGeom prst="rightArrow">
            <a:avLst/>
          </a:prstGeom>
          <a:gradFill flip="none" rotWithShape="1">
            <a:gsLst>
              <a:gs pos="0">
                <a:schemeClr val="bg2">
                  <a:lumMod val="50000"/>
                  <a:lumOff val="50000"/>
                  <a:tint val="66000"/>
                  <a:satMod val="160000"/>
                </a:schemeClr>
              </a:gs>
              <a:gs pos="50000">
                <a:schemeClr val="bg2">
                  <a:lumMod val="50000"/>
                  <a:lumOff val="50000"/>
                  <a:tint val="44500"/>
                  <a:satMod val="160000"/>
                </a:schemeClr>
              </a:gs>
              <a:gs pos="100000">
                <a:schemeClr val="bg2">
                  <a:lumMod val="50000"/>
                  <a:lumOff val="50000"/>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80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8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522413" y="381000"/>
            <a:ext cx="9144001" cy="1247800"/>
          </a:xfrm>
        </p:spPr>
        <p:txBody>
          <a:bodyPr rtlCol="0"/>
          <a:lstStyle/>
          <a:p>
            <a:r>
              <a:rPr lang="en-US"/>
              <a:t>Example: combining the SQL, </a:t>
            </a:r>
            <a:r>
              <a:rPr lang="en-US" err="1"/>
              <a:t>MLlib</a:t>
            </a:r>
            <a:r>
              <a:rPr lang="en-US"/>
              <a:t> and Streaming libraries in Spark</a:t>
            </a:r>
            <a:endParaRPr lang="en-US">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1522413" y="1904999"/>
            <a:ext cx="9134391" cy="4548337"/>
          </a:xfrm>
        </p:spPr>
        <p:txBody>
          <a:bodyPr>
            <a:normAutofit fontScale="92500" lnSpcReduction="10000"/>
          </a:bodyPr>
          <a:lstStyle/>
          <a:p>
            <a:pPr marL="0" indent="0">
              <a:buNone/>
            </a:pPr>
            <a:r>
              <a:rPr lang="en-NZ"/>
              <a:t>// Load historical data as an RDD using </a:t>
            </a:r>
            <a:r>
              <a:rPr lang="en-NZ">
                <a:solidFill>
                  <a:srgbClr val="FF0000"/>
                </a:solidFill>
              </a:rPr>
              <a:t>Spark SQL</a:t>
            </a:r>
          </a:p>
          <a:p>
            <a:pPr marL="0" indent="0">
              <a:buNone/>
            </a:pPr>
            <a:r>
              <a:rPr lang="en-NZ" err="1"/>
              <a:t>val</a:t>
            </a:r>
            <a:r>
              <a:rPr lang="en-NZ"/>
              <a:t> </a:t>
            </a:r>
            <a:r>
              <a:rPr lang="en-NZ" err="1"/>
              <a:t>trainingData</a:t>
            </a:r>
            <a:r>
              <a:rPr lang="en-NZ"/>
              <a:t> = </a:t>
            </a:r>
            <a:r>
              <a:rPr lang="en-NZ" err="1"/>
              <a:t>sql</a:t>
            </a:r>
            <a:r>
              <a:rPr lang="en-NZ"/>
              <a:t>(</a:t>
            </a:r>
          </a:p>
          <a:p>
            <a:pPr marL="0" indent="0">
              <a:buNone/>
            </a:pPr>
            <a:r>
              <a:rPr lang="en-NZ"/>
              <a:t>“SELECT location, language FROM </a:t>
            </a:r>
            <a:r>
              <a:rPr lang="en-NZ" err="1"/>
              <a:t>old_tweets</a:t>
            </a:r>
            <a:r>
              <a:rPr lang="en-NZ"/>
              <a:t>”)</a:t>
            </a:r>
          </a:p>
          <a:p>
            <a:pPr marL="0" indent="0">
              <a:buNone/>
            </a:pPr>
            <a:r>
              <a:rPr lang="en-NZ"/>
              <a:t>// Train a K-means model using </a:t>
            </a:r>
            <a:r>
              <a:rPr lang="en-NZ" err="1">
                <a:solidFill>
                  <a:srgbClr val="FF0000"/>
                </a:solidFill>
              </a:rPr>
              <a:t>MLlib</a:t>
            </a:r>
            <a:endParaRPr lang="en-NZ">
              <a:solidFill>
                <a:srgbClr val="FF0000"/>
              </a:solidFill>
            </a:endParaRPr>
          </a:p>
          <a:p>
            <a:pPr marL="0" indent="0">
              <a:buNone/>
            </a:pPr>
            <a:r>
              <a:rPr lang="en-NZ" err="1"/>
              <a:t>val</a:t>
            </a:r>
            <a:r>
              <a:rPr lang="en-NZ"/>
              <a:t> model = new </a:t>
            </a:r>
            <a:r>
              <a:rPr lang="en-NZ" err="1"/>
              <a:t>KMeans</a:t>
            </a:r>
            <a:r>
              <a:rPr lang="en-NZ"/>
              <a:t>().</a:t>
            </a:r>
            <a:r>
              <a:rPr lang="en-NZ" err="1"/>
              <a:t>setFeaturesCol</a:t>
            </a:r>
            <a:r>
              <a:rPr lang="en-NZ"/>
              <a:t>(“location”)</a:t>
            </a:r>
          </a:p>
          <a:p>
            <a:pPr marL="0" indent="0">
              <a:buNone/>
            </a:pPr>
            <a:r>
              <a:rPr lang="en-NZ"/>
              <a:t>.</a:t>
            </a:r>
            <a:r>
              <a:rPr lang="en-NZ" err="1"/>
              <a:t>setPredictionCol</a:t>
            </a:r>
            <a:r>
              <a:rPr lang="en-NZ"/>
              <a:t>(“language”).fit(</a:t>
            </a:r>
            <a:r>
              <a:rPr lang="en-NZ" err="1"/>
              <a:t>trainingData</a:t>
            </a:r>
            <a:r>
              <a:rPr lang="en-NZ"/>
              <a:t>)</a:t>
            </a:r>
          </a:p>
          <a:p>
            <a:pPr marL="0" indent="0">
              <a:buNone/>
            </a:pPr>
            <a:r>
              <a:rPr lang="en-NZ"/>
              <a:t>// Apply the model to new tweets in a </a:t>
            </a:r>
            <a:r>
              <a:rPr lang="en-NZ">
                <a:solidFill>
                  <a:srgbClr val="FF0000"/>
                </a:solidFill>
              </a:rPr>
              <a:t>stream</a:t>
            </a:r>
          </a:p>
          <a:p>
            <a:pPr marL="0" indent="0">
              <a:buNone/>
            </a:pPr>
            <a:r>
              <a:rPr lang="en-NZ" err="1"/>
              <a:t>TwitterUtils.createStream</a:t>
            </a:r>
            <a:r>
              <a:rPr lang="en-NZ"/>
              <a:t>(...)</a:t>
            </a:r>
          </a:p>
          <a:p>
            <a:pPr marL="0" indent="0">
              <a:buNone/>
            </a:pPr>
            <a:r>
              <a:rPr lang="en-NZ"/>
              <a:t>.map(tweet =&gt; </a:t>
            </a:r>
            <a:r>
              <a:rPr lang="en-NZ" err="1"/>
              <a:t>model.predict</a:t>
            </a:r>
            <a:r>
              <a:rPr lang="en-NZ"/>
              <a:t>(</a:t>
            </a:r>
            <a:r>
              <a:rPr lang="en-NZ" err="1"/>
              <a:t>tweet.location</a:t>
            </a:r>
            <a:r>
              <a:rPr lang="en-NZ"/>
              <a:t>))</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2">
                                            <p:txEl>
                                              <p:pRg st="0" end="0"/>
                                            </p:txEl>
                                          </p:spTgt>
                                        </p:tgtEl>
                                        <p:attrNameLst>
                                          <p:attrName>style.color</p:attrName>
                                        </p:attrNameLst>
                                      </p:cBhvr>
                                      <p:to>
                                        <a:srgbClr val="FF0000"/>
                                      </p:to>
                                    </p:animClr>
                                    <p:animClr clrSpc="rgb" dir="cw">
                                      <p:cBhvr>
                                        <p:cTn id="7" dur="250" autoRev="1" fill="remove"/>
                                        <p:tgtEl>
                                          <p:spTgt spid="2">
                                            <p:txEl>
                                              <p:pRg st="0" end="0"/>
                                            </p:txEl>
                                          </p:spTgt>
                                        </p:tgtEl>
                                        <p:attrNameLst>
                                          <p:attrName>fillcolor</p:attrName>
                                        </p:attrNameLst>
                                      </p:cBhvr>
                                      <p:to>
                                        <a:srgbClr val="FF0000"/>
                                      </p:to>
                                    </p:animClr>
                                    <p:set>
                                      <p:cBhvr>
                                        <p:cTn id="8" dur="250" autoRev="1" fill="remove"/>
                                        <p:tgtEl>
                                          <p:spTgt spid="2">
                                            <p:txEl>
                                              <p:pRg st="0" end="0"/>
                                            </p:txEl>
                                          </p:spTgt>
                                        </p:tgtEl>
                                        <p:attrNameLst>
                                          <p:attrName>fill.type</p:attrName>
                                        </p:attrNameLst>
                                      </p:cBhvr>
                                      <p:to>
                                        <p:strVal val="solid"/>
                                      </p:to>
                                    </p:set>
                                    <p:set>
                                      <p:cBhvr>
                                        <p:cTn id="9" dur="250" autoRev="1" fill="remove"/>
                                        <p:tgtEl>
                                          <p:spTgt spid="2">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nodeType="clickEffect">
                                  <p:stCondLst>
                                    <p:cond delay="0"/>
                                  </p:stCondLst>
                                  <p:childTnLst>
                                    <p:animClr clrSpc="rgb" dir="cw">
                                      <p:cBhvr override="childStyle">
                                        <p:cTn id="13" dur="250" autoRev="1" fill="remove"/>
                                        <p:tgtEl>
                                          <p:spTgt spid="2">
                                            <p:txEl>
                                              <p:pRg st="3" end="3"/>
                                            </p:txEl>
                                          </p:spTgt>
                                        </p:tgtEl>
                                        <p:attrNameLst>
                                          <p:attrName>style.color</p:attrName>
                                        </p:attrNameLst>
                                      </p:cBhvr>
                                      <p:to>
                                        <a:srgbClr val="FF0000"/>
                                      </p:to>
                                    </p:animClr>
                                    <p:animClr clrSpc="rgb" dir="cw">
                                      <p:cBhvr>
                                        <p:cTn id="14" dur="250" autoRev="1" fill="remove"/>
                                        <p:tgtEl>
                                          <p:spTgt spid="2">
                                            <p:txEl>
                                              <p:pRg st="3" end="3"/>
                                            </p:txEl>
                                          </p:spTgt>
                                        </p:tgtEl>
                                        <p:attrNameLst>
                                          <p:attrName>fillcolor</p:attrName>
                                        </p:attrNameLst>
                                      </p:cBhvr>
                                      <p:to>
                                        <a:srgbClr val="FF0000"/>
                                      </p:to>
                                    </p:animClr>
                                    <p:set>
                                      <p:cBhvr>
                                        <p:cTn id="15" dur="250" autoRev="1" fill="remove"/>
                                        <p:tgtEl>
                                          <p:spTgt spid="2">
                                            <p:txEl>
                                              <p:pRg st="3" end="3"/>
                                            </p:txEl>
                                          </p:spTgt>
                                        </p:tgtEl>
                                        <p:attrNameLst>
                                          <p:attrName>fill.type</p:attrName>
                                        </p:attrNameLst>
                                      </p:cBhvr>
                                      <p:to>
                                        <p:strVal val="solid"/>
                                      </p:to>
                                    </p:set>
                                    <p:set>
                                      <p:cBhvr>
                                        <p:cTn id="16" dur="250" autoRev="1" fill="remove"/>
                                        <p:tgtEl>
                                          <p:spTgt spid="2">
                                            <p:txEl>
                                              <p:pRg st="3" end="3"/>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nodeType="clickEffect">
                                  <p:stCondLst>
                                    <p:cond delay="0"/>
                                  </p:stCondLst>
                                  <p:childTnLst>
                                    <p:animClr clrSpc="rgb" dir="cw">
                                      <p:cBhvr override="childStyle">
                                        <p:cTn id="20" dur="250" autoRev="1" fill="remove"/>
                                        <p:tgtEl>
                                          <p:spTgt spid="2">
                                            <p:txEl>
                                              <p:pRg st="6" end="6"/>
                                            </p:txEl>
                                          </p:spTgt>
                                        </p:tgtEl>
                                        <p:attrNameLst>
                                          <p:attrName>style.color</p:attrName>
                                        </p:attrNameLst>
                                      </p:cBhvr>
                                      <p:to>
                                        <a:srgbClr val="FF0000"/>
                                      </p:to>
                                    </p:animClr>
                                    <p:animClr clrSpc="rgb" dir="cw">
                                      <p:cBhvr>
                                        <p:cTn id="21" dur="250" autoRev="1" fill="remove"/>
                                        <p:tgtEl>
                                          <p:spTgt spid="2">
                                            <p:txEl>
                                              <p:pRg st="6" end="6"/>
                                            </p:txEl>
                                          </p:spTgt>
                                        </p:tgtEl>
                                        <p:attrNameLst>
                                          <p:attrName>fillcolor</p:attrName>
                                        </p:attrNameLst>
                                      </p:cBhvr>
                                      <p:to>
                                        <a:srgbClr val="FF0000"/>
                                      </p:to>
                                    </p:animClr>
                                    <p:set>
                                      <p:cBhvr>
                                        <p:cTn id="22" dur="250" autoRev="1" fill="remove"/>
                                        <p:tgtEl>
                                          <p:spTgt spid="2">
                                            <p:txEl>
                                              <p:pRg st="6" end="6"/>
                                            </p:txEl>
                                          </p:spTgt>
                                        </p:tgtEl>
                                        <p:attrNameLst>
                                          <p:attrName>fill.type</p:attrName>
                                        </p:attrNameLst>
                                      </p:cBhvr>
                                      <p:to>
                                        <p:strVal val="solid"/>
                                      </p:to>
                                    </p:set>
                                    <p:set>
                                      <p:cBhvr>
                                        <p:cTn id="23" dur="250" autoRev="1" fill="remove"/>
                                        <p:tgtEl>
                                          <p:spTgt spid="2">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381000"/>
            <a:ext cx="9144001" cy="815752"/>
          </a:xfrm>
        </p:spPr>
        <p:txBody>
          <a:bodyPr/>
          <a:lstStyle/>
          <a:p>
            <a:r>
              <a:rPr lang="en-US"/>
              <a:t>Example: Spark Streaming ecosystem</a:t>
            </a:r>
            <a:endParaRPr lang="en-NZ"/>
          </a:p>
        </p:txBody>
      </p:sp>
      <p:pic>
        <p:nvPicPr>
          <p:cNvPr id="2050" name="Picture 2" descr="http://2s7gjr373w3x22jf92z99mgm5w-wpengine.netdna-ssl.com/wp-content/uploads/2015/11/spark-streaming-datana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940" y="1556792"/>
            <a:ext cx="8209061" cy="461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80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381000"/>
            <a:ext cx="9144001" cy="815752"/>
          </a:xfrm>
        </p:spPr>
        <p:txBody>
          <a:bodyPr/>
          <a:lstStyle/>
          <a:p>
            <a:r>
              <a:rPr lang="en-US"/>
              <a:t>Combining processing tasks</a:t>
            </a:r>
            <a:endParaRPr lang="en-NZ"/>
          </a:p>
        </p:txBody>
      </p:sp>
      <p:sp>
        <p:nvSpPr>
          <p:cNvPr id="5" name="圆角矩形 4"/>
          <p:cNvSpPr/>
          <p:nvPr/>
        </p:nvSpPr>
        <p:spPr>
          <a:xfrm>
            <a:off x="1197868" y="2684494"/>
            <a:ext cx="3769667" cy="2016224"/>
          </a:xfrm>
          <a:prstGeom prst="roundRect">
            <a:avLst/>
          </a:prstGeom>
          <a:gradFill flip="none" rotWithShape="1">
            <a:gsLst>
              <a:gs pos="0">
                <a:schemeClr val="bg2">
                  <a:lumMod val="50000"/>
                  <a:lumOff val="50000"/>
                  <a:tint val="66000"/>
                  <a:satMod val="160000"/>
                </a:schemeClr>
              </a:gs>
              <a:gs pos="50000">
                <a:schemeClr val="bg2">
                  <a:lumMod val="50000"/>
                  <a:lumOff val="50000"/>
                  <a:tint val="44500"/>
                  <a:satMod val="160000"/>
                </a:schemeClr>
              </a:gs>
              <a:gs pos="100000">
                <a:schemeClr val="bg2">
                  <a:lumMod val="50000"/>
                  <a:lumOff val="5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a:solidFill>
                  <a:schemeClr val="bg2"/>
                </a:solidFill>
                <a:latin typeface="微软雅黑" panose="020B0503020204020204" pitchFamily="34" charset="-122"/>
                <a:ea typeface="微软雅黑" panose="020B0503020204020204" pitchFamily="34" charset="-122"/>
              </a:rPr>
              <a:t>Compatibility at the </a:t>
            </a:r>
            <a:r>
              <a:rPr lang="en-NZ" sz="2800" b="1">
                <a:solidFill>
                  <a:schemeClr val="bg2"/>
                </a:solidFill>
                <a:latin typeface="微软雅黑" panose="020B0503020204020204" pitchFamily="34" charset="-122"/>
                <a:ea typeface="微软雅黑" panose="020B0503020204020204" pitchFamily="34" charset="-122"/>
              </a:rPr>
              <a:t>execution</a:t>
            </a:r>
            <a:r>
              <a:rPr lang="en-NZ" sz="2800">
                <a:solidFill>
                  <a:schemeClr val="bg2"/>
                </a:solidFill>
                <a:latin typeface="微软雅黑" panose="020B0503020204020204" pitchFamily="34" charset="-122"/>
                <a:ea typeface="微软雅黑" panose="020B0503020204020204" pitchFamily="34" charset="-122"/>
              </a:rPr>
              <a:t> level</a:t>
            </a:r>
          </a:p>
        </p:txBody>
      </p:sp>
      <p:grpSp>
        <p:nvGrpSpPr>
          <p:cNvPr id="19" name="组合 18"/>
          <p:cNvGrpSpPr/>
          <p:nvPr/>
        </p:nvGrpSpPr>
        <p:grpSpPr>
          <a:xfrm>
            <a:off x="6022404" y="2150522"/>
            <a:ext cx="4824536" cy="3012159"/>
            <a:chOff x="6670476" y="3393595"/>
            <a:chExt cx="4824536" cy="3012159"/>
          </a:xfrm>
        </p:grpSpPr>
        <p:grpSp>
          <p:nvGrpSpPr>
            <p:cNvPr id="13" name="组合 12"/>
            <p:cNvGrpSpPr/>
            <p:nvPr/>
          </p:nvGrpSpPr>
          <p:grpSpPr>
            <a:xfrm>
              <a:off x="6670476" y="3393595"/>
              <a:ext cx="4824536" cy="3012159"/>
              <a:chOff x="6454452" y="3297161"/>
              <a:chExt cx="4824536" cy="3012159"/>
            </a:xfrm>
          </p:grpSpPr>
          <p:sp>
            <p:nvSpPr>
              <p:cNvPr id="3" name="矩形 2"/>
              <p:cNvSpPr/>
              <p:nvPr/>
            </p:nvSpPr>
            <p:spPr>
              <a:xfrm>
                <a:off x="6454452" y="3297161"/>
                <a:ext cx="4824536" cy="30121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圆角矩形 5"/>
              <p:cNvSpPr/>
              <p:nvPr/>
            </p:nvSpPr>
            <p:spPr>
              <a:xfrm>
                <a:off x="6928367" y="3778406"/>
                <a:ext cx="1512168" cy="792088"/>
              </a:xfrm>
              <a:prstGeom prst="roundRect">
                <a:avLst/>
              </a:prstGeom>
              <a:solidFill>
                <a:schemeClr val="tx1"/>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2"/>
                    </a:solidFill>
                  </a:rPr>
                  <a:t>Library A</a:t>
                </a:r>
                <a:endParaRPr lang="en-NZ" b="1">
                  <a:solidFill>
                    <a:schemeClr val="bg2"/>
                  </a:solidFill>
                </a:endParaRPr>
              </a:p>
            </p:txBody>
          </p:sp>
          <p:sp>
            <p:nvSpPr>
              <p:cNvPr id="7" name="圆角矩形 6"/>
              <p:cNvSpPr/>
              <p:nvPr/>
            </p:nvSpPr>
            <p:spPr>
              <a:xfrm>
                <a:off x="6928367" y="5129645"/>
                <a:ext cx="1512168" cy="792088"/>
              </a:xfrm>
              <a:prstGeom prst="roundRect">
                <a:avLst/>
              </a:prstGeom>
              <a:solidFill>
                <a:schemeClr val="tx1"/>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2"/>
                    </a:solidFill>
                  </a:rPr>
                  <a:t>Library B</a:t>
                </a:r>
                <a:endParaRPr lang="en-NZ" b="1">
                  <a:solidFill>
                    <a:schemeClr val="bg2"/>
                  </a:solidFill>
                </a:endParaRPr>
              </a:p>
            </p:txBody>
          </p:sp>
          <p:sp>
            <p:nvSpPr>
              <p:cNvPr id="8" name="椭圆 7"/>
              <p:cNvSpPr/>
              <p:nvPr/>
            </p:nvSpPr>
            <p:spPr>
              <a:xfrm>
                <a:off x="9316998" y="3868212"/>
                <a:ext cx="1332148" cy="613066"/>
              </a:xfrm>
              <a:prstGeom prst="ellipse">
                <a:avLst/>
              </a:prstGeom>
              <a:solidFill>
                <a:schemeClr val="tx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2"/>
                    </a:solidFill>
                  </a:rPr>
                  <a:t>Map A</a:t>
                </a:r>
                <a:endParaRPr lang="en-NZ" b="1">
                  <a:solidFill>
                    <a:schemeClr val="bg2"/>
                  </a:solidFill>
                </a:endParaRPr>
              </a:p>
            </p:txBody>
          </p:sp>
          <p:sp>
            <p:nvSpPr>
              <p:cNvPr id="9" name="椭圆 8"/>
              <p:cNvSpPr/>
              <p:nvPr/>
            </p:nvSpPr>
            <p:spPr>
              <a:xfrm>
                <a:off x="9345072" y="5192498"/>
                <a:ext cx="1332148" cy="613066"/>
              </a:xfrm>
              <a:prstGeom prst="ellipse">
                <a:avLst/>
              </a:prstGeom>
              <a:solidFill>
                <a:schemeClr val="tx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2"/>
                    </a:solidFill>
                  </a:rPr>
                  <a:t>Map A1</a:t>
                </a:r>
                <a:endParaRPr lang="en-NZ" b="1">
                  <a:solidFill>
                    <a:schemeClr val="bg2"/>
                  </a:solidFill>
                </a:endParaRPr>
              </a:p>
            </p:txBody>
          </p:sp>
          <p:sp>
            <p:nvSpPr>
              <p:cNvPr id="10" name="右箭头 9"/>
              <p:cNvSpPr/>
              <p:nvPr/>
            </p:nvSpPr>
            <p:spPr>
              <a:xfrm>
                <a:off x="8440534" y="4047185"/>
                <a:ext cx="838845" cy="298666"/>
              </a:xfrm>
              <a:prstGeom prst="rightArrow">
                <a:avLst/>
              </a:prstGeom>
              <a:solidFill>
                <a:schemeClr val="tx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右箭头 10"/>
              <p:cNvSpPr/>
              <p:nvPr/>
            </p:nvSpPr>
            <p:spPr>
              <a:xfrm>
                <a:off x="8440533" y="5376356"/>
                <a:ext cx="838845" cy="298666"/>
              </a:xfrm>
              <a:prstGeom prst="rightArrow">
                <a:avLst/>
              </a:prstGeom>
              <a:solidFill>
                <a:schemeClr val="tx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cxnSp>
          <p:nvCxnSpPr>
            <p:cNvPr id="15" name="直接箭头连接符 14"/>
            <p:cNvCxnSpPr>
              <a:stCxn id="8" idx="4"/>
              <a:endCxn id="9" idx="0"/>
            </p:cNvCxnSpPr>
            <p:nvPr/>
          </p:nvCxnSpPr>
          <p:spPr>
            <a:xfrm>
              <a:off x="10199096" y="4577712"/>
              <a:ext cx="28074" cy="71122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椭圆 11"/>
          <p:cNvSpPr/>
          <p:nvPr/>
        </p:nvSpPr>
        <p:spPr>
          <a:xfrm>
            <a:off x="8702028" y="2322097"/>
            <a:ext cx="2056925" cy="2736304"/>
          </a:xfrm>
          <a:prstGeom prst="ellipse">
            <a:avLst/>
          </a:prstGeom>
          <a:solidFill>
            <a:schemeClr val="tx1"/>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a:solidFill>
                  <a:schemeClr val="bg1"/>
                </a:solidFill>
              </a:rPr>
              <a:t>Spark will fuse these operations into a single map - </a:t>
            </a:r>
            <a:r>
              <a:rPr lang="en-US" b="1">
                <a:solidFill>
                  <a:schemeClr val="bg2"/>
                </a:solidFill>
              </a:rPr>
              <a:t>Map B</a:t>
            </a:r>
            <a:endParaRPr lang="en-NZ" b="1">
              <a:solidFill>
                <a:schemeClr val="bg2"/>
              </a:solidFill>
            </a:endParaRPr>
          </a:p>
        </p:txBody>
      </p:sp>
      <p:sp>
        <p:nvSpPr>
          <p:cNvPr id="14" name="右箭头 13"/>
          <p:cNvSpPr/>
          <p:nvPr/>
        </p:nvSpPr>
        <p:spPr>
          <a:xfrm>
            <a:off x="4967535" y="3260558"/>
            <a:ext cx="1054869" cy="792088"/>
          </a:xfrm>
          <a:prstGeom prst="rightArrow">
            <a:avLst/>
          </a:prstGeom>
          <a:gradFill flip="none" rotWithShape="1">
            <a:gsLst>
              <a:gs pos="0">
                <a:schemeClr val="bg2">
                  <a:lumMod val="50000"/>
                  <a:lumOff val="50000"/>
                  <a:tint val="66000"/>
                  <a:satMod val="160000"/>
                </a:schemeClr>
              </a:gs>
              <a:gs pos="50000">
                <a:schemeClr val="bg2">
                  <a:lumMod val="50000"/>
                  <a:lumOff val="50000"/>
                  <a:tint val="44500"/>
                  <a:satMod val="160000"/>
                </a:schemeClr>
              </a:gs>
              <a:gs pos="100000">
                <a:schemeClr val="bg2">
                  <a:lumMod val="50000"/>
                  <a:lumOff val="5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2"/>
                </a:solidFill>
                <a:latin typeface="微软雅黑" panose="020B0503020204020204" pitchFamily="34" charset="-122"/>
                <a:ea typeface="微软雅黑" panose="020B0503020204020204" pitchFamily="34" charset="-122"/>
              </a:rPr>
              <a:t>e.g.</a:t>
            </a:r>
            <a:endParaRPr lang="en-NZ" sz="280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887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9876" y="741040"/>
            <a:ext cx="9144001" cy="671736"/>
          </a:xfrm>
        </p:spPr>
        <p:txBody>
          <a:bodyPr/>
          <a:lstStyle/>
          <a:p>
            <a:r>
              <a:rPr lang="en-US"/>
              <a:t>Performance</a:t>
            </a:r>
            <a:endParaRPr lang="en-NZ"/>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28" y="1628800"/>
            <a:ext cx="6912769" cy="4896544"/>
          </a:xfrm>
          <a:prstGeom prst="rect">
            <a:avLst/>
          </a:prstGeom>
        </p:spPr>
      </p:pic>
      <p:sp>
        <p:nvSpPr>
          <p:cNvPr id="3" name="文本框 2"/>
          <p:cNvSpPr txBox="1"/>
          <p:nvPr>
            <p:extLst>
              <p:ext uri="{D42A27DB-BD31-4B8C-83A1-F6EECF244321}">
                <p14:modId xmlns:p14="http://schemas.microsoft.com/office/powerpoint/2010/main" val="2647689219"/>
              </p:ext>
            </p:extLst>
          </p:nvPr>
        </p:nvSpPr>
        <p:spPr>
          <a:xfrm>
            <a:off x="8218488" y="1557338"/>
            <a:ext cx="3636962" cy="2800767"/>
          </a:xfrm>
          <a:prstGeom prst="rect">
            <a:avLst/>
          </a:prstGeom>
          <a:noFill/>
        </p:spPr>
        <p:txBody>
          <a:bodyPr wrap="square" rtlCol="0" anchor="t">
            <a:spAutoFit/>
          </a:bodyPr>
          <a:lstStyle/>
          <a:p>
            <a:r>
              <a:rPr lang="en-US" sz="2800">
                <a:latin typeface="微软雅黑" panose="020B0503020204020204" pitchFamily="34" charset="-122"/>
                <a:ea typeface="微软雅黑" panose="020B0503020204020204" pitchFamily="34" charset="-122"/>
              </a:rPr>
              <a:t>Conclusion:</a:t>
            </a:r>
          </a:p>
          <a:p>
            <a:r>
              <a:rPr lang="en-NZ" sz="2400">
                <a:latin typeface="微软雅黑" panose="020B0503020204020204" pitchFamily="34" charset="-122"/>
                <a:ea typeface="微软雅黑" panose="020B0503020204020204" pitchFamily="34" charset="-122"/>
              </a:rPr>
              <a:t>Spark is generally </a:t>
            </a:r>
            <a:r>
              <a:rPr lang="en-NZ" sz="2400">
                <a:solidFill>
                  <a:srgbClr val="FF0000"/>
                </a:solidFill>
                <a:latin typeface="微软雅黑" panose="020B0503020204020204" pitchFamily="34" charset="-122"/>
                <a:ea typeface="微软雅黑" panose="020B0503020204020204" pitchFamily="34" charset="-122"/>
              </a:rPr>
              <a:t>comparable</a:t>
            </a:r>
            <a:r>
              <a:rPr lang="en-NZ" sz="2400">
                <a:latin typeface="微软雅黑" panose="020B0503020204020204" pitchFamily="34" charset="-122"/>
                <a:ea typeface="微软雅黑" panose="020B0503020204020204" pitchFamily="34" charset="-122"/>
              </a:rPr>
              <a:t> with specialized systems like Storm, </a:t>
            </a:r>
            <a:r>
              <a:rPr lang="en-NZ" sz="2400" err="1">
                <a:latin typeface="微软雅黑" panose="020B0503020204020204" pitchFamily="34" charset="-122"/>
                <a:ea typeface="微软雅黑" panose="020B0503020204020204" pitchFamily="34" charset="-122"/>
              </a:rPr>
              <a:t>GraphLab</a:t>
            </a:r>
            <a:r>
              <a:rPr lang="en-NZ" sz="2400">
                <a:latin typeface="微软雅黑" panose="020B0503020204020204" pitchFamily="34" charset="-122"/>
                <a:ea typeface="微软雅黑" panose="020B0503020204020204" pitchFamily="34" charset="-122"/>
              </a:rPr>
              <a:t>, and Impala</a:t>
            </a:r>
            <a:endParaRPr lang="en-US" sz="2400">
              <a:latin typeface="微软雅黑" panose="020B0503020204020204" pitchFamily="34" charset="-122"/>
              <a:ea typeface="微软雅黑" panose="020B0503020204020204" pitchFamily="34" charset="-122"/>
            </a:endParaRPr>
          </a:p>
          <a:p>
            <a:endParaRPr lang="en-NZ" sz="2800">
              <a:latin typeface="微软雅黑" panose="020B0503020204020204" pitchFamily="34" charset="-122"/>
              <a:ea typeface="微软雅黑" panose="020B0503020204020204" pitchFamily="34" charset="-122"/>
            </a:endParaRPr>
          </a:p>
        </p:txBody>
      </p:sp>
      <p:sp>
        <p:nvSpPr>
          <p:cNvPr id="4" name="文本框 2">
            <a:extLst>
              <a:ext uri="{FF2B5EF4-FFF2-40B4-BE49-F238E27FC236}">
                <a16:creationId xmlns="" xmlns:a16="http://schemas.microsoft.com/office/drawing/2014/main" id="{774E8FA5-90C3-44EF-8719-1736E03DADC8}"/>
              </a:ext>
            </a:extLst>
          </p:cNvPr>
          <p:cNvSpPr txBox="1"/>
          <p:nvPr>
            <p:extLst>
              <p:ext uri="{D42A27DB-BD31-4B8C-83A1-F6EECF244321}">
                <p14:modId xmlns:p14="http://schemas.microsoft.com/office/powerpoint/2010/main" val="4129836348"/>
              </p:ext>
            </p:extLst>
          </p:nvPr>
        </p:nvSpPr>
        <p:spPr>
          <a:xfrm>
            <a:off x="8207375" y="3867150"/>
            <a:ext cx="3636963" cy="2800767"/>
          </a:xfrm>
          <a:prstGeom prst="rect">
            <a:avLst/>
          </a:prstGeom>
          <a:noFill/>
        </p:spPr>
        <p:txBody>
          <a:bodyPr wrap="square" rtlCol="0" anchor="t">
            <a:spAutoFit/>
          </a:bodyPr>
          <a:lstStyle/>
          <a:p>
            <a:endParaRPr lang="en-US" sz="2800">
              <a:latin typeface="微软雅黑" panose="020B0503020204020204" pitchFamily="34" charset="-122"/>
              <a:ea typeface="微软雅黑" panose="020B0503020204020204" pitchFamily="34" charset="-122"/>
            </a:endParaRPr>
          </a:p>
          <a:p>
            <a:r>
              <a:rPr lang="en-NZ" sz="2400">
                <a:latin typeface="微软雅黑" panose="020B0503020204020204" pitchFamily="34" charset="-122"/>
                <a:ea typeface="微软雅黑" panose="020B0503020204020204" pitchFamily="34" charset="-122"/>
              </a:rPr>
              <a:t>In 2014, Spark entered the Daytona </a:t>
            </a:r>
            <a:r>
              <a:rPr lang="en-NZ" sz="2400" err="1">
                <a:latin typeface="微软雅黑" panose="020B0503020204020204" pitchFamily="34" charset="-122"/>
                <a:ea typeface="微软雅黑" panose="020B0503020204020204" pitchFamily="34" charset="-122"/>
              </a:rPr>
              <a:t>GraySort</a:t>
            </a:r>
            <a:r>
              <a:rPr lang="en-NZ" sz="2400">
                <a:latin typeface="微软雅黑" panose="020B0503020204020204" pitchFamily="34" charset="-122"/>
                <a:ea typeface="微软雅黑" panose="020B0503020204020204" pitchFamily="34" charset="-122"/>
              </a:rPr>
              <a:t> benchmark (http://sortbenchmark.org/) </a:t>
            </a:r>
            <a:endParaRPr/>
          </a:p>
          <a:p>
            <a:endParaRPr lang="en-NZ"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335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813048"/>
            <a:ext cx="9144001" cy="743744"/>
          </a:xfrm>
        </p:spPr>
        <p:txBody>
          <a:bodyPr/>
          <a:lstStyle/>
          <a:p>
            <a:r>
              <a:rPr lang="en-US"/>
              <a:t>Applications</a:t>
            </a:r>
            <a:endParaRPr lang="en-NZ"/>
          </a:p>
        </p:txBody>
      </p:sp>
      <p:sp>
        <p:nvSpPr>
          <p:cNvPr id="3" name="竖排文字占位符 2"/>
          <p:cNvSpPr>
            <a:spLocks noGrp="1"/>
          </p:cNvSpPr>
          <p:nvPr>
            <p:ph type="body" orient="vert" idx="1"/>
            <p:extLst>
              <p:ext uri="{D42A27DB-BD31-4B8C-83A1-F6EECF244321}">
                <p14:modId xmlns:p14="http://schemas.microsoft.com/office/powerpoint/2010/main" val="1588275539"/>
              </p:ext>
            </p:extLst>
          </p:nvPr>
        </p:nvSpPr>
        <p:spPr>
          <a:xfrm>
            <a:off x="1532023" y="1988840"/>
            <a:ext cx="9134391" cy="4176464"/>
          </a:xfrm>
        </p:spPr>
        <p:txBody>
          <a:bodyPr vert="horz" lIns="91440" tIns="45720" rIns="91440" bIns="45720" rtlCol="0" anchor="t">
            <a:normAutofit/>
          </a:bodyPr>
          <a:lstStyle/>
          <a:p>
            <a:pPr marL="223520" indent="-223520"/>
            <a:r>
              <a:rPr lang="en-US"/>
              <a:t>More than </a:t>
            </a:r>
            <a:r>
              <a:rPr lang="en-US" b="1"/>
              <a:t>1000</a:t>
            </a:r>
            <a:r>
              <a:rPr lang="en-US"/>
              <a:t> companies use Apache Spark.</a:t>
            </a:r>
          </a:p>
          <a:p>
            <a:pPr marL="0" indent="0">
              <a:buNone/>
            </a:pPr>
            <a:r>
              <a:rPr lang="en-US"/>
              <a:t>    (</a:t>
            </a:r>
            <a:r>
              <a:rPr lang="en-NZ"/>
              <a:t>On website ”idatalabs.com”, it shows that there are </a:t>
            </a:r>
            <a:r>
              <a:rPr lang="en-NZ" b="1">
                <a:solidFill>
                  <a:srgbClr val="FF0000"/>
                </a:solidFill>
              </a:rPr>
              <a:t>2,862</a:t>
            </a:r>
            <a:r>
              <a:rPr lang="en-NZ"/>
              <a:t> companies using Apache Spark.</a:t>
            </a:r>
          </a:p>
          <a:p>
            <a:pPr marL="0" indent="0">
              <a:buNone/>
            </a:pPr>
            <a:r>
              <a:rPr lang="en-NZ">
                <a:solidFill>
                  <a:srgbClr val="FFFFFF"/>
                </a:solidFill>
              </a:rPr>
              <a:t>https://idatalabs.com/tech/products/apache-spark</a:t>
            </a:r>
            <a:r>
              <a:rPr lang="en-US"/>
              <a:t>)</a:t>
            </a:r>
          </a:p>
          <a:p>
            <a:pPr marL="223520" indent="-223520"/>
            <a:r>
              <a:rPr lang="en-US"/>
              <a:t>Used in a wide range of areas, such as web services, biotechnology, finance</a:t>
            </a:r>
          </a:p>
          <a:p>
            <a:pPr marL="223520" indent="-223520"/>
            <a:r>
              <a:rPr lang="en-US"/>
              <a:t>Users often combine multiple of its libraries.</a:t>
            </a:r>
            <a:endParaRPr lang="en-NZ"/>
          </a:p>
        </p:txBody>
      </p:sp>
    </p:spTree>
    <p:extLst>
      <p:ext uri="{BB962C8B-B14F-4D97-AF65-F5344CB8AC3E}">
        <p14:creationId xmlns:p14="http://schemas.microsoft.com/office/powerpoint/2010/main" val="165862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2803" y="548680"/>
            <a:ext cx="9144001" cy="1031776"/>
          </a:xfrm>
        </p:spPr>
        <p:txBody>
          <a:bodyPr/>
          <a:lstStyle/>
          <a:p>
            <a:r>
              <a:rPr lang="en-US"/>
              <a:t>Applications</a:t>
            </a:r>
            <a:endParaRPr lang="en-NZ"/>
          </a:p>
        </p:txBody>
      </p:sp>
      <p:sp>
        <p:nvSpPr>
          <p:cNvPr id="3" name="竖排文字占位符 2"/>
          <p:cNvSpPr>
            <a:spLocks noGrp="1"/>
          </p:cNvSpPr>
          <p:nvPr>
            <p:ph type="body" orient="vert" idx="1"/>
            <p:extLst>
              <p:ext uri="{D42A27DB-BD31-4B8C-83A1-F6EECF244321}">
                <p14:modId xmlns:p14="http://schemas.microsoft.com/office/powerpoint/2010/main" val="25108984"/>
              </p:ext>
            </p:extLst>
          </p:nvPr>
        </p:nvSpPr>
        <p:spPr>
          <a:xfrm>
            <a:off x="1522413" y="2204865"/>
            <a:ext cx="9134391" cy="3240360"/>
          </a:xfrm>
        </p:spPr>
        <p:txBody>
          <a:bodyPr vert="horz" lIns="91440" tIns="45720" rIns="91440" bIns="45720" rtlCol="0" anchor="t">
            <a:normAutofit/>
          </a:bodyPr>
          <a:lstStyle/>
          <a:p>
            <a:pPr marL="223520" indent="-223520"/>
            <a:r>
              <a:rPr lang="en-NZ"/>
              <a:t>Batch processing</a:t>
            </a:r>
            <a:endParaRPr lang="en-US"/>
          </a:p>
          <a:p>
            <a:pPr marL="223520" indent="-223520"/>
            <a:r>
              <a:rPr lang="en-NZ"/>
              <a:t>Interactive queries</a:t>
            </a:r>
          </a:p>
          <a:p>
            <a:pPr marL="223520" indent="-223520"/>
            <a:r>
              <a:rPr lang="en-NZ"/>
              <a:t>Stream processing</a:t>
            </a:r>
          </a:p>
          <a:p>
            <a:pPr marL="223520" indent="-223520"/>
            <a:r>
              <a:rPr lang="en-NZ"/>
              <a:t>Scientific applications</a:t>
            </a:r>
          </a:p>
          <a:p>
            <a:pPr marL="223520" indent="-223520"/>
            <a:r>
              <a:rPr lang="en-NZ"/>
              <a:t>Spark components used</a:t>
            </a:r>
          </a:p>
        </p:txBody>
      </p:sp>
    </p:spTree>
    <p:extLst>
      <p:ext uri="{BB962C8B-B14F-4D97-AF65-F5344CB8AC3E}">
        <p14:creationId xmlns:p14="http://schemas.microsoft.com/office/powerpoint/2010/main" val="284964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extLst>
              <p:ext uri="{D42A27DB-BD31-4B8C-83A1-F6EECF244321}">
                <p14:modId xmlns:p14="http://schemas.microsoft.com/office/powerpoint/2010/main" val="1673567968"/>
              </p:ext>
            </p:extLst>
          </p:nvPr>
        </p:nvSpPr>
        <p:spPr>
          <a:xfrm>
            <a:off x="1522413" y="908720"/>
            <a:ext cx="9144001" cy="843880"/>
          </a:xfrm>
        </p:spPr>
        <p:txBody>
          <a:bodyPr rtlCol="0"/>
          <a:lstStyle/>
          <a:p>
            <a:r>
              <a:rPr lang="en-NZ"/>
              <a:t>Apache Spark Framework</a:t>
            </a:r>
            <a:endParaRPr lang="en-US">
              <a:latin typeface="微软雅黑" panose="020B0503020204020204" pitchFamily="34" charset="-122"/>
              <a:ea typeface="微软雅黑" panose="020B0503020204020204" pitchFamily="34" charset="-122"/>
            </a:endParaRPr>
          </a:p>
        </p:txBody>
      </p:sp>
      <p:pic>
        <p:nvPicPr>
          <p:cNvPr id="2" name="内容占位符 1"/>
          <p:cNvPicPr>
            <a:picLocks noGrp="1" noChangeAspect="1"/>
          </p:cNvPicPr>
          <p:nvPr>
            <p:ph idx="1"/>
          </p:nvPr>
        </p:nvPicPr>
        <p:blipFill>
          <a:blip r:embed="rId3"/>
          <a:stretch>
            <a:fillRect/>
          </a:stretch>
        </p:blipFill>
        <p:spPr>
          <a:xfrm>
            <a:off x="1701924" y="1916832"/>
            <a:ext cx="7888968" cy="4464496"/>
          </a:xfrm>
          <a:prstGeom prst="rect">
            <a:avLst/>
          </a:prstGeom>
        </p:spPr>
      </p:pic>
      <p:sp>
        <p:nvSpPr>
          <p:cNvPr id="3" name="圆角矩形 2"/>
          <p:cNvSpPr/>
          <p:nvPr/>
        </p:nvSpPr>
        <p:spPr>
          <a:xfrm>
            <a:off x="1773932" y="3068960"/>
            <a:ext cx="7632848" cy="79208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276" y="476672"/>
            <a:ext cx="9144001" cy="864096"/>
          </a:xfrm>
        </p:spPr>
        <p:txBody>
          <a:bodyPr>
            <a:normAutofit/>
          </a:bodyPr>
          <a:lstStyle/>
          <a:p>
            <a:r>
              <a:rPr lang="en-NZ"/>
              <a:t>Batch processing</a:t>
            </a:r>
          </a:p>
        </p:txBody>
      </p:sp>
      <p:sp>
        <p:nvSpPr>
          <p:cNvPr id="3" name="竖排文字占位符 2"/>
          <p:cNvSpPr>
            <a:spLocks noGrp="1"/>
          </p:cNvSpPr>
          <p:nvPr>
            <p:ph type="body" orient="vert" idx="1"/>
          </p:nvPr>
        </p:nvSpPr>
        <p:spPr>
          <a:xfrm>
            <a:off x="1928573" y="2684240"/>
            <a:ext cx="9134391" cy="3636913"/>
          </a:xfrm>
        </p:spPr>
        <p:txBody>
          <a:bodyPr vert="horz">
            <a:normAutofit/>
          </a:bodyPr>
          <a:lstStyle/>
          <a:p>
            <a:r>
              <a:rPr lang="en-NZ"/>
              <a:t>Page personalization and recommendation at </a:t>
            </a:r>
            <a:r>
              <a:rPr lang="en-NZ" b="1"/>
              <a:t>Yahoo!</a:t>
            </a:r>
          </a:p>
          <a:p>
            <a:r>
              <a:rPr lang="en-NZ"/>
              <a:t>Managing a data lake at </a:t>
            </a:r>
            <a:r>
              <a:rPr lang="en-NZ" b="1"/>
              <a:t>Goldman Sachs</a:t>
            </a:r>
          </a:p>
          <a:p>
            <a:r>
              <a:rPr lang="en-NZ"/>
              <a:t>Graph mining at </a:t>
            </a:r>
            <a:r>
              <a:rPr lang="en-NZ" b="1" err="1"/>
              <a:t>Alibaba</a:t>
            </a:r>
            <a:endParaRPr lang="en-NZ" b="1"/>
          </a:p>
          <a:p>
            <a:r>
              <a:rPr lang="en-NZ"/>
              <a:t>Financial Value at </a:t>
            </a:r>
            <a:r>
              <a:rPr lang="en-NZ" b="1"/>
              <a:t>Risk calculation</a:t>
            </a:r>
          </a:p>
          <a:p>
            <a:r>
              <a:rPr lang="en-NZ"/>
              <a:t>Text mining of customer feedback at </a:t>
            </a:r>
            <a:r>
              <a:rPr lang="en-NZ" b="1"/>
              <a:t>Toyota</a:t>
            </a:r>
          </a:p>
          <a:p>
            <a:r>
              <a:rPr lang="en-NZ"/>
              <a:t>8,000-node cluster at Chinese social network </a:t>
            </a:r>
            <a:r>
              <a:rPr lang="en-NZ" b="1" err="1"/>
              <a:t>Tencent</a:t>
            </a:r>
            <a:r>
              <a:rPr lang="en-NZ"/>
              <a:t> that ingests 1PB of data per day</a:t>
            </a:r>
          </a:p>
        </p:txBody>
      </p:sp>
      <p:sp>
        <p:nvSpPr>
          <p:cNvPr id="4" name="标题 1"/>
          <p:cNvSpPr txBox="1">
            <a:spLocks/>
          </p:cNvSpPr>
          <p:nvPr/>
        </p:nvSpPr>
        <p:spPr>
          <a:xfrm>
            <a:off x="1917948" y="1724472"/>
            <a:ext cx="8731414" cy="7684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a:lstStyle>
          <a:p>
            <a:r>
              <a:rPr lang="en-NZ" sz="2400"/>
              <a:t>Spark’s </a:t>
            </a:r>
            <a:r>
              <a:rPr lang="en-NZ" sz="2400" b="1"/>
              <a:t>most common applications</a:t>
            </a:r>
            <a:r>
              <a:rPr lang="en-NZ" sz="2400">
                <a:solidFill>
                  <a:srgbClr val="FF0000"/>
                </a:solidFill>
              </a:rPr>
              <a:t> </a:t>
            </a:r>
            <a:r>
              <a:rPr lang="en-NZ" sz="2400"/>
              <a:t>are for batch processing.</a:t>
            </a:r>
          </a:p>
        </p:txBody>
      </p:sp>
    </p:spTree>
    <p:extLst>
      <p:ext uri="{BB962C8B-B14F-4D97-AF65-F5344CB8AC3E}">
        <p14:creationId xmlns:p14="http://schemas.microsoft.com/office/powerpoint/2010/main" val="334952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381000"/>
            <a:ext cx="9144001" cy="959768"/>
          </a:xfrm>
        </p:spPr>
        <p:txBody>
          <a:bodyPr/>
          <a:lstStyle/>
          <a:p>
            <a:r>
              <a:rPr lang="en-NZ"/>
              <a:t>Interactive queries</a:t>
            </a:r>
          </a:p>
        </p:txBody>
      </p:sp>
      <p:sp>
        <p:nvSpPr>
          <p:cNvPr id="3" name="竖排文字占位符 2"/>
          <p:cNvSpPr>
            <a:spLocks noGrp="1"/>
          </p:cNvSpPr>
          <p:nvPr>
            <p:ph type="body" orient="vert" idx="1"/>
          </p:nvPr>
        </p:nvSpPr>
        <p:spPr>
          <a:xfrm>
            <a:off x="1917948" y="2276872"/>
            <a:ext cx="9134391" cy="3540225"/>
          </a:xfrm>
        </p:spPr>
        <p:txBody>
          <a:bodyPr vert="horz">
            <a:normAutofit/>
          </a:bodyPr>
          <a:lstStyle/>
          <a:p>
            <a:r>
              <a:rPr lang="en-NZ"/>
              <a:t>Using Spark SQL for relational queries – Tableau       </a:t>
            </a:r>
          </a:p>
          <a:p>
            <a:pPr marL="231775" lvl="1" indent="0">
              <a:buNone/>
            </a:pPr>
            <a:r>
              <a:rPr lang="en-NZ"/>
              <a:t>e.g. eBay, </a:t>
            </a:r>
            <a:r>
              <a:rPr lang="en-NZ" err="1"/>
              <a:t>Baidu</a:t>
            </a:r>
            <a:r>
              <a:rPr lang="en-NZ"/>
              <a:t> </a:t>
            </a:r>
          </a:p>
          <a:p>
            <a:r>
              <a:rPr lang="en-NZ"/>
              <a:t>Using Spark’s Scala, Python, and R interfaces interactively through shells or visual notebook environments</a:t>
            </a:r>
          </a:p>
          <a:p>
            <a:r>
              <a:rPr lang="en-NZ"/>
              <a:t>Using domain-specific interactive applications      </a:t>
            </a:r>
          </a:p>
          <a:p>
            <a:pPr marL="239712" lvl="1" indent="0">
              <a:buNone/>
            </a:pPr>
            <a:r>
              <a:rPr lang="en-NZ"/>
              <a:t>e.g. </a:t>
            </a:r>
            <a:r>
              <a:rPr lang="en-NZ" err="1"/>
              <a:t>Tresata</a:t>
            </a:r>
            <a:r>
              <a:rPr lang="en-NZ"/>
              <a:t> (anti-money laundering), </a:t>
            </a:r>
            <a:r>
              <a:rPr lang="en-NZ" err="1"/>
              <a:t>Trifacta</a:t>
            </a:r>
            <a:r>
              <a:rPr lang="en-NZ"/>
              <a:t>(data cleaning), and </a:t>
            </a:r>
            <a:r>
              <a:rPr lang="en-NZ" err="1"/>
              <a:t>PanTera</a:t>
            </a:r>
            <a:r>
              <a:rPr lang="en-NZ"/>
              <a:t> (</a:t>
            </a:r>
            <a:r>
              <a:rPr lang="en-NZ" err="1"/>
              <a:t>largescale</a:t>
            </a:r>
            <a:r>
              <a:rPr lang="en-NZ"/>
              <a:t> visualization)</a:t>
            </a:r>
          </a:p>
        </p:txBody>
      </p:sp>
      <p:sp>
        <p:nvSpPr>
          <p:cNvPr id="4" name="标题 1"/>
          <p:cNvSpPr txBox="1">
            <a:spLocks/>
          </p:cNvSpPr>
          <p:nvPr/>
        </p:nvSpPr>
        <p:spPr>
          <a:xfrm>
            <a:off x="1900356" y="1424608"/>
            <a:ext cx="8731414" cy="7684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a:lstStyle>
          <a:p>
            <a:r>
              <a:rPr lang="en-NZ" sz="2400"/>
              <a:t>Three main types:</a:t>
            </a:r>
          </a:p>
        </p:txBody>
      </p:sp>
    </p:spTree>
    <p:extLst>
      <p:ext uri="{BB962C8B-B14F-4D97-AF65-F5344CB8AC3E}">
        <p14:creationId xmlns:p14="http://schemas.microsoft.com/office/powerpoint/2010/main" val="48701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381000"/>
            <a:ext cx="9144001" cy="1031776"/>
          </a:xfrm>
        </p:spPr>
        <p:txBody>
          <a:bodyPr/>
          <a:lstStyle/>
          <a:p>
            <a:r>
              <a:rPr lang="en-NZ"/>
              <a:t>Stream processing</a:t>
            </a:r>
          </a:p>
        </p:txBody>
      </p:sp>
      <p:sp>
        <p:nvSpPr>
          <p:cNvPr id="3" name="竖排文字占位符 2"/>
          <p:cNvSpPr>
            <a:spLocks noGrp="1"/>
          </p:cNvSpPr>
          <p:nvPr>
            <p:ph type="body" orient="vert" idx="1"/>
          </p:nvPr>
        </p:nvSpPr>
        <p:spPr>
          <a:xfrm>
            <a:off x="1917948" y="2636912"/>
            <a:ext cx="9134391" cy="2592288"/>
          </a:xfrm>
        </p:spPr>
        <p:txBody>
          <a:bodyPr vert="horz">
            <a:normAutofit/>
          </a:bodyPr>
          <a:lstStyle/>
          <a:p>
            <a:r>
              <a:rPr lang="en-NZ"/>
              <a:t>Network security monitoring at </a:t>
            </a:r>
            <a:r>
              <a:rPr lang="en-NZ" b="1"/>
              <a:t>Cisco</a:t>
            </a:r>
          </a:p>
          <a:p>
            <a:r>
              <a:rPr lang="en-NZ"/>
              <a:t>Prescriptive analytics at </a:t>
            </a:r>
            <a:r>
              <a:rPr lang="en-NZ" b="1"/>
              <a:t>Samsung SDS</a:t>
            </a:r>
          </a:p>
          <a:p>
            <a:r>
              <a:rPr lang="en-NZ"/>
              <a:t>Log mining at </a:t>
            </a:r>
            <a:r>
              <a:rPr lang="en-NZ" b="1"/>
              <a:t>Netflix</a:t>
            </a:r>
          </a:p>
          <a:p>
            <a:r>
              <a:rPr lang="en-NZ"/>
              <a:t>Content distribution server performance model maintaining at video company </a:t>
            </a:r>
            <a:r>
              <a:rPr lang="en-NZ" b="1" err="1"/>
              <a:t>Conviva</a:t>
            </a:r>
            <a:endParaRPr lang="en-NZ" b="1"/>
          </a:p>
        </p:txBody>
      </p:sp>
      <p:sp>
        <p:nvSpPr>
          <p:cNvPr id="4" name="标题 1"/>
          <p:cNvSpPr txBox="1">
            <a:spLocks/>
          </p:cNvSpPr>
          <p:nvPr/>
        </p:nvSpPr>
        <p:spPr>
          <a:xfrm>
            <a:off x="1917948" y="1412776"/>
            <a:ext cx="9134390" cy="864097"/>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3600" kern="1200" spc="100" baseline="0">
                <a:solidFill>
                  <a:schemeClr val="tx1"/>
                </a:solidFill>
                <a:latin typeface="微软雅黑" panose="020B0503020204020204" pitchFamily="34" charset="-122"/>
                <a:ea typeface="微软雅黑" panose="020B0503020204020204" pitchFamily="34" charset="-122"/>
                <a:cs typeface="+mj-cs"/>
              </a:defRPr>
            </a:lvl1pPr>
          </a:lstStyle>
          <a:p>
            <a:r>
              <a:rPr lang="en-NZ" sz="2400"/>
              <a:t>Real-time processing is also a </a:t>
            </a:r>
            <a:r>
              <a:rPr lang="en-NZ" sz="2400" b="1"/>
              <a:t>popular</a:t>
            </a:r>
            <a:r>
              <a:rPr lang="en-NZ" sz="2400"/>
              <a:t> use case. Both in </a:t>
            </a:r>
            <a:r>
              <a:rPr lang="en-NZ" sz="2400" b="1"/>
              <a:t>analytics</a:t>
            </a:r>
            <a:r>
              <a:rPr lang="en-NZ" sz="2400"/>
              <a:t> and in </a:t>
            </a:r>
            <a:r>
              <a:rPr lang="en-NZ" sz="2400" b="1"/>
              <a:t>real-time decision </a:t>
            </a:r>
            <a:r>
              <a:rPr lang="en-NZ" sz="2400"/>
              <a:t>streaming making applications.  </a:t>
            </a:r>
          </a:p>
        </p:txBody>
      </p:sp>
    </p:spTree>
    <p:extLst>
      <p:ext uri="{BB962C8B-B14F-4D97-AF65-F5344CB8AC3E}">
        <p14:creationId xmlns:p14="http://schemas.microsoft.com/office/powerpoint/2010/main" val="399797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76672"/>
            <a:ext cx="9144001" cy="627856"/>
          </a:xfrm>
        </p:spPr>
        <p:txBody>
          <a:bodyPr/>
          <a:lstStyle/>
          <a:p>
            <a:r>
              <a:rPr lang="en-NZ"/>
              <a:t>Scientific applications</a:t>
            </a:r>
          </a:p>
        </p:txBody>
      </p:sp>
      <p:sp>
        <p:nvSpPr>
          <p:cNvPr id="3" name="竖排文字占位符 2"/>
          <p:cNvSpPr>
            <a:spLocks noGrp="1"/>
          </p:cNvSpPr>
          <p:nvPr>
            <p:ph type="body" orient="vert" idx="1"/>
          </p:nvPr>
        </p:nvSpPr>
        <p:spPr>
          <a:xfrm>
            <a:off x="1522413" y="1449616"/>
            <a:ext cx="6814493" cy="420470"/>
          </a:xfrm>
        </p:spPr>
        <p:txBody>
          <a:bodyPr vert="horz">
            <a:normAutofit lnSpcReduction="10000"/>
          </a:bodyPr>
          <a:lstStyle/>
          <a:p>
            <a:r>
              <a:rPr lang="en-NZ"/>
              <a:t>Thunder platform for neuroscience</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413" y="1870086"/>
            <a:ext cx="6814493" cy="4805232"/>
          </a:xfrm>
          <a:prstGeom prst="rect">
            <a:avLst/>
          </a:prstGeom>
        </p:spPr>
      </p:pic>
      <p:sp>
        <p:nvSpPr>
          <p:cNvPr id="5" name="文本框 4"/>
          <p:cNvSpPr txBox="1"/>
          <p:nvPr>
            <p:extLst>
              <p:ext uri="{D42A27DB-BD31-4B8C-83A1-F6EECF244321}">
                <p14:modId xmlns:p14="http://schemas.microsoft.com/office/powerpoint/2010/main" val="406601057"/>
              </p:ext>
            </p:extLst>
          </p:nvPr>
        </p:nvSpPr>
        <p:spPr>
          <a:xfrm>
            <a:off x="8614692" y="2132856"/>
            <a:ext cx="2952328" cy="2308324"/>
          </a:xfrm>
          <a:prstGeom prst="rect">
            <a:avLst/>
          </a:prstGeom>
          <a:noFill/>
        </p:spPr>
        <p:txBody>
          <a:bodyPr wrap="square" rtlCol="0" anchor="t">
            <a:spAutoFit/>
          </a:bodyPr>
          <a:lstStyle/>
          <a:p>
            <a:r>
              <a:rPr lang="en-NZ" sz="2400">
                <a:latin typeface="微软雅黑" panose="020B0503020204020204" pitchFamily="34" charset="-122"/>
                <a:ea typeface="微软雅黑" panose="020B0503020204020204" pitchFamily="34" charset="-122"/>
              </a:rPr>
              <a:t>Combine </a:t>
            </a:r>
            <a:endParaRPr lang="en-US"/>
          </a:p>
          <a:p>
            <a:r>
              <a:rPr lang="en-NZ" sz="2400">
                <a:latin typeface="微软雅黑" panose="020B0503020204020204" pitchFamily="34" charset="-122"/>
                <a:ea typeface="微软雅黑" panose="020B0503020204020204" pitchFamily="34" charset="-122"/>
              </a:rPr>
              <a:t>Batch processing, interactive query,</a:t>
            </a:r>
            <a:endParaRPr/>
          </a:p>
          <a:p>
            <a:r>
              <a:rPr lang="en-NZ" sz="2400">
                <a:latin typeface="微软雅黑" panose="020B0503020204020204" pitchFamily="34" charset="-122"/>
                <a:ea typeface="微软雅黑" panose="020B0503020204020204" pitchFamily="34" charset="-122"/>
              </a:rPr>
              <a:t>machine learning, </a:t>
            </a:r>
          </a:p>
          <a:p>
            <a:r>
              <a:rPr lang="en-NZ" sz="2400">
                <a:latin typeface="微软雅黑" panose="020B0503020204020204" pitchFamily="34" charset="-122"/>
                <a:ea typeface="微软雅黑" panose="020B0503020204020204" pitchFamily="34" charset="-122"/>
              </a:rPr>
              <a:t>and </a:t>
            </a:r>
          </a:p>
          <a:p>
            <a:r>
              <a:rPr lang="en-NZ" sz="2400">
                <a:latin typeface="微软雅黑" panose="020B0503020204020204" pitchFamily="34" charset="-122"/>
                <a:ea typeface="微软雅黑" panose="020B0503020204020204" pitchFamily="34" charset="-122"/>
              </a:rPr>
              <a:t>stream processing </a:t>
            </a:r>
          </a:p>
        </p:txBody>
      </p:sp>
    </p:spTree>
    <p:extLst>
      <p:ext uri="{BB962C8B-B14F-4D97-AF65-F5344CB8AC3E}">
        <p14:creationId xmlns:p14="http://schemas.microsoft.com/office/powerpoint/2010/main" val="396632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76672"/>
            <a:ext cx="9144001" cy="627856"/>
          </a:xfrm>
        </p:spPr>
        <p:txBody>
          <a:bodyPr/>
          <a:lstStyle/>
          <a:p>
            <a:r>
              <a:rPr lang="en-NZ"/>
              <a:t>Spark components used</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76" y="1556792"/>
            <a:ext cx="6624736" cy="4752528"/>
          </a:xfrm>
          <a:prstGeom prst="rect">
            <a:avLst/>
          </a:prstGeom>
        </p:spPr>
      </p:pic>
      <p:sp>
        <p:nvSpPr>
          <p:cNvPr id="4" name="文本框 3"/>
          <p:cNvSpPr txBox="1"/>
          <p:nvPr/>
        </p:nvSpPr>
        <p:spPr>
          <a:xfrm>
            <a:off x="7917886" y="1772816"/>
            <a:ext cx="3636913" cy="3046988"/>
          </a:xfrm>
          <a:prstGeom prst="rect">
            <a:avLst/>
          </a:prstGeom>
          <a:noFill/>
        </p:spPr>
        <p:txBody>
          <a:bodyPr wrap="square" rtlCol="0">
            <a:spAutoFit/>
          </a:bodyPr>
          <a:lstStyle/>
          <a:p>
            <a:r>
              <a:rPr lang="en-NZ" sz="2400">
                <a:latin typeface="微软雅黑" panose="020B0503020204020204" pitchFamily="34" charset="-122"/>
                <a:ea typeface="微软雅黑" panose="020B0503020204020204" pitchFamily="34" charset="-122"/>
              </a:rPr>
              <a:t>Most organizations use </a:t>
            </a:r>
            <a:r>
              <a:rPr lang="en-NZ" sz="2400" b="1">
                <a:latin typeface="微软雅黑" panose="020B0503020204020204" pitchFamily="34" charset="-122"/>
                <a:ea typeface="微软雅黑" panose="020B0503020204020204" pitchFamily="34" charset="-122"/>
              </a:rPr>
              <a:t>multiple components</a:t>
            </a:r>
            <a:r>
              <a:rPr lang="en-NZ" sz="2400">
                <a:latin typeface="微软雅黑" panose="020B0503020204020204" pitchFamily="34" charset="-122"/>
                <a:ea typeface="微软雅黑" panose="020B0503020204020204" pitchFamily="34" charset="-122"/>
              </a:rPr>
              <a:t>; </a:t>
            </a:r>
          </a:p>
          <a:p>
            <a:endParaRPr lang="en-NZ" sz="2400">
              <a:latin typeface="微软雅黑" panose="020B0503020204020204" pitchFamily="34" charset="-122"/>
              <a:ea typeface="微软雅黑" panose="020B0503020204020204" pitchFamily="34" charset="-122"/>
            </a:endParaRPr>
          </a:p>
          <a:p>
            <a:endParaRPr lang="en-NZ" sz="2400">
              <a:latin typeface="微软雅黑" panose="020B0503020204020204" pitchFamily="34" charset="-122"/>
              <a:ea typeface="微软雅黑" panose="020B0503020204020204" pitchFamily="34" charset="-122"/>
            </a:endParaRPr>
          </a:p>
          <a:p>
            <a:r>
              <a:rPr lang="en-NZ" sz="2400">
                <a:latin typeface="微软雅黑" panose="020B0503020204020204" pitchFamily="34" charset="-122"/>
                <a:ea typeface="微软雅黑" panose="020B0503020204020204" pitchFamily="34" charset="-122"/>
              </a:rPr>
              <a:t>88% use at least two, </a:t>
            </a:r>
          </a:p>
          <a:p>
            <a:r>
              <a:rPr lang="en-NZ" sz="2400">
                <a:latin typeface="微软雅黑" panose="020B0503020204020204" pitchFamily="34" charset="-122"/>
                <a:ea typeface="微软雅黑" panose="020B0503020204020204" pitchFamily="34" charset="-122"/>
              </a:rPr>
              <a:t>60% use at least three,</a:t>
            </a:r>
          </a:p>
          <a:p>
            <a:r>
              <a:rPr lang="en-NZ" sz="2400">
                <a:latin typeface="微软雅黑" panose="020B0503020204020204" pitchFamily="34" charset="-122"/>
                <a:ea typeface="微软雅黑" panose="020B0503020204020204" pitchFamily="34" charset="-122"/>
              </a:rPr>
              <a:t>27% use at least four.</a:t>
            </a:r>
            <a:endParaRPr lang="en-US" sz="2400">
              <a:latin typeface="微软雅黑" panose="020B0503020204020204" pitchFamily="34" charset="-122"/>
              <a:ea typeface="微软雅黑" panose="020B0503020204020204" pitchFamily="34" charset="-122"/>
            </a:endParaRPr>
          </a:p>
          <a:p>
            <a:endParaRPr lang="en-NZ" sz="2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195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2413" y="476672"/>
            <a:ext cx="9144001" cy="627856"/>
          </a:xfrm>
        </p:spPr>
        <p:txBody>
          <a:bodyPr/>
          <a:lstStyle/>
          <a:p>
            <a:r>
              <a:rPr lang="en-NZ"/>
              <a:t>Deployment environments</a:t>
            </a:r>
          </a:p>
        </p:txBody>
      </p:sp>
      <p:sp>
        <p:nvSpPr>
          <p:cNvPr id="4" name="竖排文字占位符 2"/>
          <p:cNvSpPr>
            <a:spLocks noGrp="1"/>
          </p:cNvSpPr>
          <p:nvPr>
            <p:ph type="body" orient="vert" idx="1"/>
            <p:extLst>
              <p:ext uri="{D42A27DB-BD31-4B8C-83A1-F6EECF244321}">
                <p14:modId xmlns:p14="http://schemas.microsoft.com/office/powerpoint/2010/main" val="593699682"/>
              </p:ext>
            </p:extLst>
          </p:nvPr>
        </p:nvSpPr>
        <p:spPr>
          <a:xfrm>
            <a:off x="1629916" y="1196753"/>
            <a:ext cx="9134391" cy="1296143"/>
          </a:xfrm>
        </p:spPr>
        <p:txBody>
          <a:bodyPr vert="horz" lIns="91440" tIns="45720" rIns="91440" bIns="45720" rtlCol="0" anchor="t">
            <a:normAutofit fontScale="92500"/>
          </a:bodyPr>
          <a:lstStyle/>
          <a:p>
            <a:pPr marL="223520" indent="-223520"/>
            <a:r>
              <a:rPr lang="en-NZ"/>
              <a:t>Spark runs on Hadoop, Mesos, standalone, or on the cloud. </a:t>
            </a:r>
            <a:endParaRPr lang="en-US"/>
          </a:p>
          <a:p>
            <a:pPr marL="223520" indent="-223520"/>
            <a:r>
              <a:rPr lang="en-NZ"/>
              <a:t>Spark can access diverse data sources including HDFS, Cassandra, HBase, and S3.</a:t>
            </a:r>
          </a:p>
          <a:p>
            <a:pPr marL="223520" indent="-223520"/>
            <a:endParaRPr lang="en-NZ" b="1"/>
          </a:p>
        </p:txBody>
      </p:sp>
      <p:pic>
        <p:nvPicPr>
          <p:cNvPr id="4098" name="Picture 2" descr="https://spark.apache.org/images/spark-runs-everywh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850" y="2492896"/>
            <a:ext cx="4899818" cy="382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25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5900" y="2132856"/>
            <a:ext cx="9144001" cy="1587624"/>
          </a:xfrm>
        </p:spPr>
        <p:txBody>
          <a:bodyPr>
            <a:noAutofit/>
          </a:bodyPr>
          <a:lstStyle/>
          <a:p>
            <a:pPr algn="ctr"/>
            <a:r>
              <a:rPr lang="en-US" sz="8800">
                <a:latin typeface="Brush Script MT" panose="03060802040406070304" pitchFamily="66" charset="0"/>
              </a:rPr>
              <a:t>Thank You!</a:t>
            </a:r>
            <a:endParaRPr lang="en-NZ" sz="8800">
              <a:latin typeface="Brush Script MT" panose="03060802040406070304" pitchFamily="66" charset="0"/>
            </a:endParaRPr>
          </a:p>
        </p:txBody>
      </p:sp>
    </p:spTree>
    <p:extLst>
      <p:ext uri="{BB962C8B-B14F-4D97-AF65-F5344CB8AC3E}">
        <p14:creationId xmlns:p14="http://schemas.microsoft.com/office/powerpoint/2010/main" val="295709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Questions</a:t>
            </a:r>
            <a:endParaRPr lang="en-NZ"/>
          </a:p>
        </p:txBody>
      </p:sp>
      <p:sp>
        <p:nvSpPr>
          <p:cNvPr id="3" name="竖排文字占位符 2"/>
          <p:cNvSpPr>
            <a:spLocks noGrp="1"/>
          </p:cNvSpPr>
          <p:nvPr>
            <p:ph type="body" orient="vert" idx="1"/>
          </p:nvPr>
        </p:nvSpPr>
        <p:spPr/>
        <p:txBody>
          <a:bodyPr vert="horz">
            <a:normAutofit fontScale="92500" lnSpcReduction="10000"/>
          </a:bodyPr>
          <a:lstStyle/>
          <a:p>
            <a:r>
              <a:rPr lang="en-US" dirty="0" smtClean="0"/>
              <a:t>What is </a:t>
            </a:r>
            <a:r>
              <a:rPr lang="en-NZ" b="1" dirty="0"/>
              <a:t>machine </a:t>
            </a:r>
            <a:r>
              <a:rPr lang="en-NZ" b="1" dirty="0" smtClean="0"/>
              <a:t>learning?</a:t>
            </a:r>
          </a:p>
          <a:p>
            <a:pPr marL="0" indent="0">
              <a:buNone/>
            </a:pPr>
            <a:r>
              <a:rPr lang="en-US" b="1" dirty="0"/>
              <a:t> </a:t>
            </a:r>
            <a:r>
              <a:rPr lang="en-US" b="1" dirty="0" smtClean="0"/>
              <a:t> </a:t>
            </a:r>
            <a:r>
              <a:rPr lang="en-NZ" dirty="0"/>
              <a:t>Machine learning is an application of artificial intelligence (AI) that provides systems the ability to automatically learn and improve from experience without being explicitly programmed. </a:t>
            </a:r>
            <a:r>
              <a:rPr lang="en-NZ" b="1" dirty="0"/>
              <a:t>Machine learning focuses on the development of computer programs</a:t>
            </a:r>
            <a:r>
              <a:rPr lang="en-NZ" dirty="0"/>
              <a:t> that can access data and use it learn for themselves.</a:t>
            </a:r>
          </a:p>
          <a:p>
            <a:pPr marL="0" indent="0">
              <a:buNone/>
            </a:pPr>
            <a:r>
              <a:rPr lang="en-NZ" smtClean="0"/>
              <a:t> The </a:t>
            </a:r>
            <a:r>
              <a:rPr lang="en-NZ" dirty="0"/>
              <a:t>process of learning begins with observations or data, such as examples, direct experience, or instruction, in order to look for patterns in data and make better decisions in the future based on the examples that we provide. </a:t>
            </a:r>
            <a:r>
              <a:rPr lang="en-NZ" b="1" dirty="0"/>
              <a:t>The primary aim is to allow the computers learn automatically</a:t>
            </a:r>
            <a:r>
              <a:rPr lang="en-NZ" dirty="0"/>
              <a:t> without human intervention or assistance and adjust actions accordingly.</a:t>
            </a:r>
          </a:p>
          <a:p>
            <a:pPr marL="0" indent="0">
              <a:buNone/>
            </a:pPr>
            <a:endParaRPr lang="en-NZ" dirty="0"/>
          </a:p>
        </p:txBody>
      </p:sp>
    </p:spTree>
    <p:extLst>
      <p:ext uri="{BB962C8B-B14F-4D97-AF65-F5344CB8AC3E}">
        <p14:creationId xmlns:p14="http://schemas.microsoft.com/office/powerpoint/2010/main" val="210947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extLst>
              <p:ext uri="{D42A27DB-BD31-4B8C-83A1-F6EECF244321}">
                <p14:modId xmlns:p14="http://schemas.microsoft.com/office/powerpoint/2010/main" val="872001689"/>
              </p:ext>
            </p:extLst>
          </p:nvPr>
        </p:nvSpPr>
        <p:spPr>
          <a:xfrm>
            <a:off x="1522413" y="908720"/>
            <a:ext cx="9144001" cy="843880"/>
          </a:xfrm>
        </p:spPr>
        <p:txBody>
          <a:bodyPr rtlCol="0"/>
          <a:lstStyle/>
          <a:p>
            <a:r>
              <a:rPr lang="en-NZ"/>
              <a:t>Higher-level Libraries</a:t>
            </a:r>
            <a:endParaRPr lang="en-US">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522413" y="2492896"/>
            <a:ext cx="9134391" cy="2676129"/>
          </a:xfrm>
        </p:spPr>
        <p:txBody>
          <a:bodyPr rtlCol="0">
            <a:normAutofit/>
          </a:bodyPr>
          <a:lstStyle/>
          <a:p>
            <a:pPr rtl="0"/>
            <a:r>
              <a:rPr lang="en-US" altLang="zh-CN" sz="2800"/>
              <a:t>SQL and </a:t>
            </a:r>
            <a:r>
              <a:rPr lang="en-US" altLang="zh-CN" sz="2800" err="1"/>
              <a:t>DataFrames</a:t>
            </a:r>
            <a:endParaRPr lang="zh-CN" sz="2800"/>
          </a:p>
          <a:p>
            <a:pPr rtl="0"/>
            <a:r>
              <a:rPr lang="en-US" altLang="zh-CN" sz="2800"/>
              <a:t>Spark Streaming</a:t>
            </a:r>
            <a:endParaRPr lang="zh-CN" sz="2800"/>
          </a:p>
          <a:p>
            <a:pPr rtl="0"/>
            <a:r>
              <a:rPr lang="en-US" altLang="zh-CN" sz="2800" err="1"/>
              <a:t>GraphX</a:t>
            </a:r>
            <a:endParaRPr lang="en-US" altLang="zh-CN" sz="2800"/>
          </a:p>
          <a:p>
            <a:pPr rtl="0"/>
            <a:r>
              <a:rPr lang="en-US" sz="2800" err="1"/>
              <a:t>MLlib</a:t>
            </a:r>
            <a:endParaRPr lang="en-US" sz="2800"/>
          </a:p>
        </p:txBody>
      </p:sp>
    </p:spTree>
    <p:extLst>
      <p:ext uri="{BB962C8B-B14F-4D97-AF65-F5344CB8AC3E}">
        <p14:creationId xmlns:p14="http://schemas.microsoft.com/office/powerpoint/2010/main" val="212703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Spark SQL</a:t>
            </a:r>
            <a:endParaRPr lang="en-NZ"/>
          </a:p>
        </p:txBody>
      </p:sp>
      <p:sp>
        <p:nvSpPr>
          <p:cNvPr id="3" name="内容占位符 2"/>
          <p:cNvSpPr>
            <a:spLocks noGrp="1"/>
          </p:cNvSpPr>
          <p:nvPr>
            <p:ph idx="1"/>
          </p:nvPr>
        </p:nvSpPr>
        <p:spPr>
          <a:xfrm>
            <a:off x="1536260" y="2132856"/>
            <a:ext cx="9134391" cy="3744415"/>
          </a:xfrm>
        </p:spPr>
        <p:txBody>
          <a:bodyPr>
            <a:normAutofit/>
          </a:bodyPr>
          <a:lstStyle/>
          <a:p>
            <a:r>
              <a:rPr lang="en-NZ"/>
              <a:t>Spark SQL is used for </a:t>
            </a:r>
            <a:r>
              <a:rPr lang="en-NZ" b="1">
                <a:solidFill>
                  <a:srgbClr val="FF0000"/>
                </a:solidFill>
              </a:rPr>
              <a:t>structured/semi structured data</a:t>
            </a:r>
            <a:r>
              <a:rPr lang="en-NZ">
                <a:solidFill>
                  <a:srgbClr val="FF0000"/>
                </a:solidFill>
              </a:rPr>
              <a:t> </a:t>
            </a:r>
            <a:r>
              <a:rPr lang="en-NZ"/>
              <a:t>and implements </a:t>
            </a:r>
            <a:r>
              <a:rPr lang="en-NZ" b="1">
                <a:solidFill>
                  <a:srgbClr val="FF0000"/>
                </a:solidFill>
              </a:rPr>
              <a:t>relational queries</a:t>
            </a:r>
            <a:r>
              <a:rPr lang="en-NZ">
                <a:solidFill>
                  <a:srgbClr val="FF0000"/>
                </a:solidFill>
              </a:rPr>
              <a:t>.</a:t>
            </a:r>
          </a:p>
          <a:p>
            <a:r>
              <a:rPr lang="en-US"/>
              <a:t>Spark SQL uses techniques similar to </a:t>
            </a:r>
            <a:r>
              <a:rPr lang="en-US" b="1">
                <a:solidFill>
                  <a:srgbClr val="FF0000"/>
                </a:solidFill>
              </a:rPr>
              <a:t>analytical databases.</a:t>
            </a:r>
          </a:p>
          <a:p>
            <a:pPr lvl="1"/>
            <a:r>
              <a:rPr lang="en-NZ"/>
              <a:t>columnar storage</a:t>
            </a:r>
          </a:p>
          <a:p>
            <a:pPr lvl="1"/>
            <a:r>
              <a:rPr lang="en-NZ"/>
              <a:t>cost-based optimization </a:t>
            </a:r>
          </a:p>
          <a:p>
            <a:pPr lvl="1"/>
            <a:r>
              <a:rPr lang="en-NZ"/>
              <a:t>code generation for query execution</a:t>
            </a:r>
            <a:endParaRPr lang="en-US"/>
          </a:p>
        </p:txBody>
      </p:sp>
      <p:grpSp>
        <p:nvGrpSpPr>
          <p:cNvPr id="6" name="组合 5"/>
          <p:cNvGrpSpPr/>
          <p:nvPr/>
        </p:nvGrpSpPr>
        <p:grpSpPr>
          <a:xfrm>
            <a:off x="7246541" y="3573016"/>
            <a:ext cx="3419874" cy="1080120"/>
            <a:chOff x="6094412" y="3573016"/>
            <a:chExt cx="3914141" cy="1080120"/>
          </a:xfrm>
        </p:grpSpPr>
        <p:sp>
          <p:nvSpPr>
            <p:cNvPr id="4" name="右大括号 3"/>
            <p:cNvSpPr/>
            <p:nvPr/>
          </p:nvSpPr>
          <p:spPr>
            <a:xfrm>
              <a:off x="6094412" y="3573016"/>
              <a:ext cx="432048" cy="108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5" name="文本框 4"/>
            <p:cNvSpPr txBox="1"/>
            <p:nvPr/>
          </p:nvSpPr>
          <p:spPr>
            <a:xfrm>
              <a:off x="6696185" y="3942404"/>
              <a:ext cx="3312368" cy="400110"/>
            </a:xfrm>
            <a:prstGeom prst="rect">
              <a:avLst/>
            </a:prstGeom>
            <a:noFill/>
          </p:spPr>
          <p:txBody>
            <a:bodyPr wrap="square" rtlCol="0">
              <a:spAutoFit/>
            </a:bodyPr>
            <a:lstStyle/>
            <a:p>
              <a:r>
                <a:rPr lang="en-US" sz="2000">
                  <a:latin typeface="微软雅黑" panose="020B0503020204020204" pitchFamily="34" charset="-122"/>
                  <a:ea typeface="微软雅黑" panose="020B0503020204020204" pitchFamily="34" charset="-122"/>
                </a:rPr>
                <a:t>Make queries fast</a:t>
              </a:r>
              <a:endParaRPr lang="en-NZ" sz="200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169196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err="1"/>
              <a:t>DataFrames</a:t>
            </a:r>
            <a:endParaRPr lang="en-NZ"/>
          </a:p>
        </p:txBody>
      </p:sp>
      <p:sp>
        <p:nvSpPr>
          <p:cNvPr id="3" name="内容占位符 2"/>
          <p:cNvSpPr>
            <a:spLocks noGrp="1"/>
          </p:cNvSpPr>
          <p:nvPr>
            <p:ph idx="1"/>
          </p:nvPr>
        </p:nvSpPr>
        <p:spPr>
          <a:xfrm>
            <a:off x="1536260" y="2420889"/>
            <a:ext cx="9134391" cy="3312368"/>
          </a:xfrm>
        </p:spPr>
        <p:txBody>
          <a:bodyPr/>
          <a:lstStyle/>
          <a:p>
            <a:r>
              <a:rPr lang="en-NZ"/>
              <a:t>Spark SQL engine provides a higher-level abstraction for </a:t>
            </a:r>
            <a:r>
              <a:rPr lang="en-NZ" b="1">
                <a:solidFill>
                  <a:srgbClr val="FF0000"/>
                </a:solidFill>
              </a:rPr>
              <a:t>basic data transformations </a:t>
            </a:r>
            <a:r>
              <a:rPr lang="en-NZ"/>
              <a:t>called </a:t>
            </a:r>
            <a:r>
              <a:rPr lang="en-NZ" b="1" err="1">
                <a:solidFill>
                  <a:srgbClr val="FF0000"/>
                </a:solidFill>
              </a:rPr>
              <a:t>DataFrames</a:t>
            </a:r>
            <a:r>
              <a:rPr lang="en-NZ"/>
              <a:t>.</a:t>
            </a:r>
            <a:endParaRPr lang="en-NZ">
              <a:solidFill>
                <a:srgbClr val="FF0000"/>
              </a:solidFill>
            </a:endParaRPr>
          </a:p>
          <a:p>
            <a:r>
              <a:rPr lang="en-NZ"/>
              <a:t>A </a:t>
            </a:r>
            <a:r>
              <a:rPr lang="en-NZ" err="1"/>
              <a:t>DataFrame</a:t>
            </a:r>
            <a:r>
              <a:rPr lang="en-NZ"/>
              <a:t> is a </a:t>
            </a:r>
            <a:r>
              <a:rPr lang="en-NZ" b="1">
                <a:solidFill>
                  <a:srgbClr val="FF0000"/>
                </a:solidFill>
              </a:rPr>
              <a:t>distributed collection </a:t>
            </a:r>
            <a:r>
              <a:rPr lang="en-NZ"/>
              <a:t>of data organized into named columns. </a:t>
            </a:r>
          </a:p>
          <a:p>
            <a:r>
              <a:rPr lang="en-NZ" err="1"/>
              <a:t>DataFrames</a:t>
            </a:r>
            <a:r>
              <a:rPr lang="en-NZ"/>
              <a:t> can be constructed from </a:t>
            </a:r>
            <a:r>
              <a:rPr lang="en-NZ" b="1">
                <a:solidFill>
                  <a:srgbClr val="FF0000"/>
                </a:solidFill>
              </a:rPr>
              <a:t>a wide array of sources</a:t>
            </a:r>
            <a:r>
              <a:rPr lang="en-NZ"/>
              <a:t> such as: structured data files, tables in Hive, external databases, or existing RDDs.</a:t>
            </a:r>
          </a:p>
        </p:txBody>
      </p:sp>
    </p:spTree>
    <p:extLst>
      <p:ext uri="{BB962C8B-B14F-4D97-AF65-F5344CB8AC3E}">
        <p14:creationId xmlns:p14="http://schemas.microsoft.com/office/powerpoint/2010/main" val="1314763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t>SQL and </a:t>
            </a:r>
            <a:r>
              <a:rPr lang="en-US" err="1"/>
              <a:t>DataFrames</a:t>
            </a:r>
            <a:r>
              <a:rPr lang="en-US"/>
              <a:t> – Examples</a:t>
            </a:r>
            <a:endParaRPr lang="en-NZ"/>
          </a:p>
        </p:txBody>
      </p:sp>
      <p:sp>
        <p:nvSpPr>
          <p:cNvPr id="6" name="竖排文字占位符 2"/>
          <p:cNvSpPr txBox="1">
            <a:spLocks/>
          </p:cNvSpPr>
          <p:nvPr/>
        </p:nvSpPr>
        <p:spPr>
          <a:xfrm>
            <a:off x="1522413" y="2390364"/>
            <a:ext cx="9134391" cy="15240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NZ"/>
              <a:t>context = </a:t>
            </a:r>
            <a:r>
              <a:rPr lang="en-NZ" err="1"/>
              <a:t>HiveContext</a:t>
            </a:r>
            <a:r>
              <a:rPr lang="en-NZ"/>
              <a:t>(</a:t>
            </a:r>
            <a:r>
              <a:rPr lang="en-NZ" err="1"/>
              <a:t>sc</a:t>
            </a:r>
            <a:r>
              <a:rPr lang="en-NZ"/>
              <a:t>)</a:t>
            </a:r>
          </a:p>
          <a:p>
            <a:pPr marL="0" indent="0">
              <a:buNone/>
            </a:pPr>
            <a:r>
              <a:rPr lang="en-NZ"/>
              <a:t>results = </a:t>
            </a:r>
            <a:r>
              <a:rPr lang="en-NZ" err="1"/>
              <a:t>context.sql</a:t>
            </a:r>
            <a:r>
              <a:rPr lang="en-NZ"/>
              <a:t>("SELECT * FROM people")</a:t>
            </a:r>
          </a:p>
        </p:txBody>
      </p:sp>
      <p:sp>
        <p:nvSpPr>
          <p:cNvPr id="7" name="竖排文字占位符 2"/>
          <p:cNvSpPr txBox="1">
            <a:spLocks/>
          </p:cNvSpPr>
          <p:nvPr/>
        </p:nvSpPr>
        <p:spPr>
          <a:xfrm>
            <a:off x="1532023" y="4155574"/>
            <a:ext cx="9134391" cy="1806117"/>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NZ" err="1"/>
              <a:t>context.jsonFile</a:t>
            </a:r>
            <a:r>
              <a:rPr lang="en-NZ"/>
              <a:t>("s3n://...").</a:t>
            </a:r>
            <a:r>
              <a:rPr lang="en-NZ" err="1"/>
              <a:t>registerTempTable</a:t>
            </a:r>
            <a:r>
              <a:rPr lang="en-NZ"/>
              <a:t>("</a:t>
            </a:r>
            <a:r>
              <a:rPr lang="en-NZ" err="1"/>
              <a:t>json</a:t>
            </a:r>
            <a:r>
              <a:rPr lang="en-NZ"/>
              <a:t>")</a:t>
            </a:r>
          </a:p>
          <a:p>
            <a:pPr marL="0" indent="0">
              <a:buNone/>
            </a:pPr>
            <a:r>
              <a:rPr lang="en-NZ"/>
              <a:t>results = </a:t>
            </a:r>
            <a:r>
              <a:rPr lang="en-NZ" err="1"/>
              <a:t>context.sql</a:t>
            </a:r>
            <a:r>
              <a:rPr lang="en-NZ"/>
              <a:t>( </a:t>
            </a:r>
          </a:p>
          <a:p>
            <a:pPr marL="0" indent="0">
              <a:buNone/>
            </a:pPr>
            <a:r>
              <a:rPr lang="en-NZ"/>
              <a:t>                   """SELECT * FROM people </a:t>
            </a:r>
            <a:r>
              <a:rPr lang="en-NZ" b="1">
                <a:solidFill>
                  <a:srgbClr val="FF0000"/>
                </a:solidFill>
              </a:rPr>
              <a:t>JOIN</a:t>
            </a:r>
            <a:r>
              <a:rPr lang="en-NZ">
                <a:solidFill>
                  <a:srgbClr val="FF0000"/>
                </a:solidFill>
              </a:rPr>
              <a:t> </a:t>
            </a:r>
            <a:r>
              <a:rPr lang="en-NZ" err="1"/>
              <a:t>json</a:t>
            </a:r>
            <a:r>
              <a:rPr lang="en-NZ"/>
              <a:t> ...""")</a:t>
            </a:r>
          </a:p>
        </p:txBody>
      </p:sp>
    </p:spTree>
    <p:extLst>
      <p:ext uri="{BB962C8B-B14F-4D97-AF65-F5344CB8AC3E}">
        <p14:creationId xmlns:p14="http://schemas.microsoft.com/office/powerpoint/2010/main" val="40845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SQL and </a:t>
            </a:r>
            <a:r>
              <a:rPr lang="en-US" err="1"/>
              <a:t>DataFrames</a:t>
            </a:r>
            <a:r>
              <a:rPr lang="en-US"/>
              <a:t> – Examples</a:t>
            </a:r>
            <a:endParaRPr lang="en-NZ"/>
          </a:p>
        </p:txBody>
      </p:sp>
      <p:sp>
        <p:nvSpPr>
          <p:cNvPr id="3" name="竖排文字占位符 2"/>
          <p:cNvSpPr>
            <a:spLocks noGrp="1"/>
          </p:cNvSpPr>
          <p:nvPr>
            <p:ph type="body" orient="vert" idx="1"/>
          </p:nvPr>
        </p:nvSpPr>
        <p:spPr>
          <a:xfrm>
            <a:off x="1522413" y="2132856"/>
            <a:ext cx="9134391" cy="3888432"/>
          </a:xfrm>
        </p:spPr>
        <p:txBody>
          <a:bodyPr vert="horz">
            <a:normAutofit fontScale="92500" lnSpcReduction="20000"/>
          </a:bodyPr>
          <a:lstStyle/>
          <a:p>
            <a:pPr marL="0" indent="0">
              <a:buNone/>
            </a:pPr>
            <a:r>
              <a:rPr lang="en-NZ"/>
              <a:t>import </a:t>
            </a:r>
            <a:r>
              <a:rPr lang="en-NZ" err="1"/>
              <a:t>org.apache.spark.sql.SQLContext</a:t>
            </a:r>
            <a:endParaRPr lang="en-NZ"/>
          </a:p>
          <a:p>
            <a:pPr marL="0" indent="0">
              <a:buNone/>
            </a:pPr>
            <a:r>
              <a:rPr lang="en-NZ"/>
              <a:t>// URL for your database </a:t>
            </a:r>
          </a:p>
          <a:p>
            <a:pPr marL="0" indent="0">
              <a:buNone/>
            </a:pPr>
            <a:r>
              <a:rPr lang="en-NZ" err="1"/>
              <a:t>val</a:t>
            </a:r>
            <a:r>
              <a:rPr lang="en-NZ"/>
              <a:t> </a:t>
            </a:r>
            <a:r>
              <a:rPr lang="en-NZ" err="1"/>
              <a:t>url</a:t>
            </a:r>
            <a:r>
              <a:rPr lang="en-NZ"/>
              <a:t> = "</a:t>
            </a:r>
            <a:r>
              <a:rPr lang="en-NZ" err="1"/>
              <a:t>jdbc:mysql</a:t>
            </a:r>
            <a:r>
              <a:rPr lang="en-NZ"/>
              <a:t>://</a:t>
            </a:r>
            <a:r>
              <a:rPr lang="en-NZ" err="1"/>
              <a:t>yourIP:yourPort</a:t>
            </a:r>
            <a:r>
              <a:rPr lang="en-NZ"/>
              <a:t>/</a:t>
            </a:r>
            <a:r>
              <a:rPr lang="en-NZ" err="1"/>
              <a:t>test?user</a:t>
            </a:r>
            <a:r>
              <a:rPr lang="en-NZ"/>
              <a:t>=</a:t>
            </a:r>
            <a:r>
              <a:rPr lang="en-NZ" err="1"/>
              <a:t>yourUsername;password</a:t>
            </a:r>
            <a:r>
              <a:rPr lang="en-NZ"/>
              <a:t>=</a:t>
            </a:r>
            <a:r>
              <a:rPr lang="en-NZ" err="1"/>
              <a:t>yourPassword</a:t>
            </a:r>
            <a:r>
              <a:rPr lang="en-NZ"/>
              <a:t>" server.</a:t>
            </a:r>
          </a:p>
          <a:p>
            <a:pPr marL="0" indent="0">
              <a:buNone/>
            </a:pPr>
            <a:r>
              <a:rPr lang="en-NZ"/>
              <a:t>// Create a </a:t>
            </a:r>
            <a:r>
              <a:rPr lang="en-NZ" err="1"/>
              <a:t>sql</a:t>
            </a:r>
            <a:r>
              <a:rPr lang="en-NZ"/>
              <a:t> context object</a:t>
            </a:r>
          </a:p>
          <a:p>
            <a:pPr marL="0" indent="0">
              <a:buNone/>
            </a:pPr>
            <a:r>
              <a:rPr lang="en-NZ" err="1"/>
              <a:t>val</a:t>
            </a:r>
            <a:r>
              <a:rPr lang="en-NZ"/>
              <a:t> </a:t>
            </a:r>
            <a:r>
              <a:rPr lang="en-NZ" err="1"/>
              <a:t>sqlContext</a:t>
            </a:r>
            <a:r>
              <a:rPr lang="en-NZ"/>
              <a:t> = new </a:t>
            </a:r>
            <a:r>
              <a:rPr lang="en-NZ" err="1"/>
              <a:t>org.apache.spark.sql.SQLContext</a:t>
            </a:r>
            <a:r>
              <a:rPr lang="en-NZ"/>
              <a:t>(</a:t>
            </a:r>
            <a:r>
              <a:rPr lang="en-NZ" err="1"/>
              <a:t>sc</a:t>
            </a:r>
            <a:r>
              <a:rPr lang="en-NZ"/>
              <a:t>) </a:t>
            </a:r>
          </a:p>
          <a:p>
            <a:pPr marL="0" indent="0">
              <a:buNone/>
            </a:pPr>
            <a:r>
              <a:rPr lang="en-NZ"/>
              <a:t>// Looks the schema of this </a:t>
            </a:r>
            <a:r>
              <a:rPr lang="en-NZ" err="1">
                <a:solidFill>
                  <a:srgbClr val="FF0000"/>
                </a:solidFill>
              </a:rPr>
              <a:t>DataFrame</a:t>
            </a:r>
            <a:r>
              <a:rPr lang="en-NZ"/>
              <a:t>.</a:t>
            </a:r>
          </a:p>
          <a:p>
            <a:pPr marL="0" indent="0">
              <a:buNone/>
            </a:pPr>
            <a:r>
              <a:rPr lang="en-NZ" err="1"/>
              <a:t>val</a:t>
            </a:r>
            <a:r>
              <a:rPr lang="en-NZ"/>
              <a:t> </a:t>
            </a:r>
            <a:r>
              <a:rPr lang="en-NZ" err="1"/>
              <a:t>df</a:t>
            </a:r>
            <a:r>
              <a:rPr lang="en-NZ"/>
              <a:t> = </a:t>
            </a:r>
            <a:r>
              <a:rPr lang="en-NZ" err="1"/>
              <a:t>sqlContext.read.format</a:t>
            </a:r>
            <a:r>
              <a:rPr lang="en-NZ"/>
              <a:t>("</a:t>
            </a:r>
            <a:r>
              <a:rPr lang="en-NZ" err="1">
                <a:solidFill>
                  <a:srgbClr val="FF0000"/>
                </a:solidFill>
              </a:rPr>
              <a:t>jdbc</a:t>
            </a:r>
            <a:r>
              <a:rPr lang="en-NZ"/>
              <a:t>").option("</a:t>
            </a:r>
            <a:r>
              <a:rPr lang="en-NZ" err="1"/>
              <a:t>url</a:t>
            </a:r>
            <a:r>
              <a:rPr lang="en-NZ"/>
              <a:t>", </a:t>
            </a:r>
            <a:r>
              <a:rPr lang="en-NZ" err="1"/>
              <a:t>url</a:t>
            </a:r>
            <a:r>
              <a:rPr lang="en-NZ"/>
              <a:t>).option("</a:t>
            </a:r>
            <a:r>
              <a:rPr lang="en-NZ" err="1"/>
              <a:t>dbtable</a:t>
            </a:r>
            <a:r>
              <a:rPr lang="en-NZ"/>
              <a:t>", "people").load()</a:t>
            </a:r>
            <a:r>
              <a:rPr lang="en-NZ" err="1"/>
              <a:t>df.printSchema</a:t>
            </a:r>
            <a:r>
              <a:rPr lang="en-NZ"/>
              <a:t>() </a:t>
            </a:r>
          </a:p>
        </p:txBody>
      </p:sp>
    </p:spTree>
    <p:extLst>
      <p:ext uri="{BB962C8B-B14F-4D97-AF65-F5344CB8AC3E}">
        <p14:creationId xmlns:p14="http://schemas.microsoft.com/office/powerpoint/2010/main" val="268743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SQL and </a:t>
            </a:r>
            <a:r>
              <a:rPr lang="en-US" err="1"/>
              <a:t>DataFrames</a:t>
            </a:r>
            <a:endParaRPr lang="en-NZ"/>
          </a:p>
        </p:txBody>
      </p:sp>
      <p:sp>
        <p:nvSpPr>
          <p:cNvPr id="5" name="圆角矩形 4"/>
          <p:cNvSpPr/>
          <p:nvPr/>
        </p:nvSpPr>
        <p:spPr>
          <a:xfrm>
            <a:off x="1554469" y="5129408"/>
            <a:ext cx="3387814"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100">
                <a:solidFill>
                  <a:schemeClr val="bg1"/>
                </a:solidFill>
                <a:latin typeface="微软雅黑" panose="020B0503020204020204" pitchFamily="34" charset="-122"/>
                <a:ea typeface="微软雅黑" panose="020B0503020204020204" pitchFamily="34" charset="-122"/>
                <a:cs typeface="+mj-cs"/>
              </a:rPr>
              <a:t>Indexing</a:t>
            </a:r>
            <a:endParaRPr lang="en-NZ" sz="3600" spc="100">
              <a:solidFill>
                <a:schemeClr val="bg1"/>
              </a:solidFill>
              <a:latin typeface="微软雅黑" panose="020B0503020204020204" pitchFamily="34" charset="-122"/>
              <a:ea typeface="微软雅黑" panose="020B0503020204020204" pitchFamily="34" charset="-122"/>
              <a:cs typeface="+mj-cs"/>
            </a:endParaRPr>
          </a:p>
        </p:txBody>
      </p:sp>
      <p:sp>
        <p:nvSpPr>
          <p:cNvPr id="6" name="禁止符 5"/>
          <p:cNvSpPr/>
          <p:nvPr/>
        </p:nvSpPr>
        <p:spPr>
          <a:xfrm>
            <a:off x="2566020" y="5013538"/>
            <a:ext cx="1584176" cy="12447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chemeClr val="tx1"/>
              </a:solidFill>
            </a:endParaRPr>
          </a:p>
        </p:txBody>
      </p:sp>
      <p:sp>
        <p:nvSpPr>
          <p:cNvPr id="7" name="椭圆 6"/>
          <p:cNvSpPr/>
          <p:nvPr/>
        </p:nvSpPr>
        <p:spPr>
          <a:xfrm>
            <a:off x="7089794" y="3299775"/>
            <a:ext cx="4248472" cy="936104"/>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spc="100" err="1">
                <a:solidFill>
                  <a:schemeClr val="bg1"/>
                </a:solidFill>
                <a:latin typeface="微软雅黑" panose="020B0503020204020204" pitchFamily="34" charset="-122"/>
                <a:ea typeface="微软雅黑" panose="020B0503020204020204" pitchFamily="34" charset="-122"/>
                <a:cs typeface="+mj-cs"/>
              </a:rPr>
              <a:t>IndexedRDDs</a:t>
            </a:r>
            <a:endParaRPr lang="en-NZ" sz="3200" spc="100">
              <a:solidFill>
                <a:schemeClr val="bg1"/>
              </a:solidFill>
              <a:latin typeface="微软雅黑" panose="020B0503020204020204" pitchFamily="34" charset="-122"/>
              <a:ea typeface="微软雅黑" panose="020B0503020204020204" pitchFamily="34" charset="-122"/>
              <a:cs typeface="+mj-cs"/>
            </a:endParaRPr>
          </a:p>
        </p:txBody>
      </p:sp>
      <p:sp>
        <p:nvSpPr>
          <p:cNvPr id="8" name="椭圆 7"/>
          <p:cNvSpPr/>
          <p:nvPr/>
        </p:nvSpPr>
        <p:spPr>
          <a:xfrm>
            <a:off x="7102524" y="4374087"/>
            <a:ext cx="4248472" cy="936104"/>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spc="100" err="1">
                <a:solidFill>
                  <a:schemeClr val="bg1"/>
                </a:solidFill>
                <a:latin typeface="微软雅黑" panose="020B0503020204020204" pitchFamily="34" charset="-122"/>
                <a:ea typeface="微软雅黑" panose="020B0503020204020204" pitchFamily="34" charset="-122"/>
                <a:cs typeface="+mj-cs"/>
              </a:rPr>
              <a:t>ZipWithIndex</a:t>
            </a:r>
            <a:endParaRPr lang="en-NZ" sz="3200" spc="100">
              <a:solidFill>
                <a:schemeClr val="bg1"/>
              </a:solidFill>
              <a:latin typeface="微软雅黑" panose="020B0503020204020204" pitchFamily="34" charset="-122"/>
              <a:ea typeface="微软雅黑" panose="020B0503020204020204" pitchFamily="34" charset="-122"/>
              <a:cs typeface="+mj-cs"/>
            </a:endParaRPr>
          </a:p>
        </p:txBody>
      </p:sp>
      <p:sp>
        <p:nvSpPr>
          <p:cNvPr id="9" name="椭圆 8"/>
          <p:cNvSpPr/>
          <p:nvPr/>
        </p:nvSpPr>
        <p:spPr>
          <a:xfrm>
            <a:off x="7102524" y="5448399"/>
            <a:ext cx="4248472" cy="936104"/>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3200" spc="100" err="1">
                <a:solidFill>
                  <a:schemeClr val="bg1"/>
                </a:solidFill>
                <a:latin typeface="微软雅黑" panose="020B0503020204020204" pitchFamily="34" charset="-122"/>
                <a:ea typeface="微软雅黑" panose="020B0503020204020204" pitchFamily="34" charset="-122"/>
                <a:cs typeface="+mj-cs"/>
              </a:rPr>
              <a:t>StringIndexer</a:t>
            </a:r>
            <a:endParaRPr lang="en-NZ" sz="3200" spc="100">
              <a:solidFill>
                <a:schemeClr val="bg1"/>
              </a:solidFill>
              <a:latin typeface="微软雅黑" panose="020B0503020204020204" pitchFamily="34" charset="-122"/>
              <a:ea typeface="微软雅黑" panose="020B0503020204020204" pitchFamily="34" charset="-122"/>
              <a:cs typeface="+mj-cs"/>
            </a:endParaRPr>
          </a:p>
        </p:txBody>
      </p:sp>
      <p:sp>
        <p:nvSpPr>
          <p:cNvPr id="10" name="圆角矩形 9"/>
          <p:cNvSpPr/>
          <p:nvPr/>
        </p:nvSpPr>
        <p:spPr>
          <a:xfrm>
            <a:off x="1554469" y="1826023"/>
            <a:ext cx="3387814"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100">
                <a:solidFill>
                  <a:schemeClr val="bg1"/>
                </a:solidFill>
                <a:latin typeface="微软雅黑" panose="020B0503020204020204" pitchFamily="34" charset="-122"/>
                <a:ea typeface="微软雅黑" panose="020B0503020204020204" pitchFamily="34" charset="-122"/>
                <a:cs typeface="+mj-cs"/>
              </a:rPr>
              <a:t>Filtering</a:t>
            </a:r>
            <a:endParaRPr lang="en-NZ" sz="3600" spc="100">
              <a:solidFill>
                <a:schemeClr val="bg1"/>
              </a:solidFill>
              <a:latin typeface="微软雅黑" panose="020B0503020204020204" pitchFamily="34" charset="-122"/>
              <a:ea typeface="微软雅黑" panose="020B0503020204020204" pitchFamily="34" charset="-122"/>
              <a:cs typeface="+mj-cs"/>
            </a:endParaRPr>
          </a:p>
        </p:txBody>
      </p:sp>
      <p:sp>
        <p:nvSpPr>
          <p:cNvPr id="11" name="圆角矩形 10"/>
          <p:cNvSpPr/>
          <p:nvPr/>
        </p:nvSpPr>
        <p:spPr>
          <a:xfrm>
            <a:off x="1554469" y="2925869"/>
            <a:ext cx="3387814"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100">
                <a:solidFill>
                  <a:schemeClr val="bg1"/>
                </a:solidFill>
                <a:latin typeface="微软雅黑" panose="020B0503020204020204" pitchFamily="34" charset="-122"/>
                <a:ea typeface="微软雅黑" panose="020B0503020204020204" pitchFamily="34" charset="-122"/>
                <a:cs typeface="+mj-cs"/>
              </a:rPr>
              <a:t>Computing New Cols</a:t>
            </a:r>
            <a:endParaRPr lang="en-NZ" sz="3600" spc="100">
              <a:solidFill>
                <a:schemeClr val="bg1"/>
              </a:solidFill>
              <a:latin typeface="微软雅黑" panose="020B0503020204020204" pitchFamily="34" charset="-122"/>
              <a:ea typeface="微软雅黑" panose="020B0503020204020204" pitchFamily="34" charset="-122"/>
              <a:cs typeface="+mj-cs"/>
            </a:endParaRPr>
          </a:p>
        </p:txBody>
      </p:sp>
      <p:sp>
        <p:nvSpPr>
          <p:cNvPr id="12" name="圆角矩形 11"/>
          <p:cNvSpPr/>
          <p:nvPr/>
        </p:nvSpPr>
        <p:spPr>
          <a:xfrm>
            <a:off x="1554468" y="4042138"/>
            <a:ext cx="3387815"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100">
                <a:solidFill>
                  <a:schemeClr val="bg1"/>
                </a:solidFill>
                <a:latin typeface="微软雅黑" panose="020B0503020204020204" pitchFamily="34" charset="-122"/>
                <a:ea typeface="微软雅黑" panose="020B0503020204020204" pitchFamily="34" charset="-122"/>
                <a:cs typeface="+mj-cs"/>
              </a:rPr>
              <a:t>Aggregation</a:t>
            </a:r>
            <a:endParaRPr lang="en-NZ" sz="3600" spc="100">
              <a:solidFill>
                <a:schemeClr val="bg1"/>
              </a:solidFill>
              <a:latin typeface="微软雅黑" panose="020B0503020204020204" pitchFamily="34" charset="-122"/>
              <a:ea typeface="微软雅黑" panose="020B0503020204020204" pitchFamily="34" charset="-122"/>
              <a:cs typeface="+mj-cs"/>
            </a:endParaRPr>
          </a:p>
        </p:txBody>
      </p:sp>
      <p:sp>
        <p:nvSpPr>
          <p:cNvPr id="3" name="左大括号 2"/>
          <p:cNvSpPr/>
          <p:nvPr/>
        </p:nvSpPr>
        <p:spPr>
          <a:xfrm>
            <a:off x="5589906" y="3654442"/>
            <a:ext cx="1368602" cy="2343435"/>
          </a:xfrm>
          <a:prstGeom prst="leftBrace">
            <a:avLst>
              <a:gd name="adj1" fmla="val 8333"/>
              <a:gd name="adj2" fmla="val 822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Tree>
    <p:extLst>
      <p:ext uri="{BB962C8B-B14F-4D97-AF65-F5344CB8AC3E}">
        <p14:creationId xmlns:p14="http://schemas.microsoft.com/office/powerpoint/2010/main" val="159079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Spark Streaming</a:t>
            </a:r>
            <a:endParaRPr lang="en-NZ"/>
          </a:p>
        </p:txBody>
      </p:sp>
      <p:sp>
        <p:nvSpPr>
          <p:cNvPr id="3" name="竖排文字占位符 2"/>
          <p:cNvSpPr>
            <a:spLocks noGrp="1"/>
          </p:cNvSpPr>
          <p:nvPr>
            <p:ph type="body" orient="vert" idx="1"/>
          </p:nvPr>
        </p:nvSpPr>
        <p:spPr>
          <a:xfrm>
            <a:off x="1522413" y="1904999"/>
            <a:ext cx="9134391" cy="4260305"/>
          </a:xfrm>
        </p:spPr>
        <p:txBody>
          <a:bodyPr vert="horz">
            <a:normAutofit/>
          </a:bodyPr>
          <a:lstStyle/>
          <a:p>
            <a:r>
              <a:rPr lang="en-NZ"/>
              <a:t>Spark Streaming implements </a:t>
            </a:r>
            <a:r>
              <a:rPr lang="en-NZ" b="1">
                <a:solidFill>
                  <a:srgbClr val="FF0000"/>
                </a:solidFill>
              </a:rPr>
              <a:t>incremental stream </a:t>
            </a:r>
            <a:r>
              <a:rPr lang="en-NZ"/>
              <a:t>processing using a model called “discretized streams.”(</a:t>
            </a:r>
            <a:r>
              <a:rPr lang="en-NZ" b="1" err="1">
                <a:solidFill>
                  <a:srgbClr val="FF0000"/>
                </a:solidFill>
              </a:rPr>
              <a:t>DStream</a:t>
            </a:r>
            <a:r>
              <a:rPr lang="en-NZ"/>
              <a:t>)</a:t>
            </a:r>
          </a:p>
          <a:p>
            <a:pPr marL="0" indent="0">
              <a:buNone/>
            </a:pPr>
            <a:r>
              <a:rPr lang="en-US"/>
              <a:t>  It works as follows.</a:t>
            </a:r>
            <a:endParaRPr lang="en-NZ"/>
          </a:p>
          <a:p>
            <a:pPr lvl="1">
              <a:buFont typeface="Wingdings" panose="05000000000000000000" pitchFamily="2" charset="2"/>
              <a:buChar char="ü"/>
            </a:pPr>
            <a:r>
              <a:rPr lang="en-NZ">
                <a:solidFill>
                  <a:srgbClr val="FF0000"/>
                </a:solidFill>
              </a:rPr>
              <a:t>Split</a:t>
            </a:r>
            <a:r>
              <a:rPr lang="en-NZ"/>
              <a:t> the input data into small batches (such as every 200 milliseconds)</a:t>
            </a:r>
          </a:p>
          <a:p>
            <a:pPr lvl="1">
              <a:buFont typeface="Wingdings" panose="05000000000000000000" pitchFamily="2" charset="2"/>
              <a:buChar char="ü"/>
            </a:pPr>
            <a:r>
              <a:rPr lang="en-NZ">
                <a:solidFill>
                  <a:srgbClr val="FF0000"/>
                </a:solidFill>
              </a:rPr>
              <a:t>Combine</a:t>
            </a:r>
            <a:r>
              <a:rPr lang="en-NZ"/>
              <a:t> these small batches with state stored inside RDDs to produce new results.</a:t>
            </a:r>
          </a:p>
          <a:p>
            <a:pPr lvl="1">
              <a:buFont typeface="Wingdings" panose="05000000000000000000" pitchFamily="2" charset="2"/>
              <a:buChar char="ü"/>
            </a:pPr>
            <a:endParaRPr lang="en-NZ"/>
          </a:p>
        </p:txBody>
      </p:sp>
      <p:pic>
        <p:nvPicPr>
          <p:cNvPr id="4" name="图片 3"/>
          <p:cNvPicPr>
            <a:picLocks noChangeAspect="1"/>
          </p:cNvPicPr>
          <p:nvPr/>
        </p:nvPicPr>
        <p:blipFill>
          <a:blip r:embed="rId3"/>
          <a:stretch>
            <a:fillRect/>
          </a:stretch>
        </p:blipFill>
        <p:spPr>
          <a:xfrm>
            <a:off x="1845940" y="4941168"/>
            <a:ext cx="7623846" cy="1224136"/>
          </a:xfrm>
          <a:prstGeom prst="rect">
            <a:avLst/>
          </a:prstGeom>
        </p:spPr>
      </p:pic>
    </p:spTree>
    <p:extLst>
      <p:ext uri="{BB962C8B-B14F-4D97-AF65-F5344CB8AC3E}">
        <p14:creationId xmlns:p14="http://schemas.microsoft.com/office/powerpoint/2010/main" val="19844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数字蓝色隧道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73_TF02895261_TF02895261" id="{EE27DA37-0F8A-4E11-8B73-6D0B41DF3A3E}" vid="{4EC9EAAD-1DF4-4620-874C-40135A46AC23}"/>
    </a:ext>
  </a:extLst>
</a:theme>
</file>

<file path=ppt/theme/theme2.xml><?xml version="1.0" encoding="utf-8"?>
<a:theme xmlns:a="http://schemas.openxmlformats.org/drawingml/2006/main" name="Office 主题">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2017-08-21T00:00:00+12:00</PlannedPubDat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purl.org/dc/dcmitype/"/>
    <ds:schemaRef ds:uri="http://www.w3.org/XML/1998/namespace"/>
    <ds:schemaRef ds:uri="http://purl.org/dc/elements/1.1/"/>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4873beb7-5857-4685-be1f-d57550cc96c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2540</Words>
  <Application>Microsoft Office PowerPoint</Application>
  <PresentationFormat>自定义</PresentationFormat>
  <Paragraphs>279</Paragraphs>
  <Slides>27</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微软雅黑</vt:lpstr>
      <vt:lpstr>Arial</vt:lpstr>
      <vt:lpstr>Brush Script MT</vt:lpstr>
      <vt:lpstr>Corbel</vt:lpstr>
      <vt:lpstr>Wingdings</vt:lpstr>
      <vt:lpstr>数字蓝色隧道 16x9</vt:lpstr>
      <vt:lpstr>Apache Spark:  A Unified Engine for Big Data Processing</vt:lpstr>
      <vt:lpstr>Apache Spark Framework</vt:lpstr>
      <vt:lpstr>Higher-level Libraries</vt:lpstr>
      <vt:lpstr>Spark SQL</vt:lpstr>
      <vt:lpstr>DataFrames</vt:lpstr>
      <vt:lpstr>SQL and DataFrames – Examples</vt:lpstr>
      <vt:lpstr>SQL and DataFrames – Examples</vt:lpstr>
      <vt:lpstr>SQL and DataFrames</vt:lpstr>
      <vt:lpstr>Spark Streaming</vt:lpstr>
      <vt:lpstr>Spark Streaming</vt:lpstr>
      <vt:lpstr>GraphX</vt:lpstr>
      <vt:lpstr>MLlib</vt:lpstr>
      <vt:lpstr>Combining processing tasks</vt:lpstr>
      <vt:lpstr>Example: combining the SQL, MLlib and Streaming libraries in Spark</vt:lpstr>
      <vt:lpstr>Example: Spark Streaming ecosystem</vt:lpstr>
      <vt:lpstr>Combining processing tasks</vt:lpstr>
      <vt:lpstr>Performance</vt:lpstr>
      <vt:lpstr>Applications</vt:lpstr>
      <vt:lpstr>Applications</vt:lpstr>
      <vt:lpstr>Batch processing</vt:lpstr>
      <vt:lpstr>Interactive queries</vt:lpstr>
      <vt:lpstr>Stream processing</vt:lpstr>
      <vt:lpstr>Scientific applications</vt:lpstr>
      <vt:lpstr>Spark components used</vt:lpstr>
      <vt:lpstr>Deployment environments</vt:lpstr>
      <vt:lpstr>Thank You!</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  A Unified Engine for Big Data Processing</dc:title>
  <cp:revision>1</cp:revision>
  <dcterms:modified xsi:type="dcterms:W3CDTF">2017-08-21T08:10:07Z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