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8"/>
    <p:restoredTop sz="63711"/>
  </p:normalViewPr>
  <p:slideViewPr>
    <p:cSldViewPr snapToGrid="0" snapToObjects="1">
      <p:cViewPr varScale="1">
        <p:scale>
          <a:sx n="124" d="100"/>
          <a:sy n="124" d="100"/>
        </p:scale>
        <p:origin x="31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docs.docker.com/engine/userguide/eng-image/dockerfile_best-practic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Original paper:</a:t>
            </a:r>
          </a:p>
          <a:p>
            <a:pPr lvl="0">
              <a:spcBef>
                <a:spcPts val="0"/>
              </a:spcBef>
              <a:buNone/>
            </a:pPr>
            <a:r>
              <a:rPr lang="en-US" dirty="0" smtClean="0"/>
              <a:t>https://</a:t>
            </a:r>
            <a:r>
              <a:rPr lang="en-US" dirty="0" err="1" smtClean="0"/>
              <a:t>victoria.rl.talis.com</a:t>
            </a:r>
            <a:r>
              <a:rPr lang="en-US" dirty="0" smtClean="0"/>
              <a:t>/items/200A72F6-6BFB-D7EA-8321-1277C60C0CB8.html?referrer=%2Flists%2FAD85CC0D-ADD8-0159-CED7-08A561461C8D.html%23item-200A72F6-6BFB-D7EA-8321-1277C60C0CB8</a:t>
            </a:r>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dirty="0" smtClean="0"/>
              <a:t>Carl Boettiger: An introduction to Docker for reproducible research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1. Docker images: resolving ‘Dependency Hell’ A Docker based approach works similarly to a virtual machine image in addressing the dependency problem by providing other researchers with a binary image in which all the software has already been installed, configured and tested. (A machine image can also include all data files necessary for the research, which may simplify the distribution of data.) A key difference between Docker images and other virtual machines is that the Docker images share the Linux kernel with the host machine. For the end user the primary consequence of this is that any Docker image must be based on a Linux system with Linux-compatible software, which includes R, Python, </a:t>
            </a:r>
            <a:r>
              <a:rPr lang="en-US" dirty="0" err="1" smtClean="0"/>
              <a:t>Matlab</a:t>
            </a:r>
            <a:r>
              <a:rPr lang="en-US" dirty="0" smtClean="0"/>
              <a:t>, and most other scientific programming needs.2 Sharing the Linux kernel makes Docker more light-weight and higher performing than complete virtual machines – a typical desktop computer could run no more than a few virtual machines at once but would have no trouble running 100’s of Docker containers (a container is simply the term for running instance of an image). This feature has made Docker particularly attractive to industry and is largely responsible for the immense popularity of Docker. For our purposes this is a nice bonus, but the chief value to reproducible research lies in other aspects.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smtClean="0"/>
              <a:t>2. </a:t>
            </a:r>
            <a:r>
              <a:rPr lang="en-US" dirty="0" err="1" smtClean="0"/>
              <a:t>Dockerfiles</a:t>
            </a:r>
            <a:r>
              <a:rPr lang="en-US" dirty="0" smtClean="0"/>
              <a:t>: Resolving imprecise documentation Though Docker images can be created interactively, this leaves little transparent record3 of what software has been installed and how. </a:t>
            </a:r>
            <a:r>
              <a:rPr lang="en-US" dirty="0" err="1" smtClean="0"/>
              <a:t>Dockerfiles</a:t>
            </a:r>
            <a:r>
              <a:rPr lang="en-US" dirty="0" smtClean="0"/>
              <a:t> provide a simple script (similar to a </a:t>
            </a:r>
            <a:r>
              <a:rPr lang="en-US" dirty="0" err="1" smtClean="0"/>
              <a:t>Makefile</a:t>
            </a:r>
            <a:r>
              <a:rPr lang="en-US" dirty="0" smtClean="0"/>
              <a:t>) that defines exactly how to build up the image, consistent with the DevOps approach I mentioned previously. With a syntax that is simpler than other provisioning tools (e.g. Chef, Puppet, </a:t>
            </a:r>
            <a:r>
              <a:rPr lang="en-US" dirty="0" err="1" smtClean="0"/>
              <a:t>Ansible</a:t>
            </a:r>
            <a:r>
              <a:rPr lang="en-US" dirty="0" smtClean="0"/>
              <a:t>) or Continuous Integration (CI) platforms (e.g. Travis CI, Shippable CI); users need little more than a basic familiarity with shell scripts and a Linux distribution software environment (e.g. </a:t>
            </a:r>
            <a:r>
              <a:rPr lang="en-US" dirty="0" err="1" smtClean="0"/>
              <a:t>Debian</a:t>
            </a:r>
            <a:r>
              <a:rPr lang="en-US" dirty="0" smtClean="0"/>
              <a:t>-based apt-get) to get started writing </a:t>
            </a:r>
            <a:r>
              <a:rPr lang="en-US" dirty="0" err="1" smtClean="0"/>
              <a:t>Dockerfiles</a:t>
            </a:r>
            <a:r>
              <a:rPr lang="en-US" dirty="0" smtClean="0"/>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smtClean="0"/>
              <a:t>3. Tackling code-rot with image versions As I have discussed above, changes to the dependencies, whether they are the result of security fixes, new features, or deprecation of old software, can break otherwise functioning code. These challenges can be significantly reduced because Docker defines the software environment to a particular operating system and suite of libraries, such as the Ubuntu or </a:t>
            </a:r>
            <a:r>
              <a:rPr lang="en-US" dirty="0" err="1" smtClean="0"/>
              <a:t>Debian</a:t>
            </a:r>
            <a:r>
              <a:rPr lang="en-US" dirty="0" smtClean="0"/>
              <a:t> distribution. Such distributions use a staged release model with stable, testing and unstable phases subjected to extensive testing to catch such potential problems [20], while also providing regular security updates to software within each stage. Nonetheless, this cannot completely avoid the challenge of code-rot, particularly when it is necessary to install software that is not (yet) available for a given distribution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smtClean="0"/>
              <a:t>Limitations and future developments Docker has the potential to address shortcomings of certain existing approaches to reproducible research challenges that stem from recreating complex computational environments. Docker also provides a promising case study in other issues. Its versioning, modular design, portable containers, and simple interface have proven successful in industry and could have promising implications for reproducible research in scientific communities. Nonetheless, these advances raise questions and challenges of their own. • Docker does not provide complete virtualization but relies on the Linux kernel provided by the host. Systems research can provide insight on what limitations to reproducibility this introduces [11]. • Docker is limited to 64 bit host machines, making it impossible to run on older hardware (at this time). • On Mac and Windows machines Docker must still be run in a fully virtualized environment. Though the boot2docker tool streamlines this process, it remains to be seen if the performance and integration with the host machine’s OS is sufficiently seamless or creates a barrier to adoption by users on of these systems. • Potential computer security issues may still need to be evaluated. Among other changes, future support for digitally signing Docker images may make it easier to build off of only trusted binaries. • Most importantly, it remains to be seen if Docker will be significantly adopted by any scientific research or teaching community</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u="sng" dirty="0" smtClean="0">
                <a:solidFill>
                  <a:schemeClr val="hlink"/>
                </a:solidFill>
                <a:hlinkClick r:id="rId3"/>
              </a:rPr>
              <a:t>https://docs.docker.com/engine/userguide/eng-image/dockerfile_best-practices/</a:t>
            </a:r>
          </a:p>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ABSTRACT As computational work becomes more and more integral to many aspects of scientific research, computational reproducibility has become an issue of increasing importance to computer systems researchers and domain scientists alike. Though computational reproducibility seems more straight forward than replicating physical experiments, the complex and rapidly changing nature of computer environments makes being able to reproduce and extend such work a serious challenge. In this paper, I explore common reasons that code developed for one research project cannot be successfully executed or extended by subsequent researchers. I review current approaches to these issues, including virtual machines and workflow systems, and their limitations. I then examine how the popular emerging technology Docker combines several areas from systems research - such as operating system virtualization, cross-platform portability, modular re-usable elements, versioning, and a ‘DevOps’ philosophy, to address these challenges. I illustrate this with several examples of Docker use with a focus on the R statistical environment.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smtClean="0"/>
              <a:t>Further considerations Combining virtualization with other </a:t>
            </a:r>
            <a:r>
              <a:rPr lang="en-US" dirty="0" err="1" smtClean="0"/>
              <a:t>reproducibleresearch</a:t>
            </a:r>
            <a:r>
              <a:rPr lang="en-US" dirty="0" smtClean="0"/>
              <a:t> tools Using Docker containers to distribute reproducible research should be seen as an approach that is synergistic with, rather than an alternative to, other technical tools for ensuring computational reproducibility. Existing tools for managing dependencies for a particular language [21] can easily be employed within a Docker-based approach, allowing the operating-systems level virtualization to sidestep potential issues such as external library dependencies or conflicts with existing user libraries. Other approaches that facilitate reproducible research also introduce additional software dependencies and possible points of failure [7]. One example includes dynamic documents [17, 22, 26] which embed the code required to re-generate the results within the manuscript. As a result, it is necessary to package the appropriate typesetting libraries (e.g. LATEX) along with the code libraries such that the document executes successfully for different researchers and platforms.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In this paper, I seek to address two audiences. First, that of the domain scientist, those conducting research in ecology, bioinformatics, economics, psychology and so many other disciplines in which computation plays an ever-increasing role. I seek to help this audience become more aware of the concerns and challenges in making these computations more reproducible, extensible, and portable to other researchers, and highlight Docker as platform to address these challenges. The second audience is that of the computer systems researchers: readers familiar with both the challenges to reproducibility (versioning, software dependencies, etc.) and the technical components underlying Docker (virtualization, LXC containers, jails, hashes, etc.), but who may be unfamiliar with Docker software. I hope the domain scientist will be motivated to try Docker as a tool to address reproducibility. Meanwhile, I expect the systems researcher to see Docker technology as an area ripe for further systems research (e.g. to what extent can differences between Linux kernels frustrate reproducibility in a Docker image?) rather than as a tool for their own study (because Docker applies only to software at the level above the Linux kernel, it will be of little use in making studies of differences in kernel behavior, hardware performance, execution times, and so forth reproducible.)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A cultural problem. It is worth observing from the outset that the primary barrier to computational reproducibility in many domain sciences has nothing to do with the technological approaches discussed here, but stems rather from a reluctance to publish the code used in generating the results in the first place [2]. Despite extensive evidence to the contrary [14], many researchers and journals continue to assume that summary descriptions or 71 pseudo-code provide a sufficient description of computational methods used in data gathering, processing, simulation, visualization, or analysis. Until such code is available in the first place, one cannot even begin to encounter the problems that the approaches discussed here set out to solve. As a result, few domain researchers may be fully aware of the challenges involved in effectively re-using published code. A lack of requirements or incentives no doubt plays a crucial role in discouraging sharing [2, 24]. Nevertheless, it is easy to underestimate the significant barriers raised by a lack of familiar, intuitive, and widely adopted tools for addressing the challenges of computational reproducibility. Surveys and case studies find that a lack of time, more than innate opposition to sharing, discourages researchers from providing code [7, 23].</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1. “Dependency Hell” A recent study by researchers at the University of Arizona found that less than 50% of software could even be successfully built or installed [4]. Though sufficiently knowledgeable users may be able to overcome the issues in at least some of these cases,1 similar results are seen in an ongoing effort by other researchers to replicate that study [27], and has also been observed in other </a:t>
            </a:r>
            <a:r>
              <a:rPr lang="en-US" dirty="0" err="1" smtClean="0"/>
              <a:t>indepedent</a:t>
            </a:r>
            <a:r>
              <a:rPr lang="en-US" dirty="0" smtClean="0"/>
              <a:t> studies [8, 16]. Installing or building software necessary to run the code in question assumes the ability to recreate the computational environment of the original researchers. Differences in numerical evaluation, such as arise in floating point arithmetic or even ambiguities in standardized programming languages (“order-of-evaluation” problems) can be responsible for differing results between or even within the same computational platform [14]. Such issues make it </a:t>
            </a:r>
            <a:r>
              <a:rPr lang="en-US" dirty="0" err="1" smtClean="0"/>
              <a:t>diffi</a:t>
            </a:r>
            <a:r>
              <a:rPr lang="en-US" dirty="0" smtClean="0"/>
              <a:t>- cult to restrict the true dependencies of the code to higher level environments such as that of a given scripting language, independent of the underlying OS or even hardware itself.</a:t>
            </a:r>
          </a:p>
          <a:p>
            <a:pPr lvl="0">
              <a:spcBef>
                <a:spcPts val="0"/>
              </a:spcBef>
              <a:buNone/>
            </a:pPr>
            <a:endParaRPr lang="en-US" dirty="0" smtClean="0"/>
          </a:p>
          <a:p>
            <a:pPr lvl="0">
              <a:spcBef>
                <a:spcPts val="0"/>
              </a:spcBef>
              <a:buNone/>
            </a:pPr>
            <a:r>
              <a:rPr lang="en-US" dirty="0" smtClean="0"/>
              <a:t>2. Imprecise documentation Documentation on how to install and run code associated with published research is another frequent barrier to replication. A study by Lapp [16] found this impairs a researcher’s ability to install and build the software necessary, as even small holes in the documentation were found to be major barriers, particularly for “novices” [8] – where novices may be experts in nearby languages but unfamiliar with the package managers and other tools of the language involved. This same problem is discussed in [3]. Imprecise documentation goes well beyond issues of the software environment itself: incomplete documentation of parameters involved meant as few as 30% of analyses (n = 34) using the popular software STRUCTURE could be reproduced in the study of [10]. </a:t>
            </a:r>
          </a:p>
          <a:p>
            <a:pPr lvl="0">
              <a:spcBef>
                <a:spcPts val="0"/>
              </a:spcBef>
              <a:buNone/>
            </a:pPr>
            <a:endParaRPr lang="en-US" dirty="0" smtClean="0"/>
          </a:p>
          <a:p>
            <a:pPr lvl="0">
              <a:spcBef>
                <a:spcPts val="0"/>
              </a:spcBef>
              <a:buNone/>
            </a:pPr>
            <a:r>
              <a:rPr lang="en-US" dirty="0" smtClean="0"/>
              <a:t>3. Code rot Software dependencies are not static elements, but receive regular updates that may fix bugs, add new features or deprecate old features (or even entire dependencies themselves). Any of these changes can potentially change the results generated by the code. As some of these changes may indeed resolve valid bugs or earlier problems with underlying code, it will often be insufficient to demonstrate that results can be reproduced when using the original versions, a problem sometimes known as “code rot.” Researchers will want to know if the results are robust to the changes. The case studies in [16] provide examples of these problems.</a:t>
            </a:r>
          </a:p>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l" rtl="0">
              <a:lnSpc>
                <a:spcPct val="115000"/>
              </a:lnSpc>
              <a:spcBef>
                <a:spcPts val="0"/>
              </a:spcBef>
              <a:spcAft>
                <a:spcPts val="1600"/>
              </a:spcAft>
              <a:buNone/>
            </a:pPr>
            <a:r>
              <a:rPr lang="en-GB" sz="1100" dirty="0" smtClean="0">
                <a:solidFill>
                  <a:srgbClr val="666666"/>
                </a:solidFill>
              </a:rPr>
              <a:t>https://</a:t>
            </a:r>
            <a:r>
              <a:rPr lang="en-GB" sz="1100" dirty="0" err="1" smtClean="0">
                <a:solidFill>
                  <a:srgbClr val="666666"/>
                </a:solidFill>
              </a:rPr>
              <a:t>www.forbes.com</a:t>
            </a:r>
            <a:r>
              <a:rPr lang="en-GB" sz="1100" dirty="0" smtClean="0">
                <a:solidFill>
                  <a:srgbClr val="666666"/>
                </a:solidFill>
              </a:rPr>
              <a:t>/sites/</a:t>
            </a:r>
            <a:r>
              <a:rPr lang="en-GB" sz="1100" dirty="0" err="1" smtClean="0">
                <a:solidFill>
                  <a:srgbClr val="666666"/>
                </a:solidFill>
              </a:rPr>
              <a:t>quora</a:t>
            </a:r>
            <a:r>
              <a:rPr lang="en-GB" sz="1100" dirty="0" smtClean="0">
                <a:solidFill>
                  <a:srgbClr val="666666"/>
                </a:solidFill>
              </a:rPr>
              <a:t>/2017/02/09/how-the-reproducibility-crisis-in-academia-is-affecting-scientific-research/</a:t>
            </a:r>
            <a:endParaRPr lang="en-GB" sz="1100" dirty="0">
              <a:solidFill>
                <a:srgbClr val="666666"/>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A “DevOps” approach The problems highlighted here are not unique to academic software, but impact software development in general. While the academic research literature has frequently focused on the development of workflow software dedicated to particular domains, or otherwise to the use of virtual machines, the software development community has recently emphasized a philosophy (rather than a particular tool), known as Development and Systems Operation, or more frequently just “DevOps.” The approach is characterized by scripting, rather than documenting, a description of the necessary dependencies for software to run, usually from the Operating System (OS) on up. Clark et al. [3] describe the DevOps approach along with both its relevance to reproducible research and examples of its use in the academic research context. They identify the difficulties I have discussed so far in terms of effective documentation: Documentation for complex software environments is stuck between two opposing demands. To make things easier on novice users, documentation must explain details relevant to factors like different operating systems. Alternatively, to save time writing and updating documentation, developers like to abstract over such details. The authors contrast this to the DevOps approach, where dependency documentation is scripted: A DevOps approach to “documenting” an application might consist of providing brief descriptions of various install paths, along with scripts or “recipes” that automate setup. This elegantly addresses both the demand for simplicity of use (one executes a script instead of manually managing the environmental setup) and comprehensiveness of implementation. Clark et al. [3] are careful to note that this is not so much a technological shift as a philosophical one: The primary shift that’s required is not one of new tooling, as most developers already have the basic tooling they need. Rather, the needed shift is one of philosophy. Nevertheless, a growing suite of tools designed explicitly for this purpose have rapidly replaced the use of general purpose tools (such as </a:t>
            </a:r>
            <a:r>
              <a:rPr lang="en-US" dirty="0" err="1" smtClean="0"/>
              <a:t>Makefiles</a:t>
            </a:r>
            <a:r>
              <a:rPr lang="en-US" dirty="0" smtClean="0"/>
              <a:t>, bash scripts) to become synonymous with the DevOps philosophy. Clark et al. [3] reviews many of these DevOps tools, their different roles, and their application in reproducible research. I focus the remainder of this paper on one of the most recent and rapidly growing among these, called Docker, and the role it can play in reproducible research. Docker offers several promising features for reproducibility that go beyond the tools highlighted in [3]. Nevertheless, my goal in focusing on this technology is not to promote a particular solution, but to anchor the discussion of technical solutions to reproducibility challenges in concrete examples.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lt2"/>
                </a:solidFill>
              </a:rPr>
              <a:t>‹#›</a:t>
            </a:fld>
            <a:endParaRPr lang="en-GB"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installation/linux/docker-ce/ubuntu/" TargetMode="External"/><Relationship Id="rId4" Type="http://schemas.openxmlformats.org/officeDocument/2006/relationships/hyperlink" Target="https://docs.docker.com/docker-for-windows/install/" TargetMode="External"/><Relationship Id="rId5" Type="http://schemas.openxmlformats.org/officeDocument/2006/relationships/hyperlink" Target="https://docs.docker.com/docker-for-mac/install/" TargetMode="External"/><Relationship Id="rId6" Type="http://schemas.openxmlformats.org/officeDocument/2006/relationships/hyperlink" Target="https://docs.docker.com/engine/userguide/eng-image/dockerfile_best-practices/" TargetMode="External"/><Relationship Id="rId7" Type="http://schemas.openxmlformats.org/officeDocument/2006/relationships/hyperlink" Target="https://12factor.net/processes"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igitalocean.com/community/tutorials/how-to-install-hadoop-in-stand-alone-mode-on-ubuntu-16-0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ltan-nz/docker-hadoop-ubuntu" TargetMode="External"/><Relationship Id="rId4" Type="http://schemas.openxmlformats.org/officeDocument/2006/relationships/hyperlink" Target="https://hub.docker.com/r/zoltannz/hadoop-ubuntu/" TargetMode="External"/><Relationship Id="rId5" Type="http://schemas.openxmlformats.org/officeDocument/2006/relationships/hyperlink" Target="http://portainer.readthedocs.io/en/stable/deployment.html"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GB"/>
              <a:t>Docker for Reproducible Research</a:t>
            </a:r>
          </a:p>
        </p:txBody>
      </p:sp>
      <p:sp>
        <p:nvSpPr>
          <p:cNvPr id="55" name="Shape 55"/>
          <p:cNvSpPr txBox="1">
            <a:spLocks noGrp="1"/>
          </p:cNvSpPr>
          <p:nvPr>
            <p:ph type="subTitle" idx="1"/>
          </p:nvPr>
        </p:nvSpPr>
        <p:spPr>
          <a:xfrm>
            <a:off x="311700" y="2834125"/>
            <a:ext cx="8520600" cy="1796100"/>
          </a:xfrm>
          <a:prstGeom prst="rect">
            <a:avLst/>
          </a:prstGeom>
        </p:spPr>
        <p:txBody>
          <a:bodyPr wrap="square" lIns="91425" tIns="91425" rIns="91425" bIns="91425" anchor="t" anchorCtr="0">
            <a:noAutofit/>
          </a:bodyPr>
          <a:lstStyle/>
          <a:p>
            <a:pPr lvl="0">
              <a:spcBef>
                <a:spcPts val="0"/>
              </a:spcBef>
              <a:buClr>
                <a:schemeClr val="dk1"/>
              </a:buClr>
              <a:buSzPct val="39285"/>
              <a:buFont typeface="Arial"/>
              <a:buNone/>
            </a:pPr>
            <a:r>
              <a:rPr lang="en-GB"/>
              <a:t>Carl Boettiger, UC Berkeley</a:t>
            </a:r>
          </a:p>
          <a:p>
            <a:pPr lvl="0" rtl="0">
              <a:spcBef>
                <a:spcPts val="0"/>
              </a:spcBef>
              <a:buNone/>
            </a:pPr>
            <a:r>
              <a:rPr lang="en-GB"/>
              <a:t>Presented by Zoltan Debre &amp; Michael Pearson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39285"/>
              <a:buFont typeface="Arial"/>
              <a:buNone/>
            </a:pPr>
            <a:r>
              <a:rPr lang="en-GB"/>
              <a:t>Dependency hell</a:t>
            </a:r>
          </a:p>
        </p:txBody>
      </p:sp>
      <p:sp>
        <p:nvSpPr>
          <p:cNvPr id="111" name="Shape 111"/>
          <p:cNvSpPr txBox="1">
            <a:spLocks noGrp="1"/>
          </p:cNvSpPr>
          <p:nvPr>
            <p:ph type="body" idx="1"/>
          </p:nvPr>
        </p:nvSpPr>
        <p:spPr>
          <a:xfrm>
            <a:off x="311700" y="1113275"/>
            <a:ext cx="8520600" cy="4030200"/>
          </a:xfrm>
          <a:prstGeom prst="rect">
            <a:avLst/>
          </a:prstGeom>
        </p:spPr>
        <p:txBody>
          <a:bodyPr wrap="square" lIns="91425" tIns="91425" rIns="91425" bIns="91425" anchor="t" anchorCtr="0">
            <a:noAutofit/>
          </a:bodyPr>
          <a:lstStyle/>
          <a:p>
            <a:pPr lvl="0" rtl="0">
              <a:spcBef>
                <a:spcPts val="0"/>
              </a:spcBef>
              <a:buNone/>
            </a:pPr>
            <a:r>
              <a:rPr lang="en-GB" sz="1600"/>
              <a:t>Docker presents </a:t>
            </a:r>
            <a:r>
              <a:rPr lang="en-GB" sz="1600" b="1"/>
              <a:t>a solution for dependency hell</a:t>
            </a:r>
            <a:r>
              <a:rPr lang="en-GB" sz="1600"/>
              <a:t> as it creates a snapshot of the entire setup at a given point in time. It is worth noting that differences between kernel versions will not be accounted for and could cause strange behaviour.</a:t>
            </a:r>
          </a:p>
          <a:p>
            <a:pPr lvl="0" rtl="0">
              <a:spcBef>
                <a:spcPts val="0"/>
              </a:spcBef>
              <a:buClr>
                <a:schemeClr val="dk1"/>
              </a:buClr>
              <a:buSzPct val="68750"/>
              <a:buFont typeface="Arial"/>
              <a:buNone/>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39285"/>
              <a:buFont typeface="Arial"/>
              <a:buNone/>
            </a:pPr>
            <a:r>
              <a:rPr lang="en-GB"/>
              <a:t>Dockerfile documentation</a:t>
            </a:r>
          </a:p>
        </p:txBody>
      </p:sp>
      <p:sp>
        <p:nvSpPr>
          <p:cNvPr id="117" name="Shape 117"/>
          <p:cNvSpPr txBox="1">
            <a:spLocks noGrp="1"/>
          </p:cNvSpPr>
          <p:nvPr>
            <p:ph type="body" idx="1"/>
          </p:nvPr>
        </p:nvSpPr>
        <p:spPr>
          <a:xfrm>
            <a:off x="311700" y="1113275"/>
            <a:ext cx="8520600" cy="4030200"/>
          </a:xfrm>
          <a:prstGeom prst="rect">
            <a:avLst/>
          </a:prstGeom>
        </p:spPr>
        <p:txBody>
          <a:bodyPr wrap="square" lIns="91425" tIns="91425" rIns="91425" bIns="91425" anchor="t" anchorCtr="0">
            <a:noAutofit/>
          </a:bodyPr>
          <a:lstStyle/>
          <a:p>
            <a:pPr lvl="0" rtl="0">
              <a:spcBef>
                <a:spcPts val="0"/>
              </a:spcBef>
              <a:buClr>
                <a:schemeClr val="dk1"/>
              </a:buClr>
              <a:buSzPct val="68750"/>
              <a:buFont typeface="Arial"/>
              <a:buNone/>
            </a:pPr>
            <a:r>
              <a:rPr lang="en-GB" sz="1600"/>
              <a:t>The </a:t>
            </a:r>
            <a:r>
              <a:rPr lang="en-GB" sz="1600" b="1"/>
              <a:t>Dockerfile</a:t>
            </a:r>
            <a:r>
              <a:rPr lang="en-GB" sz="1600"/>
              <a:t> which can be used to create a container is similar to </a:t>
            </a:r>
            <a:r>
              <a:rPr lang="en-GB" sz="1600" b="1"/>
              <a:t>documentation</a:t>
            </a:r>
            <a:r>
              <a:rPr lang="en-GB" sz="1600"/>
              <a:t> as it can be thought of as an executable recipe to reconstruct the exact environment. It can even be tested to ensure that no dependencies are missing or unable to be installed.</a:t>
            </a:r>
          </a:p>
          <a:p>
            <a:pPr lvl="0" rtl="0">
              <a:spcBef>
                <a:spcPts val="0"/>
              </a:spcBef>
              <a:buClr>
                <a:schemeClr val="dk1"/>
              </a:buClr>
              <a:buSzPct val="68750"/>
              <a:buFont typeface="Arial"/>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39285"/>
              <a:buFont typeface="Arial"/>
              <a:buNone/>
            </a:pPr>
            <a:r>
              <a:rPr lang="en-GB"/>
              <a:t>Image versioning</a:t>
            </a:r>
          </a:p>
        </p:txBody>
      </p:sp>
      <p:sp>
        <p:nvSpPr>
          <p:cNvPr id="123" name="Shape 123"/>
          <p:cNvSpPr txBox="1">
            <a:spLocks noGrp="1"/>
          </p:cNvSpPr>
          <p:nvPr>
            <p:ph type="body" idx="1"/>
          </p:nvPr>
        </p:nvSpPr>
        <p:spPr>
          <a:xfrm>
            <a:off x="311700" y="1113275"/>
            <a:ext cx="8520600" cy="4030200"/>
          </a:xfrm>
          <a:prstGeom prst="rect">
            <a:avLst/>
          </a:prstGeom>
        </p:spPr>
        <p:txBody>
          <a:bodyPr wrap="square" lIns="91425" tIns="91425" rIns="91425" bIns="91425" anchor="t" anchorCtr="0">
            <a:noAutofit/>
          </a:bodyPr>
          <a:lstStyle/>
          <a:p>
            <a:pPr lvl="0" rtl="0">
              <a:spcBef>
                <a:spcPts val="0"/>
              </a:spcBef>
              <a:buNone/>
            </a:pPr>
            <a:r>
              <a:rPr lang="en-GB" sz="1600" b="1"/>
              <a:t>Image versioning</a:t>
            </a:r>
            <a:r>
              <a:rPr lang="en-GB" sz="1600"/>
              <a:t> is a solution for code-rot as it allows specific versions of an application to be saved to ensure </a:t>
            </a:r>
            <a:r>
              <a:rPr lang="en-GB" sz="1600" b="1"/>
              <a:t>a researcher can easily rollback</a:t>
            </a:r>
            <a:r>
              <a:rPr lang="en-GB" sz="1600"/>
              <a:t> to any version they would like, even if newer versions are available.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Using Docker</a:t>
            </a:r>
          </a:p>
        </p:txBody>
      </p:sp>
      <p:sp>
        <p:nvSpPr>
          <p:cNvPr id="129" name="Shape 129"/>
          <p:cNvSpPr txBox="1">
            <a:spLocks noGrp="1"/>
          </p:cNvSpPr>
          <p:nvPr>
            <p:ph type="body" idx="1"/>
          </p:nvPr>
        </p:nvSpPr>
        <p:spPr>
          <a:xfrm>
            <a:off x="311700" y="1113275"/>
            <a:ext cx="8520600" cy="4030200"/>
          </a:xfrm>
          <a:prstGeom prst="rect">
            <a:avLst/>
          </a:prstGeom>
        </p:spPr>
        <p:txBody>
          <a:bodyPr wrap="square" lIns="91425" tIns="91425" rIns="91425" bIns="91425" anchor="t" anchorCtr="0">
            <a:noAutofit/>
          </a:bodyPr>
          <a:lstStyle/>
          <a:p>
            <a:pPr lvl="0">
              <a:spcBef>
                <a:spcPts val="0"/>
              </a:spcBef>
              <a:buNone/>
            </a:pPr>
            <a:r>
              <a:rPr lang="en-GB" sz="1600"/>
              <a:t>The paper mentions that using Docker is not a catch all solution. In some scenarios it is impossible to use. However, in most cases the use of Docker can simplify the process of reproducing work.</a:t>
            </a:r>
          </a:p>
          <a:p>
            <a:pPr lvl="0" rtl="0">
              <a:spcBef>
                <a:spcPts val="0"/>
              </a:spcBef>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Hold on...</a:t>
            </a:r>
          </a:p>
        </p:txBody>
      </p:sp>
      <p:sp>
        <p:nvSpPr>
          <p:cNvPr id="135" name="Shape 13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As a criticism of this paper, the author suggests that computational research has become so complex that it is essentially a black-box that no one understands and presumably no one can reproduce. </a:t>
            </a:r>
          </a:p>
          <a:p>
            <a:pPr lvl="0">
              <a:spcBef>
                <a:spcPts val="0"/>
              </a:spcBef>
              <a:buNone/>
            </a:pPr>
            <a:r>
              <a:rPr lang="en-GB"/>
              <a:t>However his proposed solution is to put the black box inside of a black box.</a:t>
            </a:r>
          </a:p>
          <a:p>
            <a:pPr lvl="0">
              <a:spcBef>
                <a:spcPts val="0"/>
              </a:spcBef>
              <a:buNone/>
            </a:pPr>
            <a:endParaRPr/>
          </a:p>
          <a:p>
            <a:pPr lvl="0">
              <a:spcBef>
                <a:spcPts val="0"/>
              </a:spcBef>
              <a:buNone/>
            </a:pPr>
            <a:endParaRPr/>
          </a:p>
        </p:txBody>
      </p:sp>
      <p:sp>
        <p:nvSpPr>
          <p:cNvPr id="136" name="Shape 136"/>
          <p:cNvSpPr/>
          <p:nvPr/>
        </p:nvSpPr>
        <p:spPr>
          <a:xfrm>
            <a:off x="3533250" y="3304075"/>
            <a:ext cx="1661700" cy="1264800"/>
          </a:xfrm>
          <a:prstGeom prst="cube">
            <a:avLst>
              <a:gd name="adj" fmla="val 25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3967350" y="3612125"/>
            <a:ext cx="793500" cy="728100"/>
          </a:xfrm>
          <a:prstGeom prst="cube">
            <a:avLst>
              <a:gd name="adj" fmla="val 25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2400"/>
                                        <p:tgtEl>
                                          <p:spTgt spid="137"/>
                                        </p:tgtEl>
                                        <p:attrNameLst>
                                          <p:attrName>ppt_y</p:attrName>
                                        </p:attrNameLst>
                                      </p:cBhvr>
                                      <p:tavLst>
                                        <p:tav tm="0">
                                          <p:val>
                                            <p:strVal val="#ppt_y-1"/>
                                          </p:val>
                                        </p:tav>
                                        <p:tav tm="100000">
                                          <p:val>
                                            <p:strVal val="#ppt_y"/>
                                          </p:val>
                                        </p:tav>
                                      </p:tavLst>
                                    </p:anim>
                                  </p:childTnLst>
                                </p:cTn>
                              </p:par>
                              <p:par>
                                <p:cTn id="8" presetID="10" presetClass="exit" presetSubtype="0" fill="hold" nodeType="withEffect">
                                  <p:stCondLst>
                                    <p:cond delay="0"/>
                                  </p:stCondLst>
                                  <p:childTnLst>
                                    <p:animEffect transition="out" filter="fade">
                                      <p:cBhvr>
                                        <p:cTn id="9" dur="2500"/>
                                        <p:tgtEl>
                                          <p:spTgt spid="137"/>
                                        </p:tgtEl>
                                      </p:cBhvr>
                                    </p:animEffect>
                                    <p:set>
                                      <p:cBhvr>
                                        <p:cTn id="10" dur="1" fill="hold">
                                          <p:stCondLst>
                                            <p:cond delay="2500"/>
                                          </p:stCondLst>
                                        </p:cTn>
                                        <p:tgtEl>
                                          <p:spTgt spid="137"/>
                                        </p:tgtEl>
                                        <p:attrNameLst>
                                          <p:attrName>style.visibility</p:attrName>
                                        </p:attrNameLst>
                                      </p:cBhvr>
                                      <p:to>
                                        <p:strVal val="hidden"/>
                                      </p:to>
                                    </p:set>
                                  </p:childTnLst>
                                </p:cTn>
                              </p:par>
                              <p:par>
                                <p:cTn id="11" presetID="8" presetClass="emph" presetSubtype="0" fill="hold" nodeType="withEffect">
                                  <p:stCondLst>
                                    <p:cond delay="0"/>
                                  </p:stCondLst>
                                  <p:childTnLst>
                                    <p:animRot by="-21600000">
                                      <p:cBhvr>
                                        <p:cTn id="12" dur="2500" fill="hold"/>
                                        <p:tgtEl>
                                          <p:spTgt spid="1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Hold on...</a:t>
            </a:r>
          </a:p>
        </p:txBody>
      </p:sp>
      <p:sp>
        <p:nvSpPr>
          <p:cNvPr id="143" name="Shape 14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Sure, this solves the reproducibility problem but wouldn’t it just shift the burden of a researcher to learning both docker (which is presumably completely unrelated to their field) and learning the “black box” technologies.</a:t>
            </a:r>
          </a:p>
          <a:p>
            <a:pPr lvl="0" rtl="0">
              <a:spcBef>
                <a:spcPts val="0"/>
              </a:spcBef>
              <a:buNone/>
            </a:pPr>
            <a:r>
              <a:rPr lang="en-GB"/>
              <a:t>Would a better solution not be to have the original researchers/developers to follow best practices in the first place? Surely if a developer can package their research in docker, they can manage documenting their code.</a:t>
            </a:r>
          </a:p>
          <a:p>
            <a:pPr lvl="0" rtl="0">
              <a:spcBef>
                <a:spcPts val="0"/>
              </a:spcBef>
              <a:buNone/>
            </a:pPr>
            <a:endParaRPr/>
          </a:p>
          <a:p>
            <a:pPr lvl="0" rt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Using Docker</a:t>
            </a:r>
          </a:p>
        </p:txBody>
      </p:sp>
      <p:sp>
        <p:nvSpPr>
          <p:cNvPr id="149" name="Shape 149"/>
          <p:cNvSpPr txBox="1">
            <a:spLocks noGrp="1"/>
          </p:cNvSpPr>
          <p:nvPr>
            <p:ph type="body" idx="1"/>
          </p:nvPr>
        </p:nvSpPr>
        <p:spPr>
          <a:xfrm>
            <a:off x="311700" y="1152475"/>
            <a:ext cx="8520600" cy="3884474"/>
          </a:xfrm>
          <a:prstGeom prst="rect">
            <a:avLst/>
          </a:prstGeom>
        </p:spPr>
        <p:txBody>
          <a:bodyPr wrap="square" lIns="91425" tIns="91425" rIns="91425" bIns="91425" anchor="t" anchorCtr="0">
            <a:normAutofit fontScale="92500" lnSpcReduction="20000"/>
          </a:bodyPr>
          <a:lstStyle/>
          <a:p>
            <a:pPr marL="457200" lvl="0" indent="-228600">
              <a:spcBef>
                <a:spcPts val="0"/>
              </a:spcBef>
            </a:pPr>
            <a:r>
              <a:rPr lang="en-GB" dirty="0"/>
              <a:t>Creating, sharing image</a:t>
            </a:r>
          </a:p>
          <a:p>
            <a:pPr marL="457200" lvl="0" indent="-228600">
              <a:spcBef>
                <a:spcPts val="0"/>
              </a:spcBef>
            </a:pPr>
            <a:r>
              <a:rPr lang="en-GB" dirty="0"/>
              <a:t>Reusing and running other module</a:t>
            </a:r>
          </a:p>
          <a:p>
            <a:pPr marL="457200" lvl="0" indent="-228600" rtl="0">
              <a:spcBef>
                <a:spcPts val="0"/>
              </a:spcBef>
            </a:pPr>
            <a:r>
              <a:rPr lang="en-GB" dirty="0"/>
              <a:t>Checking versioning, tagging</a:t>
            </a:r>
          </a:p>
          <a:p>
            <a:pPr lvl="0" rtl="0">
              <a:spcBef>
                <a:spcPts val="0"/>
              </a:spcBef>
              <a:buNone/>
            </a:pPr>
            <a:r>
              <a:rPr lang="en-GB" dirty="0"/>
              <a:t>Some best practices are noted below:</a:t>
            </a:r>
          </a:p>
          <a:p>
            <a:pPr marL="457200" lvl="0" indent="-228600" rtl="0">
              <a:spcBef>
                <a:spcPts val="0"/>
              </a:spcBef>
            </a:pPr>
            <a:r>
              <a:rPr lang="en-GB" dirty="0"/>
              <a:t>Use </a:t>
            </a:r>
            <a:r>
              <a:rPr lang="en-GB" dirty="0" err="1"/>
              <a:t>docker</a:t>
            </a:r>
            <a:r>
              <a:rPr lang="en-GB" dirty="0"/>
              <a:t> during development</a:t>
            </a:r>
          </a:p>
          <a:p>
            <a:pPr marL="457200" lvl="0" indent="-228600" rtl="0">
              <a:spcBef>
                <a:spcPts val="0"/>
              </a:spcBef>
            </a:pPr>
            <a:r>
              <a:rPr lang="en-GB" dirty="0"/>
              <a:t>Writing and testing </a:t>
            </a:r>
            <a:r>
              <a:rPr lang="en-GB" dirty="0" err="1"/>
              <a:t>Dockerfiles</a:t>
            </a:r>
            <a:endParaRPr lang="en-GB" dirty="0"/>
          </a:p>
          <a:p>
            <a:pPr marL="457200" lvl="0" indent="-228600" rtl="0">
              <a:spcBef>
                <a:spcPts val="0"/>
              </a:spcBef>
            </a:pPr>
            <a:r>
              <a:rPr lang="en-GB" dirty="0"/>
              <a:t>Using and providing standard images</a:t>
            </a:r>
          </a:p>
          <a:p>
            <a:pPr marL="457200" lvl="0" indent="-228600" rtl="0">
              <a:spcBef>
                <a:spcPts val="0"/>
              </a:spcBef>
            </a:pPr>
            <a:r>
              <a:rPr lang="en-GB" dirty="0"/>
              <a:t>Sharing code and container images on Docker Hub</a:t>
            </a:r>
          </a:p>
          <a:p>
            <a:pPr lvl="0">
              <a:spcBef>
                <a:spcPts val="0"/>
              </a:spcBef>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Install Docker today!</a:t>
            </a:r>
          </a:p>
        </p:txBody>
      </p:sp>
      <p:sp>
        <p:nvSpPr>
          <p:cNvPr id="155" name="Shape 155"/>
          <p:cNvSpPr txBox="1">
            <a:spLocks noGrp="1"/>
          </p:cNvSpPr>
          <p:nvPr>
            <p:ph type="body" idx="1"/>
          </p:nvPr>
        </p:nvSpPr>
        <p:spPr>
          <a:xfrm>
            <a:off x="311700" y="1152475"/>
            <a:ext cx="8520600" cy="3899972"/>
          </a:xfrm>
          <a:prstGeom prst="rect">
            <a:avLst/>
          </a:prstGeom>
        </p:spPr>
        <p:txBody>
          <a:bodyPr wrap="square" lIns="91425" tIns="91425" rIns="91425" bIns="91425" anchor="t" anchorCtr="0">
            <a:normAutofit fontScale="92500" lnSpcReduction="20000"/>
          </a:bodyPr>
          <a:lstStyle/>
          <a:p>
            <a:pPr marL="457200" marR="0" lvl="0" indent="-228600" algn="l" rtl="0">
              <a:lnSpc>
                <a:spcPct val="115000"/>
              </a:lnSpc>
              <a:spcBef>
                <a:spcPts val="0"/>
              </a:spcBef>
              <a:spcAft>
                <a:spcPts val="1600"/>
              </a:spcAft>
            </a:pPr>
            <a:r>
              <a:rPr lang="en-GB" dirty="0"/>
              <a:t>on Ubuntu: </a:t>
            </a:r>
            <a:r>
              <a:rPr lang="en-GB" u="sng" dirty="0">
                <a:solidFill>
                  <a:schemeClr val="hlink"/>
                </a:solidFill>
                <a:hlinkClick r:id="rId3"/>
              </a:rPr>
              <a:t>https://docs.docker.com/engine/installation/linux/docker-ce/ubuntu/</a:t>
            </a:r>
          </a:p>
          <a:p>
            <a:pPr marL="457200" marR="0" lvl="0" indent="-228600" algn="l" rtl="0">
              <a:lnSpc>
                <a:spcPct val="115000"/>
              </a:lnSpc>
              <a:spcBef>
                <a:spcPts val="0"/>
              </a:spcBef>
              <a:spcAft>
                <a:spcPts val="1600"/>
              </a:spcAft>
            </a:pPr>
            <a:r>
              <a:rPr lang="en-GB" dirty="0"/>
              <a:t>on Windows: </a:t>
            </a:r>
            <a:r>
              <a:rPr lang="en-GB" u="sng" dirty="0">
                <a:solidFill>
                  <a:schemeClr val="hlink"/>
                </a:solidFill>
                <a:hlinkClick r:id="rId4"/>
              </a:rPr>
              <a:t>https://docs.docker.com/docker-for-windows/install/</a:t>
            </a:r>
          </a:p>
          <a:p>
            <a:pPr marL="457200" marR="0" lvl="0" indent="-228600" algn="l" rtl="0">
              <a:lnSpc>
                <a:spcPct val="115000"/>
              </a:lnSpc>
              <a:spcBef>
                <a:spcPts val="0"/>
              </a:spcBef>
              <a:spcAft>
                <a:spcPts val="1600"/>
              </a:spcAft>
            </a:pPr>
            <a:r>
              <a:rPr lang="en-GB" dirty="0"/>
              <a:t>on Mac: </a:t>
            </a:r>
            <a:r>
              <a:rPr lang="en-GB" u="sng" dirty="0">
                <a:solidFill>
                  <a:schemeClr val="hlink"/>
                </a:solidFill>
                <a:hlinkClick r:id="rId5"/>
              </a:rPr>
              <a:t>https://docs.docker.com/docker-for-mac/install/</a:t>
            </a:r>
          </a:p>
          <a:p>
            <a:pPr lvl="0">
              <a:spcBef>
                <a:spcPts val="0"/>
              </a:spcBef>
              <a:buNone/>
            </a:pPr>
            <a:r>
              <a:rPr lang="en-GB" dirty="0"/>
              <a:t>Source: </a:t>
            </a:r>
            <a:r>
              <a:rPr lang="en-GB" u="sng" dirty="0">
                <a:solidFill>
                  <a:schemeClr val="hlink"/>
                </a:solidFill>
                <a:hlinkClick r:id="rId6"/>
              </a:rPr>
              <a:t>https://docs.docker.com/engine/userguide/eng-image/dockerfile_best-practices/</a:t>
            </a:r>
          </a:p>
          <a:p>
            <a:pPr marL="457200" marR="0" lvl="0" indent="-228600" algn="l" rtl="0">
              <a:lnSpc>
                <a:spcPct val="115000"/>
              </a:lnSpc>
              <a:spcBef>
                <a:spcPts val="0"/>
              </a:spcBef>
              <a:spcAft>
                <a:spcPts val="1600"/>
              </a:spcAft>
            </a:pPr>
            <a:r>
              <a:rPr lang="en-GB" dirty="0"/>
              <a:t>Containers</a:t>
            </a:r>
            <a:r>
              <a:rPr lang="en-GB" sz="1350" b="1" dirty="0">
                <a:solidFill>
                  <a:srgbClr val="254356"/>
                </a:solidFill>
                <a:highlight>
                  <a:srgbClr val="FFFFFF"/>
                </a:highlight>
              </a:rPr>
              <a:t> </a:t>
            </a:r>
            <a:r>
              <a:rPr lang="en-GB" dirty="0"/>
              <a:t>should</a:t>
            </a:r>
            <a:r>
              <a:rPr lang="en-GB" sz="1350" b="1" dirty="0">
                <a:solidFill>
                  <a:srgbClr val="254356"/>
                </a:solidFill>
                <a:highlight>
                  <a:srgbClr val="FFFFFF"/>
                </a:highlight>
              </a:rPr>
              <a:t> </a:t>
            </a:r>
            <a:r>
              <a:rPr lang="en-GB" dirty="0"/>
              <a:t>be ephemeral (</a:t>
            </a:r>
            <a:r>
              <a:rPr lang="en-GB" u="sng" dirty="0">
                <a:solidFill>
                  <a:schemeClr val="hlink"/>
                </a:solidFill>
                <a:hlinkClick r:id="rId7"/>
              </a:rPr>
              <a:t>https://12factor.net/processes</a:t>
            </a:r>
            <a:r>
              <a:rPr lang="en-GB" dirty="0"/>
              <a:t>)</a:t>
            </a:r>
          </a:p>
          <a:p>
            <a:pPr marL="457200" marR="0" lvl="0" indent="-228600" algn="l" rtl="0">
              <a:lnSpc>
                <a:spcPct val="115000"/>
              </a:lnSpc>
              <a:spcBef>
                <a:spcPts val="0"/>
              </a:spcBef>
              <a:spcAft>
                <a:spcPts val="1600"/>
              </a:spcAft>
            </a:pPr>
            <a:r>
              <a:rPr lang="en-GB" dirty="0"/>
              <a:t>Use .</a:t>
            </a:r>
            <a:r>
              <a:rPr lang="en-GB" dirty="0" err="1"/>
              <a:t>dockerignore</a:t>
            </a:r>
            <a:r>
              <a:rPr lang="en-GB" dirty="0"/>
              <a:t> file</a:t>
            </a:r>
          </a:p>
          <a:p>
            <a:pPr marL="457200" marR="0" lvl="0" indent="-228600" algn="l" rtl="0">
              <a:lnSpc>
                <a:spcPct val="115000"/>
              </a:lnSpc>
              <a:spcBef>
                <a:spcPts val="0"/>
              </a:spcBef>
              <a:spcAft>
                <a:spcPts val="1600"/>
              </a:spcAft>
            </a:pPr>
            <a:r>
              <a:rPr lang="en-GB" dirty="0"/>
              <a:t>Avoid installing unnecessary packages</a:t>
            </a:r>
          </a:p>
          <a:p>
            <a:pPr marL="457200" marR="0" lvl="0" indent="-228600" algn="l" rtl="0">
              <a:lnSpc>
                <a:spcPct val="115000"/>
              </a:lnSpc>
              <a:spcBef>
                <a:spcPts val="0"/>
              </a:spcBef>
              <a:spcAft>
                <a:spcPts val="1600"/>
              </a:spcAft>
            </a:pPr>
            <a:r>
              <a:rPr lang="en-GB" dirty="0"/>
              <a:t>Each container should have only one concern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Playing with Docker</a:t>
            </a:r>
          </a:p>
        </p:txBody>
      </p:sp>
      <p:sp>
        <p:nvSpPr>
          <p:cNvPr id="161" name="Shape 161"/>
          <p:cNvSpPr txBox="1">
            <a:spLocks noGrp="1"/>
          </p:cNvSpPr>
          <p:nvPr>
            <p:ph type="body" idx="1"/>
          </p:nvPr>
        </p:nvSpPr>
        <p:spPr>
          <a:xfrm>
            <a:off x="311700" y="1152474"/>
            <a:ext cx="8520600" cy="3837979"/>
          </a:xfrm>
          <a:prstGeom prst="rect">
            <a:avLst/>
          </a:prstGeom>
        </p:spPr>
        <p:txBody>
          <a:bodyPr wrap="square" lIns="91425" tIns="91425" rIns="91425" bIns="91425" anchor="t" anchorCtr="0">
            <a:normAutofit fontScale="85000" lnSpcReduction="20000"/>
          </a:bodyPr>
          <a:lstStyle/>
          <a:p>
            <a:pPr marL="457200" lvl="0" indent="-228600" rtl="0">
              <a:spcBef>
                <a:spcPts val="0"/>
              </a:spcBef>
            </a:pPr>
            <a:r>
              <a:rPr lang="en-GB" dirty="0"/>
              <a:t>Create a Docker container for your Hadoop project</a:t>
            </a:r>
          </a:p>
          <a:p>
            <a:pPr marL="457200" marR="0" lvl="0" indent="-228600" algn="l" rtl="0">
              <a:lnSpc>
                <a:spcPct val="115000"/>
              </a:lnSpc>
              <a:spcBef>
                <a:spcPts val="0"/>
              </a:spcBef>
              <a:spcAft>
                <a:spcPts val="1600"/>
              </a:spcAft>
            </a:pPr>
            <a:r>
              <a:rPr lang="en-GB" dirty="0"/>
              <a:t>Installing Hadoop on Ubuntu: </a:t>
            </a:r>
            <a:r>
              <a:rPr lang="en-GB" u="sng" dirty="0">
                <a:solidFill>
                  <a:schemeClr val="hlink"/>
                </a:solidFill>
                <a:hlinkClick r:id="rId3"/>
              </a:rPr>
              <a:t>https://www.digitalocean.com/community/tutorials/how-to-install-hadoop-in-stand-alone-mode-on-ubuntu-16-04</a:t>
            </a:r>
          </a:p>
          <a:p>
            <a:pPr marL="457200" marR="0" lvl="0" indent="-228600" algn="l" rtl="0">
              <a:lnSpc>
                <a:spcPct val="115000"/>
              </a:lnSpc>
              <a:spcBef>
                <a:spcPts val="0"/>
              </a:spcBef>
              <a:spcAft>
                <a:spcPts val="1600"/>
              </a:spcAft>
            </a:pPr>
            <a:r>
              <a:rPr lang="en-GB" dirty="0"/>
              <a:t>Create .</a:t>
            </a:r>
            <a:r>
              <a:rPr lang="en-GB" dirty="0" err="1"/>
              <a:t>dockerignore</a:t>
            </a:r>
            <a:endParaRPr lang="en-GB" dirty="0"/>
          </a:p>
          <a:p>
            <a:pPr marL="457200" marR="0" lvl="0" indent="-228600" algn="l" rtl="0">
              <a:lnSpc>
                <a:spcPct val="115000"/>
              </a:lnSpc>
              <a:spcBef>
                <a:spcPts val="0"/>
              </a:spcBef>
              <a:spcAft>
                <a:spcPts val="1600"/>
              </a:spcAft>
            </a:pPr>
            <a:r>
              <a:rPr lang="en-GB" dirty="0"/>
              <a:t>Create </a:t>
            </a:r>
            <a:r>
              <a:rPr lang="en-GB" dirty="0" err="1"/>
              <a:t>Dockerfile</a:t>
            </a:r>
            <a:endParaRPr lang="en-GB" dirty="0"/>
          </a:p>
          <a:p>
            <a:pPr marL="457200" marR="0" lvl="0" indent="-228600" algn="l" rtl="0">
              <a:lnSpc>
                <a:spcPct val="115000"/>
              </a:lnSpc>
              <a:spcBef>
                <a:spcPts val="0"/>
              </a:spcBef>
              <a:spcAft>
                <a:spcPts val="1600"/>
              </a:spcAft>
            </a:pPr>
            <a:r>
              <a:rPr lang="en-GB" dirty="0"/>
              <a:t>$ </a:t>
            </a:r>
            <a:r>
              <a:rPr lang="en-GB" dirty="0" err="1"/>
              <a:t>docker</a:t>
            </a:r>
            <a:r>
              <a:rPr lang="en-GB" dirty="0"/>
              <a:t> build -t username/hadoop:0.1 .</a:t>
            </a:r>
          </a:p>
          <a:p>
            <a:pPr marL="457200" marR="0" lvl="0" indent="-228600" algn="l" rtl="0">
              <a:lnSpc>
                <a:spcPct val="115000"/>
              </a:lnSpc>
              <a:spcBef>
                <a:spcPts val="0"/>
              </a:spcBef>
              <a:spcAft>
                <a:spcPts val="1600"/>
              </a:spcAft>
            </a:pPr>
            <a:r>
              <a:rPr lang="en-GB" dirty="0"/>
              <a:t>$ </a:t>
            </a:r>
            <a:r>
              <a:rPr lang="en-GB" dirty="0" err="1"/>
              <a:t>docker</a:t>
            </a:r>
            <a:r>
              <a:rPr lang="en-GB" dirty="0"/>
              <a:t> run -</a:t>
            </a:r>
            <a:r>
              <a:rPr lang="en-GB" dirty="0" err="1"/>
              <a:t>dit</a:t>
            </a:r>
            <a:r>
              <a:rPr lang="en-GB" dirty="0"/>
              <a:t> username/hadoop:0.1</a:t>
            </a:r>
          </a:p>
          <a:p>
            <a:pPr marL="457200" marR="0" lvl="0" indent="-228600" algn="l" rtl="0">
              <a:lnSpc>
                <a:spcPct val="115000"/>
              </a:lnSpc>
              <a:spcBef>
                <a:spcPts val="0"/>
              </a:spcBef>
              <a:spcAft>
                <a:spcPts val="1600"/>
              </a:spcAft>
            </a:pPr>
            <a:r>
              <a:rPr lang="en-GB" dirty="0"/>
              <a:t>$ </a:t>
            </a:r>
            <a:r>
              <a:rPr lang="en-GB" dirty="0" err="1"/>
              <a:t>docker</a:t>
            </a:r>
            <a:r>
              <a:rPr lang="en-GB" dirty="0"/>
              <a:t> container ls</a:t>
            </a:r>
          </a:p>
          <a:p>
            <a:pPr marL="457200" marR="0" lvl="0" indent="-228600" algn="l" rtl="0">
              <a:lnSpc>
                <a:spcPct val="115000"/>
              </a:lnSpc>
              <a:spcBef>
                <a:spcPts val="0"/>
              </a:spcBef>
              <a:spcAft>
                <a:spcPts val="1600"/>
              </a:spcAft>
            </a:pPr>
            <a:r>
              <a:rPr lang="en-GB" dirty="0"/>
              <a:t>$ </a:t>
            </a:r>
            <a:r>
              <a:rPr lang="en-GB" dirty="0" err="1"/>
              <a:t>docker</a:t>
            </a:r>
            <a:r>
              <a:rPr lang="en-GB" dirty="0"/>
              <a:t> container exec -it {name-of-the-container} bash</a:t>
            </a:r>
          </a:p>
          <a:p>
            <a:pPr marR="0" lvl="0" algn="l" rtl="0">
              <a:lnSpc>
                <a:spcPct val="115000"/>
              </a:lnSpc>
              <a:spcBef>
                <a:spcPts val="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Using Docker for running Hadoop</a:t>
            </a:r>
          </a:p>
        </p:txBody>
      </p:sp>
      <p:sp>
        <p:nvSpPr>
          <p:cNvPr id="167" name="Shape 1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You can find an updated Dockerfile and Docker image in the following repository:</a:t>
            </a:r>
          </a:p>
          <a:p>
            <a:pPr marL="457200" lvl="0" indent="-228600" rtl="0">
              <a:spcBef>
                <a:spcPts val="0"/>
              </a:spcBef>
            </a:pPr>
            <a:r>
              <a:rPr lang="en-GB" u="sng">
                <a:solidFill>
                  <a:schemeClr val="hlink"/>
                </a:solidFill>
                <a:hlinkClick r:id="rId3"/>
              </a:rPr>
              <a:t>https://github.com/zoltan-nz/docker-hadoop-ubuntu</a:t>
            </a:r>
          </a:p>
          <a:p>
            <a:pPr lvl="0" rtl="0">
              <a:spcBef>
                <a:spcPts val="0"/>
              </a:spcBef>
              <a:buNone/>
            </a:pPr>
            <a:r>
              <a:rPr lang="en-GB"/>
              <a:t>You can directly download the pre-built Docker image from Docker Hub:</a:t>
            </a:r>
          </a:p>
          <a:p>
            <a:pPr marL="457200" lvl="0" indent="-228600" rtl="0">
              <a:spcBef>
                <a:spcPts val="0"/>
              </a:spcBef>
            </a:pPr>
            <a:r>
              <a:rPr lang="en-GB" u="sng">
                <a:solidFill>
                  <a:schemeClr val="hlink"/>
                </a:solidFill>
                <a:hlinkClick r:id="rId4"/>
              </a:rPr>
              <a:t>https://hub.docker.com/r/zoltannz/hadoop-ubuntu/</a:t>
            </a:r>
          </a:p>
          <a:p>
            <a:pPr lvl="0" rtl="0">
              <a:spcBef>
                <a:spcPts val="0"/>
              </a:spcBef>
              <a:buNone/>
            </a:pPr>
            <a:endParaRPr/>
          </a:p>
          <a:p>
            <a:pPr lvl="0" rtl="0">
              <a:spcBef>
                <a:spcPts val="0"/>
              </a:spcBef>
              <a:buNone/>
            </a:pPr>
            <a:r>
              <a:rPr lang="en-GB"/>
              <a:t>An useful project to manage Docker images with GUI:</a:t>
            </a:r>
          </a:p>
          <a:p>
            <a:pPr marL="457200" lvl="0" indent="-228600" rtl="0">
              <a:spcBef>
                <a:spcPts val="0"/>
              </a:spcBef>
            </a:pPr>
            <a:r>
              <a:rPr lang="en-GB"/>
              <a:t>Portainer: </a:t>
            </a:r>
            <a:r>
              <a:rPr lang="en-GB" u="sng">
                <a:solidFill>
                  <a:schemeClr val="accent5"/>
                </a:solidFill>
                <a:hlinkClick r:id="rId5"/>
              </a:rPr>
              <a:t>http://portainer.readthedocs.io/en/stable/deployment.html</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Main Idea</a:t>
            </a:r>
          </a:p>
        </p:txBody>
      </p:sp>
      <p:sp>
        <p:nvSpPr>
          <p:cNvPr id="61" name="Shape 61"/>
          <p:cNvSpPr txBox="1">
            <a:spLocks noGrp="1"/>
          </p:cNvSpPr>
          <p:nvPr>
            <p:ph type="body" idx="1"/>
          </p:nvPr>
        </p:nvSpPr>
        <p:spPr>
          <a:xfrm>
            <a:off x="311700" y="1152475"/>
            <a:ext cx="8520600" cy="3672900"/>
          </a:xfrm>
          <a:prstGeom prst="rect">
            <a:avLst/>
          </a:prstGeom>
        </p:spPr>
        <p:txBody>
          <a:bodyPr wrap="square" lIns="91425" tIns="91425" rIns="91425" bIns="91425" anchor="t" anchorCtr="0">
            <a:noAutofit/>
          </a:bodyPr>
          <a:lstStyle/>
          <a:p>
            <a:pPr lvl="0">
              <a:spcBef>
                <a:spcPts val="0"/>
              </a:spcBef>
              <a:buNone/>
            </a:pPr>
            <a:r>
              <a:rPr lang="en-GB"/>
              <a:t>The main idea of this paper is to introduce all types of scientists to Docker and the fundamental change in approach it facilitates.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Future work</a:t>
            </a:r>
          </a:p>
          <a:p>
            <a:pPr lvl="0" rtl="0">
              <a:spcBef>
                <a:spcPts val="0"/>
              </a:spcBef>
              <a:buNone/>
            </a:pPr>
            <a:endParaRPr sz="1800">
              <a:solidFill>
                <a:schemeClr val="lt2"/>
              </a:solidFill>
            </a:endParaRPr>
          </a:p>
        </p:txBody>
      </p:sp>
      <p:sp>
        <p:nvSpPr>
          <p:cNvPr id="173" name="Shape 1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The work presents the importance for cultural norms to change in the scientific community with regards </a:t>
            </a:r>
            <a:r>
              <a:rPr lang="en-GB" b="1"/>
              <a:t>code sharing</a:t>
            </a:r>
            <a:r>
              <a:rPr lang="en-GB"/>
              <a:t> being the primary barrier for reproducible research.</a:t>
            </a:r>
          </a:p>
          <a:p>
            <a:pPr lvl="0">
              <a:spcBef>
                <a:spcPts val="0"/>
              </a:spcBef>
              <a:buNone/>
            </a:pPr>
            <a:r>
              <a:rPr lang="en-GB"/>
              <a:t>Essentially Docker is no silver bullet and ideally should be used in conjunction with best practices to ensure that all scientific research is reproducible.</a:t>
            </a:r>
          </a:p>
          <a:p>
            <a:pPr lvl="0">
              <a:spcBef>
                <a:spcPts val="0"/>
              </a:spcBef>
              <a:buNone/>
            </a:pPr>
            <a:endParaRPr/>
          </a:p>
          <a:p>
            <a:pPr lvl="0" rtl="0">
              <a:spcBef>
                <a:spcPts val="0"/>
              </a:spcBef>
              <a:buNone/>
            </a:pPr>
            <a:r>
              <a:rPr lang="en-GB"/>
              <a:t>Alternatively, don't do that and develop good code which runs reliably in the most simple environment possible.</a:t>
            </a:r>
          </a:p>
          <a:p>
            <a:pPr lvl="0" rt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Questions?</a:t>
            </a:r>
          </a:p>
        </p:txBody>
      </p:sp>
      <p:sp>
        <p:nvSpPr>
          <p:cNvPr id="179" name="Shape 1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GB"/>
              <a:t>Main Idea</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Scientists should be </a:t>
            </a:r>
            <a:r>
              <a:rPr lang="en-GB" sz="2000" b="1"/>
              <a:t>providing their source code</a:t>
            </a:r>
            <a:r>
              <a:rPr lang="en-GB"/>
              <a:t> along with their development </a:t>
            </a:r>
            <a:r>
              <a:rPr lang="en-GB" sz="2000" b="1"/>
              <a:t>environments</a:t>
            </a:r>
            <a:r>
              <a:rPr lang="en-GB"/>
              <a:t> wrapped up in a Docker container as a way to </a:t>
            </a:r>
            <a:r>
              <a:rPr lang="en-GB" sz="2000" b="1"/>
              <a:t>simplify the reproduction</a:t>
            </a:r>
            <a:r>
              <a:rPr lang="en-GB"/>
              <a:t> of experiments.</a:t>
            </a:r>
          </a:p>
          <a:p>
            <a:pPr lvl="0">
              <a:spcBef>
                <a:spcPts val="0"/>
              </a:spcBef>
              <a:buNone/>
            </a:pPr>
            <a:r>
              <a:rPr lang="en-GB"/>
              <a:t>There has been resistance to sharing code as it is perceived to be a one-way street. Releasing code may advantage others but you may not advantage from others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Academic Motivation</a:t>
            </a:r>
          </a:p>
        </p:txBody>
      </p:sp>
      <p:sp>
        <p:nvSpPr>
          <p:cNvPr id="73" name="Shape 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GB"/>
              <a:t>Boiled down, the author asserts that the motivation for this research is to remove the </a:t>
            </a:r>
            <a:r>
              <a:rPr lang="en-GB" b="1"/>
              <a:t>time-consuming</a:t>
            </a:r>
            <a:r>
              <a:rPr lang="en-GB"/>
              <a:t> task of </a:t>
            </a:r>
            <a:r>
              <a:rPr lang="en-GB" b="1"/>
              <a:t>reproducing original computational results</a:t>
            </a:r>
            <a:r>
              <a:rPr lang="en-GB"/>
              <a:t> and make it much easier to quickly expand on existing research.</a:t>
            </a:r>
          </a:p>
          <a:p>
            <a:pPr lvl="0" rtl="0">
              <a:spcBef>
                <a:spcPts val="0"/>
              </a:spcBef>
              <a:buNone/>
            </a:pPr>
            <a:r>
              <a:rPr lang="en-GB"/>
              <a:t>Reproducibility is essential to the scientific process and often it is nearly impossible to reproduce the original development environment let alone ensuring that </a:t>
            </a:r>
            <a:r>
              <a:rPr lang="en-GB" b="1"/>
              <a:t>all dependencies are correct </a:t>
            </a:r>
            <a:r>
              <a:rPr lang="en-GB"/>
              <a:t>and working.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Technical Motivation</a:t>
            </a:r>
          </a:p>
        </p:txBody>
      </p:sp>
      <p:sp>
        <p:nvSpPr>
          <p:cNvPr id="79" name="Shape 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b="1"/>
              <a:t>Dependency hell</a:t>
            </a:r>
            <a:r>
              <a:rPr lang="en-GB"/>
              <a:t> is a common problem encountered by developers. Following best practices can often alleviate most dependency issues, but sometime issues still arise.</a:t>
            </a:r>
          </a:p>
          <a:p>
            <a:pPr lvl="0">
              <a:spcBef>
                <a:spcPts val="0"/>
              </a:spcBef>
              <a:buNone/>
            </a:pPr>
            <a:r>
              <a:rPr lang="en-GB" b="1"/>
              <a:t>Imprecise documentation</a:t>
            </a:r>
            <a:r>
              <a:rPr lang="en-GB"/>
              <a:t> is another motivating factor. Because scientists document their methods in reports and papers it is often an afterthought to release the source code. Most of the time </a:t>
            </a:r>
            <a:r>
              <a:rPr lang="en-GB" b="1"/>
              <a:t>the code is simply not included</a:t>
            </a:r>
            <a:r>
              <a:rPr lang="en-GB"/>
              <a:t>, let alone all of the other factors which make up the entire environment.</a:t>
            </a:r>
          </a:p>
          <a:p>
            <a:pPr lvl="0" rtl="0">
              <a:spcBef>
                <a:spcPts val="0"/>
              </a:spcBef>
              <a:buNone/>
            </a:pPr>
            <a:r>
              <a:rPr lang="en-GB" b="1"/>
              <a:t>Code rot</a:t>
            </a:r>
            <a:r>
              <a:rPr lang="en-GB"/>
              <a:t> is a factor which is an uncontrollable force once source has been published.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Previous work</a:t>
            </a:r>
          </a:p>
        </p:txBody>
      </p:sp>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GB"/>
              <a:t>There is a known </a:t>
            </a:r>
            <a:r>
              <a:rPr lang="en-GB" sz="2000" b="1"/>
              <a:t>reproducibility crisis</a:t>
            </a:r>
            <a:r>
              <a:rPr lang="en-GB"/>
              <a:t> within the scientific community.</a:t>
            </a:r>
          </a:p>
          <a:p>
            <a:pPr marL="457200" lvl="0" indent="0" rtl="0">
              <a:spcBef>
                <a:spcPts val="0"/>
              </a:spcBef>
              <a:buNone/>
            </a:pPr>
            <a:r>
              <a:rPr lang="en-GB"/>
              <a:t>‘The “reproducibility crisis” is the name given to the situation that a large percentage, somewhere between </a:t>
            </a:r>
            <a:r>
              <a:rPr lang="en-GB" sz="2000" b="1"/>
              <a:t>65% and 90%</a:t>
            </a:r>
            <a:r>
              <a:rPr lang="en-GB"/>
              <a:t>, of the academic literature is not reproducible.’</a:t>
            </a:r>
          </a:p>
          <a:p>
            <a:pPr marL="0" lvl="0" indent="0" rtl="0">
              <a:spcBef>
                <a:spcPts val="0"/>
              </a:spcBef>
              <a:buNone/>
            </a:pPr>
            <a:r>
              <a:rPr lang="en-GB"/>
              <a:t>There have been many attempts to persuade academics to publish code, however it remains that there exists a large discrepancy between what is described and what is actually implements.</a:t>
            </a:r>
          </a:p>
          <a:p>
            <a:pPr marL="0" lvl="0" indent="0" rtl="0">
              <a:spcBef>
                <a:spcPts val="0"/>
              </a:spcBef>
              <a:buNone/>
            </a:pPr>
            <a:endParaRPr/>
          </a:p>
        </p:txBody>
      </p:sp>
      <p:sp>
        <p:nvSpPr>
          <p:cNvPr id="86" name="Shape 86"/>
          <p:cNvSpPr txBox="1"/>
          <p:nvPr/>
        </p:nvSpPr>
        <p:spPr>
          <a:xfrm>
            <a:off x="0" y="4873925"/>
            <a:ext cx="9144000" cy="269700"/>
          </a:xfrm>
          <a:prstGeom prst="rect">
            <a:avLst/>
          </a:prstGeom>
          <a:noFill/>
          <a:ln>
            <a:noFill/>
          </a:ln>
        </p:spPr>
        <p:txBody>
          <a:bodyPr wrap="square" lIns="91425" tIns="91425" rIns="91425" bIns="91425" anchor="t" anchorCtr="0">
            <a:noAutofit/>
          </a:bodyPr>
          <a:lstStyle/>
          <a:p>
            <a:pPr lvl="0" algn="r" rtl="0">
              <a:lnSpc>
                <a:spcPct val="115000"/>
              </a:lnSpc>
              <a:spcBef>
                <a:spcPts val="0"/>
              </a:spcBef>
              <a:spcAft>
                <a:spcPts val="1600"/>
              </a:spcAft>
              <a:buNone/>
            </a:pPr>
            <a:r>
              <a:rPr lang="en-GB" sz="1000" dirty="0">
                <a:solidFill>
                  <a:srgbClr val="666666"/>
                </a:solidFill>
              </a:rPr>
              <a:t>https://</a:t>
            </a:r>
            <a:r>
              <a:rPr lang="en-GB" sz="1000" dirty="0" err="1">
                <a:solidFill>
                  <a:srgbClr val="666666"/>
                </a:solidFill>
              </a:rPr>
              <a:t>www.forbes.com</a:t>
            </a:r>
            <a:r>
              <a:rPr lang="en-GB" sz="1000" dirty="0">
                <a:solidFill>
                  <a:srgbClr val="666666"/>
                </a:solidFill>
              </a:rPr>
              <a:t>/sites/</a:t>
            </a:r>
            <a:r>
              <a:rPr lang="en-GB" sz="1000" dirty="0" err="1">
                <a:solidFill>
                  <a:srgbClr val="666666"/>
                </a:solidFill>
              </a:rPr>
              <a:t>quora</a:t>
            </a:r>
            <a:r>
              <a:rPr lang="en-GB" sz="1000" dirty="0">
                <a:solidFill>
                  <a:srgbClr val="666666"/>
                </a:solidFill>
              </a:rPr>
              <a:t>/2017/02/09/how-the-reproducibility-crisis-in-academia-is-affecting-scientific-research/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Important points</a:t>
            </a:r>
          </a:p>
        </p:txBody>
      </p:sp>
      <p:sp>
        <p:nvSpPr>
          <p:cNvPr id="92" name="Shape 9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GB"/>
              <a:t>It is commonly thought that computational reproducibility is straightforward however with </a:t>
            </a:r>
            <a:r>
              <a:rPr lang="en-GB" b="1"/>
              <a:t>rapidly changing</a:t>
            </a:r>
            <a:r>
              <a:rPr lang="en-GB"/>
              <a:t> computational environments it is becoming </a:t>
            </a:r>
            <a:r>
              <a:rPr lang="en-GB" b="1"/>
              <a:t>increasingly difficult to reproduce experiments</a:t>
            </a:r>
            <a:r>
              <a:rPr lang="en-GB"/>
              <a:t>.</a:t>
            </a:r>
          </a:p>
          <a:p>
            <a:pPr lvl="0" rtl="0">
              <a:spcBef>
                <a:spcPts val="0"/>
              </a:spcBef>
              <a:buNone/>
            </a:pPr>
            <a:r>
              <a:rPr lang="en-GB"/>
              <a:t>There is a cultural problem in many domains where there is resistance to even publish code showing that in many cases researchers are not even aware that it is difficult reproducing research let alone computational environments.</a:t>
            </a:r>
          </a:p>
          <a:p>
            <a:pPr lvl="0" rtl="0">
              <a:spcBef>
                <a:spcPts val="0"/>
              </a:spcBef>
              <a:buNone/>
            </a:pPr>
            <a:r>
              <a:rPr lang="en-GB"/>
              <a:t>Docker presents a way in which scientists can provide a </a:t>
            </a:r>
            <a:r>
              <a:rPr lang="en-GB" sz="2000" b="1"/>
              <a:t>‘DevOps’ approach</a:t>
            </a:r>
            <a:r>
              <a:rPr lang="en-GB"/>
              <a:t> to developing experiments in which all of the dependencies are scripted and tested.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Specific examples</a:t>
            </a:r>
          </a:p>
        </p:txBody>
      </p:sp>
      <p:sp>
        <p:nvSpPr>
          <p:cNvPr id="98" name="Shape 9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GB"/>
              <a:t>This paper indicates that </a:t>
            </a:r>
            <a:r>
              <a:rPr lang="en-GB" b="1"/>
              <a:t>docker is a good solution</a:t>
            </a:r>
            <a:r>
              <a:rPr lang="en-GB"/>
              <a:t> for academics to both develop and distribute code.</a:t>
            </a:r>
          </a:p>
          <a:p>
            <a:pPr lvl="0" rtl="0">
              <a:spcBef>
                <a:spcPts val="0"/>
              </a:spcBef>
              <a:buNone/>
            </a:pPr>
            <a:endParaRPr/>
          </a:p>
        </p:txBody>
      </p:sp>
      <p:pic>
        <p:nvPicPr>
          <p:cNvPr id="99" name="Shape 99"/>
          <p:cNvPicPr preferRelativeResize="0"/>
          <p:nvPr/>
        </p:nvPicPr>
        <p:blipFill>
          <a:blip r:embed="rId3">
            <a:alphaModFix/>
          </a:blip>
          <a:stretch>
            <a:fillRect/>
          </a:stretch>
        </p:blipFill>
        <p:spPr>
          <a:xfrm>
            <a:off x="6214550" y="2735262"/>
            <a:ext cx="2724150" cy="22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GB"/>
              <a:t>Solution: dev-ops approach</a:t>
            </a:r>
          </a:p>
        </p:txBody>
      </p:sp>
      <p:sp>
        <p:nvSpPr>
          <p:cNvPr id="105" name="Shape 10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GB"/>
              <a:t>Using a ‘DevOps’ approach developers can simplify the software stack by </a:t>
            </a:r>
            <a:r>
              <a:rPr lang="en-GB" b="1"/>
              <a:t>automating much of the environmental setup</a:t>
            </a:r>
            <a:r>
              <a:rPr lang="en-GB"/>
              <a:t>.</a:t>
            </a:r>
          </a:p>
          <a:p>
            <a:pPr lvl="0" rtl="0">
              <a:spcBef>
                <a:spcPts val="0"/>
              </a:spcBef>
              <a:buNone/>
            </a:pPr>
            <a:r>
              <a:rPr lang="en-GB"/>
              <a:t>This includes constructing scripts and tools which help a user of the software setup and build the software.</a:t>
            </a:r>
          </a:p>
          <a:p>
            <a:pPr lvl="0">
              <a:spcBef>
                <a:spcPts val="0"/>
              </a:spcBef>
              <a:buNone/>
            </a:pPr>
            <a:r>
              <a:rPr lang="en-GB"/>
              <a:t>This approach extends to the use of containers and VM’s</a:t>
            </a:r>
          </a:p>
          <a:p>
            <a:pPr lvl="0">
              <a:spcBef>
                <a:spcPts val="0"/>
              </a:spcBef>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3598</Words>
  <Application>Microsoft Macintosh PowerPoint</Application>
  <PresentationFormat>On-screen Show (16:9)</PresentationFormat>
  <Paragraphs>105</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Dark</vt:lpstr>
      <vt:lpstr>Docker for Reproducible Research</vt:lpstr>
      <vt:lpstr>Main Idea</vt:lpstr>
      <vt:lpstr>Main Idea</vt:lpstr>
      <vt:lpstr>Academic Motivation</vt:lpstr>
      <vt:lpstr>Technical Motivation</vt:lpstr>
      <vt:lpstr>Previous work</vt:lpstr>
      <vt:lpstr>Important points</vt:lpstr>
      <vt:lpstr>Specific examples</vt:lpstr>
      <vt:lpstr>Solution: dev-ops approach</vt:lpstr>
      <vt:lpstr>Dependency hell</vt:lpstr>
      <vt:lpstr>Dockerfile documentation</vt:lpstr>
      <vt:lpstr>Image versioning</vt:lpstr>
      <vt:lpstr>Using Docker</vt:lpstr>
      <vt:lpstr>Hold on...</vt:lpstr>
      <vt:lpstr>Hold on...</vt:lpstr>
      <vt:lpstr>Using Docker</vt:lpstr>
      <vt:lpstr>Install Docker today!</vt:lpstr>
      <vt:lpstr>Playing with Docker</vt:lpstr>
      <vt:lpstr>Using Docker for running Hadoop</vt:lpstr>
      <vt:lpstr>Future work </vt:lpstr>
      <vt:lpstr>Questions?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for Reproducible Research</dc:title>
  <cp:lastModifiedBy>Zoltan Debre</cp:lastModifiedBy>
  <cp:revision>3</cp:revision>
  <dcterms:modified xsi:type="dcterms:W3CDTF">2017-09-24T10:59:41Z</dcterms:modified>
</cp:coreProperties>
</file>