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5"/>
  </p:notesMasterIdLst>
  <p:sldIdLst>
    <p:sldId id="417" r:id="rId2"/>
    <p:sldId id="359" r:id="rId3"/>
    <p:sldId id="402" r:id="rId4"/>
    <p:sldId id="416" r:id="rId5"/>
    <p:sldId id="363" r:id="rId6"/>
    <p:sldId id="364" r:id="rId7"/>
    <p:sldId id="365" r:id="rId8"/>
    <p:sldId id="403" r:id="rId9"/>
    <p:sldId id="366" r:id="rId10"/>
    <p:sldId id="367" r:id="rId11"/>
    <p:sldId id="368" r:id="rId12"/>
    <p:sldId id="408" r:id="rId13"/>
    <p:sldId id="370" r:id="rId14"/>
    <p:sldId id="371" r:id="rId15"/>
    <p:sldId id="373" r:id="rId16"/>
    <p:sldId id="374" r:id="rId17"/>
    <p:sldId id="407" r:id="rId18"/>
    <p:sldId id="376" r:id="rId19"/>
    <p:sldId id="377" r:id="rId20"/>
    <p:sldId id="378" r:id="rId21"/>
    <p:sldId id="379" r:id="rId22"/>
    <p:sldId id="409" r:id="rId23"/>
    <p:sldId id="381" r:id="rId24"/>
    <p:sldId id="382" r:id="rId25"/>
    <p:sldId id="383" r:id="rId26"/>
    <p:sldId id="384" r:id="rId27"/>
    <p:sldId id="385" r:id="rId28"/>
    <p:sldId id="410" r:id="rId29"/>
    <p:sldId id="387" r:id="rId30"/>
    <p:sldId id="388" r:id="rId31"/>
    <p:sldId id="389" r:id="rId32"/>
    <p:sldId id="390" r:id="rId33"/>
    <p:sldId id="391" r:id="rId34"/>
    <p:sldId id="392" r:id="rId35"/>
    <p:sldId id="393" r:id="rId36"/>
    <p:sldId id="394" r:id="rId37"/>
    <p:sldId id="411" r:id="rId38"/>
    <p:sldId id="418" r:id="rId39"/>
    <p:sldId id="396" r:id="rId40"/>
    <p:sldId id="406" r:id="rId41"/>
    <p:sldId id="397" r:id="rId42"/>
    <p:sldId id="398" r:id="rId43"/>
    <p:sldId id="415" r:id="rId4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5779" autoAdjust="0"/>
  </p:normalViewPr>
  <p:slideViewPr>
    <p:cSldViewPr>
      <p:cViewPr varScale="1">
        <p:scale>
          <a:sx n="84" d="100"/>
          <a:sy n="84" d="100"/>
        </p:scale>
        <p:origin x="29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60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67822B-3B77-F941-8CCC-396A1BBF2AB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503A43B-BA3B-D040-A2B4-3EA9CDFC4AFA}">
      <dgm:prSet phldrT="[Text]"/>
      <dgm:spPr>
        <a:solidFill>
          <a:schemeClr val="accent2"/>
        </a:solidFill>
      </dgm:spPr>
      <dgm:t>
        <a:bodyPr/>
        <a:lstStyle/>
        <a:p>
          <a:r>
            <a:rPr lang="en-AU" dirty="0" smtClean="0">
              <a:solidFill>
                <a:schemeClr val="bg1"/>
              </a:solidFill>
              <a:latin typeface="+mj-lt"/>
            </a:rPr>
            <a:t>Software error categories:</a:t>
          </a:r>
          <a:endParaRPr lang="en-US" dirty="0">
            <a:solidFill>
              <a:schemeClr val="bg1"/>
            </a:solidFill>
            <a:latin typeface="+mj-lt"/>
          </a:endParaRPr>
        </a:p>
      </dgm:t>
    </dgm:pt>
    <dgm:pt modelId="{79657087-CC8D-734C-BBA9-64AA56E81B83}" type="parTrans" cxnId="{CB18BBE9-5B1E-DD43-BDAC-E07880D1CC71}">
      <dgm:prSet/>
      <dgm:spPr/>
      <dgm:t>
        <a:bodyPr/>
        <a:lstStyle/>
        <a:p>
          <a:endParaRPr lang="en-US"/>
        </a:p>
      </dgm:t>
    </dgm:pt>
    <dgm:pt modelId="{30CA26E7-1671-5B41-95B3-FE677FC33775}" type="sibTrans" cxnId="{CB18BBE9-5B1E-DD43-BDAC-E07880D1CC71}">
      <dgm:prSet/>
      <dgm:spPr/>
      <dgm:t>
        <a:bodyPr/>
        <a:lstStyle/>
        <a:p>
          <a:endParaRPr lang="en-US"/>
        </a:p>
      </dgm:t>
    </dgm:pt>
    <dgm:pt modelId="{A9AC1A6C-BCC2-A04D-988B-9BF2DAC50DC9}">
      <dgm:prSet/>
      <dgm:spPr/>
      <dgm:t>
        <a:bodyPr/>
        <a:lstStyle/>
        <a:p>
          <a:r>
            <a:rPr lang="en-AU" dirty="0" smtClean="0">
              <a:latin typeface="+mj-lt"/>
            </a:rPr>
            <a:t>Insecure interaction between components</a:t>
          </a:r>
        </a:p>
      </dgm:t>
    </dgm:pt>
    <dgm:pt modelId="{DF8F5A7A-2E51-2342-95D5-CDDC62B877DF}" type="parTrans" cxnId="{F11DFA50-C700-F34E-8E38-C3B259493D25}">
      <dgm:prSet/>
      <dgm:spPr/>
      <dgm:t>
        <a:bodyPr/>
        <a:lstStyle/>
        <a:p>
          <a:endParaRPr lang="en-US"/>
        </a:p>
      </dgm:t>
    </dgm:pt>
    <dgm:pt modelId="{78BA5F22-10EB-AD4D-8E2D-003B997428CD}" type="sibTrans" cxnId="{F11DFA50-C700-F34E-8E38-C3B259493D25}">
      <dgm:prSet/>
      <dgm:spPr/>
      <dgm:t>
        <a:bodyPr/>
        <a:lstStyle/>
        <a:p>
          <a:endParaRPr lang="en-US"/>
        </a:p>
      </dgm:t>
    </dgm:pt>
    <dgm:pt modelId="{27B1791B-B980-C045-A98C-EA1F3582A24F}">
      <dgm:prSet/>
      <dgm:spPr/>
      <dgm:t>
        <a:bodyPr/>
        <a:lstStyle/>
        <a:p>
          <a:r>
            <a:rPr lang="en-AU" dirty="0" smtClean="0">
              <a:latin typeface="+mj-lt"/>
            </a:rPr>
            <a:t>Risky resource management</a:t>
          </a:r>
        </a:p>
      </dgm:t>
    </dgm:pt>
    <dgm:pt modelId="{C6278211-237B-F346-B31A-92049C8EAF25}" type="parTrans" cxnId="{B571212B-C784-E844-8028-F7AD683EC488}">
      <dgm:prSet/>
      <dgm:spPr/>
      <dgm:t>
        <a:bodyPr/>
        <a:lstStyle/>
        <a:p>
          <a:endParaRPr lang="en-US"/>
        </a:p>
      </dgm:t>
    </dgm:pt>
    <dgm:pt modelId="{884C32AF-D50C-7248-8EAF-A1AB655A7DDB}" type="sibTrans" cxnId="{B571212B-C784-E844-8028-F7AD683EC488}">
      <dgm:prSet/>
      <dgm:spPr/>
      <dgm:t>
        <a:bodyPr/>
        <a:lstStyle/>
        <a:p>
          <a:endParaRPr lang="en-US"/>
        </a:p>
      </dgm:t>
    </dgm:pt>
    <dgm:pt modelId="{F7BCA38C-C445-E044-A475-8BA41E80B4D4}">
      <dgm:prSet/>
      <dgm:spPr/>
      <dgm:t>
        <a:bodyPr/>
        <a:lstStyle/>
        <a:p>
          <a:r>
            <a:rPr lang="en-AU" dirty="0" smtClean="0">
              <a:latin typeface="+mj-lt"/>
            </a:rPr>
            <a:t>Porous </a:t>
          </a:r>
          <a:r>
            <a:rPr lang="en-AU" dirty="0" err="1" smtClean="0">
              <a:latin typeface="+mj-lt"/>
            </a:rPr>
            <a:t>defenses</a:t>
          </a:r>
          <a:endParaRPr lang="en-AU" dirty="0" smtClean="0">
            <a:latin typeface="+mj-lt"/>
          </a:endParaRPr>
        </a:p>
      </dgm:t>
    </dgm:pt>
    <dgm:pt modelId="{1C8B3971-7779-AB41-BC3A-7AA139D7C270}" type="parTrans" cxnId="{EE679BD9-5C71-2347-AD00-E0E98E607B42}">
      <dgm:prSet/>
      <dgm:spPr/>
      <dgm:t>
        <a:bodyPr/>
        <a:lstStyle/>
        <a:p>
          <a:endParaRPr lang="en-US"/>
        </a:p>
      </dgm:t>
    </dgm:pt>
    <dgm:pt modelId="{947680A0-2FC8-4840-AB42-108385901229}" type="sibTrans" cxnId="{EE679BD9-5C71-2347-AD00-E0E98E607B42}">
      <dgm:prSet/>
      <dgm:spPr/>
      <dgm:t>
        <a:bodyPr/>
        <a:lstStyle/>
        <a:p>
          <a:endParaRPr lang="en-US"/>
        </a:p>
      </dgm:t>
    </dgm:pt>
    <dgm:pt modelId="{52706623-9578-4B4F-838A-76442C2210E6}" type="pres">
      <dgm:prSet presAssocID="{0467822B-3B77-F941-8CCC-396A1BBF2AB7}" presName="linear" presStyleCnt="0">
        <dgm:presLayoutVars>
          <dgm:dir/>
          <dgm:animLvl val="lvl"/>
          <dgm:resizeHandles val="exact"/>
        </dgm:presLayoutVars>
      </dgm:prSet>
      <dgm:spPr/>
      <dgm:t>
        <a:bodyPr/>
        <a:lstStyle/>
        <a:p>
          <a:endParaRPr lang="en-US"/>
        </a:p>
      </dgm:t>
    </dgm:pt>
    <dgm:pt modelId="{5397E993-AA57-0A4D-9D62-726981462D1C}" type="pres">
      <dgm:prSet presAssocID="{E503A43B-BA3B-D040-A2B4-3EA9CDFC4AFA}" presName="parentLin" presStyleCnt="0"/>
      <dgm:spPr/>
    </dgm:pt>
    <dgm:pt modelId="{65D10160-BCD5-8041-957B-E10E35F84921}" type="pres">
      <dgm:prSet presAssocID="{E503A43B-BA3B-D040-A2B4-3EA9CDFC4AFA}" presName="parentLeftMargin" presStyleLbl="node1" presStyleIdx="0" presStyleCnt="1"/>
      <dgm:spPr/>
      <dgm:t>
        <a:bodyPr/>
        <a:lstStyle/>
        <a:p>
          <a:endParaRPr lang="en-US"/>
        </a:p>
      </dgm:t>
    </dgm:pt>
    <dgm:pt modelId="{F3C955CE-D6AA-984B-8317-A404AFEC686C}" type="pres">
      <dgm:prSet presAssocID="{E503A43B-BA3B-D040-A2B4-3EA9CDFC4AFA}" presName="parentText" presStyleLbl="node1" presStyleIdx="0" presStyleCnt="1">
        <dgm:presLayoutVars>
          <dgm:chMax val="0"/>
          <dgm:bulletEnabled val="1"/>
        </dgm:presLayoutVars>
      </dgm:prSet>
      <dgm:spPr/>
      <dgm:t>
        <a:bodyPr/>
        <a:lstStyle/>
        <a:p>
          <a:endParaRPr lang="en-US"/>
        </a:p>
      </dgm:t>
    </dgm:pt>
    <dgm:pt modelId="{E4C7A84A-8795-AF46-ABB8-BCB0BB4854CB}" type="pres">
      <dgm:prSet presAssocID="{E503A43B-BA3B-D040-A2B4-3EA9CDFC4AFA}" presName="negativeSpace" presStyleCnt="0"/>
      <dgm:spPr/>
    </dgm:pt>
    <dgm:pt modelId="{0D48C4F9-A623-2D45-A0B7-AAFBEC90278D}" type="pres">
      <dgm:prSet presAssocID="{E503A43B-BA3B-D040-A2B4-3EA9CDFC4AFA}" presName="childText" presStyleLbl="conFgAcc1" presStyleIdx="0" presStyleCnt="1">
        <dgm:presLayoutVars>
          <dgm:bulletEnabled val="1"/>
        </dgm:presLayoutVars>
      </dgm:prSet>
      <dgm:spPr/>
      <dgm:t>
        <a:bodyPr/>
        <a:lstStyle/>
        <a:p>
          <a:endParaRPr lang="en-US"/>
        </a:p>
      </dgm:t>
    </dgm:pt>
  </dgm:ptLst>
  <dgm:cxnLst>
    <dgm:cxn modelId="{B571212B-C784-E844-8028-F7AD683EC488}" srcId="{E503A43B-BA3B-D040-A2B4-3EA9CDFC4AFA}" destId="{27B1791B-B980-C045-A98C-EA1F3582A24F}" srcOrd="1" destOrd="0" parTransId="{C6278211-237B-F346-B31A-92049C8EAF25}" sibTransId="{884C32AF-D50C-7248-8EAF-A1AB655A7DDB}"/>
    <dgm:cxn modelId="{37AC7388-316D-494D-921E-8152551420D5}" type="presOf" srcId="{F7BCA38C-C445-E044-A475-8BA41E80B4D4}" destId="{0D48C4F9-A623-2D45-A0B7-AAFBEC90278D}" srcOrd="0" destOrd="2" presId="urn:microsoft.com/office/officeart/2005/8/layout/list1"/>
    <dgm:cxn modelId="{5B177207-247F-8D45-BD11-88BCF3C10E18}" type="presOf" srcId="{0467822B-3B77-F941-8CCC-396A1BBF2AB7}" destId="{52706623-9578-4B4F-838A-76442C2210E6}" srcOrd="0" destOrd="0" presId="urn:microsoft.com/office/officeart/2005/8/layout/list1"/>
    <dgm:cxn modelId="{409027A4-6C80-7E47-888A-7C613E9E5F37}" type="presOf" srcId="{27B1791B-B980-C045-A98C-EA1F3582A24F}" destId="{0D48C4F9-A623-2D45-A0B7-AAFBEC90278D}" srcOrd="0" destOrd="1" presId="urn:microsoft.com/office/officeart/2005/8/layout/list1"/>
    <dgm:cxn modelId="{CB18BBE9-5B1E-DD43-BDAC-E07880D1CC71}" srcId="{0467822B-3B77-F941-8CCC-396A1BBF2AB7}" destId="{E503A43B-BA3B-D040-A2B4-3EA9CDFC4AFA}" srcOrd="0" destOrd="0" parTransId="{79657087-CC8D-734C-BBA9-64AA56E81B83}" sibTransId="{30CA26E7-1671-5B41-95B3-FE677FC33775}"/>
    <dgm:cxn modelId="{F189EC57-535B-B14A-816E-DE7C5C2297AC}" type="presOf" srcId="{E503A43B-BA3B-D040-A2B4-3EA9CDFC4AFA}" destId="{65D10160-BCD5-8041-957B-E10E35F84921}" srcOrd="0" destOrd="0" presId="urn:microsoft.com/office/officeart/2005/8/layout/list1"/>
    <dgm:cxn modelId="{C54A41ED-8A32-C24E-93DA-97F50D160A94}" type="presOf" srcId="{A9AC1A6C-BCC2-A04D-988B-9BF2DAC50DC9}" destId="{0D48C4F9-A623-2D45-A0B7-AAFBEC90278D}" srcOrd="0" destOrd="0" presId="urn:microsoft.com/office/officeart/2005/8/layout/list1"/>
    <dgm:cxn modelId="{EE679BD9-5C71-2347-AD00-E0E98E607B42}" srcId="{E503A43B-BA3B-D040-A2B4-3EA9CDFC4AFA}" destId="{F7BCA38C-C445-E044-A475-8BA41E80B4D4}" srcOrd="2" destOrd="0" parTransId="{1C8B3971-7779-AB41-BC3A-7AA139D7C270}" sibTransId="{947680A0-2FC8-4840-AB42-108385901229}"/>
    <dgm:cxn modelId="{F11DFA50-C700-F34E-8E38-C3B259493D25}" srcId="{E503A43B-BA3B-D040-A2B4-3EA9CDFC4AFA}" destId="{A9AC1A6C-BCC2-A04D-988B-9BF2DAC50DC9}" srcOrd="0" destOrd="0" parTransId="{DF8F5A7A-2E51-2342-95D5-CDDC62B877DF}" sibTransId="{78BA5F22-10EB-AD4D-8E2D-003B997428CD}"/>
    <dgm:cxn modelId="{FCBC3C27-C6C1-D649-8CAF-24DDD82FC74F}" type="presOf" srcId="{E503A43B-BA3B-D040-A2B4-3EA9CDFC4AFA}" destId="{F3C955CE-D6AA-984B-8317-A404AFEC686C}" srcOrd="1" destOrd="0" presId="urn:microsoft.com/office/officeart/2005/8/layout/list1"/>
    <dgm:cxn modelId="{82D87218-0456-A64A-A8ED-A34875DD5C56}" type="presParOf" srcId="{52706623-9578-4B4F-838A-76442C2210E6}" destId="{5397E993-AA57-0A4D-9D62-726981462D1C}" srcOrd="0" destOrd="0" presId="urn:microsoft.com/office/officeart/2005/8/layout/list1"/>
    <dgm:cxn modelId="{DC5426C9-6A5D-6F44-B634-523217C87501}" type="presParOf" srcId="{5397E993-AA57-0A4D-9D62-726981462D1C}" destId="{65D10160-BCD5-8041-957B-E10E35F84921}" srcOrd="0" destOrd="0" presId="urn:microsoft.com/office/officeart/2005/8/layout/list1"/>
    <dgm:cxn modelId="{3551F60F-C220-6243-81D7-6A2F3F443B08}" type="presParOf" srcId="{5397E993-AA57-0A4D-9D62-726981462D1C}" destId="{F3C955CE-D6AA-984B-8317-A404AFEC686C}" srcOrd="1" destOrd="0" presId="urn:microsoft.com/office/officeart/2005/8/layout/list1"/>
    <dgm:cxn modelId="{D509B0C3-E5A5-5A49-A239-0F5387746528}" type="presParOf" srcId="{52706623-9578-4B4F-838A-76442C2210E6}" destId="{E4C7A84A-8795-AF46-ABB8-BCB0BB4854CB}" srcOrd="1" destOrd="0" presId="urn:microsoft.com/office/officeart/2005/8/layout/list1"/>
    <dgm:cxn modelId="{7FC574F3-B71B-6149-94D7-666084986501}" type="presParOf" srcId="{52706623-9578-4B4F-838A-76442C2210E6}" destId="{0D48C4F9-A623-2D45-A0B7-AAFBEC90278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92EB01-0D2F-AF4B-AEB6-4FA0AC34DE2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BB0A4EBF-749E-7B40-8411-B9970862605D}">
      <dgm:prSet/>
      <dgm:spPr>
        <a:solidFill>
          <a:schemeClr val="accent2"/>
        </a:solidFill>
      </dgm:spPr>
      <dgm:t>
        <a:bodyPr/>
        <a:lstStyle/>
        <a:p>
          <a:pPr rtl="0"/>
          <a:r>
            <a:rPr lang="en-US" b="1" dirty="0" smtClean="0">
              <a:solidFill>
                <a:srgbClr val="000000"/>
              </a:solidFill>
              <a:latin typeface="+mj-lt"/>
            </a:rPr>
            <a:t>Privilege escalation</a:t>
          </a:r>
          <a:endParaRPr lang="en-US" b="1" dirty="0">
            <a:solidFill>
              <a:srgbClr val="000000"/>
            </a:solidFill>
            <a:latin typeface="+mj-lt"/>
          </a:endParaRPr>
        </a:p>
      </dgm:t>
    </dgm:pt>
    <dgm:pt modelId="{5252AFB6-07BA-2A41-940C-1673FD215A6E}" type="parTrans" cxnId="{F3076673-C039-EF4C-9B80-51143FA24693}">
      <dgm:prSet/>
      <dgm:spPr/>
      <dgm:t>
        <a:bodyPr/>
        <a:lstStyle/>
        <a:p>
          <a:endParaRPr lang="en-US"/>
        </a:p>
      </dgm:t>
    </dgm:pt>
    <dgm:pt modelId="{70C8D23E-66B3-3A4E-8EEC-9FE704A653AF}" type="sibTrans" cxnId="{F3076673-C039-EF4C-9B80-51143FA24693}">
      <dgm:prSet/>
      <dgm:spPr>
        <a:solidFill>
          <a:schemeClr val="tx1"/>
        </a:solidFill>
        <a:ln>
          <a:solidFill>
            <a:schemeClr val="bg1"/>
          </a:solidFill>
        </a:ln>
      </dgm:spPr>
      <dgm:t>
        <a:bodyPr/>
        <a:lstStyle/>
        <a:p>
          <a:endParaRPr lang="en-US"/>
        </a:p>
      </dgm:t>
    </dgm:pt>
    <dgm:pt modelId="{4745CBCD-15D9-6B42-8AF2-33ADBA9A95CC}">
      <dgm:prSet/>
      <dgm:spPr>
        <a:solidFill>
          <a:schemeClr val="accent2"/>
        </a:solidFill>
      </dgm:spPr>
      <dgm:t>
        <a:bodyPr/>
        <a:lstStyle/>
        <a:p>
          <a:pPr rtl="0"/>
          <a:r>
            <a:rPr lang="en-US" b="1" dirty="0" smtClean="0">
              <a:solidFill>
                <a:srgbClr val="000000"/>
              </a:solidFill>
              <a:latin typeface="+mj-lt"/>
            </a:rPr>
            <a:t>Exploit of flaws may give attacker greater privileges</a:t>
          </a:r>
          <a:endParaRPr lang="en-US" b="1" dirty="0">
            <a:solidFill>
              <a:srgbClr val="000000"/>
            </a:solidFill>
            <a:latin typeface="+mj-lt"/>
          </a:endParaRPr>
        </a:p>
      </dgm:t>
    </dgm:pt>
    <dgm:pt modelId="{1570F596-11A1-584C-9E58-0BAC27BD1F9D}" type="parTrans" cxnId="{CA4C9F25-5DDB-394B-A51C-826F505582D2}">
      <dgm:prSet/>
      <dgm:spPr/>
      <dgm:t>
        <a:bodyPr/>
        <a:lstStyle/>
        <a:p>
          <a:endParaRPr lang="en-US"/>
        </a:p>
      </dgm:t>
    </dgm:pt>
    <dgm:pt modelId="{FB6CE510-B9DE-A544-AB01-72C841D84FB4}" type="sibTrans" cxnId="{CA4C9F25-5DDB-394B-A51C-826F505582D2}">
      <dgm:prSet/>
      <dgm:spPr/>
      <dgm:t>
        <a:bodyPr/>
        <a:lstStyle/>
        <a:p>
          <a:endParaRPr lang="en-US"/>
        </a:p>
      </dgm:t>
    </dgm:pt>
    <dgm:pt modelId="{344F25FB-9994-214A-9445-195DD1B03317}">
      <dgm:prSet/>
      <dgm:spPr>
        <a:solidFill>
          <a:schemeClr val="accent2"/>
        </a:solidFill>
      </dgm:spPr>
      <dgm:t>
        <a:bodyPr/>
        <a:lstStyle/>
        <a:p>
          <a:pPr rtl="0"/>
          <a:r>
            <a:rPr lang="en-US" b="1" dirty="0" smtClean="0">
              <a:solidFill>
                <a:srgbClr val="000000"/>
              </a:solidFill>
              <a:latin typeface="+mj-lt"/>
            </a:rPr>
            <a:t>Least privilege</a:t>
          </a:r>
          <a:endParaRPr lang="en-US" dirty="0">
            <a:solidFill>
              <a:srgbClr val="000000"/>
            </a:solidFill>
            <a:latin typeface="+mj-lt"/>
          </a:endParaRPr>
        </a:p>
      </dgm:t>
    </dgm:pt>
    <dgm:pt modelId="{DCFF1956-F155-E248-861C-E51954565BB3}" type="parTrans" cxnId="{8B8A102F-23BF-CA48-AAC4-22558EF5D21C}">
      <dgm:prSet/>
      <dgm:spPr/>
      <dgm:t>
        <a:bodyPr/>
        <a:lstStyle/>
        <a:p>
          <a:endParaRPr lang="en-US"/>
        </a:p>
      </dgm:t>
    </dgm:pt>
    <dgm:pt modelId="{0058F4EE-4F23-2449-982A-601C182FD798}" type="sibTrans" cxnId="{8B8A102F-23BF-CA48-AAC4-22558EF5D21C}">
      <dgm:prSet/>
      <dgm:spPr>
        <a:solidFill>
          <a:schemeClr val="tx1"/>
        </a:solidFill>
        <a:ln>
          <a:solidFill>
            <a:schemeClr val="bg1"/>
          </a:solidFill>
        </a:ln>
      </dgm:spPr>
      <dgm:t>
        <a:bodyPr/>
        <a:lstStyle/>
        <a:p>
          <a:endParaRPr lang="en-US"/>
        </a:p>
      </dgm:t>
    </dgm:pt>
    <dgm:pt modelId="{870FA623-B2E2-8A49-B230-0DA743B3D078}">
      <dgm:prSet/>
      <dgm:spPr>
        <a:solidFill>
          <a:schemeClr val="accent2"/>
        </a:solidFill>
      </dgm:spPr>
      <dgm:t>
        <a:bodyPr/>
        <a:lstStyle/>
        <a:p>
          <a:pPr rtl="0"/>
          <a:r>
            <a:rPr lang="en-US" b="1" dirty="0" smtClean="0">
              <a:solidFill>
                <a:srgbClr val="000000"/>
              </a:solidFill>
              <a:latin typeface="+mj-lt"/>
            </a:rPr>
            <a:t>Run programs with least privilege needed to complete their function</a:t>
          </a:r>
          <a:endParaRPr lang="en-US" dirty="0">
            <a:solidFill>
              <a:srgbClr val="000000"/>
            </a:solidFill>
            <a:latin typeface="+mj-lt"/>
          </a:endParaRPr>
        </a:p>
      </dgm:t>
    </dgm:pt>
    <dgm:pt modelId="{365FD8FC-4A9C-474F-9BA5-E0BB52C5D660}" type="parTrans" cxnId="{C029D8BB-EB92-A449-A017-F918BA3B5469}">
      <dgm:prSet/>
      <dgm:spPr/>
      <dgm:t>
        <a:bodyPr/>
        <a:lstStyle/>
        <a:p>
          <a:endParaRPr lang="en-US"/>
        </a:p>
      </dgm:t>
    </dgm:pt>
    <dgm:pt modelId="{5E93990F-0E2B-C44A-8418-204E73F87B77}" type="sibTrans" cxnId="{C029D8BB-EB92-A449-A017-F918BA3B5469}">
      <dgm:prSet/>
      <dgm:spPr/>
      <dgm:t>
        <a:bodyPr/>
        <a:lstStyle/>
        <a:p>
          <a:endParaRPr lang="en-US"/>
        </a:p>
      </dgm:t>
    </dgm:pt>
    <dgm:pt modelId="{9F09A4AA-D4E9-F844-9563-2F708BA0DCC2}">
      <dgm:prSet/>
      <dgm:spPr>
        <a:solidFill>
          <a:schemeClr val="accent2"/>
        </a:solidFill>
      </dgm:spPr>
      <dgm:t>
        <a:bodyPr/>
        <a:lstStyle/>
        <a:p>
          <a:pPr rtl="0"/>
          <a:r>
            <a:rPr lang="en-US" b="1" dirty="0" smtClean="0">
              <a:solidFill>
                <a:srgbClr val="000000"/>
              </a:solidFill>
              <a:latin typeface="+mj-lt"/>
            </a:rPr>
            <a:t>Determine appropriate user and group privileges required</a:t>
          </a:r>
          <a:endParaRPr lang="en-US" dirty="0">
            <a:solidFill>
              <a:srgbClr val="000000"/>
            </a:solidFill>
            <a:latin typeface="+mj-lt"/>
          </a:endParaRPr>
        </a:p>
      </dgm:t>
    </dgm:pt>
    <dgm:pt modelId="{E5688B58-5B25-9141-A696-B2ACDC0128CC}" type="parTrans" cxnId="{55959B64-6912-CA47-AA26-2D8B4753D239}">
      <dgm:prSet/>
      <dgm:spPr/>
      <dgm:t>
        <a:bodyPr/>
        <a:lstStyle/>
        <a:p>
          <a:endParaRPr lang="en-US"/>
        </a:p>
      </dgm:t>
    </dgm:pt>
    <dgm:pt modelId="{5ED308DE-CF6A-454C-AAD0-A4E66F7BCE9B}" type="sibTrans" cxnId="{55959B64-6912-CA47-AA26-2D8B4753D239}">
      <dgm:prSet/>
      <dgm:spPr>
        <a:solidFill>
          <a:schemeClr val="tx1"/>
        </a:solidFill>
        <a:ln>
          <a:solidFill>
            <a:schemeClr val="bg1"/>
          </a:solidFill>
        </a:ln>
      </dgm:spPr>
      <dgm:t>
        <a:bodyPr/>
        <a:lstStyle/>
        <a:p>
          <a:endParaRPr lang="en-US"/>
        </a:p>
      </dgm:t>
    </dgm:pt>
    <dgm:pt modelId="{D1885800-58B0-D74F-9938-712304A2B5A4}">
      <dgm:prSet/>
      <dgm:spPr>
        <a:solidFill>
          <a:schemeClr val="accent2"/>
        </a:solidFill>
      </dgm:spPr>
      <dgm:t>
        <a:bodyPr/>
        <a:lstStyle/>
        <a:p>
          <a:pPr rtl="0"/>
          <a:r>
            <a:rPr lang="en-US" b="1" dirty="0" smtClean="0">
              <a:solidFill>
                <a:srgbClr val="000000"/>
              </a:solidFill>
              <a:latin typeface="+mj-lt"/>
            </a:rPr>
            <a:t>Decide whether to grant extra user or just group privileges</a:t>
          </a:r>
          <a:endParaRPr lang="en-US" dirty="0">
            <a:solidFill>
              <a:srgbClr val="000000"/>
            </a:solidFill>
            <a:latin typeface="+mj-lt"/>
          </a:endParaRPr>
        </a:p>
      </dgm:t>
    </dgm:pt>
    <dgm:pt modelId="{F17DF6A9-A2A6-D84E-AD37-A9D630201B4B}" type="parTrans" cxnId="{34440B0C-524B-0A49-A26F-E8ADEDC76A92}">
      <dgm:prSet/>
      <dgm:spPr/>
      <dgm:t>
        <a:bodyPr/>
        <a:lstStyle/>
        <a:p>
          <a:endParaRPr lang="en-US"/>
        </a:p>
      </dgm:t>
    </dgm:pt>
    <dgm:pt modelId="{D57B61B6-F69E-614E-A229-9CAD312A5CF0}" type="sibTrans" cxnId="{34440B0C-524B-0A49-A26F-E8ADEDC76A92}">
      <dgm:prSet/>
      <dgm:spPr/>
      <dgm:t>
        <a:bodyPr/>
        <a:lstStyle/>
        <a:p>
          <a:endParaRPr lang="en-US"/>
        </a:p>
      </dgm:t>
    </dgm:pt>
    <dgm:pt modelId="{1A384741-A1D5-234D-AF66-F982636C3B88}">
      <dgm:prSet/>
      <dgm:spPr>
        <a:solidFill>
          <a:schemeClr val="accent2"/>
        </a:solidFill>
      </dgm:spPr>
      <dgm:t>
        <a:bodyPr/>
        <a:lstStyle/>
        <a:p>
          <a:pPr rtl="0"/>
          <a:r>
            <a:rPr lang="en-US" b="1" dirty="0" smtClean="0">
              <a:solidFill>
                <a:srgbClr val="000000"/>
              </a:solidFill>
              <a:latin typeface="+mj-lt"/>
            </a:rPr>
            <a:t>Ensure that privileged program can modify only those files and directories necessary</a:t>
          </a:r>
          <a:endParaRPr lang="en-US" dirty="0">
            <a:solidFill>
              <a:srgbClr val="000000"/>
            </a:solidFill>
            <a:latin typeface="+mj-lt"/>
          </a:endParaRPr>
        </a:p>
      </dgm:t>
    </dgm:pt>
    <dgm:pt modelId="{8EC1977D-671F-594B-9DF0-9C086355899D}" type="parTrans" cxnId="{130E48B5-895B-B341-8054-20E7D9A96665}">
      <dgm:prSet/>
      <dgm:spPr/>
      <dgm:t>
        <a:bodyPr/>
        <a:lstStyle/>
        <a:p>
          <a:endParaRPr lang="en-US"/>
        </a:p>
      </dgm:t>
    </dgm:pt>
    <dgm:pt modelId="{C4DC8301-C624-9C4B-B832-95DADD6C10DB}" type="sibTrans" cxnId="{130E48B5-895B-B341-8054-20E7D9A96665}">
      <dgm:prSet/>
      <dgm:spPr/>
      <dgm:t>
        <a:bodyPr/>
        <a:lstStyle/>
        <a:p>
          <a:endParaRPr lang="en-US"/>
        </a:p>
      </dgm:t>
    </dgm:pt>
    <dgm:pt modelId="{0A7FCA18-4E36-F34E-9207-40BE87754E52}" type="pres">
      <dgm:prSet presAssocID="{6892EB01-0D2F-AF4B-AEB6-4FA0AC34DE2A}" presName="outerComposite" presStyleCnt="0">
        <dgm:presLayoutVars>
          <dgm:chMax val="5"/>
          <dgm:dir/>
          <dgm:resizeHandles val="exact"/>
        </dgm:presLayoutVars>
      </dgm:prSet>
      <dgm:spPr/>
      <dgm:t>
        <a:bodyPr/>
        <a:lstStyle/>
        <a:p>
          <a:endParaRPr lang="en-US"/>
        </a:p>
      </dgm:t>
    </dgm:pt>
    <dgm:pt modelId="{3653255D-0AEE-5342-B7B6-DA4A310CE354}" type="pres">
      <dgm:prSet presAssocID="{6892EB01-0D2F-AF4B-AEB6-4FA0AC34DE2A}" presName="dummyMaxCanvas" presStyleCnt="0">
        <dgm:presLayoutVars/>
      </dgm:prSet>
      <dgm:spPr/>
    </dgm:pt>
    <dgm:pt modelId="{C215A80E-D6AB-E743-A71B-13D16F54BE4D}" type="pres">
      <dgm:prSet presAssocID="{6892EB01-0D2F-AF4B-AEB6-4FA0AC34DE2A}" presName="FourNodes_1" presStyleLbl="node1" presStyleIdx="0" presStyleCnt="4">
        <dgm:presLayoutVars>
          <dgm:bulletEnabled val="1"/>
        </dgm:presLayoutVars>
      </dgm:prSet>
      <dgm:spPr/>
      <dgm:t>
        <a:bodyPr/>
        <a:lstStyle/>
        <a:p>
          <a:endParaRPr lang="en-US"/>
        </a:p>
      </dgm:t>
    </dgm:pt>
    <dgm:pt modelId="{6C193772-DEE8-EE43-A2C6-DE1505354F6B}" type="pres">
      <dgm:prSet presAssocID="{6892EB01-0D2F-AF4B-AEB6-4FA0AC34DE2A}" presName="FourNodes_2" presStyleLbl="node1" presStyleIdx="1" presStyleCnt="4">
        <dgm:presLayoutVars>
          <dgm:bulletEnabled val="1"/>
        </dgm:presLayoutVars>
      </dgm:prSet>
      <dgm:spPr/>
      <dgm:t>
        <a:bodyPr/>
        <a:lstStyle/>
        <a:p>
          <a:endParaRPr lang="en-US"/>
        </a:p>
      </dgm:t>
    </dgm:pt>
    <dgm:pt modelId="{7DD6CDD3-5533-664B-812D-0C468C09B03F}" type="pres">
      <dgm:prSet presAssocID="{6892EB01-0D2F-AF4B-AEB6-4FA0AC34DE2A}" presName="FourNodes_3" presStyleLbl="node1" presStyleIdx="2" presStyleCnt="4">
        <dgm:presLayoutVars>
          <dgm:bulletEnabled val="1"/>
        </dgm:presLayoutVars>
      </dgm:prSet>
      <dgm:spPr/>
      <dgm:t>
        <a:bodyPr/>
        <a:lstStyle/>
        <a:p>
          <a:endParaRPr lang="en-US"/>
        </a:p>
      </dgm:t>
    </dgm:pt>
    <dgm:pt modelId="{83C0BF36-4415-0A49-9C51-B6D771122A69}" type="pres">
      <dgm:prSet presAssocID="{6892EB01-0D2F-AF4B-AEB6-4FA0AC34DE2A}" presName="FourNodes_4" presStyleLbl="node1" presStyleIdx="3" presStyleCnt="4" custLinFactNeighborY="6887">
        <dgm:presLayoutVars>
          <dgm:bulletEnabled val="1"/>
        </dgm:presLayoutVars>
      </dgm:prSet>
      <dgm:spPr/>
      <dgm:t>
        <a:bodyPr/>
        <a:lstStyle/>
        <a:p>
          <a:endParaRPr lang="en-US"/>
        </a:p>
      </dgm:t>
    </dgm:pt>
    <dgm:pt modelId="{07F97953-3F1A-3547-9BB4-51981941CED8}" type="pres">
      <dgm:prSet presAssocID="{6892EB01-0D2F-AF4B-AEB6-4FA0AC34DE2A}" presName="FourConn_1-2" presStyleLbl="fgAccFollowNode1" presStyleIdx="0" presStyleCnt="3">
        <dgm:presLayoutVars>
          <dgm:bulletEnabled val="1"/>
        </dgm:presLayoutVars>
      </dgm:prSet>
      <dgm:spPr/>
      <dgm:t>
        <a:bodyPr/>
        <a:lstStyle/>
        <a:p>
          <a:endParaRPr lang="en-US"/>
        </a:p>
      </dgm:t>
    </dgm:pt>
    <dgm:pt modelId="{CC44F468-DAF3-F948-8453-579017E85A58}" type="pres">
      <dgm:prSet presAssocID="{6892EB01-0D2F-AF4B-AEB6-4FA0AC34DE2A}" presName="FourConn_2-3" presStyleLbl="fgAccFollowNode1" presStyleIdx="1" presStyleCnt="3">
        <dgm:presLayoutVars>
          <dgm:bulletEnabled val="1"/>
        </dgm:presLayoutVars>
      </dgm:prSet>
      <dgm:spPr/>
      <dgm:t>
        <a:bodyPr/>
        <a:lstStyle/>
        <a:p>
          <a:endParaRPr lang="en-US"/>
        </a:p>
      </dgm:t>
    </dgm:pt>
    <dgm:pt modelId="{174F8642-FD98-6F43-BF11-44745DBCA7FA}" type="pres">
      <dgm:prSet presAssocID="{6892EB01-0D2F-AF4B-AEB6-4FA0AC34DE2A}" presName="FourConn_3-4" presStyleLbl="fgAccFollowNode1" presStyleIdx="2" presStyleCnt="3">
        <dgm:presLayoutVars>
          <dgm:bulletEnabled val="1"/>
        </dgm:presLayoutVars>
      </dgm:prSet>
      <dgm:spPr/>
      <dgm:t>
        <a:bodyPr/>
        <a:lstStyle/>
        <a:p>
          <a:endParaRPr lang="en-US"/>
        </a:p>
      </dgm:t>
    </dgm:pt>
    <dgm:pt modelId="{34553852-DD8E-034A-BB68-CFDC6E35B8A0}" type="pres">
      <dgm:prSet presAssocID="{6892EB01-0D2F-AF4B-AEB6-4FA0AC34DE2A}" presName="FourNodes_1_text" presStyleLbl="node1" presStyleIdx="3" presStyleCnt="4">
        <dgm:presLayoutVars>
          <dgm:bulletEnabled val="1"/>
        </dgm:presLayoutVars>
      </dgm:prSet>
      <dgm:spPr/>
      <dgm:t>
        <a:bodyPr/>
        <a:lstStyle/>
        <a:p>
          <a:endParaRPr lang="en-US"/>
        </a:p>
      </dgm:t>
    </dgm:pt>
    <dgm:pt modelId="{21509380-02DB-CD46-8243-79E905DE4731}" type="pres">
      <dgm:prSet presAssocID="{6892EB01-0D2F-AF4B-AEB6-4FA0AC34DE2A}" presName="FourNodes_2_text" presStyleLbl="node1" presStyleIdx="3" presStyleCnt="4">
        <dgm:presLayoutVars>
          <dgm:bulletEnabled val="1"/>
        </dgm:presLayoutVars>
      </dgm:prSet>
      <dgm:spPr/>
      <dgm:t>
        <a:bodyPr/>
        <a:lstStyle/>
        <a:p>
          <a:endParaRPr lang="en-US"/>
        </a:p>
      </dgm:t>
    </dgm:pt>
    <dgm:pt modelId="{8D0DC48E-8ACC-CB40-A05B-990F2E4EFBBB}" type="pres">
      <dgm:prSet presAssocID="{6892EB01-0D2F-AF4B-AEB6-4FA0AC34DE2A}" presName="FourNodes_3_text" presStyleLbl="node1" presStyleIdx="3" presStyleCnt="4">
        <dgm:presLayoutVars>
          <dgm:bulletEnabled val="1"/>
        </dgm:presLayoutVars>
      </dgm:prSet>
      <dgm:spPr/>
      <dgm:t>
        <a:bodyPr/>
        <a:lstStyle/>
        <a:p>
          <a:endParaRPr lang="en-US"/>
        </a:p>
      </dgm:t>
    </dgm:pt>
    <dgm:pt modelId="{5975C77E-1DAA-8E42-8437-2025A311992E}" type="pres">
      <dgm:prSet presAssocID="{6892EB01-0D2F-AF4B-AEB6-4FA0AC34DE2A}" presName="FourNodes_4_text" presStyleLbl="node1" presStyleIdx="3" presStyleCnt="4">
        <dgm:presLayoutVars>
          <dgm:bulletEnabled val="1"/>
        </dgm:presLayoutVars>
      </dgm:prSet>
      <dgm:spPr/>
      <dgm:t>
        <a:bodyPr/>
        <a:lstStyle/>
        <a:p>
          <a:endParaRPr lang="en-US"/>
        </a:p>
      </dgm:t>
    </dgm:pt>
  </dgm:ptLst>
  <dgm:cxnLst>
    <dgm:cxn modelId="{34440B0C-524B-0A49-A26F-E8ADEDC76A92}" srcId="{9F09A4AA-D4E9-F844-9563-2F708BA0DCC2}" destId="{D1885800-58B0-D74F-9938-712304A2B5A4}" srcOrd="0" destOrd="0" parTransId="{F17DF6A9-A2A6-D84E-AD37-A9D630201B4B}" sibTransId="{D57B61B6-F69E-614E-A229-9CAD312A5CF0}"/>
    <dgm:cxn modelId="{F7D32578-341B-B44E-9A77-FEDA826E3F99}" type="presOf" srcId="{1A384741-A1D5-234D-AF66-F982636C3B88}" destId="{5975C77E-1DAA-8E42-8437-2025A311992E}" srcOrd="1" destOrd="0" presId="urn:microsoft.com/office/officeart/2005/8/layout/vProcess5"/>
    <dgm:cxn modelId="{55959B64-6912-CA47-AA26-2D8B4753D239}" srcId="{6892EB01-0D2F-AF4B-AEB6-4FA0AC34DE2A}" destId="{9F09A4AA-D4E9-F844-9563-2F708BA0DCC2}" srcOrd="2" destOrd="0" parTransId="{E5688B58-5B25-9141-A696-B2ACDC0128CC}" sibTransId="{5ED308DE-CF6A-454C-AAD0-A4E66F7BCE9B}"/>
    <dgm:cxn modelId="{ABAB10F2-331D-F94C-9CBE-630DE24733C7}" type="presOf" srcId="{9F09A4AA-D4E9-F844-9563-2F708BA0DCC2}" destId="{8D0DC48E-8ACC-CB40-A05B-990F2E4EFBBB}" srcOrd="1" destOrd="0" presId="urn:microsoft.com/office/officeart/2005/8/layout/vProcess5"/>
    <dgm:cxn modelId="{F3076673-C039-EF4C-9B80-51143FA24693}" srcId="{6892EB01-0D2F-AF4B-AEB6-4FA0AC34DE2A}" destId="{BB0A4EBF-749E-7B40-8411-B9970862605D}" srcOrd="0" destOrd="0" parTransId="{5252AFB6-07BA-2A41-940C-1673FD215A6E}" sibTransId="{70C8D23E-66B3-3A4E-8EEC-9FE704A653AF}"/>
    <dgm:cxn modelId="{8B8A102F-23BF-CA48-AAC4-22558EF5D21C}" srcId="{6892EB01-0D2F-AF4B-AEB6-4FA0AC34DE2A}" destId="{344F25FB-9994-214A-9445-195DD1B03317}" srcOrd="1" destOrd="0" parTransId="{DCFF1956-F155-E248-861C-E51954565BB3}" sibTransId="{0058F4EE-4F23-2449-982A-601C182FD798}"/>
    <dgm:cxn modelId="{4671B326-B052-FF4A-B615-3B7D9E718E8C}" type="presOf" srcId="{4745CBCD-15D9-6B42-8AF2-33ADBA9A95CC}" destId="{C215A80E-D6AB-E743-A71B-13D16F54BE4D}" srcOrd="0" destOrd="1" presId="urn:microsoft.com/office/officeart/2005/8/layout/vProcess5"/>
    <dgm:cxn modelId="{130E48B5-895B-B341-8054-20E7D9A96665}" srcId="{6892EB01-0D2F-AF4B-AEB6-4FA0AC34DE2A}" destId="{1A384741-A1D5-234D-AF66-F982636C3B88}" srcOrd="3" destOrd="0" parTransId="{8EC1977D-671F-594B-9DF0-9C086355899D}" sibTransId="{C4DC8301-C624-9C4B-B832-95DADD6C10DB}"/>
    <dgm:cxn modelId="{EA3F263A-23EC-7D4A-87A8-D1836031CBC1}" type="presOf" srcId="{D1885800-58B0-D74F-9938-712304A2B5A4}" destId="{7DD6CDD3-5533-664B-812D-0C468C09B03F}" srcOrd="0" destOrd="1" presId="urn:microsoft.com/office/officeart/2005/8/layout/vProcess5"/>
    <dgm:cxn modelId="{8F8C2767-D2D9-7D45-B6BD-5108771FCF09}" type="presOf" srcId="{344F25FB-9994-214A-9445-195DD1B03317}" destId="{6C193772-DEE8-EE43-A2C6-DE1505354F6B}" srcOrd="0" destOrd="0" presId="urn:microsoft.com/office/officeart/2005/8/layout/vProcess5"/>
    <dgm:cxn modelId="{0126E8ED-8EA6-B845-AAF6-B4F810B6DDAF}" type="presOf" srcId="{BB0A4EBF-749E-7B40-8411-B9970862605D}" destId="{C215A80E-D6AB-E743-A71B-13D16F54BE4D}" srcOrd="0" destOrd="0" presId="urn:microsoft.com/office/officeart/2005/8/layout/vProcess5"/>
    <dgm:cxn modelId="{CA4C9F25-5DDB-394B-A51C-826F505582D2}" srcId="{BB0A4EBF-749E-7B40-8411-B9970862605D}" destId="{4745CBCD-15D9-6B42-8AF2-33ADBA9A95CC}" srcOrd="0" destOrd="0" parTransId="{1570F596-11A1-584C-9E58-0BAC27BD1F9D}" sibTransId="{FB6CE510-B9DE-A544-AB01-72C841D84FB4}"/>
    <dgm:cxn modelId="{C244AC3B-0AF3-3143-BED4-52C8B3B9BC3F}" type="presOf" srcId="{70C8D23E-66B3-3A4E-8EEC-9FE704A653AF}" destId="{07F97953-3F1A-3547-9BB4-51981941CED8}" srcOrd="0" destOrd="0" presId="urn:microsoft.com/office/officeart/2005/8/layout/vProcess5"/>
    <dgm:cxn modelId="{B9CF5508-15B1-7A4C-8A72-286AEB6C1CB4}" type="presOf" srcId="{4745CBCD-15D9-6B42-8AF2-33ADBA9A95CC}" destId="{34553852-DD8E-034A-BB68-CFDC6E35B8A0}" srcOrd="1" destOrd="1" presId="urn:microsoft.com/office/officeart/2005/8/layout/vProcess5"/>
    <dgm:cxn modelId="{83B68EE9-BA7B-744B-9DA0-B1A191A291F9}" type="presOf" srcId="{BB0A4EBF-749E-7B40-8411-B9970862605D}" destId="{34553852-DD8E-034A-BB68-CFDC6E35B8A0}" srcOrd="1" destOrd="0" presId="urn:microsoft.com/office/officeart/2005/8/layout/vProcess5"/>
    <dgm:cxn modelId="{483C0CE1-5CCB-6344-920A-0A3D6B584550}" type="presOf" srcId="{D1885800-58B0-D74F-9938-712304A2B5A4}" destId="{8D0DC48E-8ACC-CB40-A05B-990F2E4EFBBB}" srcOrd="1" destOrd="1" presId="urn:microsoft.com/office/officeart/2005/8/layout/vProcess5"/>
    <dgm:cxn modelId="{C029D8BB-EB92-A449-A017-F918BA3B5469}" srcId="{344F25FB-9994-214A-9445-195DD1B03317}" destId="{870FA623-B2E2-8A49-B230-0DA743B3D078}" srcOrd="0" destOrd="0" parTransId="{365FD8FC-4A9C-474F-9BA5-E0BB52C5D660}" sibTransId="{5E93990F-0E2B-C44A-8418-204E73F87B77}"/>
    <dgm:cxn modelId="{2D7C7281-3AED-A14C-9D75-FB79BC7CFF82}" type="presOf" srcId="{6892EB01-0D2F-AF4B-AEB6-4FA0AC34DE2A}" destId="{0A7FCA18-4E36-F34E-9207-40BE87754E52}" srcOrd="0" destOrd="0" presId="urn:microsoft.com/office/officeart/2005/8/layout/vProcess5"/>
    <dgm:cxn modelId="{31A453DA-BA06-9D44-BA66-F289B3C09198}" type="presOf" srcId="{344F25FB-9994-214A-9445-195DD1B03317}" destId="{21509380-02DB-CD46-8243-79E905DE4731}" srcOrd="1" destOrd="0" presId="urn:microsoft.com/office/officeart/2005/8/layout/vProcess5"/>
    <dgm:cxn modelId="{A55FF5F7-856E-894F-A32D-B8E6D0B53FD2}" type="presOf" srcId="{1A384741-A1D5-234D-AF66-F982636C3B88}" destId="{83C0BF36-4415-0A49-9C51-B6D771122A69}" srcOrd="0" destOrd="0" presId="urn:microsoft.com/office/officeart/2005/8/layout/vProcess5"/>
    <dgm:cxn modelId="{381EA9CD-7874-2249-BD44-93F7849AE268}" type="presOf" srcId="{870FA623-B2E2-8A49-B230-0DA743B3D078}" destId="{6C193772-DEE8-EE43-A2C6-DE1505354F6B}" srcOrd="0" destOrd="1" presId="urn:microsoft.com/office/officeart/2005/8/layout/vProcess5"/>
    <dgm:cxn modelId="{4C2435DC-E87E-8F40-8B8B-B4CACA6C9541}" type="presOf" srcId="{870FA623-B2E2-8A49-B230-0DA743B3D078}" destId="{21509380-02DB-CD46-8243-79E905DE4731}" srcOrd="1" destOrd="1" presId="urn:microsoft.com/office/officeart/2005/8/layout/vProcess5"/>
    <dgm:cxn modelId="{23AD86C2-3446-AF42-9608-A89877156358}" type="presOf" srcId="{5ED308DE-CF6A-454C-AAD0-A4E66F7BCE9B}" destId="{174F8642-FD98-6F43-BF11-44745DBCA7FA}" srcOrd="0" destOrd="0" presId="urn:microsoft.com/office/officeart/2005/8/layout/vProcess5"/>
    <dgm:cxn modelId="{B68F3590-EEBD-1E46-9373-255ED13C2B88}" type="presOf" srcId="{9F09A4AA-D4E9-F844-9563-2F708BA0DCC2}" destId="{7DD6CDD3-5533-664B-812D-0C468C09B03F}" srcOrd="0" destOrd="0" presId="urn:microsoft.com/office/officeart/2005/8/layout/vProcess5"/>
    <dgm:cxn modelId="{1FE570EA-2A20-9048-9DC1-BD195E39C38D}" type="presOf" srcId="{0058F4EE-4F23-2449-982A-601C182FD798}" destId="{CC44F468-DAF3-F948-8453-579017E85A58}" srcOrd="0" destOrd="0" presId="urn:microsoft.com/office/officeart/2005/8/layout/vProcess5"/>
    <dgm:cxn modelId="{243A9798-C480-F843-A60B-5EF2AD0A2C2B}" type="presParOf" srcId="{0A7FCA18-4E36-F34E-9207-40BE87754E52}" destId="{3653255D-0AEE-5342-B7B6-DA4A310CE354}" srcOrd="0" destOrd="0" presId="urn:microsoft.com/office/officeart/2005/8/layout/vProcess5"/>
    <dgm:cxn modelId="{974E84F6-80CE-FF41-A8FA-0E31BFF3A0C0}" type="presParOf" srcId="{0A7FCA18-4E36-F34E-9207-40BE87754E52}" destId="{C215A80E-D6AB-E743-A71B-13D16F54BE4D}" srcOrd="1" destOrd="0" presId="urn:microsoft.com/office/officeart/2005/8/layout/vProcess5"/>
    <dgm:cxn modelId="{A6268B94-9101-A740-80B5-A69507610469}" type="presParOf" srcId="{0A7FCA18-4E36-F34E-9207-40BE87754E52}" destId="{6C193772-DEE8-EE43-A2C6-DE1505354F6B}" srcOrd="2" destOrd="0" presId="urn:microsoft.com/office/officeart/2005/8/layout/vProcess5"/>
    <dgm:cxn modelId="{4029325C-0563-FF4E-B5C7-278FCD878A20}" type="presParOf" srcId="{0A7FCA18-4E36-F34E-9207-40BE87754E52}" destId="{7DD6CDD3-5533-664B-812D-0C468C09B03F}" srcOrd="3" destOrd="0" presId="urn:microsoft.com/office/officeart/2005/8/layout/vProcess5"/>
    <dgm:cxn modelId="{C260BCE3-A626-E048-B860-05DA739BE600}" type="presParOf" srcId="{0A7FCA18-4E36-F34E-9207-40BE87754E52}" destId="{83C0BF36-4415-0A49-9C51-B6D771122A69}" srcOrd="4" destOrd="0" presId="urn:microsoft.com/office/officeart/2005/8/layout/vProcess5"/>
    <dgm:cxn modelId="{68F13525-4FDD-024B-84C4-1F349D9F69A2}" type="presParOf" srcId="{0A7FCA18-4E36-F34E-9207-40BE87754E52}" destId="{07F97953-3F1A-3547-9BB4-51981941CED8}" srcOrd="5" destOrd="0" presId="urn:microsoft.com/office/officeart/2005/8/layout/vProcess5"/>
    <dgm:cxn modelId="{C85AEB5F-D6F8-CD43-9CEF-CB2C9F125DFA}" type="presParOf" srcId="{0A7FCA18-4E36-F34E-9207-40BE87754E52}" destId="{CC44F468-DAF3-F948-8453-579017E85A58}" srcOrd="6" destOrd="0" presId="urn:microsoft.com/office/officeart/2005/8/layout/vProcess5"/>
    <dgm:cxn modelId="{835822BE-6E5E-D948-810D-E0445409E4B5}" type="presParOf" srcId="{0A7FCA18-4E36-F34E-9207-40BE87754E52}" destId="{174F8642-FD98-6F43-BF11-44745DBCA7FA}" srcOrd="7" destOrd="0" presId="urn:microsoft.com/office/officeart/2005/8/layout/vProcess5"/>
    <dgm:cxn modelId="{0E7A3C84-CCF9-EF47-9461-694F5E8BC8AB}" type="presParOf" srcId="{0A7FCA18-4E36-F34E-9207-40BE87754E52}" destId="{34553852-DD8E-034A-BB68-CFDC6E35B8A0}" srcOrd="8" destOrd="0" presId="urn:microsoft.com/office/officeart/2005/8/layout/vProcess5"/>
    <dgm:cxn modelId="{2997FF75-396B-6247-93A6-2857EEA6464A}" type="presParOf" srcId="{0A7FCA18-4E36-F34E-9207-40BE87754E52}" destId="{21509380-02DB-CD46-8243-79E905DE4731}" srcOrd="9" destOrd="0" presId="urn:microsoft.com/office/officeart/2005/8/layout/vProcess5"/>
    <dgm:cxn modelId="{6EC0F182-EC41-8B4E-B9E4-E317FC9FD1EB}" type="presParOf" srcId="{0A7FCA18-4E36-F34E-9207-40BE87754E52}" destId="{8D0DC48E-8ACC-CB40-A05B-990F2E4EFBBB}" srcOrd="10" destOrd="0" presId="urn:microsoft.com/office/officeart/2005/8/layout/vProcess5"/>
    <dgm:cxn modelId="{55EA5DFB-A9A1-054F-A1A0-C85C70BAA12A}" type="presParOf" srcId="{0A7FCA18-4E36-F34E-9207-40BE87754E52}" destId="{5975C77E-1DAA-8E42-8437-2025A311992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A5C88C-FE87-AB4D-9F51-09BF85FC71DB}" type="doc">
      <dgm:prSet loTypeId="urn:microsoft.com/office/officeart/2005/8/layout/target3" loCatId="process" qsTypeId="urn:microsoft.com/office/officeart/2005/8/quickstyle/simple5" qsCatId="simple" csTypeId="urn:microsoft.com/office/officeart/2005/8/colors/accent1_2" csCatId="accent1" phldr="1"/>
      <dgm:spPr/>
      <dgm:t>
        <a:bodyPr/>
        <a:lstStyle/>
        <a:p>
          <a:endParaRPr lang="en-US"/>
        </a:p>
      </dgm:t>
    </dgm:pt>
    <dgm:pt modelId="{FF1BA1F0-669E-6545-9E0C-25F05F3388C9}">
      <dgm:prSet/>
      <dgm:spPr/>
      <dgm:t>
        <a:bodyPr/>
        <a:lstStyle/>
        <a:p>
          <a:pPr rtl="0"/>
          <a:r>
            <a:rPr lang="en-US" dirty="0" smtClean="0">
              <a:latin typeface="+mj-lt"/>
            </a:rPr>
            <a:t>Programs with root/ administrator privileges are a major target of attackers</a:t>
          </a:r>
          <a:endParaRPr lang="en-US" dirty="0">
            <a:latin typeface="+mj-lt"/>
          </a:endParaRPr>
        </a:p>
      </dgm:t>
    </dgm:pt>
    <dgm:pt modelId="{A0E9DBBE-C9DD-134C-980A-49F45E231B37}" type="parTrans" cxnId="{BB8A7E20-B29F-B044-A0D2-3C0394463420}">
      <dgm:prSet/>
      <dgm:spPr/>
      <dgm:t>
        <a:bodyPr/>
        <a:lstStyle/>
        <a:p>
          <a:endParaRPr lang="en-US"/>
        </a:p>
      </dgm:t>
    </dgm:pt>
    <dgm:pt modelId="{5C91B96A-23B1-7949-A1A3-10AD1AE9D1B9}" type="sibTrans" cxnId="{BB8A7E20-B29F-B044-A0D2-3C0394463420}">
      <dgm:prSet/>
      <dgm:spPr/>
      <dgm:t>
        <a:bodyPr/>
        <a:lstStyle/>
        <a:p>
          <a:endParaRPr lang="en-US"/>
        </a:p>
      </dgm:t>
    </dgm:pt>
    <dgm:pt modelId="{FFF120AF-F124-F943-8754-0E33D899FBD5}">
      <dgm:prSet/>
      <dgm:spPr/>
      <dgm:t>
        <a:bodyPr/>
        <a:lstStyle/>
        <a:p>
          <a:pPr rtl="0"/>
          <a:r>
            <a:rPr lang="en-US" smtClean="0">
              <a:latin typeface="+mj-lt"/>
            </a:rPr>
            <a:t>They provide highest levels of system access and control</a:t>
          </a:r>
          <a:endParaRPr lang="en-US">
            <a:latin typeface="+mj-lt"/>
          </a:endParaRPr>
        </a:p>
      </dgm:t>
    </dgm:pt>
    <dgm:pt modelId="{0CC86535-6788-6944-BAA7-A5181C478CDE}" type="parTrans" cxnId="{6E601CCC-75DE-5747-90F0-E9D2B360D48E}">
      <dgm:prSet/>
      <dgm:spPr/>
      <dgm:t>
        <a:bodyPr/>
        <a:lstStyle/>
        <a:p>
          <a:endParaRPr lang="en-US"/>
        </a:p>
      </dgm:t>
    </dgm:pt>
    <dgm:pt modelId="{769668F6-1BDF-3F42-B1B1-86E183796A2C}" type="sibTrans" cxnId="{6E601CCC-75DE-5747-90F0-E9D2B360D48E}">
      <dgm:prSet/>
      <dgm:spPr/>
      <dgm:t>
        <a:bodyPr/>
        <a:lstStyle/>
        <a:p>
          <a:endParaRPr lang="en-US"/>
        </a:p>
      </dgm:t>
    </dgm:pt>
    <dgm:pt modelId="{A7B49982-C1CB-FB4E-AC9A-04A2EBCC287F}">
      <dgm:prSet/>
      <dgm:spPr/>
      <dgm:t>
        <a:bodyPr/>
        <a:lstStyle/>
        <a:p>
          <a:pPr rtl="0"/>
          <a:r>
            <a:rPr lang="en-US" dirty="0" smtClean="0">
              <a:latin typeface="+mj-lt"/>
            </a:rPr>
            <a:t>Are needed to manage access to protected system resources</a:t>
          </a:r>
          <a:endParaRPr lang="en-US" dirty="0">
            <a:latin typeface="+mj-lt"/>
          </a:endParaRPr>
        </a:p>
      </dgm:t>
    </dgm:pt>
    <dgm:pt modelId="{CA6B1E35-27E1-6E49-9238-4C2A9ED802BA}" type="parTrans" cxnId="{2AAAAB1C-7BC1-FB46-BA63-F6BF6A4A50D8}">
      <dgm:prSet/>
      <dgm:spPr/>
      <dgm:t>
        <a:bodyPr/>
        <a:lstStyle/>
        <a:p>
          <a:endParaRPr lang="en-US"/>
        </a:p>
      </dgm:t>
    </dgm:pt>
    <dgm:pt modelId="{7B46C602-7EE2-2744-B669-AB398F29D156}" type="sibTrans" cxnId="{2AAAAB1C-7BC1-FB46-BA63-F6BF6A4A50D8}">
      <dgm:prSet/>
      <dgm:spPr/>
      <dgm:t>
        <a:bodyPr/>
        <a:lstStyle/>
        <a:p>
          <a:endParaRPr lang="en-US"/>
        </a:p>
      </dgm:t>
    </dgm:pt>
    <dgm:pt modelId="{B6046878-5068-EA4B-BCC2-6B10475DB2A5}">
      <dgm:prSet/>
      <dgm:spPr/>
      <dgm:t>
        <a:bodyPr/>
        <a:lstStyle/>
        <a:p>
          <a:pPr rtl="0"/>
          <a:r>
            <a:rPr lang="en-US" smtClean="0">
              <a:latin typeface="+mj-lt"/>
            </a:rPr>
            <a:t>Often privilege is only needed at start</a:t>
          </a:r>
          <a:endParaRPr lang="en-US">
            <a:latin typeface="+mj-lt"/>
          </a:endParaRPr>
        </a:p>
      </dgm:t>
    </dgm:pt>
    <dgm:pt modelId="{E6B69D4B-100C-A74C-8097-AD310C1ABC30}" type="parTrans" cxnId="{90569EFE-B325-0A40-ABEF-48C07E9FE49C}">
      <dgm:prSet/>
      <dgm:spPr/>
      <dgm:t>
        <a:bodyPr/>
        <a:lstStyle/>
        <a:p>
          <a:endParaRPr lang="en-US"/>
        </a:p>
      </dgm:t>
    </dgm:pt>
    <dgm:pt modelId="{FF602E2A-E52E-3D44-AB35-FD41F9DB4DF7}" type="sibTrans" cxnId="{90569EFE-B325-0A40-ABEF-48C07E9FE49C}">
      <dgm:prSet/>
      <dgm:spPr/>
      <dgm:t>
        <a:bodyPr/>
        <a:lstStyle/>
        <a:p>
          <a:endParaRPr lang="en-US"/>
        </a:p>
      </dgm:t>
    </dgm:pt>
    <dgm:pt modelId="{DBD48E4D-D62A-234D-9E0F-749E5E42BF08}">
      <dgm:prSet/>
      <dgm:spPr/>
      <dgm:t>
        <a:bodyPr/>
        <a:lstStyle/>
        <a:p>
          <a:pPr rtl="0"/>
          <a:r>
            <a:rPr lang="en-US" dirty="0" smtClean="0">
              <a:latin typeface="+mj-lt"/>
            </a:rPr>
            <a:t>Can then run as normal user</a:t>
          </a:r>
          <a:endParaRPr lang="en-US" dirty="0">
            <a:latin typeface="+mj-lt"/>
          </a:endParaRPr>
        </a:p>
      </dgm:t>
    </dgm:pt>
    <dgm:pt modelId="{F0B41B2D-17E9-AE4B-9D7F-50ED0101A0C6}" type="parTrans" cxnId="{B944D264-736B-B242-9975-69583C7B9CFA}">
      <dgm:prSet/>
      <dgm:spPr/>
      <dgm:t>
        <a:bodyPr/>
        <a:lstStyle/>
        <a:p>
          <a:endParaRPr lang="en-US"/>
        </a:p>
      </dgm:t>
    </dgm:pt>
    <dgm:pt modelId="{A11EFE0F-A218-4B47-A48C-B60F6189E39D}" type="sibTrans" cxnId="{B944D264-736B-B242-9975-69583C7B9CFA}">
      <dgm:prSet/>
      <dgm:spPr/>
      <dgm:t>
        <a:bodyPr/>
        <a:lstStyle/>
        <a:p>
          <a:endParaRPr lang="en-US"/>
        </a:p>
      </dgm:t>
    </dgm:pt>
    <dgm:pt modelId="{8B3F3009-14C1-9A4C-8B3A-21117716FEE0}">
      <dgm:prSet/>
      <dgm:spPr/>
      <dgm:t>
        <a:bodyPr/>
        <a:lstStyle/>
        <a:p>
          <a:pPr rtl="0"/>
          <a:r>
            <a:rPr lang="en-US" smtClean="0">
              <a:latin typeface="+mj-lt"/>
            </a:rPr>
            <a:t>Good design partitions complex programs in smaller modules with needed privileges</a:t>
          </a:r>
          <a:endParaRPr lang="en-US">
            <a:latin typeface="+mj-lt"/>
          </a:endParaRPr>
        </a:p>
      </dgm:t>
    </dgm:pt>
    <dgm:pt modelId="{4BEAA604-7F30-1C48-A214-62D3F64D01EE}" type="parTrans" cxnId="{174577BA-8584-A443-823A-533A825F3630}">
      <dgm:prSet/>
      <dgm:spPr/>
      <dgm:t>
        <a:bodyPr/>
        <a:lstStyle/>
        <a:p>
          <a:endParaRPr lang="en-US"/>
        </a:p>
      </dgm:t>
    </dgm:pt>
    <dgm:pt modelId="{539DBE16-EFD2-4A49-ADF0-2B3F1B4F8F0B}" type="sibTrans" cxnId="{174577BA-8584-A443-823A-533A825F3630}">
      <dgm:prSet/>
      <dgm:spPr/>
      <dgm:t>
        <a:bodyPr/>
        <a:lstStyle/>
        <a:p>
          <a:endParaRPr lang="en-US"/>
        </a:p>
      </dgm:t>
    </dgm:pt>
    <dgm:pt modelId="{E1CEFDB6-0A2A-684D-9872-CB8439C7E71D}">
      <dgm:prSet/>
      <dgm:spPr/>
      <dgm:t>
        <a:bodyPr/>
        <a:lstStyle/>
        <a:p>
          <a:pPr rtl="0"/>
          <a:r>
            <a:rPr lang="en-US" dirty="0" smtClean="0">
              <a:latin typeface="+mj-lt"/>
            </a:rPr>
            <a:t>Provides a greater degree of isolation between the components</a:t>
          </a:r>
          <a:endParaRPr lang="en-US" dirty="0">
            <a:latin typeface="+mj-lt"/>
          </a:endParaRPr>
        </a:p>
      </dgm:t>
    </dgm:pt>
    <dgm:pt modelId="{73DF43E8-5085-EE48-93E9-93E272889CEB}" type="parTrans" cxnId="{54498E4C-6B51-4744-8B53-D0524160594B}">
      <dgm:prSet/>
      <dgm:spPr/>
      <dgm:t>
        <a:bodyPr/>
        <a:lstStyle/>
        <a:p>
          <a:endParaRPr lang="en-US"/>
        </a:p>
      </dgm:t>
    </dgm:pt>
    <dgm:pt modelId="{F8038958-E423-AD4F-8BAC-0610A2EC70EF}" type="sibTrans" cxnId="{54498E4C-6B51-4744-8B53-D0524160594B}">
      <dgm:prSet/>
      <dgm:spPr/>
      <dgm:t>
        <a:bodyPr/>
        <a:lstStyle/>
        <a:p>
          <a:endParaRPr lang="en-US"/>
        </a:p>
      </dgm:t>
    </dgm:pt>
    <dgm:pt modelId="{81F1D0AD-0C57-AA44-B394-1FF0602C7D54}">
      <dgm:prSet/>
      <dgm:spPr/>
      <dgm:t>
        <a:bodyPr/>
        <a:lstStyle/>
        <a:p>
          <a:pPr rtl="0"/>
          <a:r>
            <a:rPr lang="en-US" smtClean="0">
              <a:latin typeface="+mj-lt"/>
            </a:rPr>
            <a:t>Reduces the consequences of a security breach in one component</a:t>
          </a:r>
          <a:endParaRPr lang="en-US">
            <a:latin typeface="+mj-lt"/>
          </a:endParaRPr>
        </a:p>
      </dgm:t>
    </dgm:pt>
    <dgm:pt modelId="{17312D46-E20E-3A45-B5AA-B7CBE66AA970}" type="parTrans" cxnId="{9FED737C-2D00-DF4B-8613-960DF25A81A7}">
      <dgm:prSet/>
      <dgm:spPr/>
      <dgm:t>
        <a:bodyPr/>
        <a:lstStyle/>
        <a:p>
          <a:endParaRPr lang="en-US"/>
        </a:p>
      </dgm:t>
    </dgm:pt>
    <dgm:pt modelId="{77D21F04-D3BD-1F43-AA11-6604ACD9D488}" type="sibTrans" cxnId="{9FED737C-2D00-DF4B-8613-960DF25A81A7}">
      <dgm:prSet/>
      <dgm:spPr/>
      <dgm:t>
        <a:bodyPr/>
        <a:lstStyle/>
        <a:p>
          <a:endParaRPr lang="en-US"/>
        </a:p>
      </dgm:t>
    </dgm:pt>
    <dgm:pt modelId="{ECDB4091-84AC-A847-8A4A-ABC82321215F}">
      <dgm:prSet/>
      <dgm:spPr/>
      <dgm:t>
        <a:bodyPr/>
        <a:lstStyle/>
        <a:p>
          <a:pPr rtl="0"/>
          <a:r>
            <a:rPr lang="en-US" dirty="0" smtClean="0">
              <a:latin typeface="+mj-lt"/>
            </a:rPr>
            <a:t>Easier to test and verify</a:t>
          </a:r>
          <a:endParaRPr lang="en-US" dirty="0">
            <a:latin typeface="+mj-lt"/>
          </a:endParaRPr>
        </a:p>
      </dgm:t>
    </dgm:pt>
    <dgm:pt modelId="{BFD86E5A-491A-404A-938F-399F6FCE2A33}" type="parTrans" cxnId="{23E1B765-FF7E-6B4A-8968-5534F707163E}">
      <dgm:prSet/>
      <dgm:spPr/>
      <dgm:t>
        <a:bodyPr/>
        <a:lstStyle/>
        <a:p>
          <a:endParaRPr lang="en-US"/>
        </a:p>
      </dgm:t>
    </dgm:pt>
    <dgm:pt modelId="{DF9B0C9D-E689-A54B-BB1F-8CB3F2909383}" type="sibTrans" cxnId="{23E1B765-FF7E-6B4A-8968-5534F707163E}">
      <dgm:prSet/>
      <dgm:spPr/>
      <dgm:t>
        <a:bodyPr/>
        <a:lstStyle/>
        <a:p>
          <a:endParaRPr lang="en-US"/>
        </a:p>
      </dgm:t>
    </dgm:pt>
    <dgm:pt modelId="{E6433EEC-7EEE-1B4E-BE81-A897F22D0678}" type="pres">
      <dgm:prSet presAssocID="{E3A5C88C-FE87-AB4D-9F51-09BF85FC71DB}" presName="Name0" presStyleCnt="0">
        <dgm:presLayoutVars>
          <dgm:chMax val="7"/>
          <dgm:dir/>
          <dgm:animLvl val="lvl"/>
          <dgm:resizeHandles val="exact"/>
        </dgm:presLayoutVars>
      </dgm:prSet>
      <dgm:spPr/>
      <dgm:t>
        <a:bodyPr/>
        <a:lstStyle/>
        <a:p>
          <a:endParaRPr lang="en-US"/>
        </a:p>
      </dgm:t>
    </dgm:pt>
    <dgm:pt modelId="{FB462D43-80A1-1A47-A1D5-FD989169F2AC}" type="pres">
      <dgm:prSet presAssocID="{FF1BA1F0-669E-6545-9E0C-25F05F3388C9}" presName="circle1" presStyleLbl="node1" presStyleIdx="0" presStyleCnt="3"/>
      <dgm:spPr>
        <a:solidFill>
          <a:schemeClr val="accent6">
            <a:lumMod val="75000"/>
          </a:schemeClr>
        </a:solidFill>
      </dgm:spPr>
    </dgm:pt>
    <dgm:pt modelId="{D35B5DF0-12B2-A249-BCC1-8633BAAB8F24}" type="pres">
      <dgm:prSet presAssocID="{FF1BA1F0-669E-6545-9E0C-25F05F3388C9}" presName="space" presStyleCnt="0"/>
      <dgm:spPr/>
    </dgm:pt>
    <dgm:pt modelId="{796F2E90-3BDD-2646-BA2C-E1E0F3889E1A}" type="pres">
      <dgm:prSet presAssocID="{FF1BA1F0-669E-6545-9E0C-25F05F3388C9}" presName="rect1" presStyleLbl="alignAcc1" presStyleIdx="0" presStyleCnt="3"/>
      <dgm:spPr/>
      <dgm:t>
        <a:bodyPr/>
        <a:lstStyle/>
        <a:p>
          <a:endParaRPr lang="en-US"/>
        </a:p>
      </dgm:t>
    </dgm:pt>
    <dgm:pt modelId="{13368300-9698-314C-9089-C0CD4168344A}" type="pres">
      <dgm:prSet presAssocID="{B6046878-5068-EA4B-BCC2-6B10475DB2A5}" presName="vertSpace2" presStyleLbl="node1" presStyleIdx="0" presStyleCnt="3"/>
      <dgm:spPr/>
    </dgm:pt>
    <dgm:pt modelId="{7FA5719A-5F14-B149-854C-9F854D818799}" type="pres">
      <dgm:prSet presAssocID="{B6046878-5068-EA4B-BCC2-6B10475DB2A5}" presName="circle2" presStyleLbl="node1" presStyleIdx="1" presStyleCnt="3"/>
      <dgm:spPr>
        <a:solidFill>
          <a:schemeClr val="accent4">
            <a:lumMod val="75000"/>
          </a:schemeClr>
        </a:solidFill>
      </dgm:spPr>
    </dgm:pt>
    <dgm:pt modelId="{F7BE75D3-9123-9948-861E-9D061ACD9C21}" type="pres">
      <dgm:prSet presAssocID="{B6046878-5068-EA4B-BCC2-6B10475DB2A5}" presName="rect2" presStyleLbl="alignAcc1" presStyleIdx="1" presStyleCnt="3"/>
      <dgm:spPr/>
      <dgm:t>
        <a:bodyPr/>
        <a:lstStyle/>
        <a:p>
          <a:endParaRPr lang="en-US"/>
        </a:p>
      </dgm:t>
    </dgm:pt>
    <dgm:pt modelId="{AC627C9E-84CE-EB44-B933-4831F092CF73}" type="pres">
      <dgm:prSet presAssocID="{8B3F3009-14C1-9A4C-8B3A-21117716FEE0}" presName="vertSpace3" presStyleLbl="node1" presStyleIdx="1" presStyleCnt="3"/>
      <dgm:spPr/>
    </dgm:pt>
    <dgm:pt modelId="{8A2A98BD-DD88-694E-8A29-7C2C782941BA}" type="pres">
      <dgm:prSet presAssocID="{8B3F3009-14C1-9A4C-8B3A-21117716FEE0}" presName="circle3" presStyleLbl="node1" presStyleIdx="2" presStyleCnt="3"/>
      <dgm:spPr/>
    </dgm:pt>
    <dgm:pt modelId="{BF2B31DD-3A49-FE4D-BCF2-D6BD6D57A4DF}" type="pres">
      <dgm:prSet presAssocID="{8B3F3009-14C1-9A4C-8B3A-21117716FEE0}" presName="rect3" presStyleLbl="alignAcc1" presStyleIdx="2" presStyleCnt="3"/>
      <dgm:spPr/>
      <dgm:t>
        <a:bodyPr/>
        <a:lstStyle/>
        <a:p>
          <a:endParaRPr lang="en-US"/>
        </a:p>
      </dgm:t>
    </dgm:pt>
    <dgm:pt modelId="{DF99FACC-E181-154C-B417-74CDD67EF8F4}" type="pres">
      <dgm:prSet presAssocID="{FF1BA1F0-669E-6545-9E0C-25F05F3388C9}" presName="rect1ParTx" presStyleLbl="alignAcc1" presStyleIdx="2" presStyleCnt="3">
        <dgm:presLayoutVars>
          <dgm:chMax val="1"/>
          <dgm:bulletEnabled val="1"/>
        </dgm:presLayoutVars>
      </dgm:prSet>
      <dgm:spPr/>
      <dgm:t>
        <a:bodyPr/>
        <a:lstStyle/>
        <a:p>
          <a:endParaRPr lang="en-US"/>
        </a:p>
      </dgm:t>
    </dgm:pt>
    <dgm:pt modelId="{46A9BFE2-38B0-FE4C-A7C5-CB6A226A18C5}" type="pres">
      <dgm:prSet presAssocID="{FF1BA1F0-669E-6545-9E0C-25F05F3388C9}" presName="rect1ChTx" presStyleLbl="alignAcc1" presStyleIdx="2" presStyleCnt="3">
        <dgm:presLayoutVars>
          <dgm:bulletEnabled val="1"/>
        </dgm:presLayoutVars>
      </dgm:prSet>
      <dgm:spPr/>
      <dgm:t>
        <a:bodyPr/>
        <a:lstStyle/>
        <a:p>
          <a:endParaRPr lang="en-US"/>
        </a:p>
      </dgm:t>
    </dgm:pt>
    <dgm:pt modelId="{E4ABD619-C2AF-6D47-A144-225CBCC17812}" type="pres">
      <dgm:prSet presAssocID="{B6046878-5068-EA4B-BCC2-6B10475DB2A5}" presName="rect2ParTx" presStyleLbl="alignAcc1" presStyleIdx="2" presStyleCnt="3">
        <dgm:presLayoutVars>
          <dgm:chMax val="1"/>
          <dgm:bulletEnabled val="1"/>
        </dgm:presLayoutVars>
      </dgm:prSet>
      <dgm:spPr/>
      <dgm:t>
        <a:bodyPr/>
        <a:lstStyle/>
        <a:p>
          <a:endParaRPr lang="en-US"/>
        </a:p>
      </dgm:t>
    </dgm:pt>
    <dgm:pt modelId="{D79EB8F8-1150-1349-9B5C-BEEE8F196C3B}" type="pres">
      <dgm:prSet presAssocID="{B6046878-5068-EA4B-BCC2-6B10475DB2A5}" presName="rect2ChTx" presStyleLbl="alignAcc1" presStyleIdx="2" presStyleCnt="3">
        <dgm:presLayoutVars>
          <dgm:bulletEnabled val="1"/>
        </dgm:presLayoutVars>
      </dgm:prSet>
      <dgm:spPr/>
      <dgm:t>
        <a:bodyPr/>
        <a:lstStyle/>
        <a:p>
          <a:endParaRPr lang="en-US"/>
        </a:p>
      </dgm:t>
    </dgm:pt>
    <dgm:pt modelId="{38F3745D-77DF-3C44-B0CB-4660ABBFC028}" type="pres">
      <dgm:prSet presAssocID="{8B3F3009-14C1-9A4C-8B3A-21117716FEE0}" presName="rect3ParTx" presStyleLbl="alignAcc1" presStyleIdx="2" presStyleCnt="3">
        <dgm:presLayoutVars>
          <dgm:chMax val="1"/>
          <dgm:bulletEnabled val="1"/>
        </dgm:presLayoutVars>
      </dgm:prSet>
      <dgm:spPr/>
      <dgm:t>
        <a:bodyPr/>
        <a:lstStyle/>
        <a:p>
          <a:endParaRPr lang="en-US"/>
        </a:p>
      </dgm:t>
    </dgm:pt>
    <dgm:pt modelId="{93805ADD-6AAB-BF4F-B1C4-F60CB51D782C}" type="pres">
      <dgm:prSet presAssocID="{8B3F3009-14C1-9A4C-8B3A-21117716FEE0}" presName="rect3ChTx" presStyleLbl="alignAcc1" presStyleIdx="2" presStyleCnt="3">
        <dgm:presLayoutVars>
          <dgm:bulletEnabled val="1"/>
        </dgm:presLayoutVars>
      </dgm:prSet>
      <dgm:spPr/>
      <dgm:t>
        <a:bodyPr/>
        <a:lstStyle/>
        <a:p>
          <a:endParaRPr lang="en-US"/>
        </a:p>
      </dgm:t>
    </dgm:pt>
  </dgm:ptLst>
  <dgm:cxnLst>
    <dgm:cxn modelId="{5666724E-E8C0-C047-BA44-6349347ED736}" type="presOf" srcId="{FF1BA1F0-669E-6545-9E0C-25F05F3388C9}" destId="{796F2E90-3BDD-2646-BA2C-E1E0F3889E1A}" srcOrd="0" destOrd="0" presId="urn:microsoft.com/office/officeart/2005/8/layout/target3"/>
    <dgm:cxn modelId="{FED5C61C-399D-3F42-9F4E-C296B73A9BC4}" type="presOf" srcId="{FFF120AF-F124-F943-8754-0E33D899FBD5}" destId="{46A9BFE2-38B0-FE4C-A7C5-CB6A226A18C5}" srcOrd="0" destOrd="0" presId="urn:microsoft.com/office/officeart/2005/8/layout/target3"/>
    <dgm:cxn modelId="{9FED737C-2D00-DF4B-8613-960DF25A81A7}" srcId="{8B3F3009-14C1-9A4C-8B3A-21117716FEE0}" destId="{81F1D0AD-0C57-AA44-B394-1FF0602C7D54}" srcOrd="1" destOrd="0" parTransId="{17312D46-E20E-3A45-B5AA-B7CBE66AA970}" sibTransId="{77D21F04-D3BD-1F43-AA11-6604ACD9D488}"/>
    <dgm:cxn modelId="{CB04A2DC-3250-5542-BC3F-A55E99063471}" type="presOf" srcId="{ECDB4091-84AC-A847-8A4A-ABC82321215F}" destId="{93805ADD-6AAB-BF4F-B1C4-F60CB51D782C}" srcOrd="0" destOrd="2" presId="urn:microsoft.com/office/officeart/2005/8/layout/target3"/>
    <dgm:cxn modelId="{23E1B765-FF7E-6B4A-8968-5534F707163E}" srcId="{8B3F3009-14C1-9A4C-8B3A-21117716FEE0}" destId="{ECDB4091-84AC-A847-8A4A-ABC82321215F}" srcOrd="2" destOrd="0" parTransId="{BFD86E5A-491A-404A-938F-399F6FCE2A33}" sibTransId="{DF9B0C9D-E689-A54B-BB1F-8CB3F2909383}"/>
    <dgm:cxn modelId="{576C7902-5BE8-8C40-93A6-DFB8FD476BA2}" type="presOf" srcId="{B6046878-5068-EA4B-BCC2-6B10475DB2A5}" destId="{F7BE75D3-9123-9948-861E-9D061ACD9C21}" srcOrd="0" destOrd="0" presId="urn:microsoft.com/office/officeart/2005/8/layout/target3"/>
    <dgm:cxn modelId="{54498E4C-6B51-4744-8B53-D0524160594B}" srcId="{8B3F3009-14C1-9A4C-8B3A-21117716FEE0}" destId="{E1CEFDB6-0A2A-684D-9872-CB8439C7E71D}" srcOrd="0" destOrd="0" parTransId="{73DF43E8-5085-EE48-93E9-93E272889CEB}" sibTransId="{F8038958-E423-AD4F-8BAC-0610A2EC70EF}"/>
    <dgm:cxn modelId="{1FC3C7E2-3AF5-324F-9D0B-C23905CE0DF4}" type="presOf" srcId="{FF1BA1F0-669E-6545-9E0C-25F05F3388C9}" destId="{DF99FACC-E181-154C-B417-74CDD67EF8F4}" srcOrd="1" destOrd="0" presId="urn:microsoft.com/office/officeart/2005/8/layout/target3"/>
    <dgm:cxn modelId="{B944D264-736B-B242-9975-69583C7B9CFA}" srcId="{B6046878-5068-EA4B-BCC2-6B10475DB2A5}" destId="{DBD48E4D-D62A-234D-9E0F-749E5E42BF08}" srcOrd="0" destOrd="0" parTransId="{F0B41B2D-17E9-AE4B-9D7F-50ED0101A0C6}" sibTransId="{A11EFE0F-A218-4B47-A48C-B60F6189E39D}"/>
    <dgm:cxn modelId="{A0280F91-DBC5-5F45-A995-6AEC007C7AD4}" type="presOf" srcId="{81F1D0AD-0C57-AA44-B394-1FF0602C7D54}" destId="{93805ADD-6AAB-BF4F-B1C4-F60CB51D782C}" srcOrd="0" destOrd="1" presId="urn:microsoft.com/office/officeart/2005/8/layout/target3"/>
    <dgm:cxn modelId="{2AAAAB1C-7BC1-FB46-BA63-F6BF6A4A50D8}" srcId="{FF1BA1F0-669E-6545-9E0C-25F05F3388C9}" destId="{A7B49982-C1CB-FB4E-AC9A-04A2EBCC287F}" srcOrd="1" destOrd="0" parTransId="{CA6B1E35-27E1-6E49-9238-4C2A9ED802BA}" sibTransId="{7B46C602-7EE2-2744-B669-AB398F29D156}"/>
    <dgm:cxn modelId="{78BE6809-9690-B140-8F88-0254A0402987}" type="presOf" srcId="{A7B49982-C1CB-FB4E-AC9A-04A2EBCC287F}" destId="{46A9BFE2-38B0-FE4C-A7C5-CB6A226A18C5}" srcOrd="0" destOrd="1" presId="urn:microsoft.com/office/officeart/2005/8/layout/target3"/>
    <dgm:cxn modelId="{B00B75D4-D66D-594F-96D5-682A015A2DDC}" type="presOf" srcId="{B6046878-5068-EA4B-BCC2-6B10475DB2A5}" destId="{E4ABD619-C2AF-6D47-A144-225CBCC17812}" srcOrd="1" destOrd="0" presId="urn:microsoft.com/office/officeart/2005/8/layout/target3"/>
    <dgm:cxn modelId="{90569EFE-B325-0A40-ABEF-48C07E9FE49C}" srcId="{E3A5C88C-FE87-AB4D-9F51-09BF85FC71DB}" destId="{B6046878-5068-EA4B-BCC2-6B10475DB2A5}" srcOrd="1" destOrd="0" parTransId="{E6B69D4B-100C-A74C-8097-AD310C1ABC30}" sibTransId="{FF602E2A-E52E-3D44-AB35-FD41F9DB4DF7}"/>
    <dgm:cxn modelId="{9D3842FC-B8B7-CF4D-BA97-5CDFDBDFD1ED}" type="presOf" srcId="{8B3F3009-14C1-9A4C-8B3A-21117716FEE0}" destId="{38F3745D-77DF-3C44-B0CB-4660ABBFC028}" srcOrd="1" destOrd="0" presId="urn:microsoft.com/office/officeart/2005/8/layout/target3"/>
    <dgm:cxn modelId="{CBAB7404-333D-274F-B5F6-F72A1970B377}" type="presOf" srcId="{DBD48E4D-D62A-234D-9E0F-749E5E42BF08}" destId="{D79EB8F8-1150-1349-9B5C-BEEE8F196C3B}" srcOrd="0" destOrd="0" presId="urn:microsoft.com/office/officeart/2005/8/layout/target3"/>
    <dgm:cxn modelId="{6E601CCC-75DE-5747-90F0-E9D2B360D48E}" srcId="{FF1BA1F0-669E-6545-9E0C-25F05F3388C9}" destId="{FFF120AF-F124-F943-8754-0E33D899FBD5}" srcOrd="0" destOrd="0" parTransId="{0CC86535-6788-6944-BAA7-A5181C478CDE}" sibTransId="{769668F6-1BDF-3F42-B1B1-86E183796A2C}"/>
    <dgm:cxn modelId="{1D682C48-729E-DE41-9DDF-04FCF5232B50}" type="presOf" srcId="{E1CEFDB6-0A2A-684D-9872-CB8439C7E71D}" destId="{93805ADD-6AAB-BF4F-B1C4-F60CB51D782C}" srcOrd="0" destOrd="0" presId="urn:microsoft.com/office/officeart/2005/8/layout/target3"/>
    <dgm:cxn modelId="{174577BA-8584-A443-823A-533A825F3630}" srcId="{E3A5C88C-FE87-AB4D-9F51-09BF85FC71DB}" destId="{8B3F3009-14C1-9A4C-8B3A-21117716FEE0}" srcOrd="2" destOrd="0" parTransId="{4BEAA604-7F30-1C48-A214-62D3F64D01EE}" sibTransId="{539DBE16-EFD2-4A49-ADF0-2B3F1B4F8F0B}"/>
    <dgm:cxn modelId="{BB8A7E20-B29F-B044-A0D2-3C0394463420}" srcId="{E3A5C88C-FE87-AB4D-9F51-09BF85FC71DB}" destId="{FF1BA1F0-669E-6545-9E0C-25F05F3388C9}" srcOrd="0" destOrd="0" parTransId="{A0E9DBBE-C9DD-134C-980A-49F45E231B37}" sibTransId="{5C91B96A-23B1-7949-A1A3-10AD1AE9D1B9}"/>
    <dgm:cxn modelId="{D9CFDB8C-A5F5-6E41-888E-6CCA2DBE58E0}" type="presOf" srcId="{8B3F3009-14C1-9A4C-8B3A-21117716FEE0}" destId="{BF2B31DD-3A49-FE4D-BCF2-D6BD6D57A4DF}" srcOrd="0" destOrd="0" presId="urn:microsoft.com/office/officeart/2005/8/layout/target3"/>
    <dgm:cxn modelId="{154C702B-B1B5-7D4D-AE87-18C498E3A5A2}" type="presOf" srcId="{E3A5C88C-FE87-AB4D-9F51-09BF85FC71DB}" destId="{E6433EEC-7EEE-1B4E-BE81-A897F22D0678}" srcOrd="0" destOrd="0" presId="urn:microsoft.com/office/officeart/2005/8/layout/target3"/>
    <dgm:cxn modelId="{E5FB45B7-3853-134E-BC77-4295FC42238F}" type="presParOf" srcId="{E6433EEC-7EEE-1B4E-BE81-A897F22D0678}" destId="{FB462D43-80A1-1A47-A1D5-FD989169F2AC}" srcOrd="0" destOrd="0" presId="urn:microsoft.com/office/officeart/2005/8/layout/target3"/>
    <dgm:cxn modelId="{6EC62E29-106B-6943-BCEE-3ACC7055219E}" type="presParOf" srcId="{E6433EEC-7EEE-1B4E-BE81-A897F22D0678}" destId="{D35B5DF0-12B2-A249-BCC1-8633BAAB8F24}" srcOrd="1" destOrd="0" presId="urn:microsoft.com/office/officeart/2005/8/layout/target3"/>
    <dgm:cxn modelId="{A91ADAFF-B692-AF4C-8565-29F95431959E}" type="presParOf" srcId="{E6433EEC-7EEE-1B4E-BE81-A897F22D0678}" destId="{796F2E90-3BDD-2646-BA2C-E1E0F3889E1A}" srcOrd="2" destOrd="0" presId="urn:microsoft.com/office/officeart/2005/8/layout/target3"/>
    <dgm:cxn modelId="{18C0456F-DC28-3B42-9A57-DCEAD7ABA176}" type="presParOf" srcId="{E6433EEC-7EEE-1B4E-BE81-A897F22D0678}" destId="{13368300-9698-314C-9089-C0CD4168344A}" srcOrd="3" destOrd="0" presId="urn:microsoft.com/office/officeart/2005/8/layout/target3"/>
    <dgm:cxn modelId="{FC866FCC-5B04-7A4B-BBED-FB5480085B3A}" type="presParOf" srcId="{E6433EEC-7EEE-1B4E-BE81-A897F22D0678}" destId="{7FA5719A-5F14-B149-854C-9F854D818799}" srcOrd="4" destOrd="0" presId="urn:microsoft.com/office/officeart/2005/8/layout/target3"/>
    <dgm:cxn modelId="{ECC14A61-F41B-8B46-B513-4649F83ECAAF}" type="presParOf" srcId="{E6433EEC-7EEE-1B4E-BE81-A897F22D0678}" destId="{F7BE75D3-9123-9948-861E-9D061ACD9C21}" srcOrd="5" destOrd="0" presId="urn:microsoft.com/office/officeart/2005/8/layout/target3"/>
    <dgm:cxn modelId="{5E1E18A6-8F7E-6448-A2DE-1119E7AD2D04}" type="presParOf" srcId="{E6433EEC-7EEE-1B4E-BE81-A897F22D0678}" destId="{AC627C9E-84CE-EB44-B933-4831F092CF73}" srcOrd="6" destOrd="0" presId="urn:microsoft.com/office/officeart/2005/8/layout/target3"/>
    <dgm:cxn modelId="{98F351A1-84AA-7F49-B7B1-6E9058AB69DD}" type="presParOf" srcId="{E6433EEC-7EEE-1B4E-BE81-A897F22D0678}" destId="{8A2A98BD-DD88-694E-8A29-7C2C782941BA}" srcOrd="7" destOrd="0" presId="urn:microsoft.com/office/officeart/2005/8/layout/target3"/>
    <dgm:cxn modelId="{10328107-F547-C24D-A763-3C20AEAE311E}" type="presParOf" srcId="{E6433EEC-7EEE-1B4E-BE81-A897F22D0678}" destId="{BF2B31DD-3A49-FE4D-BCF2-D6BD6D57A4DF}" srcOrd="8" destOrd="0" presId="urn:microsoft.com/office/officeart/2005/8/layout/target3"/>
    <dgm:cxn modelId="{AE9A467E-97E4-904F-9139-1321F01D11BA}" type="presParOf" srcId="{E6433EEC-7EEE-1B4E-BE81-A897F22D0678}" destId="{DF99FACC-E181-154C-B417-74CDD67EF8F4}" srcOrd="9" destOrd="0" presId="urn:microsoft.com/office/officeart/2005/8/layout/target3"/>
    <dgm:cxn modelId="{11E3E417-3CD4-504F-92D1-23AD9E4B9D84}" type="presParOf" srcId="{E6433EEC-7EEE-1B4E-BE81-A897F22D0678}" destId="{46A9BFE2-38B0-FE4C-A7C5-CB6A226A18C5}" srcOrd="10" destOrd="0" presId="urn:microsoft.com/office/officeart/2005/8/layout/target3"/>
    <dgm:cxn modelId="{4F4685E4-B2BF-A64C-B876-90FE70879E77}" type="presParOf" srcId="{E6433EEC-7EEE-1B4E-BE81-A897F22D0678}" destId="{E4ABD619-C2AF-6D47-A144-225CBCC17812}" srcOrd="11" destOrd="0" presId="urn:microsoft.com/office/officeart/2005/8/layout/target3"/>
    <dgm:cxn modelId="{59DE203A-751E-4B4D-B763-2E8D2F1CC4AF}" type="presParOf" srcId="{E6433EEC-7EEE-1B4E-BE81-A897F22D0678}" destId="{D79EB8F8-1150-1349-9B5C-BEEE8F196C3B}" srcOrd="12" destOrd="0" presId="urn:microsoft.com/office/officeart/2005/8/layout/target3"/>
    <dgm:cxn modelId="{105A6858-C362-A040-913E-56951548FB4A}" type="presParOf" srcId="{E6433EEC-7EEE-1B4E-BE81-A897F22D0678}" destId="{38F3745D-77DF-3C44-B0CB-4660ABBFC028}" srcOrd="13" destOrd="0" presId="urn:microsoft.com/office/officeart/2005/8/layout/target3"/>
    <dgm:cxn modelId="{E36DD073-8995-0849-9115-5241FE293C55}" type="presParOf" srcId="{E6433EEC-7EEE-1B4E-BE81-A897F22D0678}" destId="{93805ADD-6AAB-BF4F-B1C4-F60CB51D782C}"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4742C70-801B-DF41-91B9-408966BB0002}" type="doc">
      <dgm:prSet loTypeId="urn:microsoft.com/office/officeart/2009/3/layout/StepUpProcess" loCatId="process" qsTypeId="urn:microsoft.com/office/officeart/2005/8/quickstyle/simple4" qsCatId="simple" csTypeId="urn:microsoft.com/office/officeart/2005/8/colors/accent1_2" csCatId="accent1"/>
      <dgm:spPr/>
      <dgm:t>
        <a:bodyPr/>
        <a:lstStyle/>
        <a:p>
          <a:endParaRPr lang="en-US"/>
        </a:p>
      </dgm:t>
    </dgm:pt>
    <dgm:pt modelId="{CC3994F6-667D-D945-9BC9-8F1BEFB03EA3}">
      <dgm:prSet custT="1"/>
      <dgm:spPr/>
      <dgm:t>
        <a:bodyPr/>
        <a:lstStyle/>
        <a:p>
          <a:pPr rtl="0"/>
          <a:r>
            <a:rPr lang="en-US" sz="2400" dirty="0" smtClean="0">
              <a:latin typeface="+mj-lt"/>
            </a:rPr>
            <a:t>Programs use system calls and standard library functions for common operations</a:t>
          </a:r>
          <a:endParaRPr lang="en-US" sz="2400" dirty="0">
            <a:latin typeface="+mj-lt"/>
          </a:endParaRPr>
        </a:p>
      </dgm:t>
    </dgm:pt>
    <dgm:pt modelId="{229FA34A-D017-8943-8DF1-35E441541DA5}" type="parTrans" cxnId="{0FB8CBEE-2445-CA4C-809E-92103459270F}">
      <dgm:prSet/>
      <dgm:spPr/>
      <dgm:t>
        <a:bodyPr/>
        <a:lstStyle/>
        <a:p>
          <a:endParaRPr lang="en-US"/>
        </a:p>
      </dgm:t>
    </dgm:pt>
    <dgm:pt modelId="{95CDD691-B18B-DB48-BFAF-D3E191431F70}" type="sibTrans" cxnId="{0FB8CBEE-2445-CA4C-809E-92103459270F}">
      <dgm:prSet/>
      <dgm:spPr/>
      <dgm:t>
        <a:bodyPr/>
        <a:lstStyle/>
        <a:p>
          <a:endParaRPr lang="en-US"/>
        </a:p>
      </dgm:t>
    </dgm:pt>
    <dgm:pt modelId="{14F36AC7-CEFE-6F45-BB59-EE3096DFC2D8}">
      <dgm:prSet custT="1"/>
      <dgm:spPr/>
      <dgm:t>
        <a:bodyPr/>
        <a:lstStyle/>
        <a:p>
          <a:pPr rtl="0"/>
          <a:r>
            <a:rPr lang="en-US" sz="2400" dirty="0" smtClean="0">
              <a:latin typeface="+mj-lt"/>
            </a:rPr>
            <a:t>Programmers make assumptions about their operation</a:t>
          </a:r>
          <a:endParaRPr lang="en-US" sz="2400" dirty="0">
            <a:latin typeface="+mj-lt"/>
          </a:endParaRPr>
        </a:p>
      </dgm:t>
    </dgm:pt>
    <dgm:pt modelId="{AF3CE435-F4D3-CC43-9671-A05C226144B1}" type="parTrans" cxnId="{1434DC26-A7A7-F343-9016-912DEF3518E4}">
      <dgm:prSet/>
      <dgm:spPr/>
      <dgm:t>
        <a:bodyPr/>
        <a:lstStyle/>
        <a:p>
          <a:endParaRPr lang="en-US"/>
        </a:p>
      </dgm:t>
    </dgm:pt>
    <dgm:pt modelId="{59BB9021-5B4C-3A4A-A7AA-FD46803C2470}" type="sibTrans" cxnId="{1434DC26-A7A7-F343-9016-912DEF3518E4}">
      <dgm:prSet/>
      <dgm:spPr/>
      <dgm:t>
        <a:bodyPr/>
        <a:lstStyle/>
        <a:p>
          <a:endParaRPr lang="en-US"/>
        </a:p>
      </dgm:t>
    </dgm:pt>
    <dgm:pt modelId="{10E8305F-6B3E-674C-B362-FBA44B4A1B04}">
      <dgm:prSet custT="1"/>
      <dgm:spPr/>
      <dgm:t>
        <a:bodyPr/>
        <a:lstStyle/>
        <a:p>
          <a:pPr rtl="0"/>
          <a:r>
            <a:rPr lang="en-US" sz="1600" dirty="0" smtClean="0">
              <a:latin typeface="+mj-lt"/>
            </a:rPr>
            <a:t>If incorrect behavior is not what is expected</a:t>
          </a:r>
          <a:endParaRPr lang="en-US" sz="1600" dirty="0">
            <a:latin typeface="+mj-lt"/>
          </a:endParaRPr>
        </a:p>
      </dgm:t>
    </dgm:pt>
    <dgm:pt modelId="{9526F9CF-0791-9542-824E-71DB051C885F}" type="parTrans" cxnId="{E2B41C99-EAC1-BF47-81F4-87F16EF7A9C4}">
      <dgm:prSet/>
      <dgm:spPr/>
      <dgm:t>
        <a:bodyPr/>
        <a:lstStyle/>
        <a:p>
          <a:endParaRPr lang="en-US"/>
        </a:p>
      </dgm:t>
    </dgm:pt>
    <dgm:pt modelId="{F8F0D295-4055-064D-8FC5-1537B736F3CB}" type="sibTrans" cxnId="{E2B41C99-EAC1-BF47-81F4-87F16EF7A9C4}">
      <dgm:prSet/>
      <dgm:spPr/>
      <dgm:t>
        <a:bodyPr/>
        <a:lstStyle/>
        <a:p>
          <a:endParaRPr lang="en-US"/>
        </a:p>
      </dgm:t>
    </dgm:pt>
    <dgm:pt modelId="{F06DD674-4D02-754A-AEA5-1B33ACA2FA53}">
      <dgm:prSet custT="1"/>
      <dgm:spPr/>
      <dgm:t>
        <a:bodyPr/>
        <a:lstStyle/>
        <a:p>
          <a:pPr rtl="0"/>
          <a:r>
            <a:rPr lang="en-US" sz="1600" dirty="0" smtClean="0">
              <a:latin typeface="+mj-lt"/>
            </a:rPr>
            <a:t>May be a result of system optimizing access to shared resources</a:t>
          </a:r>
          <a:endParaRPr lang="en-US" sz="1600" dirty="0">
            <a:latin typeface="+mj-lt"/>
          </a:endParaRPr>
        </a:p>
      </dgm:t>
    </dgm:pt>
    <dgm:pt modelId="{88344D57-9B3E-FC41-9275-4D83587E7F54}" type="parTrans" cxnId="{C1EE16DF-BBC7-7B49-B04B-17E603328803}">
      <dgm:prSet/>
      <dgm:spPr/>
      <dgm:t>
        <a:bodyPr/>
        <a:lstStyle/>
        <a:p>
          <a:endParaRPr lang="en-US"/>
        </a:p>
      </dgm:t>
    </dgm:pt>
    <dgm:pt modelId="{E2A714ED-01DA-2948-8150-AE940E5552FF}" type="sibTrans" cxnId="{C1EE16DF-BBC7-7B49-B04B-17E603328803}">
      <dgm:prSet/>
      <dgm:spPr/>
      <dgm:t>
        <a:bodyPr/>
        <a:lstStyle/>
        <a:p>
          <a:endParaRPr lang="en-US"/>
        </a:p>
      </dgm:t>
    </dgm:pt>
    <dgm:pt modelId="{09F1324D-B254-1B40-A418-A9F7DC6E9A85}">
      <dgm:prSet custT="1"/>
      <dgm:spPr/>
      <dgm:t>
        <a:bodyPr/>
        <a:lstStyle/>
        <a:p>
          <a:pPr rtl="0"/>
          <a:r>
            <a:rPr lang="en-US" sz="1600" dirty="0" smtClean="0">
              <a:latin typeface="+mj-lt"/>
            </a:rPr>
            <a:t>Results in requests for services being buffered, </a:t>
          </a:r>
          <a:r>
            <a:rPr lang="en-US" sz="1600" dirty="0" err="1" smtClean="0">
              <a:latin typeface="+mj-lt"/>
            </a:rPr>
            <a:t>resequenced</a:t>
          </a:r>
          <a:r>
            <a:rPr lang="en-US" sz="1600" dirty="0" smtClean="0">
              <a:latin typeface="+mj-lt"/>
            </a:rPr>
            <a:t>, or otherwise modified to optimize system use</a:t>
          </a:r>
          <a:endParaRPr lang="en-US" sz="1600" dirty="0">
            <a:latin typeface="+mj-lt"/>
          </a:endParaRPr>
        </a:p>
      </dgm:t>
    </dgm:pt>
    <dgm:pt modelId="{382DA4D4-5FFE-EB48-9400-277DEEC57196}" type="parTrans" cxnId="{7F3C81CE-2727-A048-B486-C3540C7941C8}">
      <dgm:prSet/>
      <dgm:spPr/>
      <dgm:t>
        <a:bodyPr/>
        <a:lstStyle/>
        <a:p>
          <a:endParaRPr lang="en-US"/>
        </a:p>
      </dgm:t>
    </dgm:pt>
    <dgm:pt modelId="{3C1143C0-3C55-F141-BAC6-7FE7966C1AD7}" type="sibTrans" cxnId="{7F3C81CE-2727-A048-B486-C3540C7941C8}">
      <dgm:prSet/>
      <dgm:spPr/>
      <dgm:t>
        <a:bodyPr/>
        <a:lstStyle/>
        <a:p>
          <a:endParaRPr lang="en-US"/>
        </a:p>
      </dgm:t>
    </dgm:pt>
    <dgm:pt modelId="{945E12E1-A5B4-2F49-8B6C-A172663FEA60}">
      <dgm:prSet custT="1"/>
      <dgm:spPr/>
      <dgm:t>
        <a:bodyPr/>
        <a:lstStyle/>
        <a:p>
          <a:pPr rtl="0"/>
          <a:r>
            <a:rPr lang="en-US" sz="1600" dirty="0" smtClean="0">
              <a:latin typeface="+mj-lt"/>
            </a:rPr>
            <a:t>Optimizations can conflict with program goals</a:t>
          </a:r>
          <a:endParaRPr lang="en-US" sz="1600" dirty="0">
            <a:latin typeface="+mj-lt"/>
          </a:endParaRPr>
        </a:p>
      </dgm:t>
    </dgm:pt>
    <dgm:pt modelId="{2B72242F-C87C-A943-A890-2529339C6345}" type="parTrans" cxnId="{3446BC64-4AE0-6749-8564-4F95EEE4B6C4}">
      <dgm:prSet/>
      <dgm:spPr/>
      <dgm:t>
        <a:bodyPr/>
        <a:lstStyle/>
        <a:p>
          <a:endParaRPr lang="en-US"/>
        </a:p>
      </dgm:t>
    </dgm:pt>
    <dgm:pt modelId="{6FC44EB2-2618-A64A-8816-9E5B21F25AF2}" type="sibTrans" cxnId="{3446BC64-4AE0-6749-8564-4F95EEE4B6C4}">
      <dgm:prSet/>
      <dgm:spPr/>
      <dgm:t>
        <a:bodyPr/>
        <a:lstStyle/>
        <a:p>
          <a:endParaRPr lang="en-US"/>
        </a:p>
      </dgm:t>
    </dgm:pt>
    <dgm:pt modelId="{F2C8B3F7-6F2A-1744-B3D2-EAE611D1CED3}" type="pres">
      <dgm:prSet presAssocID="{24742C70-801B-DF41-91B9-408966BB0002}" presName="rootnode" presStyleCnt="0">
        <dgm:presLayoutVars>
          <dgm:chMax/>
          <dgm:chPref/>
          <dgm:dir/>
          <dgm:animLvl val="lvl"/>
        </dgm:presLayoutVars>
      </dgm:prSet>
      <dgm:spPr/>
      <dgm:t>
        <a:bodyPr/>
        <a:lstStyle/>
        <a:p>
          <a:endParaRPr lang="en-US"/>
        </a:p>
      </dgm:t>
    </dgm:pt>
    <dgm:pt modelId="{53CB5723-BD30-9042-BFF8-2905C75D4646}" type="pres">
      <dgm:prSet presAssocID="{CC3994F6-667D-D945-9BC9-8F1BEFB03EA3}" presName="composite" presStyleCnt="0"/>
      <dgm:spPr/>
    </dgm:pt>
    <dgm:pt modelId="{3961B64A-8DF9-FF4C-8678-29D880DC03C7}" type="pres">
      <dgm:prSet presAssocID="{CC3994F6-667D-D945-9BC9-8F1BEFB03EA3}" presName="LShape" presStyleLbl="alignNode1" presStyleIdx="0" presStyleCnt="3"/>
      <dgm:spPr/>
    </dgm:pt>
    <dgm:pt modelId="{6FA7C658-9A96-D44A-B2F7-A2D7686B328C}" type="pres">
      <dgm:prSet presAssocID="{CC3994F6-667D-D945-9BC9-8F1BEFB03EA3}" presName="ParentText" presStyleLbl="revTx" presStyleIdx="0" presStyleCnt="2">
        <dgm:presLayoutVars>
          <dgm:chMax val="0"/>
          <dgm:chPref val="0"/>
          <dgm:bulletEnabled val="1"/>
        </dgm:presLayoutVars>
      </dgm:prSet>
      <dgm:spPr/>
      <dgm:t>
        <a:bodyPr/>
        <a:lstStyle/>
        <a:p>
          <a:endParaRPr lang="en-US"/>
        </a:p>
      </dgm:t>
    </dgm:pt>
    <dgm:pt modelId="{0271C7D3-510D-834D-84EE-130D1C5BD966}" type="pres">
      <dgm:prSet presAssocID="{CC3994F6-667D-D945-9BC9-8F1BEFB03EA3}" presName="Triangle" presStyleLbl="alignNode1" presStyleIdx="1" presStyleCnt="3"/>
      <dgm:spPr/>
    </dgm:pt>
    <dgm:pt modelId="{82BDCAAF-5E95-6B47-A7A1-42742314AD69}" type="pres">
      <dgm:prSet presAssocID="{95CDD691-B18B-DB48-BFAF-D3E191431F70}" presName="sibTrans" presStyleCnt="0"/>
      <dgm:spPr/>
    </dgm:pt>
    <dgm:pt modelId="{11ED0FE9-766D-AA43-89CE-474FE1EC2074}" type="pres">
      <dgm:prSet presAssocID="{95CDD691-B18B-DB48-BFAF-D3E191431F70}" presName="space" presStyleCnt="0"/>
      <dgm:spPr/>
    </dgm:pt>
    <dgm:pt modelId="{DEF03E45-C96C-EA43-9BF7-5F687F6EFF03}" type="pres">
      <dgm:prSet presAssocID="{14F36AC7-CEFE-6F45-BB59-EE3096DFC2D8}" presName="composite" presStyleCnt="0"/>
      <dgm:spPr/>
    </dgm:pt>
    <dgm:pt modelId="{96937F3D-859C-D440-83F6-D5858B36D13A}" type="pres">
      <dgm:prSet presAssocID="{14F36AC7-CEFE-6F45-BB59-EE3096DFC2D8}" presName="LShape" presStyleLbl="alignNode1" presStyleIdx="2" presStyleCnt="3"/>
      <dgm:spPr/>
    </dgm:pt>
    <dgm:pt modelId="{40CAD590-BBE1-C641-88F4-9DCEEE4E685C}" type="pres">
      <dgm:prSet presAssocID="{14F36AC7-CEFE-6F45-BB59-EE3096DFC2D8}" presName="ParentText" presStyleLbl="revTx" presStyleIdx="1" presStyleCnt="2">
        <dgm:presLayoutVars>
          <dgm:chMax val="0"/>
          <dgm:chPref val="0"/>
          <dgm:bulletEnabled val="1"/>
        </dgm:presLayoutVars>
      </dgm:prSet>
      <dgm:spPr/>
      <dgm:t>
        <a:bodyPr/>
        <a:lstStyle/>
        <a:p>
          <a:endParaRPr lang="en-US"/>
        </a:p>
      </dgm:t>
    </dgm:pt>
  </dgm:ptLst>
  <dgm:cxnLst>
    <dgm:cxn modelId="{480A0CD8-071C-CC40-A5FB-83024E163F23}" type="presOf" srcId="{14F36AC7-CEFE-6F45-BB59-EE3096DFC2D8}" destId="{40CAD590-BBE1-C641-88F4-9DCEEE4E685C}" srcOrd="0" destOrd="0" presId="urn:microsoft.com/office/officeart/2009/3/layout/StepUpProcess"/>
    <dgm:cxn modelId="{108415CD-E2AF-CA41-A49E-4FDD6461657C}" type="presOf" srcId="{CC3994F6-667D-D945-9BC9-8F1BEFB03EA3}" destId="{6FA7C658-9A96-D44A-B2F7-A2D7686B328C}" srcOrd="0" destOrd="0" presId="urn:microsoft.com/office/officeart/2009/3/layout/StepUpProcess"/>
    <dgm:cxn modelId="{9125539A-DC2B-8D4E-BD29-E7D1B6246E25}" type="presOf" srcId="{09F1324D-B254-1B40-A418-A9F7DC6E9A85}" destId="{40CAD590-BBE1-C641-88F4-9DCEEE4E685C}" srcOrd="0" destOrd="3" presId="urn:microsoft.com/office/officeart/2009/3/layout/StepUpProcess"/>
    <dgm:cxn modelId="{AF549277-FB7D-084C-A28A-F87F855903E8}" type="presOf" srcId="{F06DD674-4D02-754A-AEA5-1B33ACA2FA53}" destId="{40CAD590-BBE1-C641-88F4-9DCEEE4E685C}" srcOrd="0" destOrd="2" presId="urn:microsoft.com/office/officeart/2009/3/layout/StepUpProcess"/>
    <dgm:cxn modelId="{C42E5DD1-4ABD-AA4D-B815-9EFDBC2AD977}" type="presOf" srcId="{945E12E1-A5B4-2F49-8B6C-A172663FEA60}" destId="{40CAD590-BBE1-C641-88F4-9DCEEE4E685C}" srcOrd="0" destOrd="4" presId="urn:microsoft.com/office/officeart/2009/3/layout/StepUpProcess"/>
    <dgm:cxn modelId="{C1EE16DF-BBC7-7B49-B04B-17E603328803}" srcId="{14F36AC7-CEFE-6F45-BB59-EE3096DFC2D8}" destId="{F06DD674-4D02-754A-AEA5-1B33ACA2FA53}" srcOrd="1" destOrd="0" parTransId="{88344D57-9B3E-FC41-9275-4D83587E7F54}" sibTransId="{E2A714ED-01DA-2948-8150-AE940E5552FF}"/>
    <dgm:cxn modelId="{0FB8CBEE-2445-CA4C-809E-92103459270F}" srcId="{24742C70-801B-DF41-91B9-408966BB0002}" destId="{CC3994F6-667D-D945-9BC9-8F1BEFB03EA3}" srcOrd="0" destOrd="0" parTransId="{229FA34A-D017-8943-8DF1-35E441541DA5}" sibTransId="{95CDD691-B18B-DB48-BFAF-D3E191431F70}"/>
    <dgm:cxn modelId="{3446BC64-4AE0-6749-8564-4F95EEE4B6C4}" srcId="{14F36AC7-CEFE-6F45-BB59-EE3096DFC2D8}" destId="{945E12E1-A5B4-2F49-8B6C-A172663FEA60}" srcOrd="3" destOrd="0" parTransId="{2B72242F-C87C-A943-A890-2529339C6345}" sibTransId="{6FC44EB2-2618-A64A-8816-9E5B21F25AF2}"/>
    <dgm:cxn modelId="{4A37AC91-ADD9-4B42-9E84-88D551A38E3A}" type="presOf" srcId="{10E8305F-6B3E-674C-B362-FBA44B4A1B04}" destId="{40CAD590-BBE1-C641-88F4-9DCEEE4E685C}" srcOrd="0" destOrd="1" presId="urn:microsoft.com/office/officeart/2009/3/layout/StepUpProcess"/>
    <dgm:cxn modelId="{7F3C81CE-2727-A048-B486-C3540C7941C8}" srcId="{14F36AC7-CEFE-6F45-BB59-EE3096DFC2D8}" destId="{09F1324D-B254-1B40-A418-A9F7DC6E9A85}" srcOrd="2" destOrd="0" parTransId="{382DA4D4-5FFE-EB48-9400-277DEEC57196}" sibTransId="{3C1143C0-3C55-F141-BAC6-7FE7966C1AD7}"/>
    <dgm:cxn modelId="{1434DC26-A7A7-F343-9016-912DEF3518E4}" srcId="{24742C70-801B-DF41-91B9-408966BB0002}" destId="{14F36AC7-CEFE-6F45-BB59-EE3096DFC2D8}" srcOrd="1" destOrd="0" parTransId="{AF3CE435-F4D3-CC43-9671-A05C226144B1}" sibTransId="{59BB9021-5B4C-3A4A-A7AA-FD46803C2470}"/>
    <dgm:cxn modelId="{0216D3D7-AB1B-5B4C-A017-D747ED9FA82B}" type="presOf" srcId="{24742C70-801B-DF41-91B9-408966BB0002}" destId="{F2C8B3F7-6F2A-1744-B3D2-EAE611D1CED3}" srcOrd="0" destOrd="0" presId="urn:microsoft.com/office/officeart/2009/3/layout/StepUpProcess"/>
    <dgm:cxn modelId="{E2B41C99-EAC1-BF47-81F4-87F16EF7A9C4}" srcId="{14F36AC7-CEFE-6F45-BB59-EE3096DFC2D8}" destId="{10E8305F-6B3E-674C-B362-FBA44B4A1B04}" srcOrd="0" destOrd="0" parTransId="{9526F9CF-0791-9542-824E-71DB051C885F}" sibTransId="{F8F0D295-4055-064D-8FC5-1537B736F3CB}"/>
    <dgm:cxn modelId="{FA47BA37-D5A5-EA40-89C6-789B92F8F16F}" type="presParOf" srcId="{F2C8B3F7-6F2A-1744-B3D2-EAE611D1CED3}" destId="{53CB5723-BD30-9042-BFF8-2905C75D4646}" srcOrd="0" destOrd="0" presId="urn:microsoft.com/office/officeart/2009/3/layout/StepUpProcess"/>
    <dgm:cxn modelId="{46AA0094-1DF0-754A-B241-547AAE33AA74}" type="presParOf" srcId="{53CB5723-BD30-9042-BFF8-2905C75D4646}" destId="{3961B64A-8DF9-FF4C-8678-29D880DC03C7}" srcOrd="0" destOrd="0" presId="urn:microsoft.com/office/officeart/2009/3/layout/StepUpProcess"/>
    <dgm:cxn modelId="{D46EF0B1-B5A0-EA46-A4E9-66F5416C2261}" type="presParOf" srcId="{53CB5723-BD30-9042-BFF8-2905C75D4646}" destId="{6FA7C658-9A96-D44A-B2F7-A2D7686B328C}" srcOrd="1" destOrd="0" presId="urn:microsoft.com/office/officeart/2009/3/layout/StepUpProcess"/>
    <dgm:cxn modelId="{94BCE9ED-1E66-A341-B5B0-981D595ECAFB}" type="presParOf" srcId="{53CB5723-BD30-9042-BFF8-2905C75D4646}" destId="{0271C7D3-510D-834D-84EE-130D1C5BD966}" srcOrd="2" destOrd="0" presId="urn:microsoft.com/office/officeart/2009/3/layout/StepUpProcess"/>
    <dgm:cxn modelId="{2A18D73B-6A24-6F47-8335-8C3243CE2452}" type="presParOf" srcId="{F2C8B3F7-6F2A-1744-B3D2-EAE611D1CED3}" destId="{82BDCAAF-5E95-6B47-A7A1-42742314AD69}" srcOrd="1" destOrd="0" presId="urn:microsoft.com/office/officeart/2009/3/layout/StepUpProcess"/>
    <dgm:cxn modelId="{21E291C2-4A5E-1045-8929-D863CB4D1421}" type="presParOf" srcId="{82BDCAAF-5E95-6B47-A7A1-42742314AD69}" destId="{11ED0FE9-766D-AA43-89CE-474FE1EC2074}" srcOrd="0" destOrd="0" presId="urn:microsoft.com/office/officeart/2009/3/layout/StepUpProcess"/>
    <dgm:cxn modelId="{0C4BA8F3-C0F7-7141-AEED-D27BF06838BF}" type="presParOf" srcId="{F2C8B3F7-6F2A-1744-B3D2-EAE611D1CED3}" destId="{DEF03E45-C96C-EA43-9BF7-5F687F6EFF03}" srcOrd="2" destOrd="0" presId="urn:microsoft.com/office/officeart/2009/3/layout/StepUpProcess"/>
    <dgm:cxn modelId="{277720D9-C308-0F4A-95D4-E019D6B82CF8}" type="presParOf" srcId="{DEF03E45-C96C-EA43-9BF7-5F687F6EFF03}" destId="{96937F3D-859C-D440-83F6-D5858B36D13A}" srcOrd="0" destOrd="0" presId="urn:microsoft.com/office/officeart/2009/3/layout/StepUpProcess"/>
    <dgm:cxn modelId="{61A135F5-5BBE-B34B-8CF6-178FC0DC84BB}" type="presParOf" srcId="{DEF03E45-C96C-EA43-9BF7-5F687F6EFF03}" destId="{40CAD590-BBE1-C641-88F4-9DCEEE4E685C}"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F973919-A29F-3E4A-A06B-52BFF5D37C8A}" type="doc">
      <dgm:prSet loTypeId="urn:microsoft.com/office/officeart/2005/8/layout/vList2" loCatId="process" qsTypeId="urn:microsoft.com/office/officeart/2005/8/quickstyle/simple4" qsCatId="simple" csTypeId="urn:microsoft.com/office/officeart/2005/8/colors/accent1_2" csCatId="accent1" phldr="1"/>
      <dgm:spPr/>
      <dgm:t>
        <a:bodyPr/>
        <a:lstStyle/>
        <a:p>
          <a:endParaRPr lang="en-US"/>
        </a:p>
      </dgm:t>
    </dgm:pt>
    <dgm:pt modelId="{1A721BF8-60CD-6942-969F-FD174B7309E0}">
      <dgm:prSet custT="1"/>
      <dgm:spPr/>
      <dgm:t>
        <a:bodyPr/>
        <a:lstStyle/>
        <a:p>
          <a:pPr rtl="0"/>
          <a:r>
            <a:rPr lang="en-US" sz="2400" dirty="0" smtClean="0">
              <a:latin typeface="+mj-lt"/>
            </a:rPr>
            <a:t>Programs may use functionality and services of other programs</a:t>
          </a:r>
          <a:endParaRPr lang="en-US" sz="2400" dirty="0">
            <a:latin typeface="+mj-lt"/>
          </a:endParaRPr>
        </a:p>
      </dgm:t>
    </dgm:pt>
    <dgm:pt modelId="{D7E836BB-10A4-284C-BE68-EE40C0DCBEB0}" type="parTrans" cxnId="{19AE0B87-B9A1-E444-87A6-502FFD1F5DFC}">
      <dgm:prSet/>
      <dgm:spPr/>
      <dgm:t>
        <a:bodyPr/>
        <a:lstStyle/>
        <a:p>
          <a:endParaRPr lang="en-US"/>
        </a:p>
      </dgm:t>
    </dgm:pt>
    <dgm:pt modelId="{AB4DEAAB-94A8-D04B-9B1B-1A5DC9027FFB}" type="sibTrans" cxnId="{19AE0B87-B9A1-E444-87A6-502FFD1F5DFC}">
      <dgm:prSet/>
      <dgm:spPr/>
      <dgm:t>
        <a:bodyPr/>
        <a:lstStyle/>
        <a:p>
          <a:endParaRPr lang="en-US"/>
        </a:p>
      </dgm:t>
    </dgm:pt>
    <dgm:pt modelId="{7B2DC31E-DDA8-7140-B02F-295A89E060D1}">
      <dgm:prSet/>
      <dgm:spPr/>
      <dgm:t>
        <a:bodyPr/>
        <a:lstStyle/>
        <a:p>
          <a:pPr rtl="0"/>
          <a:r>
            <a:rPr lang="en-US" sz="1700" dirty="0" smtClean="0">
              <a:latin typeface="+mj-lt"/>
            </a:rPr>
            <a:t>Security vulnerabilities can result unless care is taken with this interaction</a:t>
          </a:r>
          <a:endParaRPr lang="en-US" sz="1700" dirty="0">
            <a:latin typeface="+mj-lt"/>
          </a:endParaRPr>
        </a:p>
      </dgm:t>
    </dgm:pt>
    <dgm:pt modelId="{C5AA3850-11C2-5142-B529-CBE5873A016B}" type="parTrans" cxnId="{4C48C3C7-FF14-2542-A835-F275189A0057}">
      <dgm:prSet/>
      <dgm:spPr/>
      <dgm:t>
        <a:bodyPr/>
        <a:lstStyle/>
        <a:p>
          <a:endParaRPr lang="en-US"/>
        </a:p>
      </dgm:t>
    </dgm:pt>
    <dgm:pt modelId="{36DDD313-4176-B449-BB4A-5ACA5DFBC3CE}" type="sibTrans" cxnId="{4C48C3C7-FF14-2542-A835-F275189A0057}">
      <dgm:prSet/>
      <dgm:spPr/>
      <dgm:t>
        <a:bodyPr/>
        <a:lstStyle/>
        <a:p>
          <a:endParaRPr lang="en-US"/>
        </a:p>
      </dgm:t>
    </dgm:pt>
    <dgm:pt modelId="{D6FECE6C-FE4D-EA44-B09B-4CC704660D21}">
      <dgm:prSet custT="1"/>
      <dgm:spPr/>
      <dgm:t>
        <a:bodyPr/>
        <a:lstStyle/>
        <a:p>
          <a:pPr rtl="0"/>
          <a:r>
            <a:rPr lang="en-US" sz="1600" dirty="0" smtClean="0">
              <a:latin typeface="+mj-lt"/>
            </a:rPr>
            <a:t>Such issues are of particular concern when the program being used did not adequately identify all the security concerns that might arise</a:t>
          </a:r>
          <a:endParaRPr lang="en-US" sz="1600" dirty="0">
            <a:latin typeface="+mj-lt"/>
          </a:endParaRPr>
        </a:p>
      </dgm:t>
    </dgm:pt>
    <dgm:pt modelId="{76EE08C0-FDE1-F245-8559-2CEAAF20AD8A}" type="parTrans" cxnId="{1965E482-E58E-904B-BBDD-55AC1414E467}">
      <dgm:prSet/>
      <dgm:spPr/>
      <dgm:t>
        <a:bodyPr/>
        <a:lstStyle/>
        <a:p>
          <a:endParaRPr lang="en-US"/>
        </a:p>
      </dgm:t>
    </dgm:pt>
    <dgm:pt modelId="{403C09CB-7BC7-C04B-AE6B-80B8B7914A65}" type="sibTrans" cxnId="{1965E482-E58E-904B-BBDD-55AC1414E467}">
      <dgm:prSet/>
      <dgm:spPr/>
      <dgm:t>
        <a:bodyPr/>
        <a:lstStyle/>
        <a:p>
          <a:endParaRPr lang="en-US"/>
        </a:p>
      </dgm:t>
    </dgm:pt>
    <dgm:pt modelId="{926F0C66-B3CE-9943-86C1-4B1D4F011A79}">
      <dgm:prSet custT="1"/>
      <dgm:spPr/>
      <dgm:t>
        <a:bodyPr/>
        <a:lstStyle/>
        <a:p>
          <a:pPr rtl="0"/>
          <a:r>
            <a:rPr lang="en-US" sz="1600" dirty="0" smtClean="0">
              <a:latin typeface="+mj-lt"/>
            </a:rPr>
            <a:t>Occurs with the current trend of providing Web interfaces to programs</a:t>
          </a:r>
          <a:endParaRPr lang="en-US" sz="1600" dirty="0">
            <a:latin typeface="+mj-lt"/>
          </a:endParaRPr>
        </a:p>
      </dgm:t>
    </dgm:pt>
    <dgm:pt modelId="{F1F1D220-C4AA-4E47-8E36-41A0AD37C653}" type="parTrans" cxnId="{D7CEA055-6600-A142-BF01-A75FEAC15485}">
      <dgm:prSet/>
      <dgm:spPr/>
      <dgm:t>
        <a:bodyPr/>
        <a:lstStyle/>
        <a:p>
          <a:endParaRPr lang="en-US"/>
        </a:p>
      </dgm:t>
    </dgm:pt>
    <dgm:pt modelId="{4EB69E7F-1DEF-B840-81EC-4E204237A065}" type="sibTrans" cxnId="{D7CEA055-6600-A142-BF01-A75FEAC15485}">
      <dgm:prSet/>
      <dgm:spPr/>
      <dgm:t>
        <a:bodyPr/>
        <a:lstStyle/>
        <a:p>
          <a:endParaRPr lang="en-US"/>
        </a:p>
      </dgm:t>
    </dgm:pt>
    <dgm:pt modelId="{D11A9C38-B877-2647-8BFD-0392AB86E009}">
      <dgm:prSet custT="1"/>
      <dgm:spPr/>
      <dgm:t>
        <a:bodyPr/>
        <a:lstStyle/>
        <a:p>
          <a:pPr rtl="0"/>
          <a:r>
            <a:rPr lang="en-US" sz="1600" dirty="0" smtClean="0">
              <a:latin typeface="+mj-lt"/>
            </a:rPr>
            <a:t>Burden falls on the newer programs to identify and manage any security issues that may arise</a:t>
          </a:r>
          <a:endParaRPr lang="en-US" sz="1600" dirty="0">
            <a:latin typeface="+mj-lt"/>
          </a:endParaRPr>
        </a:p>
      </dgm:t>
    </dgm:pt>
    <dgm:pt modelId="{8F1C4057-761F-BB4A-8716-138105E2293E}" type="parTrans" cxnId="{15ED4F15-FF5E-2D49-9E66-4C21D3F42B3C}">
      <dgm:prSet/>
      <dgm:spPr/>
      <dgm:t>
        <a:bodyPr/>
        <a:lstStyle/>
        <a:p>
          <a:endParaRPr lang="en-US"/>
        </a:p>
      </dgm:t>
    </dgm:pt>
    <dgm:pt modelId="{AE391952-C0A7-634D-9D35-43C4AEA52CEB}" type="sibTrans" cxnId="{15ED4F15-FF5E-2D49-9E66-4C21D3F42B3C}">
      <dgm:prSet/>
      <dgm:spPr/>
      <dgm:t>
        <a:bodyPr/>
        <a:lstStyle/>
        <a:p>
          <a:endParaRPr lang="en-US"/>
        </a:p>
      </dgm:t>
    </dgm:pt>
    <dgm:pt modelId="{5ED96FD8-F538-594B-A5FC-067EE04D5084}">
      <dgm:prSet custT="1"/>
      <dgm:spPr/>
      <dgm:t>
        <a:bodyPr/>
        <a:lstStyle/>
        <a:p>
          <a:pPr rtl="0"/>
          <a:r>
            <a:rPr lang="en-US" sz="2400" dirty="0" smtClean="0">
              <a:latin typeface="+mj-lt"/>
            </a:rPr>
            <a:t>Issue of data confidentiality/integrity</a:t>
          </a:r>
          <a:endParaRPr lang="en-US" sz="2400" dirty="0">
            <a:latin typeface="+mj-lt"/>
          </a:endParaRPr>
        </a:p>
      </dgm:t>
    </dgm:pt>
    <dgm:pt modelId="{99AF2794-FEED-7C4C-85AE-C2E141902C20}" type="parTrans" cxnId="{0352DD89-ACB2-7B40-BD4B-BFB1FAA9871D}">
      <dgm:prSet/>
      <dgm:spPr/>
      <dgm:t>
        <a:bodyPr/>
        <a:lstStyle/>
        <a:p>
          <a:endParaRPr lang="en-US"/>
        </a:p>
      </dgm:t>
    </dgm:pt>
    <dgm:pt modelId="{8EF62AB5-DC08-6C4A-9159-C9F512DCB7BA}" type="sibTrans" cxnId="{0352DD89-ACB2-7B40-BD4B-BFB1FAA9871D}">
      <dgm:prSet/>
      <dgm:spPr/>
      <dgm:t>
        <a:bodyPr/>
        <a:lstStyle/>
        <a:p>
          <a:endParaRPr lang="en-US"/>
        </a:p>
      </dgm:t>
    </dgm:pt>
    <dgm:pt modelId="{BD32860D-FECA-A04C-8533-30D5486134EC}">
      <dgm:prSet custT="1"/>
      <dgm:spPr/>
      <dgm:t>
        <a:bodyPr/>
        <a:lstStyle/>
        <a:p>
          <a:pPr rtl="0"/>
          <a:r>
            <a:rPr lang="en-US" sz="2400" dirty="0" smtClean="0">
              <a:latin typeface="+mj-lt"/>
            </a:rPr>
            <a:t>Detection and handling of exceptions and errors generated by interaction is also important from a security perspective</a:t>
          </a:r>
          <a:endParaRPr lang="en-US" sz="2400" dirty="0">
            <a:latin typeface="+mj-lt"/>
          </a:endParaRPr>
        </a:p>
      </dgm:t>
    </dgm:pt>
    <dgm:pt modelId="{82CC7F70-1EA8-3F4A-8B13-B37C61427662}" type="parTrans" cxnId="{AB00E5F8-B726-2247-8756-3A95C7BAE941}">
      <dgm:prSet/>
      <dgm:spPr/>
      <dgm:t>
        <a:bodyPr/>
        <a:lstStyle/>
        <a:p>
          <a:endParaRPr lang="en-US"/>
        </a:p>
      </dgm:t>
    </dgm:pt>
    <dgm:pt modelId="{AF679065-D8E5-0E40-AB44-A2693525BC9F}" type="sibTrans" cxnId="{AB00E5F8-B726-2247-8756-3A95C7BAE941}">
      <dgm:prSet/>
      <dgm:spPr/>
      <dgm:t>
        <a:bodyPr/>
        <a:lstStyle/>
        <a:p>
          <a:endParaRPr lang="en-US"/>
        </a:p>
      </dgm:t>
    </dgm:pt>
    <dgm:pt modelId="{AC663F4A-CD97-4744-AEB6-C1D09B6F1FA3}" type="pres">
      <dgm:prSet presAssocID="{CF973919-A29F-3E4A-A06B-52BFF5D37C8A}" presName="linear" presStyleCnt="0">
        <dgm:presLayoutVars>
          <dgm:animLvl val="lvl"/>
          <dgm:resizeHandles val="exact"/>
        </dgm:presLayoutVars>
      </dgm:prSet>
      <dgm:spPr/>
      <dgm:t>
        <a:bodyPr/>
        <a:lstStyle/>
        <a:p>
          <a:endParaRPr lang="en-US"/>
        </a:p>
      </dgm:t>
    </dgm:pt>
    <dgm:pt modelId="{25057E10-FED3-CF4D-BC75-8F4E62C385D6}" type="pres">
      <dgm:prSet presAssocID="{1A721BF8-60CD-6942-969F-FD174B7309E0}" presName="parentText" presStyleLbl="node1" presStyleIdx="0" presStyleCnt="3" custScaleY="82027" custLinFactNeighborY="-10169">
        <dgm:presLayoutVars>
          <dgm:chMax val="0"/>
          <dgm:bulletEnabled val="1"/>
        </dgm:presLayoutVars>
      </dgm:prSet>
      <dgm:spPr/>
      <dgm:t>
        <a:bodyPr/>
        <a:lstStyle/>
        <a:p>
          <a:endParaRPr lang="en-US"/>
        </a:p>
      </dgm:t>
    </dgm:pt>
    <dgm:pt modelId="{65872031-589D-E64E-AA21-CB2F893DE083}" type="pres">
      <dgm:prSet presAssocID="{1A721BF8-60CD-6942-969F-FD174B7309E0}" presName="childText" presStyleLbl="revTx" presStyleIdx="0" presStyleCnt="1" custScaleY="110827">
        <dgm:presLayoutVars>
          <dgm:bulletEnabled val="1"/>
        </dgm:presLayoutVars>
      </dgm:prSet>
      <dgm:spPr/>
      <dgm:t>
        <a:bodyPr/>
        <a:lstStyle/>
        <a:p>
          <a:endParaRPr lang="en-US"/>
        </a:p>
      </dgm:t>
    </dgm:pt>
    <dgm:pt modelId="{48F1060C-AA3A-FC4C-AAA9-7DE859BC1170}" type="pres">
      <dgm:prSet presAssocID="{5ED96FD8-F538-594B-A5FC-067EE04D5084}" presName="parentText" presStyleLbl="node1" presStyleIdx="1" presStyleCnt="3" custScaleY="52893">
        <dgm:presLayoutVars>
          <dgm:chMax val="0"/>
          <dgm:bulletEnabled val="1"/>
        </dgm:presLayoutVars>
      </dgm:prSet>
      <dgm:spPr/>
      <dgm:t>
        <a:bodyPr/>
        <a:lstStyle/>
        <a:p>
          <a:endParaRPr lang="en-US"/>
        </a:p>
      </dgm:t>
    </dgm:pt>
    <dgm:pt modelId="{D57E024C-F073-904C-B1A2-85F036BFA805}" type="pres">
      <dgm:prSet presAssocID="{8EF62AB5-DC08-6C4A-9159-C9F512DCB7BA}" presName="spacer" presStyleCnt="0"/>
      <dgm:spPr/>
    </dgm:pt>
    <dgm:pt modelId="{7CC50A5C-6DDF-7A4B-B4EF-D6D9D82B8FBB}" type="pres">
      <dgm:prSet presAssocID="{BD32860D-FECA-A04C-8533-30D5486134EC}" presName="parentText" presStyleLbl="node1" presStyleIdx="2" presStyleCnt="3" custScaleY="126331">
        <dgm:presLayoutVars>
          <dgm:chMax val="0"/>
          <dgm:bulletEnabled val="1"/>
        </dgm:presLayoutVars>
      </dgm:prSet>
      <dgm:spPr/>
      <dgm:t>
        <a:bodyPr/>
        <a:lstStyle/>
        <a:p>
          <a:endParaRPr lang="en-US"/>
        </a:p>
      </dgm:t>
    </dgm:pt>
  </dgm:ptLst>
  <dgm:cxnLst>
    <dgm:cxn modelId="{EAE737C7-852E-A74A-B513-70164C6B1E2D}" type="presOf" srcId="{BD32860D-FECA-A04C-8533-30D5486134EC}" destId="{7CC50A5C-6DDF-7A4B-B4EF-D6D9D82B8FBB}" srcOrd="0" destOrd="0" presId="urn:microsoft.com/office/officeart/2005/8/layout/vList2"/>
    <dgm:cxn modelId="{4C48C3C7-FF14-2542-A835-F275189A0057}" srcId="{1A721BF8-60CD-6942-969F-FD174B7309E0}" destId="{7B2DC31E-DDA8-7140-B02F-295A89E060D1}" srcOrd="0" destOrd="0" parTransId="{C5AA3850-11C2-5142-B529-CBE5873A016B}" sibTransId="{36DDD313-4176-B449-BB4A-5ACA5DFBC3CE}"/>
    <dgm:cxn modelId="{19AE0B87-B9A1-E444-87A6-502FFD1F5DFC}" srcId="{CF973919-A29F-3E4A-A06B-52BFF5D37C8A}" destId="{1A721BF8-60CD-6942-969F-FD174B7309E0}" srcOrd="0" destOrd="0" parTransId="{D7E836BB-10A4-284C-BE68-EE40C0DCBEB0}" sibTransId="{AB4DEAAB-94A8-D04B-9B1B-1A5DC9027FFB}"/>
    <dgm:cxn modelId="{1965E482-E58E-904B-BBDD-55AC1414E467}" srcId="{7B2DC31E-DDA8-7140-B02F-295A89E060D1}" destId="{D6FECE6C-FE4D-EA44-B09B-4CC704660D21}" srcOrd="0" destOrd="0" parTransId="{76EE08C0-FDE1-F245-8559-2CEAAF20AD8A}" sibTransId="{403C09CB-7BC7-C04B-AE6B-80B8B7914A65}"/>
    <dgm:cxn modelId="{F844C0D5-6170-104A-9D49-3E77C80BA6D8}" type="presOf" srcId="{926F0C66-B3CE-9943-86C1-4B1D4F011A79}" destId="{65872031-589D-E64E-AA21-CB2F893DE083}" srcOrd="0" destOrd="2" presId="urn:microsoft.com/office/officeart/2005/8/layout/vList2"/>
    <dgm:cxn modelId="{AB00E5F8-B726-2247-8756-3A95C7BAE941}" srcId="{CF973919-A29F-3E4A-A06B-52BFF5D37C8A}" destId="{BD32860D-FECA-A04C-8533-30D5486134EC}" srcOrd="2" destOrd="0" parTransId="{82CC7F70-1EA8-3F4A-8B13-B37C61427662}" sibTransId="{AF679065-D8E5-0E40-AB44-A2693525BC9F}"/>
    <dgm:cxn modelId="{F3C0401D-5E68-3B41-BF18-41F902058D9C}" type="presOf" srcId="{D6FECE6C-FE4D-EA44-B09B-4CC704660D21}" destId="{65872031-589D-E64E-AA21-CB2F893DE083}" srcOrd="0" destOrd="1" presId="urn:microsoft.com/office/officeart/2005/8/layout/vList2"/>
    <dgm:cxn modelId="{2B0115E1-69FB-E542-BF10-D9E73597BC82}" type="presOf" srcId="{7B2DC31E-DDA8-7140-B02F-295A89E060D1}" destId="{65872031-589D-E64E-AA21-CB2F893DE083}" srcOrd="0" destOrd="0" presId="urn:microsoft.com/office/officeart/2005/8/layout/vList2"/>
    <dgm:cxn modelId="{CA3844DF-A607-F34F-B226-6752997CFB7B}" type="presOf" srcId="{CF973919-A29F-3E4A-A06B-52BFF5D37C8A}" destId="{AC663F4A-CD97-4744-AEB6-C1D09B6F1FA3}" srcOrd="0" destOrd="0" presId="urn:microsoft.com/office/officeart/2005/8/layout/vList2"/>
    <dgm:cxn modelId="{D7CEA055-6600-A142-BF01-A75FEAC15485}" srcId="{7B2DC31E-DDA8-7140-B02F-295A89E060D1}" destId="{926F0C66-B3CE-9943-86C1-4B1D4F011A79}" srcOrd="1" destOrd="0" parTransId="{F1F1D220-C4AA-4E47-8E36-41A0AD37C653}" sibTransId="{4EB69E7F-1DEF-B840-81EC-4E204237A065}"/>
    <dgm:cxn modelId="{5AC65BE4-1F21-0B46-A89C-738AA29E090E}" type="presOf" srcId="{1A721BF8-60CD-6942-969F-FD174B7309E0}" destId="{25057E10-FED3-CF4D-BC75-8F4E62C385D6}" srcOrd="0" destOrd="0" presId="urn:microsoft.com/office/officeart/2005/8/layout/vList2"/>
    <dgm:cxn modelId="{6B7A7EBB-AE54-0947-8B8C-27BA3B648A93}" type="presOf" srcId="{D11A9C38-B877-2647-8BFD-0392AB86E009}" destId="{65872031-589D-E64E-AA21-CB2F893DE083}" srcOrd="0" destOrd="3" presId="urn:microsoft.com/office/officeart/2005/8/layout/vList2"/>
    <dgm:cxn modelId="{15ED4F15-FF5E-2D49-9E66-4C21D3F42B3C}" srcId="{7B2DC31E-DDA8-7140-B02F-295A89E060D1}" destId="{D11A9C38-B877-2647-8BFD-0392AB86E009}" srcOrd="2" destOrd="0" parTransId="{8F1C4057-761F-BB4A-8716-138105E2293E}" sibTransId="{AE391952-C0A7-634D-9D35-43C4AEA52CEB}"/>
    <dgm:cxn modelId="{4EAA8F8E-86A5-0C44-9C27-6F29427DF5A0}" type="presOf" srcId="{5ED96FD8-F538-594B-A5FC-067EE04D5084}" destId="{48F1060C-AA3A-FC4C-AAA9-7DE859BC1170}" srcOrd="0" destOrd="0" presId="urn:microsoft.com/office/officeart/2005/8/layout/vList2"/>
    <dgm:cxn modelId="{0352DD89-ACB2-7B40-BD4B-BFB1FAA9871D}" srcId="{CF973919-A29F-3E4A-A06B-52BFF5D37C8A}" destId="{5ED96FD8-F538-594B-A5FC-067EE04D5084}" srcOrd="1" destOrd="0" parTransId="{99AF2794-FEED-7C4C-85AE-C2E141902C20}" sibTransId="{8EF62AB5-DC08-6C4A-9159-C9F512DCB7BA}"/>
    <dgm:cxn modelId="{4C914006-7B5D-B343-B824-D93B32FF8AFE}" type="presParOf" srcId="{AC663F4A-CD97-4744-AEB6-C1D09B6F1FA3}" destId="{25057E10-FED3-CF4D-BC75-8F4E62C385D6}" srcOrd="0" destOrd="0" presId="urn:microsoft.com/office/officeart/2005/8/layout/vList2"/>
    <dgm:cxn modelId="{1F717BD7-569C-5A4D-97DC-E806454C7F5E}" type="presParOf" srcId="{AC663F4A-CD97-4744-AEB6-C1D09B6F1FA3}" destId="{65872031-589D-E64E-AA21-CB2F893DE083}" srcOrd="1" destOrd="0" presId="urn:microsoft.com/office/officeart/2005/8/layout/vList2"/>
    <dgm:cxn modelId="{E668AD7D-31F9-A544-B03F-6270061A94B7}" type="presParOf" srcId="{AC663F4A-CD97-4744-AEB6-C1D09B6F1FA3}" destId="{48F1060C-AA3A-FC4C-AAA9-7DE859BC1170}" srcOrd="2" destOrd="0" presId="urn:microsoft.com/office/officeart/2005/8/layout/vList2"/>
    <dgm:cxn modelId="{6942D55F-CE91-D84E-B1EE-C12747ECF034}" type="presParOf" srcId="{AC663F4A-CD97-4744-AEB6-C1D09B6F1FA3}" destId="{D57E024C-F073-904C-B1A2-85F036BFA805}" srcOrd="3" destOrd="0" presId="urn:microsoft.com/office/officeart/2005/8/layout/vList2"/>
    <dgm:cxn modelId="{36655A2D-36E5-9046-86E6-085A92F91B12}" type="presParOf" srcId="{AC663F4A-CD97-4744-AEB6-C1D09B6F1FA3}" destId="{7CC50A5C-6DDF-7A4B-B4EF-D6D9D82B8FB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738F0A-12D4-1D4E-B61F-4C8847B791E1}" type="doc">
      <dgm:prSet loTypeId="urn:microsoft.com/office/officeart/2005/8/layout/matrix2" loCatId="matrix" qsTypeId="urn:microsoft.com/office/officeart/2005/8/quickstyle/3D2" qsCatId="3D" csTypeId="urn:microsoft.com/office/officeart/2005/8/colors/accent1_2" csCatId="accent1" phldr="1"/>
      <dgm:spPr/>
      <dgm:t>
        <a:bodyPr/>
        <a:lstStyle/>
        <a:p>
          <a:endParaRPr lang="en-US"/>
        </a:p>
      </dgm:t>
    </dgm:pt>
    <dgm:pt modelId="{91D73414-F3C5-3645-B671-75ED3C512E4D}">
      <dgm:prSet/>
      <dgm:spPr/>
      <dgm:t>
        <a:bodyPr/>
        <a:lstStyle/>
        <a:p>
          <a:pPr rtl="0"/>
          <a:r>
            <a:rPr lang="en-US" b="1" dirty="0" smtClean="0">
              <a:solidFill>
                <a:srgbClr val="000000"/>
              </a:solidFill>
              <a:latin typeface="+mj-lt"/>
            </a:rPr>
            <a:t>Incorrect handling is a very common failing</a:t>
          </a:r>
        </a:p>
      </dgm:t>
    </dgm:pt>
    <dgm:pt modelId="{30EF3C21-D509-0142-877E-3DE7B9792E2A}" type="parTrans" cxnId="{FC472137-78B5-0342-A628-3AF5BB43906C}">
      <dgm:prSet/>
      <dgm:spPr/>
      <dgm:t>
        <a:bodyPr/>
        <a:lstStyle/>
        <a:p>
          <a:endParaRPr lang="en-US"/>
        </a:p>
      </dgm:t>
    </dgm:pt>
    <dgm:pt modelId="{B1DC9B8D-B374-CA46-B2A3-8E87A28E15C6}" type="sibTrans" cxnId="{FC472137-78B5-0342-A628-3AF5BB43906C}">
      <dgm:prSet/>
      <dgm:spPr/>
      <dgm:t>
        <a:bodyPr/>
        <a:lstStyle/>
        <a:p>
          <a:endParaRPr lang="en-US"/>
        </a:p>
      </dgm:t>
    </dgm:pt>
    <dgm:pt modelId="{E51589B7-2D02-9946-BC87-DE40AA7CFBB4}">
      <dgm:prSet/>
      <dgm:spPr/>
      <dgm:t>
        <a:bodyPr/>
        <a:lstStyle/>
        <a:p>
          <a:pPr rtl="0"/>
          <a:r>
            <a:rPr lang="en-US" b="1" dirty="0" smtClean="0">
              <a:solidFill>
                <a:srgbClr val="000000"/>
              </a:solidFill>
              <a:latin typeface="+mj-lt"/>
            </a:rPr>
            <a:t>Input is any source of data from outside and whose value is not explicitly known by the programmer when the code was written</a:t>
          </a:r>
        </a:p>
      </dgm:t>
    </dgm:pt>
    <dgm:pt modelId="{24674599-52B2-7947-BAA8-83494ACB2B90}" type="parTrans" cxnId="{D0CE5C8B-5A76-EA4B-AB50-25983613E7EF}">
      <dgm:prSet/>
      <dgm:spPr/>
      <dgm:t>
        <a:bodyPr/>
        <a:lstStyle/>
        <a:p>
          <a:endParaRPr lang="en-US"/>
        </a:p>
      </dgm:t>
    </dgm:pt>
    <dgm:pt modelId="{B5B9807C-E0E3-9D43-A4E5-CC84B018FC36}" type="sibTrans" cxnId="{D0CE5C8B-5A76-EA4B-AB50-25983613E7EF}">
      <dgm:prSet/>
      <dgm:spPr/>
      <dgm:t>
        <a:bodyPr/>
        <a:lstStyle/>
        <a:p>
          <a:endParaRPr lang="en-US"/>
        </a:p>
      </dgm:t>
    </dgm:pt>
    <dgm:pt modelId="{40787A6F-1C6B-1641-90DC-DCAF79BEC773}">
      <dgm:prSet/>
      <dgm:spPr/>
      <dgm:t>
        <a:bodyPr/>
        <a:lstStyle/>
        <a:p>
          <a:pPr rtl="0"/>
          <a:r>
            <a:rPr lang="en-US" b="1" dirty="0" smtClean="0">
              <a:solidFill>
                <a:srgbClr val="000000"/>
              </a:solidFill>
              <a:latin typeface="+mj-lt"/>
            </a:rPr>
            <a:t>Must identify all data sources</a:t>
          </a:r>
          <a:endParaRPr lang="en-US" b="1" dirty="0">
            <a:solidFill>
              <a:srgbClr val="000000"/>
            </a:solidFill>
            <a:latin typeface="+mj-lt"/>
          </a:endParaRPr>
        </a:p>
      </dgm:t>
    </dgm:pt>
    <dgm:pt modelId="{58A1806B-B658-F44A-A5CF-67B5087E9C37}" type="parTrans" cxnId="{A23F88C2-4990-E245-A1C8-6AC7999D6769}">
      <dgm:prSet/>
      <dgm:spPr/>
      <dgm:t>
        <a:bodyPr/>
        <a:lstStyle/>
        <a:p>
          <a:endParaRPr lang="en-US"/>
        </a:p>
      </dgm:t>
    </dgm:pt>
    <dgm:pt modelId="{DA86554F-B02B-7840-861C-A7C8EDA79685}" type="sibTrans" cxnId="{A23F88C2-4990-E245-A1C8-6AC7999D6769}">
      <dgm:prSet/>
      <dgm:spPr/>
      <dgm:t>
        <a:bodyPr/>
        <a:lstStyle/>
        <a:p>
          <a:endParaRPr lang="en-US"/>
        </a:p>
      </dgm:t>
    </dgm:pt>
    <dgm:pt modelId="{B1E7FA4E-5556-914F-9D3B-E197115AC484}">
      <dgm:prSet/>
      <dgm:spPr/>
      <dgm:t>
        <a:bodyPr/>
        <a:lstStyle/>
        <a:p>
          <a:pPr rtl="0"/>
          <a:r>
            <a:rPr lang="en-US" b="1" dirty="0" smtClean="0">
              <a:solidFill>
                <a:srgbClr val="000000"/>
              </a:solidFill>
              <a:latin typeface="+mj-lt"/>
            </a:rPr>
            <a:t>Explicitly validate assumptions on size and type of values before use</a:t>
          </a:r>
        </a:p>
      </dgm:t>
    </dgm:pt>
    <dgm:pt modelId="{ED22882F-16A8-C94A-881B-D6F1A520D4BF}" type="parTrans" cxnId="{C5A8C8D3-AF13-2447-BEB9-D91B4F2C6D39}">
      <dgm:prSet/>
      <dgm:spPr/>
      <dgm:t>
        <a:bodyPr/>
        <a:lstStyle/>
        <a:p>
          <a:endParaRPr lang="en-US"/>
        </a:p>
      </dgm:t>
    </dgm:pt>
    <dgm:pt modelId="{A1F973E0-6BA4-3A41-97F5-60ADD3F793F8}" type="sibTrans" cxnId="{C5A8C8D3-AF13-2447-BEB9-D91B4F2C6D39}">
      <dgm:prSet/>
      <dgm:spPr/>
      <dgm:t>
        <a:bodyPr/>
        <a:lstStyle/>
        <a:p>
          <a:endParaRPr lang="en-US"/>
        </a:p>
      </dgm:t>
    </dgm:pt>
    <dgm:pt modelId="{CA02473B-70BA-F842-8CC3-F27DB72CD367}" type="pres">
      <dgm:prSet presAssocID="{FA738F0A-12D4-1D4E-B61F-4C8847B791E1}" presName="matrix" presStyleCnt="0">
        <dgm:presLayoutVars>
          <dgm:chMax val="1"/>
          <dgm:dir/>
          <dgm:resizeHandles val="exact"/>
        </dgm:presLayoutVars>
      </dgm:prSet>
      <dgm:spPr/>
      <dgm:t>
        <a:bodyPr/>
        <a:lstStyle/>
        <a:p>
          <a:endParaRPr lang="en-US"/>
        </a:p>
      </dgm:t>
    </dgm:pt>
    <dgm:pt modelId="{77FF17FF-C748-A849-A1FC-6382EE665BC5}" type="pres">
      <dgm:prSet presAssocID="{FA738F0A-12D4-1D4E-B61F-4C8847B791E1}" presName="axisShape" presStyleLbl="bgShp" presStyleIdx="0" presStyleCnt="1"/>
      <dgm:spPr/>
      <dgm:t>
        <a:bodyPr/>
        <a:lstStyle/>
        <a:p>
          <a:endParaRPr lang="en-US"/>
        </a:p>
      </dgm:t>
    </dgm:pt>
    <dgm:pt modelId="{195C8724-CBEE-9949-9504-79D1E5C56183}" type="pres">
      <dgm:prSet presAssocID="{FA738F0A-12D4-1D4E-B61F-4C8847B791E1}" presName="rect1" presStyleLbl="node1" presStyleIdx="0" presStyleCnt="4">
        <dgm:presLayoutVars>
          <dgm:chMax val="0"/>
          <dgm:chPref val="0"/>
          <dgm:bulletEnabled val="1"/>
        </dgm:presLayoutVars>
      </dgm:prSet>
      <dgm:spPr/>
      <dgm:t>
        <a:bodyPr/>
        <a:lstStyle/>
        <a:p>
          <a:endParaRPr lang="en-US"/>
        </a:p>
      </dgm:t>
    </dgm:pt>
    <dgm:pt modelId="{112B6CA0-B0C1-D740-8696-2C5B2F7CE756}" type="pres">
      <dgm:prSet presAssocID="{FA738F0A-12D4-1D4E-B61F-4C8847B791E1}" presName="rect2" presStyleLbl="node1" presStyleIdx="1" presStyleCnt="4">
        <dgm:presLayoutVars>
          <dgm:chMax val="0"/>
          <dgm:chPref val="0"/>
          <dgm:bulletEnabled val="1"/>
        </dgm:presLayoutVars>
      </dgm:prSet>
      <dgm:spPr/>
      <dgm:t>
        <a:bodyPr/>
        <a:lstStyle/>
        <a:p>
          <a:endParaRPr lang="en-US"/>
        </a:p>
      </dgm:t>
    </dgm:pt>
    <dgm:pt modelId="{62A451F2-6199-544E-A424-9E14542AD93A}" type="pres">
      <dgm:prSet presAssocID="{FA738F0A-12D4-1D4E-B61F-4C8847B791E1}" presName="rect3" presStyleLbl="node1" presStyleIdx="2" presStyleCnt="4">
        <dgm:presLayoutVars>
          <dgm:chMax val="0"/>
          <dgm:chPref val="0"/>
          <dgm:bulletEnabled val="1"/>
        </dgm:presLayoutVars>
      </dgm:prSet>
      <dgm:spPr/>
      <dgm:t>
        <a:bodyPr/>
        <a:lstStyle/>
        <a:p>
          <a:endParaRPr lang="en-US"/>
        </a:p>
      </dgm:t>
    </dgm:pt>
    <dgm:pt modelId="{B17633D7-2870-3F42-9CA6-9F709BE26A5F}" type="pres">
      <dgm:prSet presAssocID="{FA738F0A-12D4-1D4E-B61F-4C8847B791E1}" presName="rect4" presStyleLbl="node1" presStyleIdx="3" presStyleCnt="4">
        <dgm:presLayoutVars>
          <dgm:chMax val="0"/>
          <dgm:chPref val="0"/>
          <dgm:bulletEnabled val="1"/>
        </dgm:presLayoutVars>
      </dgm:prSet>
      <dgm:spPr/>
      <dgm:t>
        <a:bodyPr/>
        <a:lstStyle/>
        <a:p>
          <a:endParaRPr lang="en-US"/>
        </a:p>
      </dgm:t>
    </dgm:pt>
  </dgm:ptLst>
  <dgm:cxnLst>
    <dgm:cxn modelId="{06D69663-8677-C645-9F76-FC0C69630834}" type="presOf" srcId="{FA738F0A-12D4-1D4E-B61F-4C8847B791E1}" destId="{CA02473B-70BA-F842-8CC3-F27DB72CD367}" srcOrd="0" destOrd="0" presId="urn:microsoft.com/office/officeart/2005/8/layout/matrix2"/>
    <dgm:cxn modelId="{FC472137-78B5-0342-A628-3AF5BB43906C}" srcId="{FA738F0A-12D4-1D4E-B61F-4C8847B791E1}" destId="{91D73414-F3C5-3645-B671-75ED3C512E4D}" srcOrd="0" destOrd="0" parTransId="{30EF3C21-D509-0142-877E-3DE7B9792E2A}" sibTransId="{B1DC9B8D-B374-CA46-B2A3-8E87A28E15C6}"/>
    <dgm:cxn modelId="{A23F88C2-4990-E245-A1C8-6AC7999D6769}" srcId="{FA738F0A-12D4-1D4E-B61F-4C8847B791E1}" destId="{40787A6F-1C6B-1641-90DC-DCAF79BEC773}" srcOrd="2" destOrd="0" parTransId="{58A1806B-B658-F44A-A5CF-67B5087E9C37}" sibTransId="{DA86554F-B02B-7840-861C-A7C8EDA79685}"/>
    <dgm:cxn modelId="{41203FFF-59A2-C94D-9ABC-08D1EF399266}" type="presOf" srcId="{B1E7FA4E-5556-914F-9D3B-E197115AC484}" destId="{B17633D7-2870-3F42-9CA6-9F709BE26A5F}" srcOrd="0" destOrd="0" presId="urn:microsoft.com/office/officeart/2005/8/layout/matrix2"/>
    <dgm:cxn modelId="{7F38E5B0-A062-3E42-85E7-D67415B72862}" type="presOf" srcId="{40787A6F-1C6B-1641-90DC-DCAF79BEC773}" destId="{62A451F2-6199-544E-A424-9E14542AD93A}" srcOrd="0" destOrd="0" presId="urn:microsoft.com/office/officeart/2005/8/layout/matrix2"/>
    <dgm:cxn modelId="{C5A8C8D3-AF13-2447-BEB9-D91B4F2C6D39}" srcId="{FA738F0A-12D4-1D4E-B61F-4C8847B791E1}" destId="{B1E7FA4E-5556-914F-9D3B-E197115AC484}" srcOrd="3" destOrd="0" parTransId="{ED22882F-16A8-C94A-881B-D6F1A520D4BF}" sibTransId="{A1F973E0-6BA4-3A41-97F5-60ADD3F793F8}"/>
    <dgm:cxn modelId="{E57EB2C9-DF88-3644-AD1C-4183337812D9}" type="presOf" srcId="{91D73414-F3C5-3645-B671-75ED3C512E4D}" destId="{195C8724-CBEE-9949-9504-79D1E5C56183}" srcOrd="0" destOrd="0" presId="urn:microsoft.com/office/officeart/2005/8/layout/matrix2"/>
    <dgm:cxn modelId="{3B66AC37-C35A-F449-B53D-C6221BE485B5}" type="presOf" srcId="{E51589B7-2D02-9946-BC87-DE40AA7CFBB4}" destId="{112B6CA0-B0C1-D740-8696-2C5B2F7CE756}" srcOrd="0" destOrd="0" presId="urn:microsoft.com/office/officeart/2005/8/layout/matrix2"/>
    <dgm:cxn modelId="{D0CE5C8B-5A76-EA4B-AB50-25983613E7EF}" srcId="{FA738F0A-12D4-1D4E-B61F-4C8847B791E1}" destId="{E51589B7-2D02-9946-BC87-DE40AA7CFBB4}" srcOrd="1" destOrd="0" parTransId="{24674599-52B2-7947-BAA8-83494ACB2B90}" sibTransId="{B5B9807C-E0E3-9D43-A4E5-CC84B018FC36}"/>
    <dgm:cxn modelId="{83BC4B23-FA32-4F4C-9EFF-E83F56E0789D}" type="presParOf" srcId="{CA02473B-70BA-F842-8CC3-F27DB72CD367}" destId="{77FF17FF-C748-A849-A1FC-6382EE665BC5}" srcOrd="0" destOrd="0" presId="urn:microsoft.com/office/officeart/2005/8/layout/matrix2"/>
    <dgm:cxn modelId="{16DCCEE2-219F-674E-8584-9A164912C3D5}" type="presParOf" srcId="{CA02473B-70BA-F842-8CC3-F27DB72CD367}" destId="{195C8724-CBEE-9949-9504-79D1E5C56183}" srcOrd="1" destOrd="0" presId="urn:microsoft.com/office/officeart/2005/8/layout/matrix2"/>
    <dgm:cxn modelId="{781EF491-9957-C146-9791-BF324C10ABD7}" type="presParOf" srcId="{CA02473B-70BA-F842-8CC3-F27DB72CD367}" destId="{112B6CA0-B0C1-D740-8696-2C5B2F7CE756}" srcOrd="2" destOrd="0" presId="urn:microsoft.com/office/officeart/2005/8/layout/matrix2"/>
    <dgm:cxn modelId="{94795E8E-8623-8A47-B4D9-578B225E20B3}" type="presParOf" srcId="{CA02473B-70BA-F842-8CC3-F27DB72CD367}" destId="{62A451F2-6199-544E-A424-9E14542AD93A}" srcOrd="3" destOrd="0" presId="urn:microsoft.com/office/officeart/2005/8/layout/matrix2"/>
    <dgm:cxn modelId="{2F52D9B6-D7A7-6142-BB10-A7B9899AB04C}" type="presParOf" srcId="{CA02473B-70BA-F842-8CC3-F27DB72CD367}" destId="{B17633D7-2870-3F42-9CA6-9F709BE26A5F}"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DB9D7-7DBE-A245-A13C-85192D4A4C6D}"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E8D934-4B67-404A-AF55-08DA52A9A6ED}">
      <dgm:prSet phldrT="[Text]"/>
      <dgm:spPr>
        <a:solidFill>
          <a:schemeClr val="accent2"/>
        </a:solidFill>
        <a:ln>
          <a:noFill/>
        </a:ln>
      </dgm:spPr>
      <dgm:t>
        <a:bodyPr/>
        <a:lstStyle/>
        <a:p>
          <a:r>
            <a:rPr lang="en-US" b="0" dirty="0" smtClean="0">
              <a:solidFill>
                <a:schemeClr val="bg1"/>
              </a:solidFill>
              <a:latin typeface="+mj-lt"/>
            </a:rPr>
            <a:t>Most often occur in scripting languages</a:t>
          </a:r>
          <a:endParaRPr lang="en-US" b="0" dirty="0">
            <a:solidFill>
              <a:schemeClr val="bg1"/>
            </a:solidFill>
            <a:latin typeface="+mj-lt"/>
          </a:endParaRPr>
        </a:p>
      </dgm:t>
    </dgm:pt>
    <dgm:pt modelId="{CFDB04F7-441B-FB4E-8900-9D7C082D418B}" type="parTrans" cxnId="{9530F621-50D0-A34B-ABB1-EA2DC93F7D08}">
      <dgm:prSet/>
      <dgm:spPr/>
      <dgm:t>
        <a:bodyPr/>
        <a:lstStyle/>
        <a:p>
          <a:endParaRPr lang="en-US"/>
        </a:p>
      </dgm:t>
    </dgm:pt>
    <dgm:pt modelId="{DD9A7679-2511-964F-91B8-CE4A793300BF}" type="sibTrans" cxnId="{9530F621-50D0-A34B-ABB1-EA2DC93F7D08}">
      <dgm:prSet/>
      <dgm:spPr/>
      <dgm:t>
        <a:bodyPr/>
        <a:lstStyle/>
        <a:p>
          <a:endParaRPr lang="en-US"/>
        </a:p>
      </dgm:t>
    </dgm:pt>
    <dgm:pt modelId="{A88C638A-3F48-FB41-AA49-9D32387EE1BA}">
      <dgm:prSet custT="1"/>
      <dgm:spPr>
        <a:solidFill>
          <a:schemeClr val="tx1"/>
        </a:solidFill>
      </dgm:spPr>
      <dgm:t>
        <a:bodyPr/>
        <a:lstStyle/>
        <a:p>
          <a:r>
            <a:rPr lang="en-US" sz="2400" dirty="0" smtClean="0">
              <a:latin typeface="+mj-lt"/>
            </a:rPr>
            <a:t>Encourage reuse of other programs and system utilities where possible to save coding effort</a:t>
          </a:r>
        </a:p>
      </dgm:t>
    </dgm:pt>
    <dgm:pt modelId="{29CF9F67-53A7-A44E-9AFE-6DE0AD65A0A2}" type="parTrans" cxnId="{0CE7F2A4-4329-7242-B2AD-6D7B751143B1}">
      <dgm:prSet/>
      <dgm:spPr/>
      <dgm:t>
        <a:bodyPr/>
        <a:lstStyle/>
        <a:p>
          <a:endParaRPr lang="en-US"/>
        </a:p>
      </dgm:t>
    </dgm:pt>
    <dgm:pt modelId="{6806DDD0-34F4-FC48-A6BF-C1D51D5F5E25}" type="sibTrans" cxnId="{0CE7F2A4-4329-7242-B2AD-6D7B751143B1}">
      <dgm:prSet/>
      <dgm:spPr/>
      <dgm:t>
        <a:bodyPr/>
        <a:lstStyle/>
        <a:p>
          <a:endParaRPr lang="en-US"/>
        </a:p>
      </dgm:t>
    </dgm:pt>
    <dgm:pt modelId="{54F94085-D96B-6744-8919-FDC5D3BB4954}">
      <dgm:prSet custT="1"/>
      <dgm:spPr>
        <a:solidFill>
          <a:schemeClr val="tx1"/>
        </a:solidFill>
      </dgm:spPr>
      <dgm:t>
        <a:bodyPr/>
        <a:lstStyle/>
        <a:p>
          <a:r>
            <a:rPr lang="en-US" sz="2400" dirty="0" smtClean="0">
              <a:latin typeface="+mj-lt"/>
            </a:rPr>
            <a:t>Often used as Web CGI scripts</a:t>
          </a:r>
          <a:endParaRPr lang="en-US" sz="2400" dirty="0">
            <a:latin typeface="+mj-lt"/>
          </a:endParaRPr>
        </a:p>
      </dgm:t>
    </dgm:pt>
    <dgm:pt modelId="{3A86E1D1-6CE1-3040-94DB-4B8A74D85D31}" type="parTrans" cxnId="{52B5AD8D-198B-4D43-B7E4-0C2738ECBFB6}">
      <dgm:prSet/>
      <dgm:spPr/>
      <dgm:t>
        <a:bodyPr/>
        <a:lstStyle/>
        <a:p>
          <a:endParaRPr lang="en-US"/>
        </a:p>
      </dgm:t>
    </dgm:pt>
    <dgm:pt modelId="{2C80E0C7-B4A5-0B49-9759-8F5DC84B8E12}" type="sibTrans" cxnId="{52B5AD8D-198B-4D43-B7E4-0C2738ECBFB6}">
      <dgm:prSet/>
      <dgm:spPr/>
      <dgm:t>
        <a:bodyPr/>
        <a:lstStyle/>
        <a:p>
          <a:endParaRPr lang="en-US"/>
        </a:p>
      </dgm:t>
    </dgm:pt>
    <dgm:pt modelId="{146C8C96-A4EE-1B42-9762-5D0585890B49}" type="pres">
      <dgm:prSet presAssocID="{8F6DB9D7-7DBE-A245-A13C-85192D4A4C6D}" presName="Name0" presStyleCnt="0">
        <dgm:presLayoutVars>
          <dgm:dir/>
          <dgm:animLvl val="lvl"/>
          <dgm:resizeHandles val="exact"/>
        </dgm:presLayoutVars>
      </dgm:prSet>
      <dgm:spPr/>
      <dgm:t>
        <a:bodyPr/>
        <a:lstStyle/>
        <a:p>
          <a:endParaRPr lang="en-US"/>
        </a:p>
      </dgm:t>
    </dgm:pt>
    <dgm:pt modelId="{264523D6-0A26-8A4B-8982-F8C8C14EDC5C}" type="pres">
      <dgm:prSet presAssocID="{F7E8D934-4B67-404A-AF55-08DA52A9A6ED}" presName="composite" presStyleCnt="0"/>
      <dgm:spPr/>
    </dgm:pt>
    <dgm:pt modelId="{FBF2F748-B814-1949-9EC8-CF6456CE4F5C}" type="pres">
      <dgm:prSet presAssocID="{F7E8D934-4B67-404A-AF55-08DA52A9A6ED}" presName="parTx" presStyleLbl="alignNode1" presStyleIdx="0" presStyleCnt="1">
        <dgm:presLayoutVars>
          <dgm:chMax val="0"/>
          <dgm:chPref val="0"/>
          <dgm:bulletEnabled val="1"/>
        </dgm:presLayoutVars>
      </dgm:prSet>
      <dgm:spPr/>
      <dgm:t>
        <a:bodyPr/>
        <a:lstStyle/>
        <a:p>
          <a:endParaRPr lang="en-US"/>
        </a:p>
      </dgm:t>
    </dgm:pt>
    <dgm:pt modelId="{E0DA6B96-E30F-134B-9CBE-EF02D3E52DFB}" type="pres">
      <dgm:prSet presAssocID="{F7E8D934-4B67-404A-AF55-08DA52A9A6ED}" presName="desTx" presStyleLbl="alignAccFollowNode1" presStyleIdx="0" presStyleCnt="1">
        <dgm:presLayoutVars>
          <dgm:bulletEnabled val="1"/>
        </dgm:presLayoutVars>
      </dgm:prSet>
      <dgm:spPr/>
      <dgm:t>
        <a:bodyPr/>
        <a:lstStyle/>
        <a:p>
          <a:endParaRPr lang="en-US"/>
        </a:p>
      </dgm:t>
    </dgm:pt>
  </dgm:ptLst>
  <dgm:cxnLst>
    <dgm:cxn modelId="{6A785CC5-FE8A-9642-BC7C-A6A9DC1DFCAF}" type="presOf" srcId="{F7E8D934-4B67-404A-AF55-08DA52A9A6ED}" destId="{FBF2F748-B814-1949-9EC8-CF6456CE4F5C}" srcOrd="0" destOrd="0" presId="urn:microsoft.com/office/officeart/2005/8/layout/hList1"/>
    <dgm:cxn modelId="{9530F621-50D0-A34B-ABB1-EA2DC93F7D08}" srcId="{8F6DB9D7-7DBE-A245-A13C-85192D4A4C6D}" destId="{F7E8D934-4B67-404A-AF55-08DA52A9A6ED}" srcOrd="0" destOrd="0" parTransId="{CFDB04F7-441B-FB4E-8900-9D7C082D418B}" sibTransId="{DD9A7679-2511-964F-91B8-CE4A793300BF}"/>
    <dgm:cxn modelId="{0CE7F2A4-4329-7242-B2AD-6D7B751143B1}" srcId="{F7E8D934-4B67-404A-AF55-08DA52A9A6ED}" destId="{A88C638A-3F48-FB41-AA49-9D32387EE1BA}" srcOrd="0" destOrd="0" parTransId="{29CF9F67-53A7-A44E-9AFE-6DE0AD65A0A2}" sibTransId="{6806DDD0-34F4-FC48-A6BF-C1D51D5F5E25}"/>
    <dgm:cxn modelId="{B5113E8E-5141-4947-A06D-B815FDE49118}" type="presOf" srcId="{A88C638A-3F48-FB41-AA49-9D32387EE1BA}" destId="{E0DA6B96-E30F-134B-9CBE-EF02D3E52DFB}" srcOrd="0" destOrd="0" presId="urn:microsoft.com/office/officeart/2005/8/layout/hList1"/>
    <dgm:cxn modelId="{52B5AD8D-198B-4D43-B7E4-0C2738ECBFB6}" srcId="{F7E8D934-4B67-404A-AF55-08DA52A9A6ED}" destId="{54F94085-D96B-6744-8919-FDC5D3BB4954}" srcOrd="1" destOrd="0" parTransId="{3A86E1D1-6CE1-3040-94DB-4B8A74D85D31}" sibTransId="{2C80E0C7-B4A5-0B49-9759-8F5DC84B8E12}"/>
    <dgm:cxn modelId="{1C3DCD31-F434-6B4B-B9BF-288CCABFE1F1}" type="presOf" srcId="{54F94085-D96B-6744-8919-FDC5D3BB4954}" destId="{E0DA6B96-E30F-134B-9CBE-EF02D3E52DFB}" srcOrd="0" destOrd="1" presId="urn:microsoft.com/office/officeart/2005/8/layout/hList1"/>
    <dgm:cxn modelId="{3F5F735B-25AB-574D-95F9-13053225C257}" type="presOf" srcId="{8F6DB9D7-7DBE-A245-A13C-85192D4A4C6D}" destId="{146C8C96-A4EE-1B42-9762-5D0585890B49}" srcOrd="0" destOrd="0" presId="urn:microsoft.com/office/officeart/2005/8/layout/hList1"/>
    <dgm:cxn modelId="{487BE99B-E1B7-2A49-8695-C69D51F02AAA}" type="presParOf" srcId="{146C8C96-A4EE-1B42-9762-5D0585890B49}" destId="{264523D6-0A26-8A4B-8982-F8C8C14EDC5C}" srcOrd="0" destOrd="0" presId="urn:microsoft.com/office/officeart/2005/8/layout/hList1"/>
    <dgm:cxn modelId="{3E1AEC3F-764F-254D-A7F7-E9F82FCA31B7}" type="presParOf" srcId="{264523D6-0A26-8A4B-8982-F8C8C14EDC5C}" destId="{FBF2F748-B814-1949-9EC8-CF6456CE4F5C}" srcOrd="0" destOrd="0" presId="urn:microsoft.com/office/officeart/2005/8/layout/hList1"/>
    <dgm:cxn modelId="{B233C8EB-5920-974D-A394-38F64E7EFEEA}" type="presParOf" srcId="{264523D6-0A26-8A4B-8982-F8C8C14EDC5C}" destId="{E0DA6B96-E30F-134B-9CBE-EF02D3E52DF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738216-F1FC-0E42-BD3A-DA976518A916}" type="doc">
      <dgm:prSet loTypeId="urn:microsoft.com/office/officeart/2005/8/layout/hList6" loCatId="list" qsTypeId="urn:microsoft.com/office/officeart/2005/8/quickstyle/simple4" qsCatId="simple" csTypeId="urn:microsoft.com/office/officeart/2005/8/colors/accent1_5" csCatId="accent1" phldr="1"/>
      <dgm:spPr/>
      <dgm:t>
        <a:bodyPr/>
        <a:lstStyle/>
        <a:p>
          <a:endParaRPr lang="en-US"/>
        </a:p>
      </dgm:t>
    </dgm:pt>
    <dgm:pt modelId="{8A9692FE-B7F9-6742-BF85-9DD37F148C70}">
      <dgm:prSet/>
      <dgm:spPr/>
      <dgm:t>
        <a:bodyPr/>
        <a:lstStyle/>
        <a:p>
          <a:pPr rtl="0"/>
          <a:r>
            <a:rPr lang="en-US" b="1" dirty="0" smtClean="0">
              <a:latin typeface="+mj-lt"/>
            </a:rPr>
            <a:t>Attacks where input provided by one user is subsequently output to another user</a:t>
          </a:r>
          <a:endParaRPr lang="en-US" b="1" dirty="0">
            <a:latin typeface="+mj-lt"/>
          </a:endParaRPr>
        </a:p>
      </dgm:t>
    </dgm:pt>
    <dgm:pt modelId="{AFCD9345-8969-654C-87F9-9DC5D0E88FBC}" type="parTrans" cxnId="{EAE945F3-D1C1-FB44-8352-D305FD4AD53F}">
      <dgm:prSet/>
      <dgm:spPr/>
      <dgm:t>
        <a:bodyPr/>
        <a:lstStyle/>
        <a:p>
          <a:endParaRPr lang="en-US"/>
        </a:p>
      </dgm:t>
    </dgm:pt>
    <dgm:pt modelId="{1897314B-E8F3-6B41-B262-3C0EDBDEB7F1}" type="sibTrans" cxnId="{EAE945F3-D1C1-FB44-8352-D305FD4AD53F}">
      <dgm:prSet/>
      <dgm:spPr/>
      <dgm:t>
        <a:bodyPr/>
        <a:lstStyle/>
        <a:p>
          <a:endParaRPr lang="en-US"/>
        </a:p>
      </dgm:t>
    </dgm:pt>
    <dgm:pt modelId="{0FDBFFBF-32AF-2145-B2FB-791C0BA6AEC5}">
      <dgm:prSet/>
      <dgm:spPr/>
      <dgm:t>
        <a:bodyPr/>
        <a:lstStyle/>
        <a:p>
          <a:pPr rtl="0"/>
          <a:r>
            <a:rPr lang="en-US" b="1" dirty="0" smtClean="0">
              <a:latin typeface="+mj-lt"/>
            </a:rPr>
            <a:t>Commonly seen in scripted Web applications</a:t>
          </a:r>
        </a:p>
      </dgm:t>
    </dgm:pt>
    <dgm:pt modelId="{3B44C05C-8249-8441-B19A-03FF36505A67}" type="parTrans" cxnId="{28FE6D0C-E148-5E43-A23F-D50B1E91AEFA}">
      <dgm:prSet/>
      <dgm:spPr/>
      <dgm:t>
        <a:bodyPr/>
        <a:lstStyle/>
        <a:p>
          <a:endParaRPr lang="en-US"/>
        </a:p>
      </dgm:t>
    </dgm:pt>
    <dgm:pt modelId="{386E5FEE-12CF-CA46-896C-91710AD0224B}" type="sibTrans" cxnId="{28FE6D0C-E148-5E43-A23F-D50B1E91AEFA}">
      <dgm:prSet/>
      <dgm:spPr/>
      <dgm:t>
        <a:bodyPr/>
        <a:lstStyle/>
        <a:p>
          <a:endParaRPr lang="en-US"/>
        </a:p>
      </dgm:t>
    </dgm:pt>
    <dgm:pt modelId="{8474B88D-393D-F041-BBB4-E1DA4C6BEC54}">
      <dgm:prSet/>
      <dgm:spPr/>
      <dgm:t>
        <a:bodyPr/>
        <a:lstStyle/>
        <a:p>
          <a:pPr rtl="0"/>
          <a:r>
            <a:rPr lang="en-US" b="1" dirty="0" smtClean="0">
              <a:latin typeface="+mj-lt"/>
            </a:rPr>
            <a:t>Vulnerability involves the inclusion of script code in the HTML content</a:t>
          </a:r>
          <a:endParaRPr lang="en-US" b="1" dirty="0">
            <a:latin typeface="+mj-lt"/>
          </a:endParaRPr>
        </a:p>
      </dgm:t>
    </dgm:pt>
    <dgm:pt modelId="{411787C8-E856-874D-BA41-D046582EA773}" type="parTrans" cxnId="{5CE98DFA-9EF2-D741-BEA2-B9698243485A}">
      <dgm:prSet/>
      <dgm:spPr/>
      <dgm:t>
        <a:bodyPr/>
        <a:lstStyle/>
        <a:p>
          <a:endParaRPr lang="en-US"/>
        </a:p>
      </dgm:t>
    </dgm:pt>
    <dgm:pt modelId="{6893AEF9-A94B-7240-A31E-1246AEC64669}" type="sibTrans" cxnId="{5CE98DFA-9EF2-D741-BEA2-B9698243485A}">
      <dgm:prSet/>
      <dgm:spPr/>
      <dgm:t>
        <a:bodyPr/>
        <a:lstStyle/>
        <a:p>
          <a:endParaRPr lang="en-US"/>
        </a:p>
      </dgm:t>
    </dgm:pt>
    <dgm:pt modelId="{797AC862-5275-0441-A11C-70B003F91977}">
      <dgm:prSet/>
      <dgm:spPr/>
      <dgm:t>
        <a:bodyPr/>
        <a:lstStyle/>
        <a:p>
          <a:pPr rtl="0"/>
          <a:r>
            <a:rPr lang="en-US" b="1" dirty="0" smtClean="0">
              <a:latin typeface="+mj-lt"/>
            </a:rPr>
            <a:t>Script code may need to access data associated with other pages</a:t>
          </a:r>
          <a:endParaRPr lang="en-US" b="1" dirty="0">
            <a:latin typeface="+mj-lt"/>
          </a:endParaRPr>
        </a:p>
      </dgm:t>
    </dgm:pt>
    <dgm:pt modelId="{1F5856B2-F95E-1845-867A-47DF2330CC5F}" type="parTrans" cxnId="{83CC318D-D3E5-8B40-B91D-D1240953457E}">
      <dgm:prSet/>
      <dgm:spPr/>
      <dgm:t>
        <a:bodyPr/>
        <a:lstStyle/>
        <a:p>
          <a:endParaRPr lang="en-US"/>
        </a:p>
      </dgm:t>
    </dgm:pt>
    <dgm:pt modelId="{5F821B6B-9AFD-7B42-A384-368E0F6542EE}" type="sibTrans" cxnId="{83CC318D-D3E5-8B40-B91D-D1240953457E}">
      <dgm:prSet/>
      <dgm:spPr/>
      <dgm:t>
        <a:bodyPr/>
        <a:lstStyle/>
        <a:p>
          <a:endParaRPr lang="en-US"/>
        </a:p>
      </dgm:t>
    </dgm:pt>
    <dgm:pt modelId="{E4E72A15-A256-CE49-980B-A08E82DA0005}">
      <dgm:prSet/>
      <dgm:spPr/>
      <dgm:t>
        <a:bodyPr/>
        <a:lstStyle/>
        <a:p>
          <a:pPr rtl="0"/>
          <a:r>
            <a:rPr lang="en-US" b="1" dirty="0" smtClean="0">
              <a:latin typeface="+mj-lt"/>
            </a:rPr>
            <a:t>Browsers impose security checks and restrict data access to pages originating from the same site</a:t>
          </a:r>
          <a:endParaRPr lang="en-US" b="1" dirty="0">
            <a:latin typeface="+mj-lt"/>
          </a:endParaRPr>
        </a:p>
      </dgm:t>
    </dgm:pt>
    <dgm:pt modelId="{41668D30-C8EE-7F45-BB6B-875C86CC7304}" type="parTrans" cxnId="{35320135-06F9-7C47-8CCF-5F798A6AE1DB}">
      <dgm:prSet/>
      <dgm:spPr/>
      <dgm:t>
        <a:bodyPr/>
        <a:lstStyle/>
        <a:p>
          <a:endParaRPr lang="en-US"/>
        </a:p>
      </dgm:t>
    </dgm:pt>
    <dgm:pt modelId="{9BC2AB1C-2EBE-344C-A338-89EE7B9BC640}" type="sibTrans" cxnId="{35320135-06F9-7C47-8CCF-5F798A6AE1DB}">
      <dgm:prSet/>
      <dgm:spPr/>
      <dgm:t>
        <a:bodyPr/>
        <a:lstStyle/>
        <a:p>
          <a:endParaRPr lang="en-US"/>
        </a:p>
      </dgm:t>
    </dgm:pt>
    <dgm:pt modelId="{7299EB4B-515F-C240-9F12-2B5C69E7C8AD}">
      <dgm:prSet/>
      <dgm:spPr/>
      <dgm:t>
        <a:bodyPr/>
        <a:lstStyle/>
        <a:p>
          <a:pPr rtl="0"/>
          <a:r>
            <a:rPr lang="en-US" b="1" dirty="0" smtClean="0">
              <a:latin typeface="+mj-lt"/>
            </a:rPr>
            <a:t>Exploit assumption that all content from one site is equally trusted and hence is permitted to interact with other content from the site</a:t>
          </a:r>
          <a:endParaRPr lang="en-US" b="1" dirty="0">
            <a:latin typeface="+mj-lt"/>
          </a:endParaRPr>
        </a:p>
      </dgm:t>
    </dgm:pt>
    <dgm:pt modelId="{C73192B3-045F-854A-97CF-F48EE6C5F510}" type="parTrans" cxnId="{DE07CD6B-D524-CE42-A697-F2118F000714}">
      <dgm:prSet/>
      <dgm:spPr/>
      <dgm:t>
        <a:bodyPr/>
        <a:lstStyle/>
        <a:p>
          <a:endParaRPr lang="en-US"/>
        </a:p>
      </dgm:t>
    </dgm:pt>
    <dgm:pt modelId="{AABD1336-E1F2-AF4F-9EAF-3AB8543BCBAC}" type="sibTrans" cxnId="{DE07CD6B-D524-CE42-A697-F2118F000714}">
      <dgm:prSet/>
      <dgm:spPr/>
      <dgm:t>
        <a:bodyPr/>
        <a:lstStyle/>
        <a:p>
          <a:endParaRPr lang="en-US"/>
        </a:p>
      </dgm:t>
    </dgm:pt>
    <dgm:pt modelId="{59383F9F-B252-8043-A32A-EFB5A575996F}">
      <dgm:prSet/>
      <dgm:spPr/>
      <dgm:t>
        <a:bodyPr/>
        <a:lstStyle/>
        <a:p>
          <a:pPr rtl="0"/>
          <a:endParaRPr lang="en-US" b="1" dirty="0" smtClean="0">
            <a:latin typeface="+mj-lt"/>
          </a:endParaRPr>
        </a:p>
        <a:p>
          <a:pPr rtl="0"/>
          <a:r>
            <a:rPr lang="en-US" b="1" dirty="0" smtClean="0">
              <a:latin typeface="+mj-lt"/>
            </a:rPr>
            <a:t>XSS reflection vulnerability</a:t>
          </a:r>
          <a:endParaRPr lang="en-US" b="1" dirty="0">
            <a:latin typeface="+mj-lt"/>
          </a:endParaRPr>
        </a:p>
      </dgm:t>
    </dgm:pt>
    <dgm:pt modelId="{98946462-F1F4-2F45-A0EA-D932BBE1E621}" type="parTrans" cxnId="{51F3357C-397C-484F-A72C-922CDA10F104}">
      <dgm:prSet/>
      <dgm:spPr/>
      <dgm:t>
        <a:bodyPr/>
        <a:lstStyle/>
        <a:p>
          <a:endParaRPr lang="en-US"/>
        </a:p>
      </dgm:t>
    </dgm:pt>
    <dgm:pt modelId="{83BA5EE4-62E5-5E4F-9368-A726FB81807E}" type="sibTrans" cxnId="{51F3357C-397C-484F-A72C-922CDA10F104}">
      <dgm:prSet/>
      <dgm:spPr/>
      <dgm:t>
        <a:bodyPr/>
        <a:lstStyle/>
        <a:p>
          <a:endParaRPr lang="en-US"/>
        </a:p>
      </dgm:t>
    </dgm:pt>
    <dgm:pt modelId="{EA459881-D6FA-8F4A-AB46-DCA7E65CA43D}">
      <dgm:prSet/>
      <dgm:spPr/>
      <dgm:t>
        <a:bodyPr/>
        <a:lstStyle/>
        <a:p>
          <a:pPr rtl="0"/>
          <a:r>
            <a:rPr lang="en-US" b="1" dirty="0" smtClean="0">
              <a:latin typeface="+mj-lt"/>
            </a:rPr>
            <a:t>Attacker includes the malicious script content in data supplied to a site</a:t>
          </a:r>
          <a:endParaRPr lang="en-US" b="1" dirty="0">
            <a:latin typeface="+mj-lt"/>
          </a:endParaRPr>
        </a:p>
      </dgm:t>
    </dgm:pt>
    <dgm:pt modelId="{8D099309-C48E-794C-BE14-649CD5F89254}" type="parTrans" cxnId="{B27B83CE-3276-D24A-9308-51E50C6FF3B8}">
      <dgm:prSet/>
      <dgm:spPr/>
      <dgm:t>
        <a:bodyPr/>
        <a:lstStyle/>
        <a:p>
          <a:endParaRPr lang="en-US"/>
        </a:p>
      </dgm:t>
    </dgm:pt>
    <dgm:pt modelId="{EC211667-D220-EF40-8228-2EC717277E57}" type="sibTrans" cxnId="{B27B83CE-3276-D24A-9308-51E50C6FF3B8}">
      <dgm:prSet/>
      <dgm:spPr/>
      <dgm:t>
        <a:bodyPr/>
        <a:lstStyle/>
        <a:p>
          <a:endParaRPr lang="en-US"/>
        </a:p>
      </dgm:t>
    </dgm:pt>
    <dgm:pt modelId="{46EBF384-467E-B949-AFEB-A2D10AEF5E9B}" type="pres">
      <dgm:prSet presAssocID="{ED738216-F1FC-0E42-BD3A-DA976518A916}" presName="Name0" presStyleCnt="0">
        <dgm:presLayoutVars>
          <dgm:dir/>
          <dgm:resizeHandles val="exact"/>
        </dgm:presLayoutVars>
      </dgm:prSet>
      <dgm:spPr/>
      <dgm:t>
        <a:bodyPr/>
        <a:lstStyle/>
        <a:p>
          <a:endParaRPr lang="en-US"/>
        </a:p>
      </dgm:t>
    </dgm:pt>
    <dgm:pt modelId="{E4D3B943-EFD4-CA49-81F0-3B5F3ED8EF44}" type="pres">
      <dgm:prSet presAssocID="{8A9692FE-B7F9-6742-BF85-9DD37F148C70}" presName="node" presStyleLbl="node1" presStyleIdx="0" presStyleCnt="4">
        <dgm:presLayoutVars>
          <dgm:bulletEnabled val="1"/>
        </dgm:presLayoutVars>
      </dgm:prSet>
      <dgm:spPr/>
      <dgm:t>
        <a:bodyPr/>
        <a:lstStyle/>
        <a:p>
          <a:endParaRPr lang="en-US"/>
        </a:p>
      </dgm:t>
    </dgm:pt>
    <dgm:pt modelId="{2988D496-52D2-1B4E-B7DF-6C7534CDCA91}" type="pres">
      <dgm:prSet presAssocID="{1897314B-E8F3-6B41-B262-3C0EDBDEB7F1}" presName="sibTrans" presStyleCnt="0"/>
      <dgm:spPr/>
      <dgm:t>
        <a:bodyPr/>
        <a:lstStyle/>
        <a:p>
          <a:endParaRPr lang="en-US"/>
        </a:p>
      </dgm:t>
    </dgm:pt>
    <dgm:pt modelId="{14688093-8D8B-6348-AECE-C5CB825B39E9}" type="pres">
      <dgm:prSet presAssocID="{0FDBFFBF-32AF-2145-B2FB-791C0BA6AEC5}" presName="node" presStyleLbl="node1" presStyleIdx="1" presStyleCnt="4">
        <dgm:presLayoutVars>
          <dgm:bulletEnabled val="1"/>
        </dgm:presLayoutVars>
      </dgm:prSet>
      <dgm:spPr/>
      <dgm:t>
        <a:bodyPr/>
        <a:lstStyle/>
        <a:p>
          <a:endParaRPr lang="en-US"/>
        </a:p>
      </dgm:t>
    </dgm:pt>
    <dgm:pt modelId="{365DE7CC-336A-2048-8B1A-136973C493DE}" type="pres">
      <dgm:prSet presAssocID="{386E5FEE-12CF-CA46-896C-91710AD0224B}" presName="sibTrans" presStyleCnt="0"/>
      <dgm:spPr/>
      <dgm:t>
        <a:bodyPr/>
        <a:lstStyle/>
        <a:p>
          <a:endParaRPr lang="en-US"/>
        </a:p>
      </dgm:t>
    </dgm:pt>
    <dgm:pt modelId="{3FE07096-8FB5-9946-B5FA-8A05FD6FAB4C}" type="pres">
      <dgm:prSet presAssocID="{7299EB4B-515F-C240-9F12-2B5C69E7C8AD}" presName="node" presStyleLbl="node1" presStyleIdx="2" presStyleCnt="4">
        <dgm:presLayoutVars>
          <dgm:bulletEnabled val="1"/>
        </dgm:presLayoutVars>
      </dgm:prSet>
      <dgm:spPr/>
      <dgm:t>
        <a:bodyPr/>
        <a:lstStyle/>
        <a:p>
          <a:endParaRPr lang="en-US"/>
        </a:p>
      </dgm:t>
    </dgm:pt>
    <dgm:pt modelId="{6C8BBC24-43C5-1549-BA48-1327AB121258}" type="pres">
      <dgm:prSet presAssocID="{AABD1336-E1F2-AF4F-9EAF-3AB8543BCBAC}" presName="sibTrans" presStyleCnt="0"/>
      <dgm:spPr/>
      <dgm:t>
        <a:bodyPr/>
        <a:lstStyle/>
        <a:p>
          <a:endParaRPr lang="en-US"/>
        </a:p>
      </dgm:t>
    </dgm:pt>
    <dgm:pt modelId="{5C65FDC7-D923-E249-BFF8-519500BF915D}" type="pres">
      <dgm:prSet presAssocID="{59383F9F-B252-8043-A32A-EFB5A575996F}" presName="node" presStyleLbl="node1" presStyleIdx="3" presStyleCnt="4">
        <dgm:presLayoutVars>
          <dgm:bulletEnabled val="1"/>
        </dgm:presLayoutVars>
      </dgm:prSet>
      <dgm:spPr/>
      <dgm:t>
        <a:bodyPr/>
        <a:lstStyle/>
        <a:p>
          <a:endParaRPr lang="en-US"/>
        </a:p>
      </dgm:t>
    </dgm:pt>
  </dgm:ptLst>
  <dgm:cxnLst>
    <dgm:cxn modelId="{973286B3-E177-434E-A577-600FD2EF487F}" type="presOf" srcId="{0FDBFFBF-32AF-2145-B2FB-791C0BA6AEC5}" destId="{14688093-8D8B-6348-AECE-C5CB825B39E9}" srcOrd="0" destOrd="0" presId="urn:microsoft.com/office/officeart/2005/8/layout/hList6"/>
    <dgm:cxn modelId="{35320135-06F9-7C47-8CCF-5F798A6AE1DB}" srcId="{0FDBFFBF-32AF-2145-B2FB-791C0BA6AEC5}" destId="{E4E72A15-A256-CE49-980B-A08E82DA0005}" srcOrd="2" destOrd="0" parTransId="{41668D30-C8EE-7F45-BB6B-875C86CC7304}" sibTransId="{9BC2AB1C-2EBE-344C-A338-89EE7B9BC640}"/>
    <dgm:cxn modelId="{83CC318D-D3E5-8B40-B91D-D1240953457E}" srcId="{0FDBFFBF-32AF-2145-B2FB-791C0BA6AEC5}" destId="{797AC862-5275-0441-A11C-70B003F91977}" srcOrd="1" destOrd="0" parTransId="{1F5856B2-F95E-1845-867A-47DF2330CC5F}" sibTransId="{5F821B6B-9AFD-7B42-A384-368E0F6542EE}"/>
    <dgm:cxn modelId="{B27B83CE-3276-D24A-9308-51E50C6FF3B8}" srcId="{59383F9F-B252-8043-A32A-EFB5A575996F}" destId="{EA459881-D6FA-8F4A-AB46-DCA7E65CA43D}" srcOrd="0" destOrd="0" parTransId="{8D099309-C48E-794C-BE14-649CD5F89254}" sibTransId="{EC211667-D220-EF40-8228-2EC717277E57}"/>
    <dgm:cxn modelId="{DE07CD6B-D524-CE42-A697-F2118F000714}" srcId="{ED738216-F1FC-0E42-BD3A-DA976518A916}" destId="{7299EB4B-515F-C240-9F12-2B5C69E7C8AD}" srcOrd="2" destOrd="0" parTransId="{C73192B3-045F-854A-97CF-F48EE6C5F510}" sibTransId="{AABD1336-E1F2-AF4F-9EAF-3AB8543BCBAC}"/>
    <dgm:cxn modelId="{EAE945F3-D1C1-FB44-8352-D305FD4AD53F}" srcId="{ED738216-F1FC-0E42-BD3A-DA976518A916}" destId="{8A9692FE-B7F9-6742-BF85-9DD37F148C70}" srcOrd="0" destOrd="0" parTransId="{AFCD9345-8969-654C-87F9-9DC5D0E88FBC}" sibTransId="{1897314B-E8F3-6B41-B262-3C0EDBDEB7F1}"/>
    <dgm:cxn modelId="{5CE98DFA-9EF2-D741-BEA2-B9698243485A}" srcId="{0FDBFFBF-32AF-2145-B2FB-791C0BA6AEC5}" destId="{8474B88D-393D-F041-BBB4-E1DA4C6BEC54}" srcOrd="0" destOrd="0" parTransId="{411787C8-E856-874D-BA41-D046582EA773}" sibTransId="{6893AEF9-A94B-7240-A31E-1246AEC64669}"/>
    <dgm:cxn modelId="{68732195-2163-BA41-853D-046BDCA4C78C}" type="presOf" srcId="{ED738216-F1FC-0E42-BD3A-DA976518A916}" destId="{46EBF384-467E-B949-AFEB-A2D10AEF5E9B}" srcOrd="0" destOrd="0" presId="urn:microsoft.com/office/officeart/2005/8/layout/hList6"/>
    <dgm:cxn modelId="{F4D4FC1B-F5CA-754A-8957-8EDBB146AF2C}" type="presOf" srcId="{8474B88D-393D-F041-BBB4-E1DA4C6BEC54}" destId="{14688093-8D8B-6348-AECE-C5CB825B39E9}" srcOrd="0" destOrd="1" presId="urn:microsoft.com/office/officeart/2005/8/layout/hList6"/>
    <dgm:cxn modelId="{51F3357C-397C-484F-A72C-922CDA10F104}" srcId="{ED738216-F1FC-0E42-BD3A-DA976518A916}" destId="{59383F9F-B252-8043-A32A-EFB5A575996F}" srcOrd="3" destOrd="0" parTransId="{98946462-F1F4-2F45-A0EA-D932BBE1E621}" sibTransId="{83BA5EE4-62E5-5E4F-9368-A726FB81807E}"/>
    <dgm:cxn modelId="{3D974C2B-05CA-E24E-B438-84E705BF6AC1}" type="presOf" srcId="{E4E72A15-A256-CE49-980B-A08E82DA0005}" destId="{14688093-8D8B-6348-AECE-C5CB825B39E9}" srcOrd="0" destOrd="3" presId="urn:microsoft.com/office/officeart/2005/8/layout/hList6"/>
    <dgm:cxn modelId="{B067D2C8-B33E-3541-A3CB-CB9BEE213925}" type="presOf" srcId="{8A9692FE-B7F9-6742-BF85-9DD37F148C70}" destId="{E4D3B943-EFD4-CA49-81F0-3B5F3ED8EF44}" srcOrd="0" destOrd="0" presId="urn:microsoft.com/office/officeart/2005/8/layout/hList6"/>
    <dgm:cxn modelId="{28FE6D0C-E148-5E43-A23F-D50B1E91AEFA}" srcId="{ED738216-F1FC-0E42-BD3A-DA976518A916}" destId="{0FDBFFBF-32AF-2145-B2FB-791C0BA6AEC5}" srcOrd="1" destOrd="0" parTransId="{3B44C05C-8249-8441-B19A-03FF36505A67}" sibTransId="{386E5FEE-12CF-CA46-896C-91710AD0224B}"/>
    <dgm:cxn modelId="{36E2D0B7-883A-904A-922D-1E08AA959F25}" type="presOf" srcId="{7299EB4B-515F-C240-9F12-2B5C69E7C8AD}" destId="{3FE07096-8FB5-9946-B5FA-8A05FD6FAB4C}" srcOrd="0" destOrd="0" presId="urn:microsoft.com/office/officeart/2005/8/layout/hList6"/>
    <dgm:cxn modelId="{780468D1-7593-D840-A57E-2C90F4054043}" type="presOf" srcId="{59383F9F-B252-8043-A32A-EFB5A575996F}" destId="{5C65FDC7-D923-E249-BFF8-519500BF915D}" srcOrd="0" destOrd="0" presId="urn:microsoft.com/office/officeart/2005/8/layout/hList6"/>
    <dgm:cxn modelId="{AE00C732-EDB6-0941-9E36-127856EA161D}" type="presOf" srcId="{EA459881-D6FA-8F4A-AB46-DCA7E65CA43D}" destId="{5C65FDC7-D923-E249-BFF8-519500BF915D}" srcOrd="0" destOrd="1" presId="urn:microsoft.com/office/officeart/2005/8/layout/hList6"/>
    <dgm:cxn modelId="{44B9F2BE-AE5D-CA42-8517-63BBAB9EC49D}" type="presOf" srcId="{797AC862-5275-0441-A11C-70B003F91977}" destId="{14688093-8D8B-6348-AECE-C5CB825B39E9}" srcOrd="0" destOrd="2" presId="urn:microsoft.com/office/officeart/2005/8/layout/hList6"/>
    <dgm:cxn modelId="{B229A06B-3481-8A4A-9CF5-D0626324D537}" type="presParOf" srcId="{46EBF384-467E-B949-AFEB-A2D10AEF5E9B}" destId="{E4D3B943-EFD4-CA49-81F0-3B5F3ED8EF44}" srcOrd="0" destOrd="0" presId="urn:microsoft.com/office/officeart/2005/8/layout/hList6"/>
    <dgm:cxn modelId="{A2824BB7-E455-0846-8EA7-DE49FB268F78}" type="presParOf" srcId="{46EBF384-467E-B949-AFEB-A2D10AEF5E9B}" destId="{2988D496-52D2-1B4E-B7DF-6C7534CDCA91}" srcOrd="1" destOrd="0" presId="urn:microsoft.com/office/officeart/2005/8/layout/hList6"/>
    <dgm:cxn modelId="{B3865AD5-1C93-E640-9A12-C901D3E14AF9}" type="presParOf" srcId="{46EBF384-467E-B949-AFEB-A2D10AEF5E9B}" destId="{14688093-8D8B-6348-AECE-C5CB825B39E9}" srcOrd="2" destOrd="0" presId="urn:microsoft.com/office/officeart/2005/8/layout/hList6"/>
    <dgm:cxn modelId="{6F369F3B-4C06-C744-8597-198A1DE40D93}" type="presParOf" srcId="{46EBF384-467E-B949-AFEB-A2D10AEF5E9B}" destId="{365DE7CC-336A-2048-8B1A-136973C493DE}" srcOrd="3" destOrd="0" presId="urn:microsoft.com/office/officeart/2005/8/layout/hList6"/>
    <dgm:cxn modelId="{0BE5CFA8-970A-3344-AD96-C3E89EC505CD}" type="presParOf" srcId="{46EBF384-467E-B949-AFEB-A2D10AEF5E9B}" destId="{3FE07096-8FB5-9946-B5FA-8A05FD6FAB4C}" srcOrd="4" destOrd="0" presId="urn:microsoft.com/office/officeart/2005/8/layout/hList6"/>
    <dgm:cxn modelId="{B72FA4CF-1F93-B245-BFA6-D47E4553DFD6}" type="presParOf" srcId="{46EBF384-467E-B949-AFEB-A2D10AEF5E9B}" destId="{6C8BBC24-43C5-1549-BA48-1327AB121258}" srcOrd="5" destOrd="0" presId="urn:microsoft.com/office/officeart/2005/8/layout/hList6"/>
    <dgm:cxn modelId="{CFC85DD8-6C5E-7949-9B5F-A62FA9427CAE}" type="presParOf" srcId="{46EBF384-467E-B949-AFEB-A2D10AEF5E9B}" destId="{5C65FDC7-D923-E249-BFF8-519500BF915D}"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BC92F8-8F93-DF42-95BA-766BB24D0322}" type="doc">
      <dgm:prSet loTypeId="urn:microsoft.com/office/officeart/2005/8/layout/process1" loCatId="process" qsTypeId="urn:microsoft.com/office/officeart/2005/8/quickstyle/simple3" qsCatId="simple" csTypeId="urn:microsoft.com/office/officeart/2005/8/colors/accent1_2" csCatId="accent1" phldr="1"/>
      <dgm:spPr/>
      <dgm:t>
        <a:bodyPr/>
        <a:lstStyle/>
        <a:p>
          <a:endParaRPr lang="en-US"/>
        </a:p>
      </dgm:t>
    </dgm:pt>
    <dgm:pt modelId="{DA107675-7C28-A045-B1EE-ADF2EE398880}">
      <dgm:prSet/>
      <dgm:spPr>
        <a:ln>
          <a:solidFill>
            <a:schemeClr val="bg1"/>
          </a:solidFill>
        </a:ln>
      </dgm:spPr>
      <dgm:t>
        <a:bodyPr/>
        <a:lstStyle/>
        <a:p>
          <a:pPr rtl="0"/>
          <a:r>
            <a:rPr lang="en-US" b="1" dirty="0" smtClean="0"/>
            <a:t>It is necessary to ensure that data conform with any assumptions made about the data before subsequent use</a:t>
          </a:r>
          <a:endParaRPr lang="en-US" dirty="0"/>
        </a:p>
      </dgm:t>
    </dgm:pt>
    <dgm:pt modelId="{4D7198A3-91EF-AF45-895C-C6E4A359BD8B}" type="parTrans" cxnId="{79ECAE75-B48E-7342-9EC7-D20221EC0FCE}">
      <dgm:prSet/>
      <dgm:spPr/>
      <dgm:t>
        <a:bodyPr/>
        <a:lstStyle/>
        <a:p>
          <a:endParaRPr lang="en-US"/>
        </a:p>
      </dgm:t>
    </dgm:pt>
    <dgm:pt modelId="{A2EBACE0-6F49-DC48-A31D-1377E02CCC9A}" type="sibTrans" cxnId="{79ECAE75-B48E-7342-9EC7-D20221EC0FCE}">
      <dgm:prSet/>
      <dgm:spPr>
        <a:ln>
          <a:solidFill>
            <a:schemeClr val="bg1"/>
          </a:solidFill>
        </a:ln>
      </dgm:spPr>
      <dgm:t>
        <a:bodyPr/>
        <a:lstStyle/>
        <a:p>
          <a:endParaRPr lang="en-US"/>
        </a:p>
      </dgm:t>
    </dgm:pt>
    <dgm:pt modelId="{722190B7-6D40-C34E-B155-DF55CC3999B7}">
      <dgm:prSet/>
      <dgm:spPr>
        <a:ln>
          <a:solidFill>
            <a:schemeClr val="bg1"/>
          </a:solidFill>
        </a:ln>
      </dgm:spPr>
      <dgm:t>
        <a:bodyPr/>
        <a:lstStyle/>
        <a:p>
          <a:pPr rtl="0"/>
          <a:r>
            <a:rPr lang="en-US" b="1" smtClean="0"/>
            <a:t>Input data should be compared against what is wanted</a:t>
          </a:r>
          <a:endParaRPr lang="en-US" dirty="0"/>
        </a:p>
      </dgm:t>
    </dgm:pt>
    <dgm:pt modelId="{C2ADA83B-F727-C64E-8957-F82112784FED}" type="parTrans" cxnId="{554BF718-1219-8241-9478-12D52BF11E04}">
      <dgm:prSet/>
      <dgm:spPr/>
      <dgm:t>
        <a:bodyPr/>
        <a:lstStyle/>
        <a:p>
          <a:endParaRPr lang="en-US"/>
        </a:p>
      </dgm:t>
    </dgm:pt>
    <dgm:pt modelId="{BEB71B3E-E38D-9D42-B3E7-CA4A9DF19684}" type="sibTrans" cxnId="{554BF718-1219-8241-9478-12D52BF11E04}">
      <dgm:prSet/>
      <dgm:spPr>
        <a:ln>
          <a:solidFill>
            <a:schemeClr val="bg1"/>
          </a:solidFill>
        </a:ln>
      </dgm:spPr>
      <dgm:t>
        <a:bodyPr/>
        <a:lstStyle/>
        <a:p>
          <a:endParaRPr lang="en-US"/>
        </a:p>
      </dgm:t>
    </dgm:pt>
    <dgm:pt modelId="{1FCB13A8-7353-8E47-A22F-BE8BAFA0FE78}">
      <dgm:prSet/>
      <dgm:spPr>
        <a:ln>
          <a:solidFill>
            <a:schemeClr val="bg1"/>
          </a:solidFill>
        </a:ln>
      </dgm:spPr>
      <dgm:t>
        <a:bodyPr/>
        <a:lstStyle/>
        <a:p>
          <a:pPr rtl="0"/>
          <a:r>
            <a:rPr lang="en-US" b="1" smtClean="0"/>
            <a:t>Alternative is to compare the input data with known dangerous values</a:t>
          </a:r>
          <a:endParaRPr lang="en-US" dirty="0"/>
        </a:p>
      </dgm:t>
    </dgm:pt>
    <dgm:pt modelId="{F3FF9465-3A9B-EE4D-A595-68CD37BB03AF}" type="parTrans" cxnId="{2F032CEA-1A2C-6941-878C-83A26CAD0274}">
      <dgm:prSet/>
      <dgm:spPr/>
      <dgm:t>
        <a:bodyPr/>
        <a:lstStyle/>
        <a:p>
          <a:endParaRPr lang="en-US"/>
        </a:p>
      </dgm:t>
    </dgm:pt>
    <dgm:pt modelId="{BD72D601-1C9D-6444-9A12-763B79BB0138}" type="sibTrans" cxnId="{2F032CEA-1A2C-6941-878C-83A26CAD0274}">
      <dgm:prSet/>
      <dgm:spPr>
        <a:ln>
          <a:solidFill>
            <a:schemeClr val="bg1"/>
          </a:solidFill>
        </a:ln>
      </dgm:spPr>
      <dgm:t>
        <a:bodyPr/>
        <a:lstStyle/>
        <a:p>
          <a:endParaRPr lang="en-US"/>
        </a:p>
      </dgm:t>
    </dgm:pt>
    <dgm:pt modelId="{C0C9CC9B-083B-8A41-A842-79178A9B39F6}">
      <dgm:prSet/>
      <dgm:spPr>
        <a:ln>
          <a:solidFill>
            <a:schemeClr val="bg1"/>
          </a:solidFill>
        </a:ln>
      </dgm:spPr>
      <dgm:t>
        <a:bodyPr/>
        <a:lstStyle/>
        <a:p>
          <a:pPr rtl="0"/>
          <a:r>
            <a:rPr lang="en-US" b="1" smtClean="0"/>
            <a:t>By only accepting known safe data the program is more likely to remain secure</a:t>
          </a:r>
          <a:endParaRPr lang="en-US" b="1" dirty="0"/>
        </a:p>
      </dgm:t>
    </dgm:pt>
    <dgm:pt modelId="{5D444ED7-BB3D-614F-BEF1-866E8DE82AF6}" type="parTrans" cxnId="{07C82275-6611-BF41-A9FC-EE596B565039}">
      <dgm:prSet/>
      <dgm:spPr/>
      <dgm:t>
        <a:bodyPr/>
        <a:lstStyle/>
        <a:p>
          <a:endParaRPr lang="en-US"/>
        </a:p>
      </dgm:t>
    </dgm:pt>
    <dgm:pt modelId="{62E7101C-FC19-A44B-9920-318E4F078C9C}" type="sibTrans" cxnId="{07C82275-6611-BF41-A9FC-EE596B565039}">
      <dgm:prSet/>
      <dgm:spPr/>
      <dgm:t>
        <a:bodyPr/>
        <a:lstStyle/>
        <a:p>
          <a:endParaRPr lang="en-US"/>
        </a:p>
      </dgm:t>
    </dgm:pt>
    <dgm:pt modelId="{FDD30AC2-127E-B44B-97E5-AB9E40F24437}" type="pres">
      <dgm:prSet presAssocID="{12BC92F8-8F93-DF42-95BA-766BB24D0322}" presName="Name0" presStyleCnt="0">
        <dgm:presLayoutVars>
          <dgm:dir/>
          <dgm:resizeHandles val="exact"/>
        </dgm:presLayoutVars>
      </dgm:prSet>
      <dgm:spPr/>
      <dgm:t>
        <a:bodyPr/>
        <a:lstStyle/>
        <a:p>
          <a:endParaRPr lang="en-US"/>
        </a:p>
      </dgm:t>
    </dgm:pt>
    <dgm:pt modelId="{7DCF6F2D-C934-094D-BE1D-E590FEF8E0EF}" type="pres">
      <dgm:prSet presAssocID="{DA107675-7C28-A045-B1EE-ADF2EE398880}" presName="node" presStyleLbl="node1" presStyleIdx="0" presStyleCnt="4">
        <dgm:presLayoutVars>
          <dgm:bulletEnabled val="1"/>
        </dgm:presLayoutVars>
      </dgm:prSet>
      <dgm:spPr/>
      <dgm:t>
        <a:bodyPr/>
        <a:lstStyle/>
        <a:p>
          <a:endParaRPr lang="en-US"/>
        </a:p>
      </dgm:t>
    </dgm:pt>
    <dgm:pt modelId="{6D0701CA-DD4D-9744-B880-79F2F6F32979}" type="pres">
      <dgm:prSet presAssocID="{A2EBACE0-6F49-DC48-A31D-1377E02CCC9A}" presName="sibTrans" presStyleLbl="sibTrans2D1" presStyleIdx="0" presStyleCnt="3"/>
      <dgm:spPr/>
      <dgm:t>
        <a:bodyPr/>
        <a:lstStyle/>
        <a:p>
          <a:endParaRPr lang="en-US"/>
        </a:p>
      </dgm:t>
    </dgm:pt>
    <dgm:pt modelId="{CD85C23E-9CD2-2D41-966A-967BB45F557E}" type="pres">
      <dgm:prSet presAssocID="{A2EBACE0-6F49-DC48-A31D-1377E02CCC9A}" presName="connectorText" presStyleLbl="sibTrans2D1" presStyleIdx="0" presStyleCnt="3"/>
      <dgm:spPr/>
      <dgm:t>
        <a:bodyPr/>
        <a:lstStyle/>
        <a:p>
          <a:endParaRPr lang="en-US"/>
        </a:p>
      </dgm:t>
    </dgm:pt>
    <dgm:pt modelId="{50430FEE-8E5A-7C4E-831E-586B9BD859C7}" type="pres">
      <dgm:prSet presAssocID="{722190B7-6D40-C34E-B155-DF55CC3999B7}" presName="node" presStyleLbl="node1" presStyleIdx="1" presStyleCnt="4">
        <dgm:presLayoutVars>
          <dgm:bulletEnabled val="1"/>
        </dgm:presLayoutVars>
      </dgm:prSet>
      <dgm:spPr/>
      <dgm:t>
        <a:bodyPr/>
        <a:lstStyle/>
        <a:p>
          <a:endParaRPr lang="en-US"/>
        </a:p>
      </dgm:t>
    </dgm:pt>
    <dgm:pt modelId="{ABB9398C-E85C-CD47-9B85-4D5B99E30286}" type="pres">
      <dgm:prSet presAssocID="{BEB71B3E-E38D-9D42-B3E7-CA4A9DF19684}" presName="sibTrans" presStyleLbl="sibTrans2D1" presStyleIdx="1" presStyleCnt="3"/>
      <dgm:spPr/>
      <dgm:t>
        <a:bodyPr/>
        <a:lstStyle/>
        <a:p>
          <a:endParaRPr lang="en-US"/>
        </a:p>
      </dgm:t>
    </dgm:pt>
    <dgm:pt modelId="{9D98C3E2-4290-2D4C-88D1-15F11BA4EE17}" type="pres">
      <dgm:prSet presAssocID="{BEB71B3E-E38D-9D42-B3E7-CA4A9DF19684}" presName="connectorText" presStyleLbl="sibTrans2D1" presStyleIdx="1" presStyleCnt="3"/>
      <dgm:spPr/>
      <dgm:t>
        <a:bodyPr/>
        <a:lstStyle/>
        <a:p>
          <a:endParaRPr lang="en-US"/>
        </a:p>
      </dgm:t>
    </dgm:pt>
    <dgm:pt modelId="{166B292D-5F15-F445-9FAA-D0D696C23F23}" type="pres">
      <dgm:prSet presAssocID="{1FCB13A8-7353-8E47-A22F-BE8BAFA0FE78}" presName="node" presStyleLbl="node1" presStyleIdx="2" presStyleCnt="4">
        <dgm:presLayoutVars>
          <dgm:bulletEnabled val="1"/>
        </dgm:presLayoutVars>
      </dgm:prSet>
      <dgm:spPr/>
      <dgm:t>
        <a:bodyPr/>
        <a:lstStyle/>
        <a:p>
          <a:endParaRPr lang="en-US"/>
        </a:p>
      </dgm:t>
    </dgm:pt>
    <dgm:pt modelId="{65CE1D9B-0F09-FA49-912D-319FB37B16F0}" type="pres">
      <dgm:prSet presAssocID="{BD72D601-1C9D-6444-9A12-763B79BB0138}" presName="sibTrans" presStyleLbl="sibTrans2D1" presStyleIdx="2" presStyleCnt="3"/>
      <dgm:spPr/>
      <dgm:t>
        <a:bodyPr/>
        <a:lstStyle/>
        <a:p>
          <a:endParaRPr lang="en-US"/>
        </a:p>
      </dgm:t>
    </dgm:pt>
    <dgm:pt modelId="{E2D9709A-70C9-C048-BC34-4E7D4B3BCC0E}" type="pres">
      <dgm:prSet presAssocID="{BD72D601-1C9D-6444-9A12-763B79BB0138}" presName="connectorText" presStyleLbl="sibTrans2D1" presStyleIdx="2" presStyleCnt="3"/>
      <dgm:spPr/>
      <dgm:t>
        <a:bodyPr/>
        <a:lstStyle/>
        <a:p>
          <a:endParaRPr lang="en-US"/>
        </a:p>
      </dgm:t>
    </dgm:pt>
    <dgm:pt modelId="{91468874-D23D-BB4C-97FA-00CDB87E348D}" type="pres">
      <dgm:prSet presAssocID="{C0C9CC9B-083B-8A41-A842-79178A9B39F6}" presName="node" presStyleLbl="node1" presStyleIdx="3" presStyleCnt="4">
        <dgm:presLayoutVars>
          <dgm:bulletEnabled val="1"/>
        </dgm:presLayoutVars>
      </dgm:prSet>
      <dgm:spPr/>
      <dgm:t>
        <a:bodyPr/>
        <a:lstStyle/>
        <a:p>
          <a:endParaRPr lang="en-US"/>
        </a:p>
      </dgm:t>
    </dgm:pt>
  </dgm:ptLst>
  <dgm:cxnLst>
    <dgm:cxn modelId="{79ECAE75-B48E-7342-9EC7-D20221EC0FCE}" srcId="{12BC92F8-8F93-DF42-95BA-766BB24D0322}" destId="{DA107675-7C28-A045-B1EE-ADF2EE398880}" srcOrd="0" destOrd="0" parTransId="{4D7198A3-91EF-AF45-895C-C6E4A359BD8B}" sibTransId="{A2EBACE0-6F49-DC48-A31D-1377E02CCC9A}"/>
    <dgm:cxn modelId="{77389658-DF42-EC4D-AE23-E04A900B3CE1}" type="presOf" srcId="{C0C9CC9B-083B-8A41-A842-79178A9B39F6}" destId="{91468874-D23D-BB4C-97FA-00CDB87E348D}" srcOrd="0" destOrd="0" presId="urn:microsoft.com/office/officeart/2005/8/layout/process1"/>
    <dgm:cxn modelId="{554BF718-1219-8241-9478-12D52BF11E04}" srcId="{12BC92F8-8F93-DF42-95BA-766BB24D0322}" destId="{722190B7-6D40-C34E-B155-DF55CC3999B7}" srcOrd="1" destOrd="0" parTransId="{C2ADA83B-F727-C64E-8957-F82112784FED}" sibTransId="{BEB71B3E-E38D-9D42-B3E7-CA4A9DF19684}"/>
    <dgm:cxn modelId="{C0625F0C-E443-8B4D-9A0B-74EE4094BA15}" type="presOf" srcId="{722190B7-6D40-C34E-B155-DF55CC3999B7}" destId="{50430FEE-8E5A-7C4E-831E-586B9BD859C7}" srcOrd="0" destOrd="0" presId="urn:microsoft.com/office/officeart/2005/8/layout/process1"/>
    <dgm:cxn modelId="{C92CE9BD-7594-094F-8D1C-DEE8A7C05BC6}" type="presOf" srcId="{12BC92F8-8F93-DF42-95BA-766BB24D0322}" destId="{FDD30AC2-127E-B44B-97E5-AB9E40F24437}" srcOrd="0" destOrd="0" presId="urn:microsoft.com/office/officeart/2005/8/layout/process1"/>
    <dgm:cxn modelId="{3487FE62-A2CB-934C-807C-EC2083A141BB}" type="presOf" srcId="{BD72D601-1C9D-6444-9A12-763B79BB0138}" destId="{65CE1D9B-0F09-FA49-912D-319FB37B16F0}" srcOrd="0" destOrd="0" presId="urn:microsoft.com/office/officeart/2005/8/layout/process1"/>
    <dgm:cxn modelId="{AFE71060-D75D-094A-ABB4-87CAB290CFD5}" type="presOf" srcId="{BEB71B3E-E38D-9D42-B3E7-CA4A9DF19684}" destId="{ABB9398C-E85C-CD47-9B85-4D5B99E30286}" srcOrd="0" destOrd="0" presId="urn:microsoft.com/office/officeart/2005/8/layout/process1"/>
    <dgm:cxn modelId="{07C82275-6611-BF41-A9FC-EE596B565039}" srcId="{12BC92F8-8F93-DF42-95BA-766BB24D0322}" destId="{C0C9CC9B-083B-8A41-A842-79178A9B39F6}" srcOrd="3" destOrd="0" parTransId="{5D444ED7-BB3D-614F-BEF1-866E8DE82AF6}" sibTransId="{62E7101C-FC19-A44B-9920-318E4F078C9C}"/>
    <dgm:cxn modelId="{A4FBAE29-2EA0-2C4C-BB71-12FEE88E2833}" type="presOf" srcId="{DA107675-7C28-A045-B1EE-ADF2EE398880}" destId="{7DCF6F2D-C934-094D-BE1D-E590FEF8E0EF}" srcOrd="0" destOrd="0" presId="urn:microsoft.com/office/officeart/2005/8/layout/process1"/>
    <dgm:cxn modelId="{DD38B125-DCBC-EA42-B5F9-4B49B394671C}" type="presOf" srcId="{1FCB13A8-7353-8E47-A22F-BE8BAFA0FE78}" destId="{166B292D-5F15-F445-9FAA-D0D696C23F23}" srcOrd="0" destOrd="0" presId="urn:microsoft.com/office/officeart/2005/8/layout/process1"/>
    <dgm:cxn modelId="{85ABF932-4C91-DC4E-B06D-B628761DFB29}" type="presOf" srcId="{A2EBACE0-6F49-DC48-A31D-1377E02CCC9A}" destId="{6D0701CA-DD4D-9744-B880-79F2F6F32979}" srcOrd="0" destOrd="0" presId="urn:microsoft.com/office/officeart/2005/8/layout/process1"/>
    <dgm:cxn modelId="{FE117D0C-F80F-574E-8B98-650A8ED5F3DC}" type="presOf" srcId="{A2EBACE0-6F49-DC48-A31D-1377E02CCC9A}" destId="{CD85C23E-9CD2-2D41-966A-967BB45F557E}" srcOrd="1" destOrd="0" presId="urn:microsoft.com/office/officeart/2005/8/layout/process1"/>
    <dgm:cxn modelId="{60C08A60-A9D8-764C-9C89-9F7AC573D833}" type="presOf" srcId="{BEB71B3E-E38D-9D42-B3E7-CA4A9DF19684}" destId="{9D98C3E2-4290-2D4C-88D1-15F11BA4EE17}" srcOrd="1" destOrd="0" presId="urn:microsoft.com/office/officeart/2005/8/layout/process1"/>
    <dgm:cxn modelId="{4B3CD505-EBFD-8747-BFE3-2F93F9C69068}" type="presOf" srcId="{BD72D601-1C9D-6444-9A12-763B79BB0138}" destId="{E2D9709A-70C9-C048-BC34-4E7D4B3BCC0E}" srcOrd="1" destOrd="0" presId="urn:microsoft.com/office/officeart/2005/8/layout/process1"/>
    <dgm:cxn modelId="{2F032CEA-1A2C-6941-878C-83A26CAD0274}" srcId="{12BC92F8-8F93-DF42-95BA-766BB24D0322}" destId="{1FCB13A8-7353-8E47-A22F-BE8BAFA0FE78}" srcOrd="2" destOrd="0" parTransId="{F3FF9465-3A9B-EE4D-A595-68CD37BB03AF}" sibTransId="{BD72D601-1C9D-6444-9A12-763B79BB0138}"/>
    <dgm:cxn modelId="{3161538E-3B0B-DA47-8068-4B5219B3D636}" type="presParOf" srcId="{FDD30AC2-127E-B44B-97E5-AB9E40F24437}" destId="{7DCF6F2D-C934-094D-BE1D-E590FEF8E0EF}" srcOrd="0" destOrd="0" presId="urn:microsoft.com/office/officeart/2005/8/layout/process1"/>
    <dgm:cxn modelId="{1F1E7BE3-EFE3-F949-ACBE-3AC2B2914EB9}" type="presParOf" srcId="{FDD30AC2-127E-B44B-97E5-AB9E40F24437}" destId="{6D0701CA-DD4D-9744-B880-79F2F6F32979}" srcOrd="1" destOrd="0" presId="urn:microsoft.com/office/officeart/2005/8/layout/process1"/>
    <dgm:cxn modelId="{445E71B9-5F83-A249-BEB0-F47FE9D849F0}" type="presParOf" srcId="{6D0701CA-DD4D-9744-B880-79F2F6F32979}" destId="{CD85C23E-9CD2-2D41-966A-967BB45F557E}" srcOrd="0" destOrd="0" presId="urn:microsoft.com/office/officeart/2005/8/layout/process1"/>
    <dgm:cxn modelId="{71873641-27D6-BB48-B3AA-AFC1754CF412}" type="presParOf" srcId="{FDD30AC2-127E-B44B-97E5-AB9E40F24437}" destId="{50430FEE-8E5A-7C4E-831E-586B9BD859C7}" srcOrd="2" destOrd="0" presId="urn:microsoft.com/office/officeart/2005/8/layout/process1"/>
    <dgm:cxn modelId="{9F9CCC53-10D3-F74C-9543-F7A983B3DE15}" type="presParOf" srcId="{FDD30AC2-127E-B44B-97E5-AB9E40F24437}" destId="{ABB9398C-E85C-CD47-9B85-4D5B99E30286}" srcOrd="3" destOrd="0" presId="urn:microsoft.com/office/officeart/2005/8/layout/process1"/>
    <dgm:cxn modelId="{297CA59A-180F-C947-BAF2-117C91FBBF64}" type="presParOf" srcId="{ABB9398C-E85C-CD47-9B85-4D5B99E30286}" destId="{9D98C3E2-4290-2D4C-88D1-15F11BA4EE17}" srcOrd="0" destOrd="0" presId="urn:microsoft.com/office/officeart/2005/8/layout/process1"/>
    <dgm:cxn modelId="{42682D28-FF53-354E-8A3F-C00EBB36D1E5}" type="presParOf" srcId="{FDD30AC2-127E-B44B-97E5-AB9E40F24437}" destId="{166B292D-5F15-F445-9FAA-D0D696C23F23}" srcOrd="4" destOrd="0" presId="urn:microsoft.com/office/officeart/2005/8/layout/process1"/>
    <dgm:cxn modelId="{1A127AC9-F5AD-E947-BB88-C20D4165241E}" type="presParOf" srcId="{FDD30AC2-127E-B44B-97E5-AB9E40F24437}" destId="{65CE1D9B-0F09-FA49-912D-319FB37B16F0}" srcOrd="5" destOrd="0" presId="urn:microsoft.com/office/officeart/2005/8/layout/process1"/>
    <dgm:cxn modelId="{A0D02855-4D12-A545-9F97-F8D30E07A955}" type="presParOf" srcId="{65CE1D9B-0F09-FA49-912D-319FB37B16F0}" destId="{E2D9709A-70C9-C048-BC34-4E7D4B3BCC0E}" srcOrd="0" destOrd="0" presId="urn:microsoft.com/office/officeart/2005/8/layout/process1"/>
    <dgm:cxn modelId="{AA801683-2A29-3848-82B5-AB25461BA5C8}" type="presParOf" srcId="{FDD30AC2-127E-B44B-97E5-AB9E40F24437}" destId="{91468874-D23D-BB4C-97FA-00CDB87E348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6E5084-BF79-8D4F-B8F8-8D40037411FF}"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4782969C-64AD-EB40-99D8-D5AE11971D82}">
      <dgm:prSet/>
      <dgm:spPr>
        <a:solidFill>
          <a:schemeClr val="accent2">
            <a:lumMod val="60000"/>
            <a:lumOff val="40000"/>
          </a:schemeClr>
        </a:solidFill>
      </dgm:spPr>
      <dgm:t>
        <a:bodyPr/>
        <a:lstStyle/>
        <a:p>
          <a:pPr rtl="0"/>
          <a:r>
            <a:rPr lang="en-US" b="1" dirty="0" smtClean="0">
              <a:solidFill>
                <a:srgbClr val="000000"/>
              </a:solidFill>
            </a:rPr>
            <a:t>May have multiple means of encoding text</a:t>
          </a:r>
          <a:endParaRPr lang="en-US" dirty="0">
            <a:solidFill>
              <a:srgbClr val="000000"/>
            </a:solidFill>
          </a:endParaRPr>
        </a:p>
      </dgm:t>
    </dgm:pt>
    <dgm:pt modelId="{CE683BE2-197D-984D-A108-CD9772CA50C5}" type="parTrans" cxnId="{39E77223-B610-0146-8702-2013CA9B9C53}">
      <dgm:prSet/>
      <dgm:spPr/>
      <dgm:t>
        <a:bodyPr/>
        <a:lstStyle/>
        <a:p>
          <a:endParaRPr lang="en-US"/>
        </a:p>
      </dgm:t>
    </dgm:pt>
    <dgm:pt modelId="{62609E81-BA9C-8B43-8A8C-93F36C211252}" type="sibTrans" cxnId="{39E77223-B610-0146-8702-2013CA9B9C53}">
      <dgm:prSet/>
      <dgm:spPr/>
      <dgm:t>
        <a:bodyPr/>
        <a:lstStyle/>
        <a:p>
          <a:endParaRPr lang="en-US"/>
        </a:p>
      </dgm:t>
    </dgm:pt>
    <dgm:pt modelId="{EF49A38D-853D-9345-8322-2721E4D5EED0}">
      <dgm:prSet/>
      <dgm:spPr>
        <a:solidFill>
          <a:schemeClr val="accent2"/>
        </a:solidFill>
      </dgm:spPr>
      <dgm:t>
        <a:bodyPr/>
        <a:lstStyle/>
        <a:p>
          <a:pPr rtl="0"/>
          <a:r>
            <a:rPr lang="en-US" b="1" dirty="0" smtClean="0">
              <a:solidFill>
                <a:schemeClr val="bg1"/>
              </a:solidFill>
            </a:rPr>
            <a:t>Growing requirement to support users around the globe and to interact with them using their own languages</a:t>
          </a:r>
          <a:endParaRPr lang="en-US" dirty="0">
            <a:solidFill>
              <a:schemeClr val="bg1"/>
            </a:solidFill>
          </a:endParaRPr>
        </a:p>
      </dgm:t>
    </dgm:pt>
    <dgm:pt modelId="{CD48E14E-7846-DB44-A626-8C8B9565526F}" type="parTrans" cxnId="{EC4A1FBC-D744-AA42-96F2-E69641A52809}">
      <dgm:prSet/>
      <dgm:spPr/>
      <dgm:t>
        <a:bodyPr/>
        <a:lstStyle/>
        <a:p>
          <a:endParaRPr lang="en-US"/>
        </a:p>
      </dgm:t>
    </dgm:pt>
    <dgm:pt modelId="{16C932C3-BCA6-C147-99C0-6292428E090F}" type="sibTrans" cxnId="{EC4A1FBC-D744-AA42-96F2-E69641A52809}">
      <dgm:prSet/>
      <dgm:spPr/>
      <dgm:t>
        <a:bodyPr/>
        <a:lstStyle/>
        <a:p>
          <a:endParaRPr lang="en-US"/>
        </a:p>
      </dgm:t>
    </dgm:pt>
    <dgm:pt modelId="{4F2FC5F4-4D7E-C44B-B28E-24C1F7FC3350}">
      <dgm:prSet/>
      <dgm:spPr>
        <a:solidFill>
          <a:schemeClr val="accent2"/>
        </a:solidFill>
      </dgm:spPr>
      <dgm:t>
        <a:bodyPr/>
        <a:lstStyle/>
        <a:p>
          <a:pPr rtl="0"/>
          <a:r>
            <a:rPr lang="en-US" b="1" dirty="0" smtClean="0">
              <a:solidFill>
                <a:schemeClr val="bg1"/>
              </a:solidFill>
            </a:rPr>
            <a:t>Unicode used for internationalization</a:t>
          </a:r>
          <a:endParaRPr lang="en-US" dirty="0">
            <a:solidFill>
              <a:schemeClr val="bg1"/>
            </a:solidFill>
          </a:endParaRPr>
        </a:p>
      </dgm:t>
    </dgm:pt>
    <dgm:pt modelId="{3F45B9D8-8D19-FD47-88F1-5FF7482F2EF6}" type="parTrans" cxnId="{33CF3F25-898D-4B45-ACDE-7B6C88813F1B}">
      <dgm:prSet/>
      <dgm:spPr/>
      <dgm:t>
        <a:bodyPr/>
        <a:lstStyle/>
        <a:p>
          <a:endParaRPr lang="en-US"/>
        </a:p>
      </dgm:t>
    </dgm:pt>
    <dgm:pt modelId="{E842DD4D-D2E4-9946-9776-A956913ADC6C}" type="sibTrans" cxnId="{33CF3F25-898D-4B45-ACDE-7B6C88813F1B}">
      <dgm:prSet/>
      <dgm:spPr/>
      <dgm:t>
        <a:bodyPr/>
        <a:lstStyle/>
        <a:p>
          <a:endParaRPr lang="en-US"/>
        </a:p>
      </dgm:t>
    </dgm:pt>
    <dgm:pt modelId="{F01C4732-52FF-A448-A958-E1E0E83A0002}">
      <dgm:prSet/>
      <dgm:spPr>
        <a:solidFill>
          <a:schemeClr val="accent2"/>
        </a:solidFill>
      </dgm:spPr>
      <dgm:t>
        <a:bodyPr/>
        <a:lstStyle/>
        <a:p>
          <a:pPr rtl="0"/>
          <a:r>
            <a:rPr lang="en-US" b="1" dirty="0" smtClean="0">
              <a:solidFill>
                <a:schemeClr val="bg1"/>
              </a:solidFill>
            </a:rPr>
            <a:t>Uses 16-bit value for characters</a:t>
          </a:r>
          <a:endParaRPr lang="en-US" b="1" dirty="0">
            <a:solidFill>
              <a:schemeClr val="bg1"/>
            </a:solidFill>
          </a:endParaRPr>
        </a:p>
      </dgm:t>
    </dgm:pt>
    <dgm:pt modelId="{A8170C48-DE13-BB41-86C7-71647CC25BEE}" type="parTrans" cxnId="{3F25AAD3-A824-B640-BE63-0913145BCA60}">
      <dgm:prSet/>
      <dgm:spPr/>
      <dgm:t>
        <a:bodyPr/>
        <a:lstStyle/>
        <a:p>
          <a:endParaRPr lang="en-US"/>
        </a:p>
      </dgm:t>
    </dgm:pt>
    <dgm:pt modelId="{1A1BF011-42F9-6F46-9173-7DE52425F2B5}" type="sibTrans" cxnId="{3F25AAD3-A824-B640-BE63-0913145BCA60}">
      <dgm:prSet/>
      <dgm:spPr/>
      <dgm:t>
        <a:bodyPr/>
        <a:lstStyle/>
        <a:p>
          <a:endParaRPr lang="en-US"/>
        </a:p>
      </dgm:t>
    </dgm:pt>
    <dgm:pt modelId="{2ED619CB-BE31-C842-8243-DC6DCA48B044}">
      <dgm:prSet/>
      <dgm:spPr>
        <a:solidFill>
          <a:schemeClr val="accent2"/>
        </a:solidFill>
      </dgm:spPr>
      <dgm:t>
        <a:bodyPr/>
        <a:lstStyle/>
        <a:p>
          <a:pPr rtl="0"/>
          <a:r>
            <a:rPr lang="en-US" b="1" smtClean="0">
              <a:solidFill>
                <a:schemeClr val="bg1"/>
              </a:solidFill>
            </a:rPr>
            <a:t>UTF-8 encodes as 1-4 byte sequences</a:t>
          </a:r>
          <a:endParaRPr lang="en-US" dirty="0">
            <a:solidFill>
              <a:schemeClr val="bg1"/>
            </a:solidFill>
          </a:endParaRPr>
        </a:p>
      </dgm:t>
    </dgm:pt>
    <dgm:pt modelId="{861EC772-996D-CA46-A68B-B2ACE9D3AAFC}" type="parTrans" cxnId="{451D972A-02C7-0E43-8519-19EF150AE351}">
      <dgm:prSet/>
      <dgm:spPr/>
      <dgm:t>
        <a:bodyPr/>
        <a:lstStyle/>
        <a:p>
          <a:endParaRPr lang="en-US"/>
        </a:p>
      </dgm:t>
    </dgm:pt>
    <dgm:pt modelId="{E114DBFD-9C9D-014A-AB61-A136050145FD}" type="sibTrans" cxnId="{451D972A-02C7-0E43-8519-19EF150AE351}">
      <dgm:prSet/>
      <dgm:spPr/>
      <dgm:t>
        <a:bodyPr/>
        <a:lstStyle/>
        <a:p>
          <a:endParaRPr lang="en-US"/>
        </a:p>
      </dgm:t>
    </dgm:pt>
    <dgm:pt modelId="{267E9D08-F703-B74D-9DCB-4AC2AC9C676A}">
      <dgm:prSet/>
      <dgm:spPr>
        <a:solidFill>
          <a:schemeClr val="accent2"/>
        </a:solidFill>
      </dgm:spPr>
      <dgm:t>
        <a:bodyPr/>
        <a:lstStyle/>
        <a:p>
          <a:pPr rtl="0"/>
          <a:r>
            <a:rPr lang="en-US" b="1" dirty="0" smtClean="0">
              <a:solidFill>
                <a:schemeClr val="bg1"/>
              </a:solidFill>
            </a:rPr>
            <a:t>Many Unicode decoders accept any valid equivalent sequence</a:t>
          </a:r>
          <a:endParaRPr lang="en-US" dirty="0">
            <a:solidFill>
              <a:schemeClr val="bg1"/>
            </a:solidFill>
          </a:endParaRPr>
        </a:p>
      </dgm:t>
    </dgm:pt>
    <dgm:pt modelId="{864176AE-9B05-3A45-9B1F-A4D4081450B6}" type="parTrans" cxnId="{DA586226-1346-8940-B77E-559D4A9ECD0B}">
      <dgm:prSet/>
      <dgm:spPr/>
      <dgm:t>
        <a:bodyPr/>
        <a:lstStyle/>
        <a:p>
          <a:endParaRPr lang="en-US"/>
        </a:p>
      </dgm:t>
    </dgm:pt>
    <dgm:pt modelId="{31D0B451-E11F-954D-9CC2-B97A96A12BB9}" type="sibTrans" cxnId="{DA586226-1346-8940-B77E-559D4A9ECD0B}">
      <dgm:prSet/>
      <dgm:spPr/>
      <dgm:t>
        <a:bodyPr/>
        <a:lstStyle/>
        <a:p>
          <a:endParaRPr lang="en-US"/>
        </a:p>
      </dgm:t>
    </dgm:pt>
    <dgm:pt modelId="{27CBCD3C-5FB5-EE4A-BCF4-AE25FA2839D6}">
      <dgm:prSet/>
      <dgm:spPr>
        <a:solidFill>
          <a:schemeClr val="accent2">
            <a:lumMod val="60000"/>
            <a:lumOff val="40000"/>
          </a:schemeClr>
        </a:solidFill>
      </dgm:spPr>
      <dgm:t>
        <a:bodyPr/>
        <a:lstStyle/>
        <a:p>
          <a:pPr rtl="0"/>
          <a:r>
            <a:rPr lang="en-US" b="1" dirty="0" smtClean="0">
              <a:solidFill>
                <a:srgbClr val="000000"/>
              </a:solidFill>
            </a:rPr>
            <a:t>Canonicalization</a:t>
          </a:r>
          <a:endParaRPr lang="en-US" dirty="0">
            <a:solidFill>
              <a:srgbClr val="000000"/>
            </a:solidFill>
          </a:endParaRPr>
        </a:p>
      </dgm:t>
    </dgm:pt>
    <dgm:pt modelId="{51EF4A55-A63C-4149-B370-64D32EE3C20E}" type="parTrans" cxnId="{EEDA5FEE-29F4-0244-9A50-5C756176FD1F}">
      <dgm:prSet/>
      <dgm:spPr/>
      <dgm:t>
        <a:bodyPr/>
        <a:lstStyle/>
        <a:p>
          <a:endParaRPr lang="en-US"/>
        </a:p>
      </dgm:t>
    </dgm:pt>
    <dgm:pt modelId="{BDAD73A3-6D70-C34C-ACBC-082DB3ECFFA9}" type="sibTrans" cxnId="{EEDA5FEE-29F4-0244-9A50-5C756176FD1F}">
      <dgm:prSet/>
      <dgm:spPr/>
      <dgm:t>
        <a:bodyPr/>
        <a:lstStyle/>
        <a:p>
          <a:endParaRPr lang="en-US"/>
        </a:p>
      </dgm:t>
    </dgm:pt>
    <dgm:pt modelId="{571F22D0-C97F-1941-B635-D03FA6CDE1C1}">
      <dgm:prSet/>
      <dgm:spPr>
        <a:solidFill>
          <a:schemeClr val="accent2">
            <a:lumMod val="60000"/>
            <a:lumOff val="40000"/>
          </a:schemeClr>
        </a:solidFill>
      </dgm:spPr>
      <dgm:t>
        <a:bodyPr/>
        <a:lstStyle/>
        <a:p>
          <a:pPr rtl="0"/>
          <a:r>
            <a:rPr lang="en-US" b="1" dirty="0" smtClean="0">
              <a:solidFill>
                <a:srgbClr val="000000"/>
              </a:solidFill>
            </a:rPr>
            <a:t>Transforming input data into a single, standard, minimal representation</a:t>
          </a:r>
          <a:endParaRPr lang="en-US" dirty="0">
            <a:solidFill>
              <a:srgbClr val="000000"/>
            </a:solidFill>
          </a:endParaRPr>
        </a:p>
      </dgm:t>
    </dgm:pt>
    <dgm:pt modelId="{87A743B2-0339-0E40-9CB4-02DEA10BB58D}" type="parTrans" cxnId="{E50430A3-69E8-C440-A2DA-556DA7227F17}">
      <dgm:prSet/>
      <dgm:spPr/>
      <dgm:t>
        <a:bodyPr/>
        <a:lstStyle/>
        <a:p>
          <a:endParaRPr lang="en-US"/>
        </a:p>
      </dgm:t>
    </dgm:pt>
    <dgm:pt modelId="{593D82F4-D0C3-9A4C-BFD0-D8B8905CEB7E}" type="sibTrans" cxnId="{E50430A3-69E8-C440-A2DA-556DA7227F17}">
      <dgm:prSet/>
      <dgm:spPr/>
      <dgm:t>
        <a:bodyPr/>
        <a:lstStyle/>
        <a:p>
          <a:endParaRPr lang="en-US"/>
        </a:p>
      </dgm:t>
    </dgm:pt>
    <dgm:pt modelId="{2AFF1C23-218F-9D48-A3F7-5DE0E103B2DD}">
      <dgm:prSet/>
      <dgm:spPr>
        <a:solidFill>
          <a:schemeClr val="accent2">
            <a:lumMod val="60000"/>
            <a:lumOff val="40000"/>
          </a:schemeClr>
        </a:solidFill>
      </dgm:spPr>
      <dgm:t>
        <a:bodyPr/>
        <a:lstStyle/>
        <a:p>
          <a:pPr rtl="0"/>
          <a:r>
            <a:rPr lang="en-US" b="1" dirty="0" smtClean="0">
              <a:solidFill>
                <a:srgbClr val="000000"/>
              </a:solidFill>
            </a:rPr>
            <a:t>Once this is done the input data can be compared with a single representation of acceptable input values</a:t>
          </a:r>
          <a:endParaRPr lang="en-US" b="1" dirty="0">
            <a:solidFill>
              <a:srgbClr val="000000"/>
            </a:solidFill>
          </a:endParaRPr>
        </a:p>
      </dgm:t>
    </dgm:pt>
    <dgm:pt modelId="{81566D01-30DD-2445-979D-EC0959741233}" type="parTrans" cxnId="{987916CB-32FF-4545-A461-01F7E9D163EE}">
      <dgm:prSet/>
      <dgm:spPr/>
      <dgm:t>
        <a:bodyPr/>
        <a:lstStyle/>
        <a:p>
          <a:endParaRPr lang="en-US"/>
        </a:p>
      </dgm:t>
    </dgm:pt>
    <dgm:pt modelId="{777D6374-3398-FB4C-AFCD-14C21DE7BC53}" type="sibTrans" cxnId="{987916CB-32FF-4545-A461-01F7E9D163EE}">
      <dgm:prSet/>
      <dgm:spPr/>
      <dgm:t>
        <a:bodyPr/>
        <a:lstStyle/>
        <a:p>
          <a:endParaRPr lang="en-US"/>
        </a:p>
      </dgm:t>
    </dgm:pt>
    <dgm:pt modelId="{F865AF6A-4552-E345-979E-EC4EB2155590}" type="pres">
      <dgm:prSet presAssocID="{256E5084-BF79-8D4F-B8F8-8D40037411FF}" presName="diagram" presStyleCnt="0">
        <dgm:presLayoutVars>
          <dgm:dir/>
          <dgm:resizeHandles val="exact"/>
        </dgm:presLayoutVars>
      </dgm:prSet>
      <dgm:spPr/>
      <dgm:t>
        <a:bodyPr/>
        <a:lstStyle/>
        <a:p>
          <a:endParaRPr lang="en-US"/>
        </a:p>
      </dgm:t>
    </dgm:pt>
    <dgm:pt modelId="{EFEE1DD3-5146-6648-8550-938B270C5A5F}" type="pres">
      <dgm:prSet presAssocID="{4782969C-64AD-EB40-99D8-D5AE11971D82}" presName="node" presStyleLbl="node1" presStyleIdx="0" presStyleCnt="4">
        <dgm:presLayoutVars>
          <dgm:bulletEnabled val="1"/>
        </dgm:presLayoutVars>
      </dgm:prSet>
      <dgm:spPr/>
      <dgm:t>
        <a:bodyPr/>
        <a:lstStyle/>
        <a:p>
          <a:endParaRPr lang="en-US"/>
        </a:p>
      </dgm:t>
    </dgm:pt>
    <dgm:pt modelId="{E05BA97E-1841-A342-A950-AE0430D96A2E}" type="pres">
      <dgm:prSet presAssocID="{62609E81-BA9C-8B43-8A8C-93F36C211252}" presName="sibTrans" presStyleCnt="0"/>
      <dgm:spPr/>
      <dgm:t>
        <a:bodyPr/>
        <a:lstStyle/>
        <a:p>
          <a:endParaRPr lang="en-US"/>
        </a:p>
      </dgm:t>
    </dgm:pt>
    <dgm:pt modelId="{45599BEF-0D0D-1949-9440-C20BE8AE2661}" type="pres">
      <dgm:prSet presAssocID="{EF49A38D-853D-9345-8322-2721E4D5EED0}" presName="node" presStyleLbl="node1" presStyleIdx="1" presStyleCnt="4">
        <dgm:presLayoutVars>
          <dgm:bulletEnabled val="1"/>
        </dgm:presLayoutVars>
      </dgm:prSet>
      <dgm:spPr/>
      <dgm:t>
        <a:bodyPr/>
        <a:lstStyle/>
        <a:p>
          <a:endParaRPr lang="en-US"/>
        </a:p>
      </dgm:t>
    </dgm:pt>
    <dgm:pt modelId="{C35B454A-FBB5-CB4B-8A6E-C810E68F00B5}" type="pres">
      <dgm:prSet presAssocID="{16C932C3-BCA6-C147-99C0-6292428E090F}" presName="sibTrans" presStyleCnt="0"/>
      <dgm:spPr/>
      <dgm:t>
        <a:bodyPr/>
        <a:lstStyle/>
        <a:p>
          <a:endParaRPr lang="en-US"/>
        </a:p>
      </dgm:t>
    </dgm:pt>
    <dgm:pt modelId="{8717156F-AD30-354B-B8A5-27484F3BB67F}" type="pres">
      <dgm:prSet presAssocID="{4F2FC5F4-4D7E-C44B-B28E-24C1F7FC3350}" presName="node" presStyleLbl="node1" presStyleIdx="2" presStyleCnt="4">
        <dgm:presLayoutVars>
          <dgm:bulletEnabled val="1"/>
        </dgm:presLayoutVars>
      </dgm:prSet>
      <dgm:spPr/>
      <dgm:t>
        <a:bodyPr/>
        <a:lstStyle/>
        <a:p>
          <a:endParaRPr lang="en-US"/>
        </a:p>
      </dgm:t>
    </dgm:pt>
    <dgm:pt modelId="{411CE549-579E-1644-B0C1-3A8FACEE7DF6}" type="pres">
      <dgm:prSet presAssocID="{E842DD4D-D2E4-9946-9776-A956913ADC6C}" presName="sibTrans" presStyleCnt="0"/>
      <dgm:spPr/>
      <dgm:t>
        <a:bodyPr/>
        <a:lstStyle/>
        <a:p>
          <a:endParaRPr lang="en-US"/>
        </a:p>
      </dgm:t>
    </dgm:pt>
    <dgm:pt modelId="{3F78B78F-1341-0249-AC07-84D888EA16AB}" type="pres">
      <dgm:prSet presAssocID="{27CBCD3C-5FB5-EE4A-BCF4-AE25FA2839D6}" presName="node" presStyleLbl="node1" presStyleIdx="3" presStyleCnt="4">
        <dgm:presLayoutVars>
          <dgm:bulletEnabled val="1"/>
        </dgm:presLayoutVars>
      </dgm:prSet>
      <dgm:spPr/>
      <dgm:t>
        <a:bodyPr/>
        <a:lstStyle/>
        <a:p>
          <a:endParaRPr lang="en-US"/>
        </a:p>
      </dgm:t>
    </dgm:pt>
  </dgm:ptLst>
  <dgm:cxnLst>
    <dgm:cxn modelId="{BFD29B62-B266-8347-BA05-0AAABBF82EB5}" type="presOf" srcId="{256E5084-BF79-8D4F-B8F8-8D40037411FF}" destId="{F865AF6A-4552-E345-979E-EC4EB2155590}" srcOrd="0" destOrd="0" presId="urn:microsoft.com/office/officeart/2005/8/layout/default#1"/>
    <dgm:cxn modelId="{EEDA5FEE-29F4-0244-9A50-5C756176FD1F}" srcId="{256E5084-BF79-8D4F-B8F8-8D40037411FF}" destId="{27CBCD3C-5FB5-EE4A-BCF4-AE25FA2839D6}" srcOrd="3" destOrd="0" parTransId="{51EF4A55-A63C-4149-B370-64D32EE3C20E}" sibTransId="{BDAD73A3-6D70-C34C-ACBC-082DB3ECFFA9}"/>
    <dgm:cxn modelId="{36728F0E-FF04-B142-B21D-C28019921221}" type="presOf" srcId="{571F22D0-C97F-1941-B635-D03FA6CDE1C1}" destId="{3F78B78F-1341-0249-AC07-84D888EA16AB}" srcOrd="0" destOrd="1" presId="urn:microsoft.com/office/officeart/2005/8/layout/default#1"/>
    <dgm:cxn modelId="{1D3DFFFB-31F4-1546-A61E-AECF985DC6AC}" type="presOf" srcId="{4F2FC5F4-4D7E-C44B-B28E-24C1F7FC3350}" destId="{8717156F-AD30-354B-B8A5-27484F3BB67F}" srcOrd="0" destOrd="0" presId="urn:microsoft.com/office/officeart/2005/8/layout/default#1"/>
    <dgm:cxn modelId="{CF424A85-3152-2E45-A4E7-3C40F0B3AE5C}" type="presOf" srcId="{4782969C-64AD-EB40-99D8-D5AE11971D82}" destId="{EFEE1DD3-5146-6648-8550-938B270C5A5F}" srcOrd="0" destOrd="0" presId="urn:microsoft.com/office/officeart/2005/8/layout/default#1"/>
    <dgm:cxn modelId="{E50430A3-69E8-C440-A2DA-556DA7227F17}" srcId="{27CBCD3C-5FB5-EE4A-BCF4-AE25FA2839D6}" destId="{571F22D0-C97F-1941-B635-D03FA6CDE1C1}" srcOrd="0" destOrd="0" parTransId="{87A743B2-0339-0E40-9CB4-02DEA10BB58D}" sibTransId="{593D82F4-D0C3-9A4C-BFD0-D8B8905CEB7E}"/>
    <dgm:cxn modelId="{3DC345F9-BBF2-4C45-A213-2E6CF1AEEB1B}" type="presOf" srcId="{267E9D08-F703-B74D-9DCB-4AC2AC9C676A}" destId="{8717156F-AD30-354B-B8A5-27484F3BB67F}" srcOrd="0" destOrd="3" presId="urn:microsoft.com/office/officeart/2005/8/layout/default#1"/>
    <dgm:cxn modelId="{39E77223-B610-0146-8702-2013CA9B9C53}" srcId="{256E5084-BF79-8D4F-B8F8-8D40037411FF}" destId="{4782969C-64AD-EB40-99D8-D5AE11971D82}" srcOrd="0" destOrd="0" parTransId="{CE683BE2-197D-984D-A108-CD9772CA50C5}" sibTransId="{62609E81-BA9C-8B43-8A8C-93F36C211252}"/>
    <dgm:cxn modelId="{2FE94F31-1FE3-8F4D-B73F-25AACDD04306}" type="presOf" srcId="{2ED619CB-BE31-C842-8243-DC6DCA48B044}" destId="{8717156F-AD30-354B-B8A5-27484F3BB67F}" srcOrd="0" destOrd="2" presId="urn:microsoft.com/office/officeart/2005/8/layout/default#1"/>
    <dgm:cxn modelId="{478D4A01-E5B3-3946-AFF0-75E0180818B1}" type="presOf" srcId="{2AFF1C23-218F-9D48-A3F7-5DE0E103B2DD}" destId="{3F78B78F-1341-0249-AC07-84D888EA16AB}" srcOrd="0" destOrd="2" presId="urn:microsoft.com/office/officeart/2005/8/layout/default#1"/>
    <dgm:cxn modelId="{B6F21F0E-1410-944F-9D4B-10D19CA32DFC}" type="presOf" srcId="{EF49A38D-853D-9345-8322-2721E4D5EED0}" destId="{45599BEF-0D0D-1949-9440-C20BE8AE2661}" srcOrd="0" destOrd="0" presId="urn:microsoft.com/office/officeart/2005/8/layout/default#1"/>
    <dgm:cxn modelId="{987916CB-32FF-4545-A461-01F7E9D163EE}" srcId="{27CBCD3C-5FB5-EE4A-BCF4-AE25FA2839D6}" destId="{2AFF1C23-218F-9D48-A3F7-5DE0E103B2DD}" srcOrd="1" destOrd="0" parTransId="{81566D01-30DD-2445-979D-EC0959741233}" sibTransId="{777D6374-3398-FB4C-AFCD-14C21DE7BC53}"/>
    <dgm:cxn modelId="{33CF3F25-898D-4B45-ACDE-7B6C88813F1B}" srcId="{256E5084-BF79-8D4F-B8F8-8D40037411FF}" destId="{4F2FC5F4-4D7E-C44B-B28E-24C1F7FC3350}" srcOrd="2" destOrd="0" parTransId="{3F45B9D8-8D19-FD47-88F1-5FF7482F2EF6}" sibTransId="{E842DD4D-D2E4-9946-9776-A956913ADC6C}"/>
    <dgm:cxn modelId="{3F25AAD3-A824-B640-BE63-0913145BCA60}" srcId="{4F2FC5F4-4D7E-C44B-B28E-24C1F7FC3350}" destId="{F01C4732-52FF-A448-A958-E1E0E83A0002}" srcOrd="0" destOrd="0" parTransId="{A8170C48-DE13-BB41-86C7-71647CC25BEE}" sibTransId="{1A1BF011-42F9-6F46-9173-7DE52425F2B5}"/>
    <dgm:cxn modelId="{451D972A-02C7-0E43-8519-19EF150AE351}" srcId="{4F2FC5F4-4D7E-C44B-B28E-24C1F7FC3350}" destId="{2ED619CB-BE31-C842-8243-DC6DCA48B044}" srcOrd="1" destOrd="0" parTransId="{861EC772-996D-CA46-A68B-B2ACE9D3AAFC}" sibTransId="{E114DBFD-9C9D-014A-AB61-A136050145FD}"/>
    <dgm:cxn modelId="{5D09DEF4-2A4C-B842-8F33-9DB8934AFCA2}" type="presOf" srcId="{27CBCD3C-5FB5-EE4A-BCF4-AE25FA2839D6}" destId="{3F78B78F-1341-0249-AC07-84D888EA16AB}" srcOrd="0" destOrd="0" presId="urn:microsoft.com/office/officeart/2005/8/layout/default#1"/>
    <dgm:cxn modelId="{EC4A1FBC-D744-AA42-96F2-E69641A52809}" srcId="{256E5084-BF79-8D4F-B8F8-8D40037411FF}" destId="{EF49A38D-853D-9345-8322-2721E4D5EED0}" srcOrd="1" destOrd="0" parTransId="{CD48E14E-7846-DB44-A626-8C8B9565526F}" sibTransId="{16C932C3-BCA6-C147-99C0-6292428E090F}"/>
    <dgm:cxn modelId="{CED85C94-2968-A344-9CEC-EF9B39C79967}" type="presOf" srcId="{F01C4732-52FF-A448-A958-E1E0E83A0002}" destId="{8717156F-AD30-354B-B8A5-27484F3BB67F}" srcOrd="0" destOrd="1" presId="urn:microsoft.com/office/officeart/2005/8/layout/default#1"/>
    <dgm:cxn modelId="{DA586226-1346-8940-B77E-559D4A9ECD0B}" srcId="{4F2FC5F4-4D7E-C44B-B28E-24C1F7FC3350}" destId="{267E9D08-F703-B74D-9DCB-4AC2AC9C676A}" srcOrd="2" destOrd="0" parTransId="{864176AE-9B05-3A45-9B1F-A4D4081450B6}" sibTransId="{31D0B451-E11F-954D-9CC2-B97A96A12BB9}"/>
    <dgm:cxn modelId="{995A17AE-5DF7-8D4E-A670-6BBF923BAC97}" type="presParOf" srcId="{F865AF6A-4552-E345-979E-EC4EB2155590}" destId="{EFEE1DD3-5146-6648-8550-938B270C5A5F}" srcOrd="0" destOrd="0" presId="urn:microsoft.com/office/officeart/2005/8/layout/default#1"/>
    <dgm:cxn modelId="{35FB8F3F-4F0D-8A4C-B889-689B2B8EA2BB}" type="presParOf" srcId="{F865AF6A-4552-E345-979E-EC4EB2155590}" destId="{E05BA97E-1841-A342-A950-AE0430D96A2E}" srcOrd="1" destOrd="0" presId="urn:microsoft.com/office/officeart/2005/8/layout/default#1"/>
    <dgm:cxn modelId="{1BD39F02-9C2F-5347-8964-F8C6E07B0635}" type="presParOf" srcId="{F865AF6A-4552-E345-979E-EC4EB2155590}" destId="{45599BEF-0D0D-1949-9440-C20BE8AE2661}" srcOrd="2" destOrd="0" presId="urn:microsoft.com/office/officeart/2005/8/layout/default#1"/>
    <dgm:cxn modelId="{1836B24F-5109-8748-ADCC-D984B995D22A}" type="presParOf" srcId="{F865AF6A-4552-E345-979E-EC4EB2155590}" destId="{C35B454A-FBB5-CB4B-8A6E-C810E68F00B5}" srcOrd="3" destOrd="0" presId="urn:microsoft.com/office/officeart/2005/8/layout/default#1"/>
    <dgm:cxn modelId="{1C80AD54-5C52-4945-97F3-F05713F01739}" type="presParOf" srcId="{F865AF6A-4552-E345-979E-EC4EB2155590}" destId="{8717156F-AD30-354B-B8A5-27484F3BB67F}" srcOrd="4" destOrd="0" presId="urn:microsoft.com/office/officeart/2005/8/layout/default#1"/>
    <dgm:cxn modelId="{3EC7B24B-5D62-D449-A5C7-431AE09A394B}" type="presParOf" srcId="{F865AF6A-4552-E345-979E-EC4EB2155590}" destId="{411CE549-579E-1644-B0C1-3A8FACEE7DF6}" srcOrd="5" destOrd="0" presId="urn:microsoft.com/office/officeart/2005/8/layout/default#1"/>
    <dgm:cxn modelId="{117C14BC-5115-DF41-8A83-1D5EBA88C120}" type="presParOf" srcId="{F865AF6A-4552-E345-979E-EC4EB2155590}" destId="{3F78B78F-1341-0249-AC07-84D888EA16AB}"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FF36BB-2A7F-D748-859F-0D3822941A7C}"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E5512E8-9F92-BC4E-9953-BD0231634417}">
      <dgm:prSet phldrT="[Text]" custT="1"/>
      <dgm:spPr>
        <a:solidFill>
          <a:schemeClr val="accent2"/>
        </a:solidFill>
        <a:ln>
          <a:noFill/>
        </a:ln>
      </dgm:spPr>
      <dgm:t>
        <a:bodyPr/>
        <a:lstStyle/>
        <a:p>
          <a:r>
            <a:rPr lang="en-US" sz="2800" b="0" dirty="0" smtClean="0">
              <a:solidFill>
                <a:schemeClr val="bg1"/>
              </a:solidFill>
              <a:latin typeface="+mj-lt"/>
            </a:rPr>
            <a:t>Security issues:</a:t>
          </a:r>
          <a:endParaRPr lang="en-US" sz="2800" b="0" dirty="0">
            <a:solidFill>
              <a:schemeClr val="bg1"/>
            </a:solidFill>
            <a:latin typeface="+mj-lt"/>
          </a:endParaRPr>
        </a:p>
      </dgm:t>
    </dgm:pt>
    <dgm:pt modelId="{E4224276-93ED-0549-98BA-59D0936D20FA}" type="parTrans" cxnId="{C72396CE-C695-3C4A-BB37-5F075EB905BC}">
      <dgm:prSet/>
      <dgm:spPr/>
      <dgm:t>
        <a:bodyPr/>
        <a:lstStyle/>
        <a:p>
          <a:endParaRPr lang="en-US"/>
        </a:p>
      </dgm:t>
    </dgm:pt>
    <dgm:pt modelId="{FC0D0B2E-6F86-7C45-95F9-1BD06933A888}" type="sibTrans" cxnId="{C72396CE-C695-3C4A-BB37-5F075EB905BC}">
      <dgm:prSet/>
      <dgm:spPr/>
      <dgm:t>
        <a:bodyPr/>
        <a:lstStyle/>
        <a:p>
          <a:endParaRPr lang="en-US"/>
        </a:p>
      </dgm:t>
    </dgm:pt>
    <dgm:pt modelId="{77271E20-66C9-A342-9C23-59BCC6777CE9}">
      <dgm:prSet/>
      <dgm:spPr>
        <a:solidFill>
          <a:schemeClr val="tx1"/>
        </a:solidFill>
      </dgm:spPr>
      <dgm:t>
        <a:bodyPr/>
        <a:lstStyle/>
        <a:p>
          <a:r>
            <a:rPr lang="en-US" dirty="0" smtClean="0">
              <a:latin typeface="+mj-lt"/>
            </a:rPr>
            <a:t>Correct algorithm implementation</a:t>
          </a:r>
          <a:endParaRPr lang="en-US" dirty="0">
            <a:latin typeface="+mj-lt"/>
          </a:endParaRPr>
        </a:p>
      </dgm:t>
    </dgm:pt>
    <dgm:pt modelId="{938EE350-B395-A14D-BED5-7E248D41024F}" type="parTrans" cxnId="{7CBC7C0F-A18A-3346-9463-BC13C4F8D5D3}">
      <dgm:prSet/>
      <dgm:spPr/>
      <dgm:t>
        <a:bodyPr/>
        <a:lstStyle/>
        <a:p>
          <a:endParaRPr lang="en-US"/>
        </a:p>
      </dgm:t>
    </dgm:pt>
    <dgm:pt modelId="{478282A6-3E02-624D-9C3E-6A9A7A91B231}" type="sibTrans" cxnId="{7CBC7C0F-A18A-3346-9463-BC13C4F8D5D3}">
      <dgm:prSet/>
      <dgm:spPr/>
      <dgm:t>
        <a:bodyPr/>
        <a:lstStyle/>
        <a:p>
          <a:endParaRPr lang="en-US"/>
        </a:p>
      </dgm:t>
    </dgm:pt>
    <dgm:pt modelId="{4D9CA2BA-6934-BA42-83CD-AF7D21A951A2}">
      <dgm:prSet/>
      <dgm:spPr>
        <a:solidFill>
          <a:schemeClr val="tx1"/>
        </a:solidFill>
      </dgm:spPr>
      <dgm:t>
        <a:bodyPr/>
        <a:lstStyle/>
        <a:p>
          <a:r>
            <a:rPr lang="en-US" dirty="0" smtClean="0">
              <a:latin typeface="+mj-lt"/>
            </a:rPr>
            <a:t>Correct machine instructions for algorithm</a:t>
          </a:r>
          <a:endParaRPr lang="en-US" dirty="0">
            <a:latin typeface="+mj-lt"/>
          </a:endParaRPr>
        </a:p>
      </dgm:t>
    </dgm:pt>
    <dgm:pt modelId="{CC0BA741-DEF5-8644-B56C-D1AA84B8542A}" type="parTrans" cxnId="{8E4FB3A5-D0A8-524A-80A2-469CA90ED905}">
      <dgm:prSet/>
      <dgm:spPr/>
      <dgm:t>
        <a:bodyPr/>
        <a:lstStyle/>
        <a:p>
          <a:endParaRPr lang="en-US"/>
        </a:p>
      </dgm:t>
    </dgm:pt>
    <dgm:pt modelId="{CE850A37-5B85-C242-B50F-7A87305A55F0}" type="sibTrans" cxnId="{8E4FB3A5-D0A8-524A-80A2-469CA90ED905}">
      <dgm:prSet/>
      <dgm:spPr/>
      <dgm:t>
        <a:bodyPr/>
        <a:lstStyle/>
        <a:p>
          <a:endParaRPr lang="en-US"/>
        </a:p>
      </dgm:t>
    </dgm:pt>
    <dgm:pt modelId="{A9A76C5F-1688-714B-892A-D2B908315B47}">
      <dgm:prSet/>
      <dgm:spPr>
        <a:solidFill>
          <a:schemeClr val="tx1"/>
        </a:solidFill>
      </dgm:spPr>
      <dgm:t>
        <a:bodyPr/>
        <a:lstStyle/>
        <a:p>
          <a:r>
            <a:rPr lang="en-US" dirty="0" smtClean="0">
              <a:latin typeface="+mj-lt"/>
            </a:rPr>
            <a:t>Valid manipulation of data</a:t>
          </a:r>
          <a:endParaRPr lang="en-US" dirty="0">
            <a:latin typeface="+mj-lt"/>
          </a:endParaRPr>
        </a:p>
      </dgm:t>
    </dgm:pt>
    <dgm:pt modelId="{892E9596-8E89-F945-9668-D9EDB84B7FC5}" type="parTrans" cxnId="{E9543015-9DCC-A141-A16D-8A926B646BBB}">
      <dgm:prSet/>
      <dgm:spPr/>
      <dgm:t>
        <a:bodyPr/>
        <a:lstStyle/>
        <a:p>
          <a:endParaRPr lang="en-US"/>
        </a:p>
      </dgm:t>
    </dgm:pt>
    <dgm:pt modelId="{277C2F44-4740-9A44-A7AC-921211FCCD0D}" type="sibTrans" cxnId="{E9543015-9DCC-A141-A16D-8A926B646BBB}">
      <dgm:prSet/>
      <dgm:spPr/>
      <dgm:t>
        <a:bodyPr/>
        <a:lstStyle/>
        <a:p>
          <a:endParaRPr lang="en-US"/>
        </a:p>
      </dgm:t>
    </dgm:pt>
    <dgm:pt modelId="{94A95B2A-7DE0-1E4E-BBC2-BE8C914C4200}" type="pres">
      <dgm:prSet presAssocID="{90FF36BB-2A7F-D748-859F-0D3822941A7C}" presName="Name0" presStyleCnt="0">
        <dgm:presLayoutVars>
          <dgm:dir/>
          <dgm:animLvl val="lvl"/>
          <dgm:resizeHandles val="exact"/>
        </dgm:presLayoutVars>
      </dgm:prSet>
      <dgm:spPr/>
      <dgm:t>
        <a:bodyPr/>
        <a:lstStyle/>
        <a:p>
          <a:endParaRPr lang="en-US"/>
        </a:p>
      </dgm:t>
    </dgm:pt>
    <dgm:pt modelId="{90327B35-A56D-534E-BF24-5BB96A8F9B2D}" type="pres">
      <dgm:prSet presAssocID="{5E5512E8-9F92-BC4E-9953-BD0231634417}" presName="composite" presStyleCnt="0"/>
      <dgm:spPr/>
    </dgm:pt>
    <dgm:pt modelId="{009F4FD9-04DC-2849-B569-7B7356F134FF}" type="pres">
      <dgm:prSet presAssocID="{5E5512E8-9F92-BC4E-9953-BD0231634417}" presName="parTx" presStyleLbl="alignNode1" presStyleIdx="0" presStyleCnt="1">
        <dgm:presLayoutVars>
          <dgm:chMax val="0"/>
          <dgm:chPref val="0"/>
          <dgm:bulletEnabled val="1"/>
        </dgm:presLayoutVars>
      </dgm:prSet>
      <dgm:spPr/>
      <dgm:t>
        <a:bodyPr/>
        <a:lstStyle/>
        <a:p>
          <a:endParaRPr lang="en-US"/>
        </a:p>
      </dgm:t>
    </dgm:pt>
    <dgm:pt modelId="{665DC833-477A-5949-B493-D8C2D3D575C8}" type="pres">
      <dgm:prSet presAssocID="{5E5512E8-9F92-BC4E-9953-BD0231634417}" presName="desTx" presStyleLbl="alignAccFollowNode1" presStyleIdx="0" presStyleCnt="1">
        <dgm:presLayoutVars>
          <dgm:bulletEnabled val="1"/>
        </dgm:presLayoutVars>
      </dgm:prSet>
      <dgm:spPr/>
      <dgm:t>
        <a:bodyPr/>
        <a:lstStyle/>
        <a:p>
          <a:endParaRPr lang="en-US"/>
        </a:p>
      </dgm:t>
    </dgm:pt>
  </dgm:ptLst>
  <dgm:cxnLst>
    <dgm:cxn modelId="{A047378F-571F-FD42-9D05-A668C06C9B9B}" type="presOf" srcId="{A9A76C5F-1688-714B-892A-D2B908315B47}" destId="{665DC833-477A-5949-B493-D8C2D3D575C8}" srcOrd="0" destOrd="2" presId="urn:microsoft.com/office/officeart/2005/8/layout/hList1"/>
    <dgm:cxn modelId="{41C4B376-D526-4B46-8B5B-74F863FA0F6C}" type="presOf" srcId="{5E5512E8-9F92-BC4E-9953-BD0231634417}" destId="{009F4FD9-04DC-2849-B569-7B7356F134FF}" srcOrd="0" destOrd="0" presId="urn:microsoft.com/office/officeart/2005/8/layout/hList1"/>
    <dgm:cxn modelId="{A903D879-3A52-BB4D-9E1F-2B940A4D6281}" type="presOf" srcId="{90FF36BB-2A7F-D748-859F-0D3822941A7C}" destId="{94A95B2A-7DE0-1E4E-BBC2-BE8C914C4200}" srcOrd="0" destOrd="0" presId="urn:microsoft.com/office/officeart/2005/8/layout/hList1"/>
    <dgm:cxn modelId="{77A98FEF-6917-A643-A989-62C68FC1DD40}" type="presOf" srcId="{4D9CA2BA-6934-BA42-83CD-AF7D21A951A2}" destId="{665DC833-477A-5949-B493-D8C2D3D575C8}" srcOrd="0" destOrd="1" presId="urn:microsoft.com/office/officeart/2005/8/layout/hList1"/>
    <dgm:cxn modelId="{AF0F1D6D-BE68-874C-86C5-A3FB61490907}" type="presOf" srcId="{77271E20-66C9-A342-9C23-59BCC6777CE9}" destId="{665DC833-477A-5949-B493-D8C2D3D575C8}" srcOrd="0" destOrd="0" presId="urn:microsoft.com/office/officeart/2005/8/layout/hList1"/>
    <dgm:cxn modelId="{E9543015-9DCC-A141-A16D-8A926B646BBB}" srcId="{5E5512E8-9F92-BC4E-9953-BD0231634417}" destId="{A9A76C5F-1688-714B-892A-D2B908315B47}" srcOrd="2" destOrd="0" parTransId="{892E9596-8E89-F945-9668-D9EDB84B7FC5}" sibTransId="{277C2F44-4740-9A44-A7AC-921211FCCD0D}"/>
    <dgm:cxn modelId="{C72396CE-C695-3C4A-BB37-5F075EB905BC}" srcId="{90FF36BB-2A7F-D748-859F-0D3822941A7C}" destId="{5E5512E8-9F92-BC4E-9953-BD0231634417}" srcOrd="0" destOrd="0" parTransId="{E4224276-93ED-0549-98BA-59D0936D20FA}" sibTransId="{FC0D0B2E-6F86-7C45-95F9-1BD06933A888}"/>
    <dgm:cxn modelId="{7CBC7C0F-A18A-3346-9463-BC13C4F8D5D3}" srcId="{5E5512E8-9F92-BC4E-9953-BD0231634417}" destId="{77271E20-66C9-A342-9C23-59BCC6777CE9}" srcOrd="0" destOrd="0" parTransId="{938EE350-B395-A14D-BED5-7E248D41024F}" sibTransId="{478282A6-3E02-624D-9C3E-6A9A7A91B231}"/>
    <dgm:cxn modelId="{8E4FB3A5-D0A8-524A-80A2-469CA90ED905}" srcId="{5E5512E8-9F92-BC4E-9953-BD0231634417}" destId="{4D9CA2BA-6934-BA42-83CD-AF7D21A951A2}" srcOrd="1" destOrd="0" parTransId="{CC0BA741-DEF5-8644-B56C-D1AA84B8542A}" sibTransId="{CE850A37-5B85-C242-B50F-7A87305A55F0}"/>
    <dgm:cxn modelId="{068DF906-F137-9B4D-8100-8B9A19CCE9B0}" type="presParOf" srcId="{94A95B2A-7DE0-1E4E-BBC2-BE8C914C4200}" destId="{90327B35-A56D-534E-BF24-5BB96A8F9B2D}" srcOrd="0" destOrd="0" presId="urn:microsoft.com/office/officeart/2005/8/layout/hList1"/>
    <dgm:cxn modelId="{D7B67620-E39F-6B45-951B-CF97789283D3}" type="presParOf" srcId="{90327B35-A56D-534E-BF24-5BB96A8F9B2D}" destId="{009F4FD9-04DC-2849-B569-7B7356F134FF}" srcOrd="0" destOrd="0" presId="urn:microsoft.com/office/officeart/2005/8/layout/hList1"/>
    <dgm:cxn modelId="{4D0DBEB5-B3FF-EE42-A313-77EBB0D5AD09}" type="presParOf" srcId="{90327B35-A56D-534E-BF24-5BB96A8F9B2D}" destId="{665DC833-477A-5949-B493-D8C2D3D575C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70283C-F51B-564E-ADD2-5207BD7324A4}"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ECF02138-9475-E34A-8D1B-553F4C922C84}">
      <dgm:prSet/>
      <dgm:spPr/>
      <dgm:t>
        <a:bodyPr/>
        <a:lstStyle/>
        <a:p>
          <a:pPr rtl="0"/>
          <a:r>
            <a:rPr lang="en-US" b="1" dirty="0" smtClean="0">
              <a:latin typeface="+mj-lt"/>
            </a:rPr>
            <a:t>Issue of good program development technique</a:t>
          </a:r>
          <a:endParaRPr lang="en-US" dirty="0">
            <a:latin typeface="+mj-lt"/>
          </a:endParaRPr>
        </a:p>
      </dgm:t>
    </dgm:pt>
    <dgm:pt modelId="{6AE4AB10-34A3-B944-A994-F6B549E56ED2}" type="parTrans" cxnId="{75DBFA16-30C9-F440-871E-6E4D6B4A35FA}">
      <dgm:prSet/>
      <dgm:spPr/>
      <dgm:t>
        <a:bodyPr/>
        <a:lstStyle/>
        <a:p>
          <a:endParaRPr lang="en-US"/>
        </a:p>
      </dgm:t>
    </dgm:pt>
    <dgm:pt modelId="{795CD7E7-1B47-1145-91D6-831E5749B997}" type="sibTrans" cxnId="{75DBFA16-30C9-F440-871E-6E4D6B4A35FA}">
      <dgm:prSet/>
      <dgm:spPr/>
      <dgm:t>
        <a:bodyPr/>
        <a:lstStyle/>
        <a:p>
          <a:endParaRPr lang="en-US"/>
        </a:p>
      </dgm:t>
    </dgm:pt>
    <dgm:pt modelId="{8B21737D-1B71-FC46-88A6-A1494E58EC5F}">
      <dgm:prSet custT="1"/>
      <dgm:spPr>
        <a:ln>
          <a:solidFill>
            <a:schemeClr val="bg1"/>
          </a:solidFill>
        </a:ln>
      </dgm:spPr>
      <dgm:t>
        <a:bodyPr/>
        <a:lstStyle/>
        <a:p>
          <a:pPr rtl="0"/>
          <a:r>
            <a:rPr lang="en-US" sz="1400" b="1" dirty="0" smtClean="0">
              <a:latin typeface="+mj-lt"/>
            </a:rPr>
            <a:t>Algorithm may not correctly handle all problem variants</a:t>
          </a:r>
          <a:endParaRPr lang="en-US" sz="1400" dirty="0">
            <a:latin typeface="+mj-lt"/>
          </a:endParaRPr>
        </a:p>
      </dgm:t>
    </dgm:pt>
    <dgm:pt modelId="{1611EA80-A66B-7A43-8A6F-4FED6A203203}" type="parTrans" cxnId="{2D614BEB-5681-4548-8F81-C25DAE7DA0CB}">
      <dgm:prSet/>
      <dgm:spPr/>
      <dgm:t>
        <a:bodyPr/>
        <a:lstStyle/>
        <a:p>
          <a:endParaRPr lang="en-US"/>
        </a:p>
      </dgm:t>
    </dgm:pt>
    <dgm:pt modelId="{2356547E-DCB6-FE4F-8C1C-1E2E7E8BCB1D}" type="sibTrans" cxnId="{2D614BEB-5681-4548-8F81-C25DAE7DA0CB}">
      <dgm:prSet/>
      <dgm:spPr/>
      <dgm:t>
        <a:bodyPr/>
        <a:lstStyle/>
        <a:p>
          <a:endParaRPr lang="en-US"/>
        </a:p>
      </dgm:t>
    </dgm:pt>
    <dgm:pt modelId="{5B2A9D37-6BEF-4240-99A7-BB7A5E99B644}">
      <dgm:prSet custT="1"/>
      <dgm:spPr>
        <a:ln>
          <a:solidFill>
            <a:schemeClr val="bg1"/>
          </a:solidFill>
        </a:ln>
      </dgm:spPr>
      <dgm:t>
        <a:bodyPr/>
        <a:lstStyle/>
        <a:p>
          <a:pPr rtl="0"/>
          <a:r>
            <a:rPr lang="en-US" sz="1400" b="1" smtClean="0">
              <a:latin typeface="+mj-lt"/>
            </a:rPr>
            <a:t>Consequence of deficiency is a bug in the resulting program that could be exploited</a:t>
          </a:r>
          <a:endParaRPr lang="en-US" sz="1400" dirty="0">
            <a:latin typeface="+mj-lt"/>
          </a:endParaRPr>
        </a:p>
      </dgm:t>
    </dgm:pt>
    <dgm:pt modelId="{86FF7DD1-367B-554F-9FD7-3270AF6A6AD8}" type="parTrans" cxnId="{2257191F-0AF4-444A-9B5D-4A98C637138E}">
      <dgm:prSet/>
      <dgm:spPr/>
      <dgm:t>
        <a:bodyPr/>
        <a:lstStyle/>
        <a:p>
          <a:endParaRPr lang="en-US"/>
        </a:p>
      </dgm:t>
    </dgm:pt>
    <dgm:pt modelId="{612CDECD-9C7B-064C-8899-AB42289F875D}" type="sibTrans" cxnId="{2257191F-0AF4-444A-9B5D-4A98C637138E}">
      <dgm:prSet/>
      <dgm:spPr/>
      <dgm:t>
        <a:bodyPr/>
        <a:lstStyle/>
        <a:p>
          <a:endParaRPr lang="en-US"/>
        </a:p>
      </dgm:t>
    </dgm:pt>
    <dgm:pt modelId="{2583708D-1403-B84B-9BE6-6D28B649177A}">
      <dgm:prSet/>
      <dgm:spPr/>
      <dgm:t>
        <a:bodyPr/>
        <a:lstStyle/>
        <a:p>
          <a:pPr rtl="0"/>
          <a:r>
            <a:rPr lang="en-US" b="1" dirty="0" smtClean="0">
              <a:latin typeface="+mj-lt"/>
            </a:rPr>
            <a:t>Initial sequence numbers used by many TCP/IP implementations are too predictable</a:t>
          </a:r>
          <a:endParaRPr lang="en-US" dirty="0">
            <a:latin typeface="+mj-lt"/>
          </a:endParaRPr>
        </a:p>
      </dgm:t>
    </dgm:pt>
    <dgm:pt modelId="{F48A1F0F-1897-5641-B31B-D0C049CB78C3}" type="parTrans" cxnId="{F3D36947-048B-2646-844E-DB0E1DE372C5}">
      <dgm:prSet/>
      <dgm:spPr/>
      <dgm:t>
        <a:bodyPr/>
        <a:lstStyle/>
        <a:p>
          <a:endParaRPr lang="en-US"/>
        </a:p>
      </dgm:t>
    </dgm:pt>
    <dgm:pt modelId="{C0B929CE-5B13-4346-AB2B-01753A147FA0}" type="sibTrans" cxnId="{F3D36947-048B-2646-844E-DB0E1DE372C5}">
      <dgm:prSet/>
      <dgm:spPr/>
      <dgm:t>
        <a:bodyPr/>
        <a:lstStyle/>
        <a:p>
          <a:endParaRPr lang="en-US"/>
        </a:p>
      </dgm:t>
    </dgm:pt>
    <dgm:pt modelId="{BEB6B785-9456-F047-BF8E-E1146FEABD9B}">
      <dgm:prSet custT="1"/>
      <dgm:spPr>
        <a:ln>
          <a:solidFill>
            <a:schemeClr val="bg1"/>
          </a:solidFill>
        </a:ln>
      </dgm:spPr>
      <dgm:t>
        <a:bodyPr/>
        <a:lstStyle/>
        <a:p>
          <a:pPr rtl="0"/>
          <a:r>
            <a:rPr lang="en-US" sz="1400" b="1" dirty="0" smtClean="0">
              <a:latin typeface="+mj-lt"/>
            </a:rPr>
            <a:t>Combination of the sequence number as an identifier and authenticator of packets and the failure to make them sufficiently unpredictable enables the attack to occur</a:t>
          </a:r>
          <a:endParaRPr lang="en-US" sz="1400" b="1" dirty="0">
            <a:latin typeface="+mj-lt"/>
          </a:endParaRPr>
        </a:p>
      </dgm:t>
    </dgm:pt>
    <dgm:pt modelId="{E902A6D6-71A6-0140-A9CA-A93588FF1B8A}" type="parTrans" cxnId="{A4FA5AF0-65E2-FF4E-84AD-91BAD72CAC8B}">
      <dgm:prSet/>
      <dgm:spPr/>
      <dgm:t>
        <a:bodyPr/>
        <a:lstStyle/>
        <a:p>
          <a:endParaRPr lang="en-US"/>
        </a:p>
      </dgm:t>
    </dgm:pt>
    <dgm:pt modelId="{376BEEE8-E7E0-9648-B36E-B073233309F2}" type="sibTrans" cxnId="{A4FA5AF0-65E2-FF4E-84AD-91BAD72CAC8B}">
      <dgm:prSet/>
      <dgm:spPr/>
      <dgm:t>
        <a:bodyPr/>
        <a:lstStyle/>
        <a:p>
          <a:endParaRPr lang="en-US"/>
        </a:p>
      </dgm:t>
    </dgm:pt>
    <dgm:pt modelId="{D6F8610A-F864-EB46-AC0D-40DC049E856B}">
      <dgm:prSet/>
      <dgm:spPr/>
      <dgm:t>
        <a:bodyPr/>
        <a:lstStyle/>
        <a:p>
          <a:pPr rtl="0"/>
          <a:r>
            <a:rPr lang="en-US" b="1" dirty="0" smtClean="0">
              <a:latin typeface="+mj-lt"/>
            </a:rPr>
            <a:t>Another variant is when the programmers deliberately include additional code in a program to help test and debug it</a:t>
          </a:r>
          <a:endParaRPr lang="en-US" dirty="0">
            <a:latin typeface="+mj-lt"/>
          </a:endParaRPr>
        </a:p>
      </dgm:t>
    </dgm:pt>
    <dgm:pt modelId="{50D37BA5-F336-6B49-A54E-9F08AE63D8C7}" type="parTrans" cxnId="{B2D47A34-24D6-C841-876B-98588AC4F894}">
      <dgm:prSet/>
      <dgm:spPr/>
      <dgm:t>
        <a:bodyPr/>
        <a:lstStyle/>
        <a:p>
          <a:endParaRPr lang="en-US"/>
        </a:p>
      </dgm:t>
    </dgm:pt>
    <dgm:pt modelId="{5667E979-D575-D245-BB2C-E52ECB124ECF}" type="sibTrans" cxnId="{B2D47A34-24D6-C841-876B-98588AC4F894}">
      <dgm:prSet/>
      <dgm:spPr/>
      <dgm:t>
        <a:bodyPr/>
        <a:lstStyle/>
        <a:p>
          <a:endParaRPr lang="en-US"/>
        </a:p>
      </dgm:t>
    </dgm:pt>
    <dgm:pt modelId="{3B1D7215-215C-7E42-8AC5-1AA375A6AAB4}">
      <dgm:prSet custT="1"/>
      <dgm:spPr>
        <a:ln>
          <a:solidFill>
            <a:schemeClr val="bg1"/>
          </a:solidFill>
        </a:ln>
      </dgm:spPr>
      <dgm:t>
        <a:bodyPr/>
        <a:lstStyle/>
        <a:p>
          <a:pPr rtl="0"/>
          <a:r>
            <a:rPr lang="en-US" sz="1200" b="1" dirty="0" smtClean="0">
              <a:latin typeface="+mj-lt"/>
            </a:rPr>
            <a:t>Often code remains in production release of a program and could inappropriately release information</a:t>
          </a:r>
          <a:endParaRPr lang="en-US" sz="1200" dirty="0">
            <a:latin typeface="+mj-lt"/>
          </a:endParaRPr>
        </a:p>
      </dgm:t>
    </dgm:pt>
    <dgm:pt modelId="{5E609580-9566-0344-BE56-E8E035726B39}" type="parTrans" cxnId="{C091ECB1-900A-844A-A54E-1E5EC8FA1840}">
      <dgm:prSet/>
      <dgm:spPr/>
      <dgm:t>
        <a:bodyPr/>
        <a:lstStyle/>
        <a:p>
          <a:endParaRPr lang="en-US"/>
        </a:p>
      </dgm:t>
    </dgm:pt>
    <dgm:pt modelId="{DDD8FD4C-C119-534F-BE38-17D55C8D66E9}" type="sibTrans" cxnId="{C091ECB1-900A-844A-A54E-1E5EC8FA1840}">
      <dgm:prSet/>
      <dgm:spPr/>
      <dgm:t>
        <a:bodyPr/>
        <a:lstStyle/>
        <a:p>
          <a:endParaRPr lang="en-US"/>
        </a:p>
      </dgm:t>
    </dgm:pt>
    <dgm:pt modelId="{53888545-1CC0-3A43-9647-77770FE80854}">
      <dgm:prSet custT="1"/>
      <dgm:spPr>
        <a:ln>
          <a:solidFill>
            <a:schemeClr val="bg1"/>
          </a:solidFill>
        </a:ln>
      </dgm:spPr>
      <dgm:t>
        <a:bodyPr/>
        <a:lstStyle/>
        <a:p>
          <a:pPr rtl="0"/>
          <a:r>
            <a:rPr lang="en-US" sz="1200" b="1" dirty="0" smtClean="0">
              <a:latin typeface="+mj-lt"/>
            </a:rPr>
            <a:t>May permit a user to bypass security checks and perform actions they would not otherwise be allowed to perform</a:t>
          </a:r>
          <a:endParaRPr lang="en-US" sz="1200" dirty="0">
            <a:latin typeface="+mj-lt"/>
          </a:endParaRPr>
        </a:p>
      </dgm:t>
    </dgm:pt>
    <dgm:pt modelId="{A475B2C3-5F46-AE40-8EAD-C870769835E5}" type="parTrans" cxnId="{C986FF29-F35E-8F41-BEC7-DF120DD668AD}">
      <dgm:prSet/>
      <dgm:spPr/>
      <dgm:t>
        <a:bodyPr/>
        <a:lstStyle/>
        <a:p>
          <a:endParaRPr lang="en-US"/>
        </a:p>
      </dgm:t>
    </dgm:pt>
    <dgm:pt modelId="{1C70A880-B410-D944-B7DF-2CE5D7EEF0B2}" type="sibTrans" cxnId="{C986FF29-F35E-8F41-BEC7-DF120DD668AD}">
      <dgm:prSet/>
      <dgm:spPr/>
      <dgm:t>
        <a:bodyPr/>
        <a:lstStyle/>
        <a:p>
          <a:endParaRPr lang="en-US"/>
        </a:p>
      </dgm:t>
    </dgm:pt>
    <dgm:pt modelId="{FD071CAE-3750-2943-AE91-85CEF9753B90}">
      <dgm:prSet custT="1"/>
      <dgm:spPr>
        <a:ln>
          <a:solidFill>
            <a:schemeClr val="bg1"/>
          </a:solidFill>
        </a:ln>
      </dgm:spPr>
      <dgm:t>
        <a:bodyPr/>
        <a:lstStyle/>
        <a:p>
          <a:pPr rtl="0"/>
          <a:r>
            <a:rPr lang="en-US" sz="1200" b="1" dirty="0" smtClean="0">
              <a:latin typeface="+mj-lt"/>
            </a:rPr>
            <a:t>This vulnerability was exploited by the Morris Internet Worm</a:t>
          </a:r>
          <a:endParaRPr lang="en-US" sz="1200" dirty="0">
            <a:latin typeface="+mj-lt"/>
          </a:endParaRPr>
        </a:p>
      </dgm:t>
    </dgm:pt>
    <dgm:pt modelId="{36A3ECC1-A388-2642-904F-CF8FF17C5896}" type="parTrans" cxnId="{FD5C317D-7D24-CB42-AD78-2E754457CCB5}">
      <dgm:prSet/>
      <dgm:spPr/>
      <dgm:t>
        <a:bodyPr/>
        <a:lstStyle/>
        <a:p>
          <a:endParaRPr lang="en-US"/>
        </a:p>
      </dgm:t>
    </dgm:pt>
    <dgm:pt modelId="{88D56B49-53D0-CC42-858D-1451A674EC7E}" type="sibTrans" cxnId="{FD5C317D-7D24-CB42-AD78-2E754457CCB5}">
      <dgm:prSet/>
      <dgm:spPr/>
      <dgm:t>
        <a:bodyPr/>
        <a:lstStyle/>
        <a:p>
          <a:endParaRPr lang="en-US"/>
        </a:p>
      </dgm:t>
    </dgm:pt>
    <dgm:pt modelId="{9DC9E673-341C-C745-9B79-64D64BE2D4D8}" type="pres">
      <dgm:prSet presAssocID="{7070283C-F51B-564E-ADD2-5207BD7324A4}" presName="theList" presStyleCnt="0">
        <dgm:presLayoutVars>
          <dgm:dir/>
          <dgm:animLvl val="lvl"/>
          <dgm:resizeHandles val="exact"/>
        </dgm:presLayoutVars>
      </dgm:prSet>
      <dgm:spPr/>
      <dgm:t>
        <a:bodyPr/>
        <a:lstStyle/>
        <a:p>
          <a:endParaRPr lang="en-US"/>
        </a:p>
      </dgm:t>
    </dgm:pt>
    <dgm:pt modelId="{02C724CF-30BB-EE4F-AA82-60CA09CF338F}" type="pres">
      <dgm:prSet presAssocID="{ECF02138-9475-E34A-8D1B-553F4C922C84}" presName="compNode" presStyleCnt="0"/>
      <dgm:spPr/>
      <dgm:t>
        <a:bodyPr/>
        <a:lstStyle/>
        <a:p>
          <a:endParaRPr lang="en-US"/>
        </a:p>
      </dgm:t>
    </dgm:pt>
    <dgm:pt modelId="{9A0C673A-50E8-F84C-8463-CD1AE39E9DB1}" type="pres">
      <dgm:prSet presAssocID="{ECF02138-9475-E34A-8D1B-553F4C922C84}" presName="aNode" presStyleLbl="bgShp" presStyleIdx="0" presStyleCnt="3"/>
      <dgm:spPr/>
      <dgm:t>
        <a:bodyPr/>
        <a:lstStyle/>
        <a:p>
          <a:endParaRPr lang="en-US"/>
        </a:p>
      </dgm:t>
    </dgm:pt>
    <dgm:pt modelId="{6749DDE4-C44C-8D4E-A098-E57805469A50}" type="pres">
      <dgm:prSet presAssocID="{ECF02138-9475-E34A-8D1B-553F4C922C84}" presName="textNode" presStyleLbl="bgShp" presStyleIdx="0" presStyleCnt="3"/>
      <dgm:spPr/>
      <dgm:t>
        <a:bodyPr/>
        <a:lstStyle/>
        <a:p>
          <a:endParaRPr lang="en-US"/>
        </a:p>
      </dgm:t>
    </dgm:pt>
    <dgm:pt modelId="{F1AAD280-6C2B-834A-822F-1125204A6A34}" type="pres">
      <dgm:prSet presAssocID="{ECF02138-9475-E34A-8D1B-553F4C922C84}" presName="compChildNode" presStyleCnt="0"/>
      <dgm:spPr/>
      <dgm:t>
        <a:bodyPr/>
        <a:lstStyle/>
        <a:p>
          <a:endParaRPr lang="en-US"/>
        </a:p>
      </dgm:t>
    </dgm:pt>
    <dgm:pt modelId="{79DC6A0A-0583-6E42-9270-37438D38BA69}" type="pres">
      <dgm:prSet presAssocID="{ECF02138-9475-E34A-8D1B-553F4C922C84}" presName="theInnerList" presStyleCnt="0"/>
      <dgm:spPr/>
      <dgm:t>
        <a:bodyPr/>
        <a:lstStyle/>
        <a:p>
          <a:endParaRPr lang="en-US"/>
        </a:p>
      </dgm:t>
    </dgm:pt>
    <dgm:pt modelId="{0D90FAA2-C399-A443-9D9C-B90E712853E2}" type="pres">
      <dgm:prSet presAssocID="{8B21737D-1B71-FC46-88A6-A1494E58EC5F}" presName="childNode" presStyleLbl="node1" presStyleIdx="0" presStyleCnt="6">
        <dgm:presLayoutVars>
          <dgm:bulletEnabled val="1"/>
        </dgm:presLayoutVars>
      </dgm:prSet>
      <dgm:spPr/>
      <dgm:t>
        <a:bodyPr/>
        <a:lstStyle/>
        <a:p>
          <a:endParaRPr lang="en-US"/>
        </a:p>
      </dgm:t>
    </dgm:pt>
    <dgm:pt modelId="{B5099DD4-6158-554B-844A-F1B5D602C02E}" type="pres">
      <dgm:prSet presAssocID="{8B21737D-1B71-FC46-88A6-A1494E58EC5F}" presName="aSpace2" presStyleCnt="0"/>
      <dgm:spPr/>
      <dgm:t>
        <a:bodyPr/>
        <a:lstStyle/>
        <a:p>
          <a:endParaRPr lang="en-US"/>
        </a:p>
      </dgm:t>
    </dgm:pt>
    <dgm:pt modelId="{A9BC5344-5BE3-B342-813E-25EEB0190A3D}" type="pres">
      <dgm:prSet presAssocID="{5B2A9D37-6BEF-4240-99A7-BB7A5E99B644}" presName="childNode" presStyleLbl="node1" presStyleIdx="1" presStyleCnt="6">
        <dgm:presLayoutVars>
          <dgm:bulletEnabled val="1"/>
        </dgm:presLayoutVars>
      </dgm:prSet>
      <dgm:spPr/>
      <dgm:t>
        <a:bodyPr/>
        <a:lstStyle/>
        <a:p>
          <a:endParaRPr lang="en-US"/>
        </a:p>
      </dgm:t>
    </dgm:pt>
    <dgm:pt modelId="{E34F6574-5072-9A44-8FDC-D647EFB8E222}" type="pres">
      <dgm:prSet presAssocID="{ECF02138-9475-E34A-8D1B-553F4C922C84}" presName="aSpace" presStyleCnt="0"/>
      <dgm:spPr/>
      <dgm:t>
        <a:bodyPr/>
        <a:lstStyle/>
        <a:p>
          <a:endParaRPr lang="en-US"/>
        </a:p>
      </dgm:t>
    </dgm:pt>
    <dgm:pt modelId="{9712C18C-462D-434D-9193-3206F40453A0}" type="pres">
      <dgm:prSet presAssocID="{2583708D-1403-B84B-9BE6-6D28B649177A}" presName="compNode" presStyleCnt="0"/>
      <dgm:spPr/>
      <dgm:t>
        <a:bodyPr/>
        <a:lstStyle/>
        <a:p>
          <a:endParaRPr lang="en-US"/>
        </a:p>
      </dgm:t>
    </dgm:pt>
    <dgm:pt modelId="{5BEE9616-EC8C-D444-94C0-5AFA31EE4F10}" type="pres">
      <dgm:prSet presAssocID="{2583708D-1403-B84B-9BE6-6D28B649177A}" presName="aNode" presStyleLbl="bgShp" presStyleIdx="1" presStyleCnt="3"/>
      <dgm:spPr/>
      <dgm:t>
        <a:bodyPr/>
        <a:lstStyle/>
        <a:p>
          <a:endParaRPr lang="en-US"/>
        </a:p>
      </dgm:t>
    </dgm:pt>
    <dgm:pt modelId="{89F3BE4D-7264-084A-A55B-33969E8B0AD9}" type="pres">
      <dgm:prSet presAssocID="{2583708D-1403-B84B-9BE6-6D28B649177A}" presName="textNode" presStyleLbl="bgShp" presStyleIdx="1" presStyleCnt="3"/>
      <dgm:spPr/>
      <dgm:t>
        <a:bodyPr/>
        <a:lstStyle/>
        <a:p>
          <a:endParaRPr lang="en-US"/>
        </a:p>
      </dgm:t>
    </dgm:pt>
    <dgm:pt modelId="{2B1DF87C-D8AF-E041-B82E-60D000D3CF9B}" type="pres">
      <dgm:prSet presAssocID="{2583708D-1403-B84B-9BE6-6D28B649177A}" presName="compChildNode" presStyleCnt="0"/>
      <dgm:spPr/>
      <dgm:t>
        <a:bodyPr/>
        <a:lstStyle/>
        <a:p>
          <a:endParaRPr lang="en-US"/>
        </a:p>
      </dgm:t>
    </dgm:pt>
    <dgm:pt modelId="{5772E31A-2A59-5D4D-8317-FDD19EB13003}" type="pres">
      <dgm:prSet presAssocID="{2583708D-1403-B84B-9BE6-6D28B649177A}" presName="theInnerList" presStyleCnt="0"/>
      <dgm:spPr/>
      <dgm:t>
        <a:bodyPr/>
        <a:lstStyle/>
        <a:p>
          <a:endParaRPr lang="en-US"/>
        </a:p>
      </dgm:t>
    </dgm:pt>
    <dgm:pt modelId="{33AAE89B-D497-3544-95EA-33D474088523}" type="pres">
      <dgm:prSet presAssocID="{BEB6B785-9456-F047-BF8E-E1146FEABD9B}" presName="childNode" presStyleLbl="node1" presStyleIdx="2" presStyleCnt="6">
        <dgm:presLayoutVars>
          <dgm:bulletEnabled val="1"/>
        </dgm:presLayoutVars>
      </dgm:prSet>
      <dgm:spPr/>
      <dgm:t>
        <a:bodyPr/>
        <a:lstStyle/>
        <a:p>
          <a:endParaRPr lang="en-US"/>
        </a:p>
      </dgm:t>
    </dgm:pt>
    <dgm:pt modelId="{1EA8D54B-46C2-024C-A8BF-6C0401549B50}" type="pres">
      <dgm:prSet presAssocID="{2583708D-1403-B84B-9BE6-6D28B649177A}" presName="aSpace" presStyleCnt="0"/>
      <dgm:spPr/>
      <dgm:t>
        <a:bodyPr/>
        <a:lstStyle/>
        <a:p>
          <a:endParaRPr lang="en-US"/>
        </a:p>
      </dgm:t>
    </dgm:pt>
    <dgm:pt modelId="{26828DF2-80F1-E943-ABEA-CCA2521A2250}" type="pres">
      <dgm:prSet presAssocID="{D6F8610A-F864-EB46-AC0D-40DC049E856B}" presName="compNode" presStyleCnt="0"/>
      <dgm:spPr/>
      <dgm:t>
        <a:bodyPr/>
        <a:lstStyle/>
        <a:p>
          <a:endParaRPr lang="en-US"/>
        </a:p>
      </dgm:t>
    </dgm:pt>
    <dgm:pt modelId="{66530D40-7FE2-104B-B092-07B968B398DB}" type="pres">
      <dgm:prSet presAssocID="{D6F8610A-F864-EB46-AC0D-40DC049E856B}" presName="aNode" presStyleLbl="bgShp" presStyleIdx="2" presStyleCnt="3"/>
      <dgm:spPr/>
      <dgm:t>
        <a:bodyPr/>
        <a:lstStyle/>
        <a:p>
          <a:endParaRPr lang="en-US"/>
        </a:p>
      </dgm:t>
    </dgm:pt>
    <dgm:pt modelId="{9BD26E14-6412-E84F-BE67-9B11DCE82280}" type="pres">
      <dgm:prSet presAssocID="{D6F8610A-F864-EB46-AC0D-40DC049E856B}" presName="textNode" presStyleLbl="bgShp" presStyleIdx="2" presStyleCnt="3"/>
      <dgm:spPr/>
      <dgm:t>
        <a:bodyPr/>
        <a:lstStyle/>
        <a:p>
          <a:endParaRPr lang="en-US"/>
        </a:p>
      </dgm:t>
    </dgm:pt>
    <dgm:pt modelId="{C078CC03-EF4A-6241-B8F1-4D57CA8609CB}" type="pres">
      <dgm:prSet presAssocID="{D6F8610A-F864-EB46-AC0D-40DC049E856B}" presName="compChildNode" presStyleCnt="0"/>
      <dgm:spPr/>
      <dgm:t>
        <a:bodyPr/>
        <a:lstStyle/>
        <a:p>
          <a:endParaRPr lang="en-US"/>
        </a:p>
      </dgm:t>
    </dgm:pt>
    <dgm:pt modelId="{6E7CD7E3-2F12-844F-B581-851A1C19C665}" type="pres">
      <dgm:prSet presAssocID="{D6F8610A-F864-EB46-AC0D-40DC049E856B}" presName="theInnerList" presStyleCnt="0"/>
      <dgm:spPr/>
      <dgm:t>
        <a:bodyPr/>
        <a:lstStyle/>
        <a:p>
          <a:endParaRPr lang="en-US"/>
        </a:p>
      </dgm:t>
    </dgm:pt>
    <dgm:pt modelId="{5A0AA2C3-FAEA-314F-9D5E-BA261D83EA5F}" type="pres">
      <dgm:prSet presAssocID="{3B1D7215-215C-7E42-8AC5-1AA375A6AAB4}" presName="childNode" presStyleLbl="node1" presStyleIdx="3" presStyleCnt="6">
        <dgm:presLayoutVars>
          <dgm:bulletEnabled val="1"/>
        </dgm:presLayoutVars>
      </dgm:prSet>
      <dgm:spPr/>
      <dgm:t>
        <a:bodyPr/>
        <a:lstStyle/>
        <a:p>
          <a:endParaRPr lang="en-US"/>
        </a:p>
      </dgm:t>
    </dgm:pt>
    <dgm:pt modelId="{9792A602-F17A-A844-964E-D16C171451C2}" type="pres">
      <dgm:prSet presAssocID="{3B1D7215-215C-7E42-8AC5-1AA375A6AAB4}" presName="aSpace2" presStyleCnt="0"/>
      <dgm:spPr/>
      <dgm:t>
        <a:bodyPr/>
        <a:lstStyle/>
        <a:p>
          <a:endParaRPr lang="en-US"/>
        </a:p>
      </dgm:t>
    </dgm:pt>
    <dgm:pt modelId="{17251BFA-D8BC-C241-AEDE-4F1D9EBF02E9}" type="pres">
      <dgm:prSet presAssocID="{53888545-1CC0-3A43-9647-77770FE80854}" presName="childNode" presStyleLbl="node1" presStyleIdx="4" presStyleCnt="6">
        <dgm:presLayoutVars>
          <dgm:bulletEnabled val="1"/>
        </dgm:presLayoutVars>
      </dgm:prSet>
      <dgm:spPr/>
      <dgm:t>
        <a:bodyPr/>
        <a:lstStyle/>
        <a:p>
          <a:endParaRPr lang="en-US"/>
        </a:p>
      </dgm:t>
    </dgm:pt>
    <dgm:pt modelId="{9418B8B5-CA72-C94E-8736-AAC730768153}" type="pres">
      <dgm:prSet presAssocID="{53888545-1CC0-3A43-9647-77770FE80854}" presName="aSpace2" presStyleCnt="0"/>
      <dgm:spPr/>
      <dgm:t>
        <a:bodyPr/>
        <a:lstStyle/>
        <a:p>
          <a:endParaRPr lang="en-US"/>
        </a:p>
      </dgm:t>
    </dgm:pt>
    <dgm:pt modelId="{22AE41C0-B402-A543-AB02-6AB81E8B5A19}" type="pres">
      <dgm:prSet presAssocID="{FD071CAE-3750-2943-AE91-85CEF9753B90}" presName="childNode" presStyleLbl="node1" presStyleIdx="5" presStyleCnt="6">
        <dgm:presLayoutVars>
          <dgm:bulletEnabled val="1"/>
        </dgm:presLayoutVars>
      </dgm:prSet>
      <dgm:spPr/>
      <dgm:t>
        <a:bodyPr/>
        <a:lstStyle/>
        <a:p>
          <a:endParaRPr lang="en-US"/>
        </a:p>
      </dgm:t>
    </dgm:pt>
  </dgm:ptLst>
  <dgm:cxnLst>
    <dgm:cxn modelId="{A4FA5AF0-65E2-FF4E-84AD-91BAD72CAC8B}" srcId="{2583708D-1403-B84B-9BE6-6D28B649177A}" destId="{BEB6B785-9456-F047-BF8E-E1146FEABD9B}" srcOrd="0" destOrd="0" parTransId="{E902A6D6-71A6-0140-A9CA-A93588FF1B8A}" sibTransId="{376BEEE8-E7E0-9648-B36E-B073233309F2}"/>
    <dgm:cxn modelId="{E956B7B7-31ED-DB43-84D4-350A6D731588}" type="presOf" srcId="{D6F8610A-F864-EB46-AC0D-40DC049E856B}" destId="{66530D40-7FE2-104B-B092-07B968B398DB}" srcOrd="0" destOrd="0" presId="urn:microsoft.com/office/officeart/2005/8/layout/lProcess2"/>
    <dgm:cxn modelId="{6CB79C72-9321-174C-A70C-ED0D3C19FD17}" type="presOf" srcId="{BEB6B785-9456-F047-BF8E-E1146FEABD9B}" destId="{33AAE89B-D497-3544-95EA-33D474088523}" srcOrd="0" destOrd="0" presId="urn:microsoft.com/office/officeart/2005/8/layout/lProcess2"/>
    <dgm:cxn modelId="{DB360CB2-5C64-934F-A32C-5EF47B7E8292}" type="presOf" srcId="{2583708D-1403-B84B-9BE6-6D28B649177A}" destId="{5BEE9616-EC8C-D444-94C0-5AFA31EE4F10}" srcOrd="0" destOrd="0" presId="urn:microsoft.com/office/officeart/2005/8/layout/lProcess2"/>
    <dgm:cxn modelId="{0ECD0758-B3C5-6349-95A1-D98856AD328D}" type="presOf" srcId="{FD071CAE-3750-2943-AE91-85CEF9753B90}" destId="{22AE41C0-B402-A543-AB02-6AB81E8B5A19}" srcOrd="0" destOrd="0" presId="urn:microsoft.com/office/officeart/2005/8/layout/lProcess2"/>
    <dgm:cxn modelId="{753C1FB3-06E4-D649-B9F2-ED0F87E4601D}" type="presOf" srcId="{8B21737D-1B71-FC46-88A6-A1494E58EC5F}" destId="{0D90FAA2-C399-A443-9D9C-B90E712853E2}" srcOrd="0" destOrd="0" presId="urn:microsoft.com/office/officeart/2005/8/layout/lProcess2"/>
    <dgm:cxn modelId="{B2D47A34-24D6-C841-876B-98588AC4F894}" srcId="{7070283C-F51B-564E-ADD2-5207BD7324A4}" destId="{D6F8610A-F864-EB46-AC0D-40DC049E856B}" srcOrd="2" destOrd="0" parTransId="{50D37BA5-F336-6B49-A54E-9F08AE63D8C7}" sibTransId="{5667E979-D575-D245-BB2C-E52ECB124ECF}"/>
    <dgm:cxn modelId="{097E00A5-99AB-8344-83A6-F060207D8838}" type="presOf" srcId="{53888545-1CC0-3A43-9647-77770FE80854}" destId="{17251BFA-D8BC-C241-AEDE-4F1D9EBF02E9}" srcOrd="0" destOrd="0" presId="urn:microsoft.com/office/officeart/2005/8/layout/lProcess2"/>
    <dgm:cxn modelId="{F3D36947-048B-2646-844E-DB0E1DE372C5}" srcId="{7070283C-F51B-564E-ADD2-5207BD7324A4}" destId="{2583708D-1403-B84B-9BE6-6D28B649177A}" srcOrd="1" destOrd="0" parTransId="{F48A1F0F-1897-5641-B31B-D0C049CB78C3}" sibTransId="{C0B929CE-5B13-4346-AB2B-01753A147FA0}"/>
    <dgm:cxn modelId="{2D614BEB-5681-4548-8F81-C25DAE7DA0CB}" srcId="{ECF02138-9475-E34A-8D1B-553F4C922C84}" destId="{8B21737D-1B71-FC46-88A6-A1494E58EC5F}" srcOrd="0" destOrd="0" parTransId="{1611EA80-A66B-7A43-8A6F-4FED6A203203}" sibTransId="{2356547E-DCB6-FE4F-8C1C-1E2E7E8BCB1D}"/>
    <dgm:cxn modelId="{A6306471-F38E-1B4C-B8B8-99A37EA35AA7}" type="presOf" srcId="{5B2A9D37-6BEF-4240-99A7-BB7A5E99B644}" destId="{A9BC5344-5BE3-B342-813E-25EEB0190A3D}" srcOrd="0" destOrd="0" presId="urn:microsoft.com/office/officeart/2005/8/layout/lProcess2"/>
    <dgm:cxn modelId="{75DBFA16-30C9-F440-871E-6E4D6B4A35FA}" srcId="{7070283C-F51B-564E-ADD2-5207BD7324A4}" destId="{ECF02138-9475-E34A-8D1B-553F4C922C84}" srcOrd="0" destOrd="0" parTransId="{6AE4AB10-34A3-B944-A994-F6B549E56ED2}" sibTransId="{795CD7E7-1B47-1145-91D6-831E5749B997}"/>
    <dgm:cxn modelId="{4C69BFF8-3FAD-9243-9B9A-CF2FEC6A4C39}" type="presOf" srcId="{7070283C-F51B-564E-ADD2-5207BD7324A4}" destId="{9DC9E673-341C-C745-9B79-64D64BE2D4D8}" srcOrd="0" destOrd="0" presId="urn:microsoft.com/office/officeart/2005/8/layout/lProcess2"/>
    <dgm:cxn modelId="{A1C790A3-0E47-5E46-AE2B-4B5E28155F49}" type="presOf" srcId="{ECF02138-9475-E34A-8D1B-553F4C922C84}" destId="{6749DDE4-C44C-8D4E-A098-E57805469A50}" srcOrd="1" destOrd="0" presId="urn:microsoft.com/office/officeart/2005/8/layout/lProcess2"/>
    <dgm:cxn modelId="{C986FF29-F35E-8F41-BEC7-DF120DD668AD}" srcId="{D6F8610A-F864-EB46-AC0D-40DC049E856B}" destId="{53888545-1CC0-3A43-9647-77770FE80854}" srcOrd="1" destOrd="0" parTransId="{A475B2C3-5F46-AE40-8EAD-C870769835E5}" sibTransId="{1C70A880-B410-D944-B7DF-2CE5D7EEF0B2}"/>
    <dgm:cxn modelId="{5507F712-7D12-B345-BB9A-3A6507AF15C2}" type="presOf" srcId="{3B1D7215-215C-7E42-8AC5-1AA375A6AAB4}" destId="{5A0AA2C3-FAEA-314F-9D5E-BA261D83EA5F}" srcOrd="0" destOrd="0" presId="urn:microsoft.com/office/officeart/2005/8/layout/lProcess2"/>
    <dgm:cxn modelId="{C091ECB1-900A-844A-A54E-1E5EC8FA1840}" srcId="{D6F8610A-F864-EB46-AC0D-40DC049E856B}" destId="{3B1D7215-215C-7E42-8AC5-1AA375A6AAB4}" srcOrd="0" destOrd="0" parTransId="{5E609580-9566-0344-BE56-E8E035726B39}" sibTransId="{DDD8FD4C-C119-534F-BE38-17D55C8D66E9}"/>
    <dgm:cxn modelId="{8FA504A4-1CB5-9841-88EA-3375A99DDA92}" type="presOf" srcId="{ECF02138-9475-E34A-8D1B-553F4C922C84}" destId="{9A0C673A-50E8-F84C-8463-CD1AE39E9DB1}" srcOrd="0" destOrd="0" presId="urn:microsoft.com/office/officeart/2005/8/layout/lProcess2"/>
    <dgm:cxn modelId="{544149A6-EE02-1C46-B72B-54BB65344783}" type="presOf" srcId="{2583708D-1403-B84B-9BE6-6D28B649177A}" destId="{89F3BE4D-7264-084A-A55B-33969E8B0AD9}" srcOrd="1" destOrd="0" presId="urn:microsoft.com/office/officeart/2005/8/layout/lProcess2"/>
    <dgm:cxn modelId="{2257191F-0AF4-444A-9B5D-4A98C637138E}" srcId="{ECF02138-9475-E34A-8D1B-553F4C922C84}" destId="{5B2A9D37-6BEF-4240-99A7-BB7A5E99B644}" srcOrd="1" destOrd="0" parTransId="{86FF7DD1-367B-554F-9FD7-3270AF6A6AD8}" sibTransId="{612CDECD-9C7B-064C-8899-AB42289F875D}"/>
    <dgm:cxn modelId="{37AB7331-849B-6945-9D32-DDBA245848EB}" type="presOf" srcId="{D6F8610A-F864-EB46-AC0D-40DC049E856B}" destId="{9BD26E14-6412-E84F-BE67-9B11DCE82280}" srcOrd="1" destOrd="0" presId="urn:microsoft.com/office/officeart/2005/8/layout/lProcess2"/>
    <dgm:cxn modelId="{FD5C317D-7D24-CB42-AD78-2E754457CCB5}" srcId="{D6F8610A-F864-EB46-AC0D-40DC049E856B}" destId="{FD071CAE-3750-2943-AE91-85CEF9753B90}" srcOrd="2" destOrd="0" parTransId="{36A3ECC1-A388-2642-904F-CF8FF17C5896}" sibTransId="{88D56B49-53D0-CC42-858D-1451A674EC7E}"/>
    <dgm:cxn modelId="{7D365BC6-1BDA-3F4A-A88B-CC49C5E38D33}" type="presParOf" srcId="{9DC9E673-341C-C745-9B79-64D64BE2D4D8}" destId="{02C724CF-30BB-EE4F-AA82-60CA09CF338F}" srcOrd="0" destOrd="0" presId="urn:microsoft.com/office/officeart/2005/8/layout/lProcess2"/>
    <dgm:cxn modelId="{3A7ADA86-D7F3-3D47-9CD1-EF1C05065B88}" type="presParOf" srcId="{02C724CF-30BB-EE4F-AA82-60CA09CF338F}" destId="{9A0C673A-50E8-F84C-8463-CD1AE39E9DB1}" srcOrd="0" destOrd="0" presId="urn:microsoft.com/office/officeart/2005/8/layout/lProcess2"/>
    <dgm:cxn modelId="{329ECA95-2522-D643-95CC-962C2226AD22}" type="presParOf" srcId="{02C724CF-30BB-EE4F-AA82-60CA09CF338F}" destId="{6749DDE4-C44C-8D4E-A098-E57805469A50}" srcOrd="1" destOrd="0" presId="urn:microsoft.com/office/officeart/2005/8/layout/lProcess2"/>
    <dgm:cxn modelId="{6A376D51-4AF6-FA45-8390-2B3C37938F04}" type="presParOf" srcId="{02C724CF-30BB-EE4F-AA82-60CA09CF338F}" destId="{F1AAD280-6C2B-834A-822F-1125204A6A34}" srcOrd="2" destOrd="0" presId="urn:microsoft.com/office/officeart/2005/8/layout/lProcess2"/>
    <dgm:cxn modelId="{A64A4299-A681-204B-8065-259C9CAEE34B}" type="presParOf" srcId="{F1AAD280-6C2B-834A-822F-1125204A6A34}" destId="{79DC6A0A-0583-6E42-9270-37438D38BA69}" srcOrd="0" destOrd="0" presId="urn:microsoft.com/office/officeart/2005/8/layout/lProcess2"/>
    <dgm:cxn modelId="{23D63F45-75E4-DC4F-BE46-D67F908EDF19}" type="presParOf" srcId="{79DC6A0A-0583-6E42-9270-37438D38BA69}" destId="{0D90FAA2-C399-A443-9D9C-B90E712853E2}" srcOrd="0" destOrd="0" presId="urn:microsoft.com/office/officeart/2005/8/layout/lProcess2"/>
    <dgm:cxn modelId="{AA56331D-28FA-0F44-B556-A96748351380}" type="presParOf" srcId="{79DC6A0A-0583-6E42-9270-37438D38BA69}" destId="{B5099DD4-6158-554B-844A-F1B5D602C02E}" srcOrd="1" destOrd="0" presId="urn:microsoft.com/office/officeart/2005/8/layout/lProcess2"/>
    <dgm:cxn modelId="{1C99E799-5EE4-2141-BA5E-5BF3DAF9BE70}" type="presParOf" srcId="{79DC6A0A-0583-6E42-9270-37438D38BA69}" destId="{A9BC5344-5BE3-B342-813E-25EEB0190A3D}" srcOrd="2" destOrd="0" presId="urn:microsoft.com/office/officeart/2005/8/layout/lProcess2"/>
    <dgm:cxn modelId="{527812E5-21D2-1641-9EF7-C63960511CA5}" type="presParOf" srcId="{9DC9E673-341C-C745-9B79-64D64BE2D4D8}" destId="{E34F6574-5072-9A44-8FDC-D647EFB8E222}" srcOrd="1" destOrd="0" presId="urn:microsoft.com/office/officeart/2005/8/layout/lProcess2"/>
    <dgm:cxn modelId="{08246336-7D5A-7047-A300-B15706012CBE}" type="presParOf" srcId="{9DC9E673-341C-C745-9B79-64D64BE2D4D8}" destId="{9712C18C-462D-434D-9193-3206F40453A0}" srcOrd="2" destOrd="0" presId="urn:microsoft.com/office/officeart/2005/8/layout/lProcess2"/>
    <dgm:cxn modelId="{45DA14E8-FCD6-0D41-8AD8-4F31862E3A05}" type="presParOf" srcId="{9712C18C-462D-434D-9193-3206F40453A0}" destId="{5BEE9616-EC8C-D444-94C0-5AFA31EE4F10}" srcOrd="0" destOrd="0" presId="urn:microsoft.com/office/officeart/2005/8/layout/lProcess2"/>
    <dgm:cxn modelId="{042DC732-F727-B543-A511-CC6FAACFB96E}" type="presParOf" srcId="{9712C18C-462D-434D-9193-3206F40453A0}" destId="{89F3BE4D-7264-084A-A55B-33969E8B0AD9}" srcOrd="1" destOrd="0" presId="urn:microsoft.com/office/officeart/2005/8/layout/lProcess2"/>
    <dgm:cxn modelId="{30873ECF-8C98-D74B-8967-F1D081FD3B18}" type="presParOf" srcId="{9712C18C-462D-434D-9193-3206F40453A0}" destId="{2B1DF87C-D8AF-E041-B82E-60D000D3CF9B}" srcOrd="2" destOrd="0" presId="urn:microsoft.com/office/officeart/2005/8/layout/lProcess2"/>
    <dgm:cxn modelId="{DCD0CFC7-7AF0-7744-8A79-0D106A745115}" type="presParOf" srcId="{2B1DF87C-D8AF-E041-B82E-60D000D3CF9B}" destId="{5772E31A-2A59-5D4D-8317-FDD19EB13003}" srcOrd="0" destOrd="0" presId="urn:microsoft.com/office/officeart/2005/8/layout/lProcess2"/>
    <dgm:cxn modelId="{86FB85AF-C7A2-1F4A-91DF-E6F841314A86}" type="presParOf" srcId="{5772E31A-2A59-5D4D-8317-FDD19EB13003}" destId="{33AAE89B-D497-3544-95EA-33D474088523}" srcOrd="0" destOrd="0" presId="urn:microsoft.com/office/officeart/2005/8/layout/lProcess2"/>
    <dgm:cxn modelId="{420DF00E-AED9-A54A-B7C2-8909A4FB4376}" type="presParOf" srcId="{9DC9E673-341C-C745-9B79-64D64BE2D4D8}" destId="{1EA8D54B-46C2-024C-A8BF-6C0401549B50}" srcOrd="3" destOrd="0" presId="urn:microsoft.com/office/officeart/2005/8/layout/lProcess2"/>
    <dgm:cxn modelId="{BCEC4777-CA9F-4E45-BE21-64A16B65E7E6}" type="presParOf" srcId="{9DC9E673-341C-C745-9B79-64D64BE2D4D8}" destId="{26828DF2-80F1-E943-ABEA-CCA2521A2250}" srcOrd="4" destOrd="0" presId="urn:microsoft.com/office/officeart/2005/8/layout/lProcess2"/>
    <dgm:cxn modelId="{D3F22DCF-7743-6C4D-B2DC-C262D07D103F}" type="presParOf" srcId="{26828DF2-80F1-E943-ABEA-CCA2521A2250}" destId="{66530D40-7FE2-104B-B092-07B968B398DB}" srcOrd="0" destOrd="0" presId="urn:microsoft.com/office/officeart/2005/8/layout/lProcess2"/>
    <dgm:cxn modelId="{233B4A88-8C84-9E47-AD89-7D4F0CFE2069}" type="presParOf" srcId="{26828DF2-80F1-E943-ABEA-CCA2521A2250}" destId="{9BD26E14-6412-E84F-BE67-9B11DCE82280}" srcOrd="1" destOrd="0" presId="urn:microsoft.com/office/officeart/2005/8/layout/lProcess2"/>
    <dgm:cxn modelId="{64A72E3E-3C37-0143-B719-100E57ED3134}" type="presParOf" srcId="{26828DF2-80F1-E943-ABEA-CCA2521A2250}" destId="{C078CC03-EF4A-6241-B8F1-4D57CA8609CB}" srcOrd="2" destOrd="0" presId="urn:microsoft.com/office/officeart/2005/8/layout/lProcess2"/>
    <dgm:cxn modelId="{AE518050-1313-F048-86CF-99DD7D4CB799}" type="presParOf" srcId="{C078CC03-EF4A-6241-B8F1-4D57CA8609CB}" destId="{6E7CD7E3-2F12-844F-B581-851A1C19C665}" srcOrd="0" destOrd="0" presId="urn:microsoft.com/office/officeart/2005/8/layout/lProcess2"/>
    <dgm:cxn modelId="{BB95EDE8-E15A-1C4D-8CC8-A728B1098928}" type="presParOf" srcId="{6E7CD7E3-2F12-844F-B581-851A1C19C665}" destId="{5A0AA2C3-FAEA-314F-9D5E-BA261D83EA5F}" srcOrd="0" destOrd="0" presId="urn:microsoft.com/office/officeart/2005/8/layout/lProcess2"/>
    <dgm:cxn modelId="{45A3E70B-F1BC-0E4C-9992-9F4F69FCB6FB}" type="presParOf" srcId="{6E7CD7E3-2F12-844F-B581-851A1C19C665}" destId="{9792A602-F17A-A844-964E-D16C171451C2}" srcOrd="1" destOrd="0" presId="urn:microsoft.com/office/officeart/2005/8/layout/lProcess2"/>
    <dgm:cxn modelId="{7863087F-3B00-F845-8EB2-5770F18CA05F}" type="presParOf" srcId="{6E7CD7E3-2F12-844F-B581-851A1C19C665}" destId="{17251BFA-D8BC-C241-AEDE-4F1D9EBF02E9}" srcOrd="2" destOrd="0" presId="urn:microsoft.com/office/officeart/2005/8/layout/lProcess2"/>
    <dgm:cxn modelId="{C85E813C-195A-994E-8B43-A69650740161}" type="presParOf" srcId="{6E7CD7E3-2F12-844F-B581-851A1C19C665}" destId="{9418B8B5-CA72-C94E-8736-AAC730768153}" srcOrd="3" destOrd="0" presId="urn:microsoft.com/office/officeart/2005/8/layout/lProcess2"/>
    <dgm:cxn modelId="{D9791E64-19C1-8C46-A6B2-53AF6C374329}" type="presParOf" srcId="{6E7CD7E3-2F12-844F-B581-851A1C19C665}" destId="{22AE41C0-B402-A543-AB02-6AB81E8B5A19}"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EAD213-01C3-1746-9505-2C4104907F00}"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1DA0DCFB-07C7-114C-9B9C-8BB48BEE3179}">
      <dgm:prSet/>
      <dgm:spPr/>
      <dgm:t>
        <a:bodyPr/>
        <a:lstStyle/>
        <a:p>
          <a:pPr rtl="0"/>
          <a:r>
            <a:rPr lang="en-US" dirty="0" smtClean="0">
              <a:latin typeface="+mj-lt"/>
            </a:rPr>
            <a:t>Programs can be vulnerable to PATH variable manipulation</a:t>
          </a:r>
          <a:endParaRPr lang="en-US" dirty="0">
            <a:latin typeface="+mj-lt"/>
          </a:endParaRPr>
        </a:p>
      </dgm:t>
    </dgm:pt>
    <dgm:pt modelId="{6DE1301F-0CC5-A049-BA85-6D8A430A1E6C}" type="parTrans" cxnId="{F509222D-EE66-374F-A83C-0941B5D0E923}">
      <dgm:prSet/>
      <dgm:spPr/>
      <dgm:t>
        <a:bodyPr/>
        <a:lstStyle/>
        <a:p>
          <a:endParaRPr lang="en-US"/>
        </a:p>
      </dgm:t>
    </dgm:pt>
    <dgm:pt modelId="{C07E14F3-86C1-2049-A1C5-3E1DD3081FA4}" type="sibTrans" cxnId="{F509222D-EE66-374F-A83C-0941B5D0E923}">
      <dgm:prSet/>
      <dgm:spPr/>
      <dgm:t>
        <a:bodyPr/>
        <a:lstStyle/>
        <a:p>
          <a:endParaRPr lang="en-US"/>
        </a:p>
      </dgm:t>
    </dgm:pt>
    <dgm:pt modelId="{16355F3D-F13C-1C4A-8880-30735DBFBE47}">
      <dgm:prSet/>
      <dgm:spPr/>
      <dgm:t>
        <a:bodyPr/>
        <a:lstStyle/>
        <a:p>
          <a:pPr rtl="0"/>
          <a:r>
            <a:rPr lang="en-US" dirty="0" smtClean="0">
              <a:latin typeface="+mj-lt"/>
            </a:rPr>
            <a:t>Must reset to “safe” values</a:t>
          </a:r>
          <a:endParaRPr lang="en-US" dirty="0">
            <a:latin typeface="+mj-lt"/>
          </a:endParaRPr>
        </a:p>
      </dgm:t>
    </dgm:pt>
    <dgm:pt modelId="{3AC71A70-7697-E34C-9A78-CF1B9CA10DB0}" type="parTrans" cxnId="{637D17A8-C0FB-824C-A29F-47B7B6143D57}">
      <dgm:prSet/>
      <dgm:spPr/>
      <dgm:t>
        <a:bodyPr/>
        <a:lstStyle/>
        <a:p>
          <a:endParaRPr lang="en-US"/>
        </a:p>
      </dgm:t>
    </dgm:pt>
    <dgm:pt modelId="{A2D11365-A5A3-C046-B388-F86C68472ADB}" type="sibTrans" cxnId="{637D17A8-C0FB-824C-A29F-47B7B6143D57}">
      <dgm:prSet/>
      <dgm:spPr/>
      <dgm:t>
        <a:bodyPr/>
        <a:lstStyle/>
        <a:p>
          <a:endParaRPr lang="en-US"/>
        </a:p>
      </dgm:t>
    </dgm:pt>
    <dgm:pt modelId="{CEF58554-1ADB-1B43-B618-51585B55B444}">
      <dgm:prSet/>
      <dgm:spPr/>
      <dgm:t>
        <a:bodyPr/>
        <a:lstStyle/>
        <a:p>
          <a:pPr rtl="0"/>
          <a:r>
            <a:rPr lang="en-US" dirty="0" smtClean="0">
              <a:latin typeface="+mj-lt"/>
            </a:rPr>
            <a:t>If dynamically linked may be vulnerable to manipulation of LD_LIBRARY_PATH</a:t>
          </a:r>
          <a:endParaRPr lang="en-US" dirty="0">
            <a:latin typeface="+mj-lt"/>
          </a:endParaRPr>
        </a:p>
      </dgm:t>
    </dgm:pt>
    <dgm:pt modelId="{84F714A2-0965-474F-8323-CD752EA64A8D}" type="parTrans" cxnId="{037C9479-BFAD-864A-BD6C-48CB7623F73C}">
      <dgm:prSet/>
      <dgm:spPr/>
      <dgm:t>
        <a:bodyPr/>
        <a:lstStyle/>
        <a:p>
          <a:endParaRPr lang="en-US"/>
        </a:p>
      </dgm:t>
    </dgm:pt>
    <dgm:pt modelId="{A1634784-9418-7E4D-8AFD-7ABF2BDCE484}" type="sibTrans" cxnId="{037C9479-BFAD-864A-BD6C-48CB7623F73C}">
      <dgm:prSet/>
      <dgm:spPr/>
      <dgm:t>
        <a:bodyPr/>
        <a:lstStyle/>
        <a:p>
          <a:endParaRPr lang="en-US"/>
        </a:p>
      </dgm:t>
    </dgm:pt>
    <dgm:pt modelId="{D3BCE2C8-69BE-444F-B468-B35AF1D05BEF}">
      <dgm:prSet/>
      <dgm:spPr/>
      <dgm:t>
        <a:bodyPr/>
        <a:lstStyle/>
        <a:p>
          <a:pPr rtl="0"/>
          <a:r>
            <a:rPr lang="en-US" dirty="0" smtClean="0">
              <a:latin typeface="+mj-lt"/>
            </a:rPr>
            <a:t>Used to locate suitable dynamic library</a:t>
          </a:r>
          <a:endParaRPr lang="en-US" dirty="0">
            <a:latin typeface="+mj-lt"/>
          </a:endParaRPr>
        </a:p>
      </dgm:t>
    </dgm:pt>
    <dgm:pt modelId="{8E8BE1C8-9799-A54C-B7E5-1429A912F99F}" type="parTrans" cxnId="{E5D6F426-F575-1446-995A-1F579C71B3AA}">
      <dgm:prSet/>
      <dgm:spPr/>
      <dgm:t>
        <a:bodyPr/>
        <a:lstStyle/>
        <a:p>
          <a:endParaRPr lang="en-US"/>
        </a:p>
      </dgm:t>
    </dgm:pt>
    <dgm:pt modelId="{A66E97E1-B51E-094B-839C-70740CB756C1}" type="sibTrans" cxnId="{E5D6F426-F575-1446-995A-1F579C71B3AA}">
      <dgm:prSet/>
      <dgm:spPr/>
      <dgm:t>
        <a:bodyPr/>
        <a:lstStyle/>
        <a:p>
          <a:endParaRPr lang="en-US"/>
        </a:p>
      </dgm:t>
    </dgm:pt>
    <dgm:pt modelId="{C8FF8C02-6D3F-9F47-A2CA-DF91EC620E30}">
      <dgm:prSet/>
      <dgm:spPr/>
      <dgm:t>
        <a:bodyPr/>
        <a:lstStyle/>
        <a:p>
          <a:pPr rtl="0"/>
          <a:r>
            <a:rPr lang="en-US" dirty="0" smtClean="0">
              <a:latin typeface="+mj-lt"/>
            </a:rPr>
            <a:t>Must either statically link privileged programs or prevent use of this variable</a:t>
          </a:r>
          <a:endParaRPr lang="en-US" dirty="0">
            <a:latin typeface="+mj-lt"/>
          </a:endParaRPr>
        </a:p>
      </dgm:t>
    </dgm:pt>
    <dgm:pt modelId="{852A5A98-2D50-B840-B334-B219DF622011}" type="parTrans" cxnId="{6AB81223-34AB-F944-8708-9EFB900283C6}">
      <dgm:prSet/>
      <dgm:spPr/>
      <dgm:t>
        <a:bodyPr/>
        <a:lstStyle/>
        <a:p>
          <a:endParaRPr lang="en-US"/>
        </a:p>
      </dgm:t>
    </dgm:pt>
    <dgm:pt modelId="{BD2F1A08-1A1C-FC4D-AB35-AFE846F71747}" type="sibTrans" cxnId="{6AB81223-34AB-F944-8708-9EFB900283C6}">
      <dgm:prSet/>
      <dgm:spPr/>
      <dgm:t>
        <a:bodyPr/>
        <a:lstStyle/>
        <a:p>
          <a:endParaRPr lang="en-US"/>
        </a:p>
      </dgm:t>
    </dgm:pt>
    <dgm:pt modelId="{E0DDC16D-8438-044B-BCA5-8E2EB5A45F14}" type="pres">
      <dgm:prSet presAssocID="{52EAD213-01C3-1746-9505-2C4104907F00}" presName="linear" presStyleCnt="0">
        <dgm:presLayoutVars>
          <dgm:animLvl val="lvl"/>
          <dgm:resizeHandles val="exact"/>
        </dgm:presLayoutVars>
      </dgm:prSet>
      <dgm:spPr/>
      <dgm:t>
        <a:bodyPr/>
        <a:lstStyle/>
        <a:p>
          <a:endParaRPr lang="en-US"/>
        </a:p>
      </dgm:t>
    </dgm:pt>
    <dgm:pt modelId="{10747528-AF08-4D4E-8385-504B4843C30D}" type="pres">
      <dgm:prSet presAssocID="{1DA0DCFB-07C7-114C-9B9C-8BB48BEE3179}" presName="parentText" presStyleLbl="node1" presStyleIdx="0" presStyleCnt="2">
        <dgm:presLayoutVars>
          <dgm:chMax val="0"/>
          <dgm:bulletEnabled val="1"/>
        </dgm:presLayoutVars>
      </dgm:prSet>
      <dgm:spPr/>
      <dgm:t>
        <a:bodyPr/>
        <a:lstStyle/>
        <a:p>
          <a:endParaRPr lang="en-US"/>
        </a:p>
      </dgm:t>
    </dgm:pt>
    <dgm:pt modelId="{DFF7CE9A-0546-8740-8CD5-F6B8E1CD9C6C}" type="pres">
      <dgm:prSet presAssocID="{1DA0DCFB-07C7-114C-9B9C-8BB48BEE3179}" presName="childText" presStyleLbl="revTx" presStyleIdx="0" presStyleCnt="2">
        <dgm:presLayoutVars>
          <dgm:bulletEnabled val="1"/>
        </dgm:presLayoutVars>
      </dgm:prSet>
      <dgm:spPr/>
      <dgm:t>
        <a:bodyPr/>
        <a:lstStyle/>
        <a:p>
          <a:endParaRPr lang="en-US"/>
        </a:p>
      </dgm:t>
    </dgm:pt>
    <dgm:pt modelId="{C611DC0A-43CB-BB4E-90BC-EC71389508C7}" type="pres">
      <dgm:prSet presAssocID="{CEF58554-1ADB-1B43-B618-51585B55B444}" presName="parentText" presStyleLbl="node1" presStyleIdx="1" presStyleCnt="2">
        <dgm:presLayoutVars>
          <dgm:chMax val="0"/>
          <dgm:bulletEnabled val="1"/>
        </dgm:presLayoutVars>
      </dgm:prSet>
      <dgm:spPr/>
      <dgm:t>
        <a:bodyPr/>
        <a:lstStyle/>
        <a:p>
          <a:endParaRPr lang="en-US"/>
        </a:p>
      </dgm:t>
    </dgm:pt>
    <dgm:pt modelId="{031A0AD8-3A39-7741-B264-4C2384EBCE0D}" type="pres">
      <dgm:prSet presAssocID="{CEF58554-1ADB-1B43-B618-51585B55B444}" presName="childText" presStyleLbl="revTx" presStyleIdx="1" presStyleCnt="2">
        <dgm:presLayoutVars>
          <dgm:bulletEnabled val="1"/>
        </dgm:presLayoutVars>
      </dgm:prSet>
      <dgm:spPr/>
      <dgm:t>
        <a:bodyPr/>
        <a:lstStyle/>
        <a:p>
          <a:endParaRPr lang="en-US"/>
        </a:p>
      </dgm:t>
    </dgm:pt>
  </dgm:ptLst>
  <dgm:cxnLst>
    <dgm:cxn modelId="{6E1B5A46-3CD8-0844-810C-3775148DCC9F}" type="presOf" srcId="{CEF58554-1ADB-1B43-B618-51585B55B444}" destId="{C611DC0A-43CB-BB4E-90BC-EC71389508C7}" srcOrd="0" destOrd="0" presId="urn:microsoft.com/office/officeart/2005/8/layout/vList2"/>
    <dgm:cxn modelId="{8D51BEFF-D257-7B4E-8785-D2E37454EBA7}" type="presOf" srcId="{1DA0DCFB-07C7-114C-9B9C-8BB48BEE3179}" destId="{10747528-AF08-4D4E-8385-504B4843C30D}" srcOrd="0" destOrd="0" presId="urn:microsoft.com/office/officeart/2005/8/layout/vList2"/>
    <dgm:cxn modelId="{38AADADC-90E1-204B-A6C4-C6183A541824}" type="presOf" srcId="{D3BCE2C8-69BE-444F-B468-B35AF1D05BEF}" destId="{031A0AD8-3A39-7741-B264-4C2384EBCE0D}" srcOrd="0" destOrd="0" presId="urn:microsoft.com/office/officeart/2005/8/layout/vList2"/>
    <dgm:cxn modelId="{B4B9CF45-DEA0-FA46-A93C-BDDE06EF1091}" type="presOf" srcId="{16355F3D-F13C-1C4A-8880-30735DBFBE47}" destId="{DFF7CE9A-0546-8740-8CD5-F6B8E1CD9C6C}" srcOrd="0" destOrd="0" presId="urn:microsoft.com/office/officeart/2005/8/layout/vList2"/>
    <dgm:cxn modelId="{F509222D-EE66-374F-A83C-0941B5D0E923}" srcId="{52EAD213-01C3-1746-9505-2C4104907F00}" destId="{1DA0DCFB-07C7-114C-9B9C-8BB48BEE3179}" srcOrd="0" destOrd="0" parTransId="{6DE1301F-0CC5-A049-BA85-6D8A430A1E6C}" sibTransId="{C07E14F3-86C1-2049-A1C5-3E1DD3081FA4}"/>
    <dgm:cxn modelId="{037C9479-BFAD-864A-BD6C-48CB7623F73C}" srcId="{52EAD213-01C3-1746-9505-2C4104907F00}" destId="{CEF58554-1ADB-1B43-B618-51585B55B444}" srcOrd="1" destOrd="0" parTransId="{84F714A2-0965-474F-8323-CD752EA64A8D}" sibTransId="{A1634784-9418-7E4D-8AFD-7ABF2BDCE484}"/>
    <dgm:cxn modelId="{E5D6F426-F575-1446-995A-1F579C71B3AA}" srcId="{CEF58554-1ADB-1B43-B618-51585B55B444}" destId="{D3BCE2C8-69BE-444F-B468-B35AF1D05BEF}" srcOrd="0" destOrd="0" parTransId="{8E8BE1C8-9799-A54C-B7E5-1429A912F99F}" sibTransId="{A66E97E1-B51E-094B-839C-70740CB756C1}"/>
    <dgm:cxn modelId="{C02B58F3-CAC7-3C42-B111-690F597A4570}" type="presOf" srcId="{C8FF8C02-6D3F-9F47-A2CA-DF91EC620E30}" destId="{031A0AD8-3A39-7741-B264-4C2384EBCE0D}" srcOrd="0" destOrd="1" presId="urn:microsoft.com/office/officeart/2005/8/layout/vList2"/>
    <dgm:cxn modelId="{6AB81223-34AB-F944-8708-9EFB900283C6}" srcId="{CEF58554-1ADB-1B43-B618-51585B55B444}" destId="{C8FF8C02-6D3F-9F47-A2CA-DF91EC620E30}" srcOrd="1" destOrd="0" parTransId="{852A5A98-2D50-B840-B334-B219DF622011}" sibTransId="{BD2F1A08-1A1C-FC4D-AB35-AFE846F71747}"/>
    <dgm:cxn modelId="{637D17A8-C0FB-824C-A29F-47B7B6143D57}" srcId="{1DA0DCFB-07C7-114C-9B9C-8BB48BEE3179}" destId="{16355F3D-F13C-1C4A-8880-30735DBFBE47}" srcOrd="0" destOrd="0" parTransId="{3AC71A70-7697-E34C-9A78-CF1B9CA10DB0}" sibTransId="{A2D11365-A5A3-C046-B388-F86C68472ADB}"/>
    <dgm:cxn modelId="{1A678457-27F8-1E48-8352-39A4E659FFC8}" type="presOf" srcId="{52EAD213-01C3-1746-9505-2C4104907F00}" destId="{E0DDC16D-8438-044B-BCA5-8E2EB5A45F14}" srcOrd="0" destOrd="0" presId="urn:microsoft.com/office/officeart/2005/8/layout/vList2"/>
    <dgm:cxn modelId="{5102F0E0-232E-4F4E-A448-66F6699508D9}" type="presParOf" srcId="{E0DDC16D-8438-044B-BCA5-8E2EB5A45F14}" destId="{10747528-AF08-4D4E-8385-504B4843C30D}" srcOrd="0" destOrd="0" presId="urn:microsoft.com/office/officeart/2005/8/layout/vList2"/>
    <dgm:cxn modelId="{B78C801C-9C5C-7845-8D02-8261D1E09F95}" type="presParOf" srcId="{E0DDC16D-8438-044B-BCA5-8E2EB5A45F14}" destId="{DFF7CE9A-0546-8740-8CD5-F6B8E1CD9C6C}" srcOrd="1" destOrd="0" presId="urn:microsoft.com/office/officeart/2005/8/layout/vList2"/>
    <dgm:cxn modelId="{2322BFF6-4B6F-F845-9826-649F51418D69}" type="presParOf" srcId="{E0DDC16D-8438-044B-BCA5-8E2EB5A45F14}" destId="{C611DC0A-43CB-BB4E-90BC-EC71389508C7}" srcOrd="2" destOrd="0" presId="urn:microsoft.com/office/officeart/2005/8/layout/vList2"/>
    <dgm:cxn modelId="{05A036FC-5B7F-0F4D-A978-F3C6E159E1B7}" type="presParOf" srcId="{E0DDC16D-8438-044B-BCA5-8E2EB5A45F14}" destId="{031A0AD8-3A39-7741-B264-4C2384EBCE0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8C4F9-A623-2D45-A0B7-AAFBEC90278D}">
      <dsp:nvSpPr>
        <dsp:cNvPr id="0" name=""/>
        <dsp:cNvSpPr/>
      </dsp:nvSpPr>
      <dsp:spPr>
        <a:xfrm>
          <a:off x="0" y="1504703"/>
          <a:ext cx="4267200" cy="15261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1182" tIns="354076" rIns="331182" bIns="120904" numCol="1" spcCol="1270" anchor="t" anchorCtr="0">
          <a:noAutofit/>
        </a:bodyPr>
        <a:lstStyle/>
        <a:p>
          <a:pPr marL="171450" lvl="1" indent="-171450" algn="l" defTabSz="755650">
            <a:lnSpc>
              <a:spcPct val="90000"/>
            </a:lnSpc>
            <a:spcBef>
              <a:spcPct val="0"/>
            </a:spcBef>
            <a:spcAft>
              <a:spcPct val="15000"/>
            </a:spcAft>
            <a:buChar char="••"/>
          </a:pPr>
          <a:r>
            <a:rPr lang="en-AU" sz="1700" kern="1200" dirty="0" smtClean="0">
              <a:latin typeface="+mj-lt"/>
            </a:rPr>
            <a:t>Insecure interaction between components</a:t>
          </a:r>
        </a:p>
        <a:p>
          <a:pPr marL="171450" lvl="1" indent="-171450" algn="l" defTabSz="755650">
            <a:lnSpc>
              <a:spcPct val="90000"/>
            </a:lnSpc>
            <a:spcBef>
              <a:spcPct val="0"/>
            </a:spcBef>
            <a:spcAft>
              <a:spcPct val="15000"/>
            </a:spcAft>
            <a:buChar char="••"/>
          </a:pPr>
          <a:r>
            <a:rPr lang="en-AU" sz="1700" kern="1200" dirty="0" smtClean="0">
              <a:latin typeface="+mj-lt"/>
            </a:rPr>
            <a:t>Risky resource management</a:t>
          </a:r>
        </a:p>
        <a:p>
          <a:pPr marL="171450" lvl="1" indent="-171450" algn="l" defTabSz="755650">
            <a:lnSpc>
              <a:spcPct val="90000"/>
            </a:lnSpc>
            <a:spcBef>
              <a:spcPct val="0"/>
            </a:spcBef>
            <a:spcAft>
              <a:spcPct val="15000"/>
            </a:spcAft>
            <a:buChar char="••"/>
          </a:pPr>
          <a:r>
            <a:rPr lang="en-AU" sz="1700" kern="1200" dirty="0" smtClean="0">
              <a:latin typeface="+mj-lt"/>
            </a:rPr>
            <a:t>Porous </a:t>
          </a:r>
          <a:r>
            <a:rPr lang="en-AU" sz="1700" kern="1200" dirty="0" err="1" smtClean="0">
              <a:latin typeface="+mj-lt"/>
            </a:rPr>
            <a:t>defenses</a:t>
          </a:r>
          <a:endParaRPr lang="en-AU" sz="1700" kern="1200" dirty="0" smtClean="0">
            <a:latin typeface="+mj-lt"/>
          </a:endParaRPr>
        </a:p>
      </dsp:txBody>
      <dsp:txXfrm>
        <a:off x="0" y="1504703"/>
        <a:ext cx="4267200" cy="1526175"/>
      </dsp:txXfrm>
    </dsp:sp>
    <dsp:sp modelId="{F3C955CE-D6AA-984B-8317-A404AFEC686C}">
      <dsp:nvSpPr>
        <dsp:cNvPr id="0" name=""/>
        <dsp:cNvSpPr/>
      </dsp:nvSpPr>
      <dsp:spPr>
        <a:xfrm>
          <a:off x="213360" y="1253783"/>
          <a:ext cx="2987040" cy="50184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903" tIns="0" rIns="112903" bIns="0" numCol="1" spcCol="1270" anchor="ctr" anchorCtr="0">
          <a:noAutofit/>
        </a:bodyPr>
        <a:lstStyle/>
        <a:p>
          <a:pPr lvl="0" algn="l" defTabSz="755650">
            <a:lnSpc>
              <a:spcPct val="90000"/>
            </a:lnSpc>
            <a:spcBef>
              <a:spcPct val="0"/>
            </a:spcBef>
            <a:spcAft>
              <a:spcPct val="35000"/>
            </a:spcAft>
          </a:pPr>
          <a:r>
            <a:rPr lang="en-AU" sz="1700" kern="1200" dirty="0" smtClean="0">
              <a:solidFill>
                <a:schemeClr val="bg1"/>
              </a:solidFill>
              <a:latin typeface="+mj-lt"/>
            </a:rPr>
            <a:t>Software error categories:</a:t>
          </a:r>
          <a:endParaRPr lang="en-US" sz="1700" kern="1200" dirty="0">
            <a:solidFill>
              <a:schemeClr val="bg1"/>
            </a:solidFill>
            <a:latin typeface="+mj-lt"/>
          </a:endParaRPr>
        </a:p>
      </dsp:txBody>
      <dsp:txXfrm>
        <a:off x="237858" y="1278281"/>
        <a:ext cx="2938044" cy="4528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5A80E-D6AB-E743-A71B-13D16F54BE4D}">
      <dsp:nvSpPr>
        <dsp:cNvPr id="0" name=""/>
        <dsp:cNvSpPr/>
      </dsp:nvSpPr>
      <dsp:spPr>
        <a:xfrm>
          <a:off x="0" y="0"/>
          <a:ext cx="7010400" cy="1106424"/>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solidFill>
                <a:srgbClr val="000000"/>
              </a:solidFill>
              <a:latin typeface="+mj-lt"/>
            </a:rPr>
            <a:t>Privilege escalation</a:t>
          </a:r>
          <a:endParaRPr lang="en-US" sz="1900" b="1" kern="1200" dirty="0">
            <a:solidFill>
              <a:srgbClr val="000000"/>
            </a:solidFill>
            <a:latin typeface="+mj-lt"/>
          </a:endParaRPr>
        </a:p>
        <a:p>
          <a:pPr marL="114300" lvl="1" indent="-114300" algn="l" defTabSz="666750" rtl="0">
            <a:lnSpc>
              <a:spcPct val="90000"/>
            </a:lnSpc>
            <a:spcBef>
              <a:spcPct val="0"/>
            </a:spcBef>
            <a:spcAft>
              <a:spcPct val="15000"/>
            </a:spcAft>
            <a:buChar char="••"/>
          </a:pPr>
          <a:r>
            <a:rPr lang="en-US" sz="1500" b="1" kern="1200" dirty="0" smtClean="0">
              <a:solidFill>
                <a:srgbClr val="000000"/>
              </a:solidFill>
              <a:latin typeface="+mj-lt"/>
            </a:rPr>
            <a:t>Exploit of flaws may give attacker greater privileges</a:t>
          </a:r>
          <a:endParaRPr lang="en-US" sz="1500" b="1" kern="1200" dirty="0">
            <a:solidFill>
              <a:srgbClr val="000000"/>
            </a:solidFill>
            <a:latin typeface="+mj-lt"/>
          </a:endParaRPr>
        </a:p>
      </dsp:txBody>
      <dsp:txXfrm>
        <a:off x="32406" y="32406"/>
        <a:ext cx="5722989" cy="1041612"/>
      </dsp:txXfrm>
    </dsp:sp>
    <dsp:sp modelId="{6C193772-DEE8-EE43-A2C6-DE1505354F6B}">
      <dsp:nvSpPr>
        <dsp:cNvPr id="0" name=""/>
        <dsp:cNvSpPr/>
      </dsp:nvSpPr>
      <dsp:spPr>
        <a:xfrm>
          <a:off x="587120" y="1307592"/>
          <a:ext cx="7010400" cy="1106424"/>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solidFill>
                <a:srgbClr val="000000"/>
              </a:solidFill>
              <a:latin typeface="+mj-lt"/>
            </a:rPr>
            <a:t>Least privilege</a:t>
          </a:r>
          <a:endParaRPr lang="en-US" sz="1900" kern="1200" dirty="0">
            <a:solidFill>
              <a:srgbClr val="000000"/>
            </a:solidFill>
            <a:latin typeface="+mj-lt"/>
          </a:endParaRPr>
        </a:p>
        <a:p>
          <a:pPr marL="114300" lvl="1" indent="-114300" algn="l" defTabSz="666750" rtl="0">
            <a:lnSpc>
              <a:spcPct val="90000"/>
            </a:lnSpc>
            <a:spcBef>
              <a:spcPct val="0"/>
            </a:spcBef>
            <a:spcAft>
              <a:spcPct val="15000"/>
            </a:spcAft>
            <a:buChar char="••"/>
          </a:pPr>
          <a:r>
            <a:rPr lang="en-US" sz="1500" b="1" kern="1200" dirty="0" smtClean="0">
              <a:solidFill>
                <a:srgbClr val="000000"/>
              </a:solidFill>
              <a:latin typeface="+mj-lt"/>
            </a:rPr>
            <a:t>Run programs with least privilege needed to complete their function</a:t>
          </a:r>
          <a:endParaRPr lang="en-US" sz="1500" kern="1200" dirty="0">
            <a:solidFill>
              <a:srgbClr val="000000"/>
            </a:solidFill>
            <a:latin typeface="+mj-lt"/>
          </a:endParaRPr>
        </a:p>
      </dsp:txBody>
      <dsp:txXfrm>
        <a:off x="619526" y="1339998"/>
        <a:ext cx="5639291" cy="1041611"/>
      </dsp:txXfrm>
    </dsp:sp>
    <dsp:sp modelId="{7DD6CDD3-5533-664B-812D-0C468C09B03F}">
      <dsp:nvSpPr>
        <dsp:cNvPr id="0" name=""/>
        <dsp:cNvSpPr/>
      </dsp:nvSpPr>
      <dsp:spPr>
        <a:xfrm>
          <a:off x="1165478" y="2615184"/>
          <a:ext cx="7010400" cy="1106424"/>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solidFill>
                <a:srgbClr val="000000"/>
              </a:solidFill>
              <a:latin typeface="+mj-lt"/>
            </a:rPr>
            <a:t>Determine appropriate user and group privileges required</a:t>
          </a:r>
          <a:endParaRPr lang="en-US" sz="1900" kern="1200" dirty="0">
            <a:solidFill>
              <a:srgbClr val="000000"/>
            </a:solidFill>
            <a:latin typeface="+mj-lt"/>
          </a:endParaRPr>
        </a:p>
        <a:p>
          <a:pPr marL="114300" lvl="1" indent="-114300" algn="l" defTabSz="666750" rtl="0">
            <a:lnSpc>
              <a:spcPct val="90000"/>
            </a:lnSpc>
            <a:spcBef>
              <a:spcPct val="0"/>
            </a:spcBef>
            <a:spcAft>
              <a:spcPct val="15000"/>
            </a:spcAft>
            <a:buChar char="••"/>
          </a:pPr>
          <a:r>
            <a:rPr lang="en-US" sz="1500" b="1" kern="1200" dirty="0" smtClean="0">
              <a:solidFill>
                <a:srgbClr val="000000"/>
              </a:solidFill>
              <a:latin typeface="+mj-lt"/>
            </a:rPr>
            <a:t>Decide whether to grant extra user or just group privileges</a:t>
          </a:r>
          <a:endParaRPr lang="en-US" sz="1500" kern="1200" dirty="0">
            <a:solidFill>
              <a:srgbClr val="000000"/>
            </a:solidFill>
            <a:latin typeface="+mj-lt"/>
          </a:endParaRPr>
        </a:p>
      </dsp:txBody>
      <dsp:txXfrm>
        <a:off x="1197884" y="2647590"/>
        <a:ext cx="5648054" cy="1041612"/>
      </dsp:txXfrm>
    </dsp:sp>
    <dsp:sp modelId="{83C0BF36-4415-0A49-9C51-B6D771122A69}">
      <dsp:nvSpPr>
        <dsp:cNvPr id="0" name=""/>
        <dsp:cNvSpPr/>
      </dsp:nvSpPr>
      <dsp:spPr>
        <a:xfrm>
          <a:off x="1752599" y="3922775"/>
          <a:ext cx="7010400" cy="1106424"/>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solidFill>
                <a:srgbClr val="000000"/>
              </a:solidFill>
              <a:latin typeface="+mj-lt"/>
            </a:rPr>
            <a:t>Ensure that privileged program can modify only those files and directories necessary</a:t>
          </a:r>
          <a:endParaRPr lang="en-US" sz="1900" kern="1200" dirty="0">
            <a:solidFill>
              <a:srgbClr val="000000"/>
            </a:solidFill>
            <a:latin typeface="+mj-lt"/>
          </a:endParaRPr>
        </a:p>
      </dsp:txBody>
      <dsp:txXfrm>
        <a:off x="1785005" y="3955181"/>
        <a:ext cx="5639291" cy="1041612"/>
      </dsp:txXfrm>
    </dsp:sp>
    <dsp:sp modelId="{07F97953-3F1A-3547-9BB4-51981941CED8}">
      <dsp:nvSpPr>
        <dsp:cNvPr id="0" name=""/>
        <dsp:cNvSpPr/>
      </dsp:nvSpPr>
      <dsp:spPr>
        <a:xfrm>
          <a:off x="6291224" y="847420"/>
          <a:ext cx="719175" cy="719175"/>
        </a:xfrm>
        <a:prstGeom prst="downArrow">
          <a:avLst>
            <a:gd name="adj1" fmla="val 55000"/>
            <a:gd name="adj2" fmla="val 45000"/>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6453038" y="847420"/>
        <a:ext cx="395547" cy="541179"/>
      </dsp:txXfrm>
    </dsp:sp>
    <dsp:sp modelId="{CC44F468-DAF3-F948-8453-579017E85A58}">
      <dsp:nvSpPr>
        <dsp:cNvPr id="0" name=""/>
        <dsp:cNvSpPr/>
      </dsp:nvSpPr>
      <dsp:spPr>
        <a:xfrm>
          <a:off x="6878345" y="2155012"/>
          <a:ext cx="719175" cy="719175"/>
        </a:xfrm>
        <a:prstGeom prst="downArrow">
          <a:avLst>
            <a:gd name="adj1" fmla="val 55000"/>
            <a:gd name="adj2" fmla="val 45000"/>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7040159" y="2155012"/>
        <a:ext cx="395547" cy="541179"/>
      </dsp:txXfrm>
    </dsp:sp>
    <dsp:sp modelId="{174F8642-FD98-6F43-BF11-44745DBCA7FA}">
      <dsp:nvSpPr>
        <dsp:cNvPr id="0" name=""/>
        <dsp:cNvSpPr/>
      </dsp:nvSpPr>
      <dsp:spPr>
        <a:xfrm>
          <a:off x="7456703" y="3462604"/>
          <a:ext cx="719175" cy="719175"/>
        </a:xfrm>
        <a:prstGeom prst="downArrow">
          <a:avLst>
            <a:gd name="adj1" fmla="val 55000"/>
            <a:gd name="adj2" fmla="val 45000"/>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7618517" y="3462604"/>
        <a:ext cx="395547" cy="5411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62D43-80A1-1A47-A1D5-FD989169F2AC}">
      <dsp:nvSpPr>
        <dsp:cNvPr id="0" name=""/>
        <dsp:cNvSpPr/>
      </dsp:nvSpPr>
      <dsp:spPr>
        <a:xfrm>
          <a:off x="0" y="0"/>
          <a:ext cx="4846129" cy="4846129"/>
        </a:xfrm>
        <a:prstGeom prst="pie">
          <a:avLst>
            <a:gd name="adj1" fmla="val 5400000"/>
            <a:gd name="adj2" fmla="val 16200000"/>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96F2E90-3BDD-2646-BA2C-E1E0F3889E1A}">
      <dsp:nvSpPr>
        <dsp:cNvPr id="0" name=""/>
        <dsp:cNvSpPr/>
      </dsp:nvSpPr>
      <dsp:spPr>
        <a:xfrm>
          <a:off x="2423064" y="0"/>
          <a:ext cx="6032561" cy="484612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mj-lt"/>
            </a:rPr>
            <a:t>Programs with root/ administrator privileges are a major target of attackers</a:t>
          </a:r>
          <a:endParaRPr lang="en-US" sz="2000" kern="1200" dirty="0">
            <a:latin typeface="+mj-lt"/>
          </a:endParaRPr>
        </a:p>
      </dsp:txBody>
      <dsp:txXfrm>
        <a:off x="2423064" y="0"/>
        <a:ext cx="3016280" cy="1453841"/>
      </dsp:txXfrm>
    </dsp:sp>
    <dsp:sp modelId="{7FA5719A-5F14-B149-854C-9F854D818799}">
      <dsp:nvSpPr>
        <dsp:cNvPr id="0" name=""/>
        <dsp:cNvSpPr/>
      </dsp:nvSpPr>
      <dsp:spPr>
        <a:xfrm>
          <a:off x="848074" y="1453841"/>
          <a:ext cx="3149980" cy="3149980"/>
        </a:xfrm>
        <a:prstGeom prst="pie">
          <a:avLst>
            <a:gd name="adj1" fmla="val 5400000"/>
            <a:gd name="adj2" fmla="val 16200000"/>
          </a:avLst>
        </a:prstGeom>
        <a:solidFill>
          <a:schemeClr val="accent4">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7BE75D3-9123-9948-861E-9D061ACD9C21}">
      <dsp:nvSpPr>
        <dsp:cNvPr id="0" name=""/>
        <dsp:cNvSpPr/>
      </dsp:nvSpPr>
      <dsp:spPr>
        <a:xfrm>
          <a:off x="2423064" y="1453841"/>
          <a:ext cx="6032561" cy="314998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latin typeface="+mj-lt"/>
            </a:rPr>
            <a:t>Often privilege is only needed at start</a:t>
          </a:r>
          <a:endParaRPr lang="en-US" sz="2000" kern="1200">
            <a:latin typeface="+mj-lt"/>
          </a:endParaRPr>
        </a:p>
      </dsp:txBody>
      <dsp:txXfrm>
        <a:off x="2423064" y="1453841"/>
        <a:ext cx="3016280" cy="1453837"/>
      </dsp:txXfrm>
    </dsp:sp>
    <dsp:sp modelId="{8A2A98BD-DD88-694E-8A29-7C2C782941BA}">
      <dsp:nvSpPr>
        <dsp:cNvPr id="0" name=""/>
        <dsp:cNvSpPr/>
      </dsp:nvSpPr>
      <dsp:spPr>
        <a:xfrm>
          <a:off x="1696145" y="2907678"/>
          <a:ext cx="1453837" cy="1453837"/>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F2B31DD-3A49-FE4D-BCF2-D6BD6D57A4DF}">
      <dsp:nvSpPr>
        <dsp:cNvPr id="0" name=""/>
        <dsp:cNvSpPr/>
      </dsp:nvSpPr>
      <dsp:spPr>
        <a:xfrm>
          <a:off x="2423064" y="2907678"/>
          <a:ext cx="6032561" cy="145383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latin typeface="+mj-lt"/>
            </a:rPr>
            <a:t>Good design partitions complex programs in smaller modules with needed privileges</a:t>
          </a:r>
          <a:endParaRPr lang="en-US" sz="2000" kern="1200">
            <a:latin typeface="+mj-lt"/>
          </a:endParaRPr>
        </a:p>
      </dsp:txBody>
      <dsp:txXfrm>
        <a:off x="2423064" y="2907678"/>
        <a:ext cx="3016280" cy="1453837"/>
      </dsp:txXfrm>
    </dsp:sp>
    <dsp:sp modelId="{46A9BFE2-38B0-FE4C-A7C5-CB6A226A18C5}">
      <dsp:nvSpPr>
        <dsp:cNvPr id="0" name=""/>
        <dsp:cNvSpPr/>
      </dsp:nvSpPr>
      <dsp:spPr>
        <a:xfrm>
          <a:off x="5439345" y="0"/>
          <a:ext cx="3016280" cy="1453841"/>
        </a:xfrm>
        <a:prstGeom prst="rect">
          <a:avLst/>
        </a:prstGeom>
        <a:noFill/>
        <a:ln w="9525" cap="flat" cmpd="sng" algn="ctr">
          <a:noFill/>
          <a:prstDash val="solid"/>
        </a:ln>
        <a:effectLst>
          <a:outerShdw blurRad="40000" dist="23000" dir="5400000" rotWithShape="0">
            <a:srgbClr val="000000">
              <a:alpha val="35000"/>
            </a:srgbClr>
          </a:outerShdw>
        </a:effectLst>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rtl="0">
            <a:lnSpc>
              <a:spcPct val="90000"/>
            </a:lnSpc>
            <a:spcBef>
              <a:spcPct val="0"/>
            </a:spcBef>
            <a:spcAft>
              <a:spcPct val="15000"/>
            </a:spcAft>
            <a:buChar char="••"/>
          </a:pPr>
          <a:r>
            <a:rPr lang="en-US" sz="1300" kern="1200" smtClean="0">
              <a:latin typeface="+mj-lt"/>
            </a:rPr>
            <a:t>They provide highest levels of system access and control</a:t>
          </a:r>
          <a:endParaRPr lang="en-US" sz="1300" kern="1200">
            <a:latin typeface="+mj-lt"/>
          </a:endParaRPr>
        </a:p>
        <a:p>
          <a:pPr marL="114300" lvl="1" indent="-114300" algn="l" defTabSz="577850" rtl="0">
            <a:lnSpc>
              <a:spcPct val="90000"/>
            </a:lnSpc>
            <a:spcBef>
              <a:spcPct val="0"/>
            </a:spcBef>
            <a:spcAft>
              <a:spcPct val="15000"/>
            </a:spcAft>
            <a:buChar char="••"/>
          </a:pPr>
          <a:r>
            <a:rPr lang="en-US" sz="1300" kern="1200" dirty="0" smtClean="0">
              <a:latin typeface="+mj-lt"/>
            </a:rPr>
            <a:t>Are needed to manage access to protected system resources</a:t>
          </a:r>
          <a:endParaRPr lang="en-US" sz="1300" kern="1200" dirty="0">
            <a:latin typeface="+mj-lt"/>
          </a:endParaRPr>
        </a:p>
      </dsp:txBody>
      <dsp:txXfrm>
        <a:off x="5439345" y="0"/>
        <a:ext cx="3016280" cy="1453841"/>
      </dsp:txXfrm>
    </dsp:sp>
    <dsp:sp modelId="{D79EB8F8-1150-1349-9B5C-BEEE8F196C3B}">
      <dsp:nvSpPr>
        <dsp:cNvPr id="0" name=""/>
        <dsp:cNvSpPr/>
      </dsp:nvSpPr>
      <dsp:spPr>
        <a:xfrm>
          <a:off x="5439345" y="1453841"/>
          <a:ext cx="3016280" cy="1453837"/>
        </a:xfrm>
        <a:prstGeom prst="rect">
          <a:avLst/>
        </a:prstGeom>
        <a:noFill/>
        <a:ln w="9525" cap="flat" cmpd="sng" algn="ctr">
          <a:noFill/>
          <a:prstDash val="solid"/>
        </a:ln>
        <a:effectLst>
          <a:outerShdw blurRad="40000" dist="23000" dir="5400000" rotWithShape="0">
            <a:srgbClr val="000000">
              <a:alpha val="35000"/>
            </a:srgbClr>
          </a:outerShdw>
        </a:effectLst>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latin typeface="+mj-lt"/>
            </a:rPr>
            <a:t>Can then run as normal user</a:t>
          </a:r>
          <a:endParaRPr lang="en-US" sz="1300" kern="1200" dirty="0">
            <a:latin typeface="+mj-lt"/>
          </a:endParaRPr>
        </a:p>
      </dsp:txBody>
      <dsp:txXfrm>
        <a:off x="5439345" y="1453841"/>
        <a:ext cx="3016280" cy="1453837"/>
      </dsp:txXfrm>
    </dsp:sp>
    <dsp:sp modelId="{93805ADD-6AAB-BF4F-B1C4-F60CB51D782C}">
      <dsp:nvSpPr>
        <dsp:cNvPr id="0" name=""/>
        <dsp:cNvSpPr/>
      </dsp:nvSpPr>
      <dsp:spPr>
        <a:xfrm>
          <a:off x="5439345" y="2907678"/>
          <a:ext cx="3016280" cy="1453837"/>
        </a:xfrm>
        <a:prstGeom prst="rect">
          <a:avLst/>
        </a:prstGeom>
        <a:noFill/>
        <a:ln w="9525" cap="flat" cmpd="sng" algn="ctr">
          <a:noFill/>
          <a:prstDash val="solid"/>
        </a:ln>
        <a:effectLst>
          <a:outerShdw blurRad="40000" dist="23000" dir="5400000" rotWithShape="0">
            <a:srgbClr val="000000">
              <a:alpha val="35000"/>
            </a:srgbClr>
          </a:outerShdw>
        </a:effectLst>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latin typeface="+mj-lt"/>
            </a:rPr>
            <a:t>Provides a greater degree of isolation between the components</a:t>
          </a:r>
          <a:endParaRPr lang="en-US" sz="1300" kern="1200" dirty="0">
            <a:latin typeface="+mj-lt"/>
          </a:endParaRPr>
        </a:p>
        <a:p>
          <a:pPr marL="114300" lvl="1" indent="-114300" algn="l" defTabSz="577850" rtl="0">
            <a:lnSpc>
              <a:spcPct val="90000"/>
            </a:lnSpc>
            <a:spcBef>
              <a:spcPct val="0"/>
            </a:spcBef>
            <a:spcAft>
              <a:spcPct val="15000"/>
            </a:spcAft>
            <a:buChar char="••"/>
          </a:pPr>
          <a:r>
            <a:rPr lang="en-US" sz="1300" kern="1200" smtClean="0">
              <a:latin typeface="+mj-lt"/>
            </a:rPr>
            <a:t>Reduces the consequences of a security breach in one component</a:t>
          </a:r>
          <a:endParaRPr lang="en-US" sz="1300" kern="1200">
            <a:latin typeface="+mj-lt"/>
          </a:endParaRPr>
        </a:p>
        <a:p>
          <a:pPr marL="114300" lvl="1" indent="-114300" algn="l" defTabSz="577850" rtl="0">
            <a:lnSpc>
              <a:spcPct val="90000"/>
            </a:lnSpc>
            <a:spcBef>
              <a:spcPct val="0"/>
            </a:spcBef>
            <a:spcAft>
              <a:spcPct val="15000"/>
            </a:spcAft>
            <a:buChar char="••"/>
          </a:pPr>
          <a:r>
            <a:rPr lang="en-US" sz="1300" kern="1200" dirty="0" smtClean="0">
              <a:latin typeface="+mj-lt"/>
            </a:rPr>
            <a:t>Easier to test and verify</a:t>
          </a:r>
          <a:endParaRPr lang="en-US" sz="1300" kern="1200" dirty="0">
            <a:latin typeface="+mj-lt"/>
          </a:endParaRPr>
        </a:p>
      </dsp:txBody>
      <dsp:txXfrm>
        <a:off x="5439345" y="2907678"/>
        <a:ext cx="3016280" cy="14538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1B64A-8DF9-FF4C-8678-29D880DC03C7}">
      <dsp:nvSpPr>
        <dsp:cNvPr id="0" name=""/>
        <dsp:cNvSpPr/>
      </dsp:nvSpPr>
      <dsp:spPr>
        <a:xfrm rot="5400000">
          <a:off x="818543" y="286999"/>
          <a:ext cx="2319363" cy="3859369"/>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FA7C658-9A96-D44A-B2F7-A2D7686B328C}">
      <dsp:nvSpPr>
        <dsp:cNvPr id="0" name=""/>
        <dsp:cNvSpPr/>
      </dsp:nvSpPr>
      <dsp:spPr>
        <a:xfrm>
          <a:off x="431383" y="1440119"/>
          <a:ext cx="3484260" cy="305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latin typeface="+mj-lt"/>
            </a:rPr>
            <a:t>Programs use system calls and standard library functions for common operations</a:t>
          </a:r>
          <a:endParaRPr lang="en-US" sz="2400" kern="1200" dirty="0">
            <a:latin typeface="+mj-lt"/>
          </a:endParaRPr>
        </a:p>
      </dsp:txBody>
      <dsp:txXfrm>
        <a:off x="431383" y="1440119"/>
        <a:ext cx="3484260" cy="3054158"/>
      </dsp:txXfrm>
    </dsp:sp>
    <dsp:sp modelId="{0271C7D3-510D-834D-84EE-130D1C5BD966}">
      <dsp:nvSpPr>
        <dsp:cNvPr id="0" name=""/>
        <dsp:cNvSpPr/>
      </dsp:nvSpPr>
      <dsp:spPr>
        <a:xfrm>
          <a:off x="3258236" y="2868"/>
          <a:ext cx="657407" cy="657407"/>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6937F3D-859C-D440-83F6-D5858B36D13A}">
      <dsp:nvSpPr>
        <dsp:cNvPr id="0" name=""/>
        <dsp:cNvSpPr/>
      </dsp:nvSpPr>
      <dsp:spPr>
        <a:xfrm rot="5400000">
          <a:off x="5083958" y="-768481"/>
          <a:ext cx="2319363" cy="3859369"/>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0CAD590-BBE1-C641-88F4-9DCEEE4E685C}">
      <dsp:nvSpPr>
        <dsp:cNvPr id="0" name=""/>
        <dsp:cNvSpPr/>
      </dsp:nvSpPr>
      <dsp:spPr>
        <a:xfrm>
          <a:off x="4696799" y="384638"/>
          <a:ext cx="3484260" cy="3054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latin typeface="+mj-lt"/>
            </a:rPr>
            <a:t>Programmers make assumptions about their operation</a:t>
          </a:r>
          <a:endParaRPr lang="en-US" sz="2400" kern="1200" dirty="0">
            <a:latin typeface="+mj-lt"/>
          </a:endParaRPr>
        </a:p>
        <a:p>
          <a:pPr marL="171450" lvl="1" indent="-171450" algn="l" defTabSz="711200" rtl="0">
            <a:lnSpc>
              <a:spcPct val="90000"/>
            </a:lnSpc>
            <a:spcBef>
              <a:spcPct val="0"/>
            </a:spcBef>
            <a:spcAft>
              <a:spcPct val="15000"/>
            </a:spcAft>
            <a:buChar char="••"/>
          </a:pPr>
          <a:r>
            <a:rPr lang="en-US" sz="1600" kern="1200" dirty="0" smtClean="0">
              <a:latin typeface="+mj-lt"/>
            </a:rPr>
            <a:t>If incorrect behavior is not what is expected</a:t>
          </a:r>
          <a:endParaRPr lang="en-US" sz="1600" kern="1200" dirty="0">
            <a:latin typeface="+mj-lt"/>
          </a:endParaRPr>
        </a:p>
        <a:p>
          <a:pPr marL="171450" lvl="1" indent="-171450" algn="l" defTabSz="711200" rtl="0">
            <a:lnSpc>
              <a:spcPct val="90000"/>
            </a:lnSpc>
            <a:spcBef>
              <a:spcPct val="0"/>
            </a:spcBef>
            <a:spcAft>
              <a:spcPct val="15000"/>
            </a:spcAft>
            <a:buChar char="••"/>
          </a:pPr>
          <a:r>
            <a:rPr lang="en-US" sz="1600" kern="1200" dirty="0" smtClean="0">
              <a:latin typeface="+mj-lt"/>
            </a:rPr>
            <a:t>May be a result of system optimizing access to shared resources</a:t>
          </a:r>
          <a:endParaRPr lang="en-US" sz="1600" kern="1200" dirty="0">
            <a:latin typeface="+mj-lt"/>
          </a:endParaRPr>
        </a:p>
        <a:p>
          <a:pPr marL="171450" lvl="1" indent="-171450" algn="l" defTabSz="711200" rtl="0">
            <a:lnSpc>
              <a:spcPct val="90000"/>
            </a:lnSpc>
            <a:spcBef>
              <a:spcPct val="0"/>
            </a:spcBef>
            <a:spcAft>
              <a:spcPct val="15000"/>
            </a:spcAft>
            <a:buChar char="••"/>
          </a:pPr>
          <a:r>
            <a:rPr lang="en-US" sz="1600" kern="1200" dirty="0" smtClean="0">
              <a:latin typeface="+mj-lt"/>
            </a:rPr>
            <a:t>Results in requests for services being buffered, </a:t>
          </a:r>
          <a:r>
            <a:rPr lang="en-US" sz="1600" kern="1200" dirty="0" err="1" smtClean="0">
              <a:latin typeface="+mj-lt"/>
            </a:rPr>
            <a:t>resequenced</a:t>
          </a:r>
          <a:r>
            <a:rPr lang="en-US" sz="1600" kern="1200" dirty="0" smtClean="0">
              <a:latin typeface="+mj-lt"/>
            </a:rPr>
            <a:t>, or otherwise modified to optimize system use</a:t>
          </a:r>
          <a:endParaRPr lang="en-US" sz="1600" kern="1200" dirty="0">
            <a:latin typeface="+mj-lt"/>
          </a:endParaRPr>
        </a:p>
        <a:p>
          <a:pPr marL="171450" lvl="1" indent="-171450" algn="l" defTabSz="711200" rtl="0">
            <a:lnSpc>
              <a:spcPct val="90000"/>
            </a:lnSpc>
            <a:spcBef>
              <a:spcPct val="0"/>
            </a:spcBef>
            <a:spcAft>
              <a:spcPct val="15000"/>
            </a:spcAft>
            <a:buChar char="••"/>
          </a:pPr>
          <a:r>
            <a:rPr lang="en-US" sz="1600" kern="1200" dirty="0" smtClean="0">
              <a:latin typeface="+mj-lt"/>
            </a:rPr>
            <a:t>Optimizations can conflict with program goals</a:t>
          </a:r>
          <a:endParaRPr lang="en-US" sz="1600" kern="1200" dirty="0">
            <a:latin typeface="+mj-lt"/>
          </a:endParaRPr>
        </a:p>
      </dsp:txBody>
      <dsp:txXfrm>
        <a:off x="4696799" y="384638"/>
        <a:ext cx="3484260" cy="30541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7E10-FED3-CF4D-BC75-8F4E62C385D6}">
      <dsp:nvSpPr>
        <dsp:cNvPr id="0" name=""/>
        <dsp:cNvSpPr/>
      </dsp:nvSpPr>
      <dsp:spPr>
        <a:xfrm>
          <a:off x="0" y="0"/>
          <a:ext cx="8496944" cy="123647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mj-lt"/>
            </a:rPr>
            <a:t>Programs may use functionality and services of other programs</a:t>
          </a:r>
          <a:endParaRPr lang="en-US" sz="2400" kern="1200" dirty="0">
            <a:latin typeface="+mj-lt"/>
          </a:endParaRPr>
        </a:p>
      </dsp:txBody>
      <dsp:txXfrm>
        <a:off x="60360" y="60360"/>
        <a:ext cx="8376224" cy="1115754"/>
      </dsp:txXfrm>
    </dsp:sp>
    <dsp:sp modelId="{65872031-589D-E64E-AA21-CB2F893DE083}">
      <dsp:nvSpPr>
        <dsp:cNvPr id="0" name=""/>
        <dsp:cNvSpPr/>
      </dsp:nvSpPr>
      <dsp:spPr>
        <a:xfrm>
          <a:off x="0" y="1239503"/>
          <a:ext cx="8496944" cy="1301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71450" lvl="1" indent="-171450" algn="l" defTabSz="755650" rtl="0">
            <a:lnSpc>
              <a:spcPct val="90000"/>
            </a:lnSpc>
            <a:spcBef>
              <a:spcPct val="0"/>
            </a:spcBef>
            <a:spcAft>
              <a:spcPct val="20000"/>
            </a:spcAft>
            <a:buChar char="••"/>
          </a:pPr>
          <a:r>
            <a:rPr lang="en-US" sz="1700" kern="1200" dirty="0" smtClean="0">
              <a:latin typeface="+mj-lt"/>
            </a:rPr>
            <a:t>Security vulnerabilities can result unless care is taken with this interaction</a:t>
          </a:r>
          <a:endParaRPr lang="en-US" sz="1700" kern="1200" dirty="0">
            <a:latin typeface="+mj-lt"/>
          </a:endParaRPr>
        </a:p>
        <a:p>
          <a:pPr marL="342900" lvl="2" indent="-171450" algn="l" defTabSz="711200" rtl="0">
            <a:lnSpc>
              <a:spcPct val="90000"/>
            </a:lnSpc>
            <a:spcBef>
              <a:spcPct val="0"/>
            </a:spcBef>
            <a:spcAft>
              <a:spcPct val="20000"/>
            </a:spcAft>
            <a:buChar char="••"/>
          </a:pPr>
          <a:r>
            <a:rPr lang="en-US" sz="1600" kern="1200" dirty="0" smtClean="0">
              <a:latin typeface="+mj-lt"/>
            </a:rPr>
            <a:t>Such issues are of particular concern when the program being used did not adequately identify all the security concerns that might arise</a:t>
          </a:r>
          <a:endParaRPr lang="en-US" sz="1600" kern="1200" dirty="0">
            <a:latin typeface="+mj-lt"/>
          </a:endParaRPr>
        </a:p>
        <a:p>
          <a:pPr marL="342900" lvl="2" indent="-171450" algn="l" defTabSz="711200" rtl="0">
            <a:lnSpc>
              <a:spcPct val="90000"/>
            </a:lnSpc>
            <a:spcBef>
              <a:spcPct val="0"/>
            </a:spcBef>
            <a:spcAft>
              <a:spcPct val="20000"/>
            </a:spcAft>
            <a:buChar char="••"/>
          </a:pPr>
          <a:r>
            <a:rPr lang="en-US" sz="1600" kern="1200" dirty="0" smtClean="0">
              <a:latin typeface="+mj-lt"/>
            </a:rPr>
            <a:t>Occurs with the current trend of providing Web interfaces to programs</a:t>
          </a:r>
          <a:endParaRPr lang="en-US" sz="1600" kern="1200" dirty="0">
            <a:latin typeface="+mj-lt"/>
          </a:endParaRPr>
        </a:p>
        <a:p>
          <a:pPr marL="342900" lvl="2" indent="-171450" algn="l" defTabSz="711200" rtl="0">
            <a:lnSpc>
              <a:spcPct val="90000"/>
            </a:lnSpc>
            <a:spcBef>
              <a:spcPct val="0"/>
            </a:spcBef>
            <a:spcAft>
              <a:spcPct val="20000"/>
            </a:spcAft>
            <a:buChar char="••"/>
          </a:pPr>
          <a:r>
            <a:rPr lang="en-US" sz="1600" kern="1200" dirty="0" smtClean="0">
              <a:latin typeface="+mj-lt"/>
            </a:rPr>
            <a:t>Burden falls on the newer programs to identify and manage any security issues that may arise</a:t>
          </a:r>
          <a:endParaRPr lang="en-US" sz="1600" kern="1200" dirty="0">
            <a:latin typeface="+mj-lt"/>
          </a:endParaRPr>
        </a:p>
      </dsp:txBody>
      <dsp:txXfrm>
        <a:off x="0" y="1239503"/>
        <a:ext cx="8496944" cy="1301678"/>
      </dsp:txXfrm>
    </dsp:sp>
    <dsp:sp modelId="{48F1060C-AA3A-FC4C-AAA9-7DE859BC1170}">
      <dsp:nvSpPr>
        <dsp:cNvPr id="0" name=""/>
        <dsp:cNvSpPr/>
      </dsp:nvSpPr>
      <dsp:spPr>
        <a:xfrm>
          <a:off x="0" y="2541182"/>
          <a:ext cx="8496944" cy="79730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mj-lt"/>
            </a:rPr>
            <a:t>Issue of data confidentiality/integrity</a:t>
          </a:r>
          <a:endParaRPr lang="en-US" sz="2400" kern="1200" dirty="0">
            <a:latin typeface="+mj-lt"/>
          </a:endParaRPr>
        </a:p>
      </dsp:txBody>
      <dsp:txXfrm>
        <a:off x="38921" y="2580103"/>
        <a:ext cx="8419102" cy="719466"/>
      </dsp:txXfrm>
    </dsp:sp>
    <dsp:sp modelId="{7CC50A5C-6DDF-7A4B-B4EF-D6D9D82B8FBB}">
      <dsp:nvSpPr>
        <dsp:cNvPr id="0" name=""/>
        <dsp:cNvSpPr/>
      </dsp:nvSpPr>
      <dsp:spPr>
        <a:xfrm>
          <a:off x="0" y="3349241"/>
          <a:ext cx="8496944" cy="190431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mj-lt"/>
            </a:rPr>
            <a:t>Detection and handling of exceptions and errors generated by interaction is also important from a security perspective</a:t>
          </a:r>
          <a:endParaRPr lang="en-US" sz="2400" kern="1200" dirty="0">
            <a:latin typeface="+mj-lt"/>
          </a:endParaRPr>
        </a:p>
      </dsp:txBody>
      <dsp:txXfrm>
        <a:off x="92961" y="3442202"/>
        <a:ext cx="8311022" cy="1718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F17FF-C748-A849-A1FC-6382EE665BC5}">
      <dsp:nvSpPr>
        <dsp:cNvPr id="0" name=""/>
        <dsp:cNvSpPr/>
      </dsp:nvSpPr>
      <dsp:spPr>
        <a:xfrm>
          <a:off x="1673932" y="0"/>
          <a:ext cx="5688632" cy="5688632"/>
        </a:xfrm>
        <a:prstGeom prst="quadArrow">
          <a:avLst>
            <a:gd name="adj1" fmla="val 2000"/>
            <a:gd name="adj2" fmla="val 4000"/>
            <a:gd name="adj3" fmla="val 5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95C8724-CBEE-9949-9504-79D1E5C56183}">
      <dsp:nvSpPr>
        <dsp:cNvPr id="0" name=""/>
        <dsp:cNvSpPr/>
      </dsp:nvSpPr>
      <dsp:spPr>
        <a:xfrm>
          <a:off x="2043693" y="369761"/>
          <a:ext cx="2275452" cy="227545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Incorrect handling is a very common failing</a:t>
          </a:r>
        </a:p>
      </dsp:txBody>
      <dsp:txXfrm>
        <a:off x="2154771" y="480839"/>
        <a:ext cx="2053296" cy="2053296"/>
      </dsp:txXfrm>
    </dsp:sp>
    <dsp:sp modelId="{112B6CA0-B0C1-D740-8696-2C5B2F7CE756}">
      <dsp:nvSpPr>
        <dsp:cNvPr id="0" name=""/>
        <dsp:cNvSpPr/>
      </dsp:nvSpPr>
      <dsp:spPr>
        <a:xfrm>
          <a:off x="4717350" y="369761"/>
          <a:ext cx="2275452" cy="227545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Input is any source of data from outside and whose value is not explicitly known by the programmer when the code was written</a:t>
          </a:r>
        </a:p>
      </dsp:txBody>
      <dsp:txXfrm>
        <a:off x="4828428" y="480839"/>
        <a:ext cx="2053296" cy="2053296"/>
      </dsp:txXfrm>
    </dsp:sp>
    <dsp:sp modelId="{62A451F2-6199-544E-A424-9E14542AD93A}">
      <dsp:nvSpPr>
        <dsp:cNvPr id="0" name=""/>
        <dsp:cNvSpPr/>
      </dsp:nvSpPr>
      <dsp:spPr>
        <a:xfrm>
          <a:off x="2043693" y="3043418"/>
          <a:ext cx="2275452" cy="227545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Must identify all data sources</a:t>
          </a:r>
          <a:endParaRPr lang="en-US" sz="1600" b="1" kern="1200" dirty="0">
            <a:solidFill>
              <a:srgbClr val="000000"/>
            </a:solidFill>
            <a:latin typeface="+mj-lt"/>
          </a:endParaRPr>
        </a:p>
      </dsp:txBody>
      <dsp:txXfrm>
        <a:off x="2154771" y="3154496"/>
        <a:ext cx="2053296" cy="2053296"/>
      </dsp:txXfrm>
    </dsp:sp>
    <dsp:sp modelId="{B17633D7-2870-3F42-9CA6-9F709BE26A5F}">
      <dsp:nvSpPr>
        <dsp:cNvPr id="0" name=""/>
        <dsp:cNvSpPr/>
      </dsp:nvSpPr>
      <dsp:spPr>
        <a:xfrm>
          <a:off x="4717350" y="3043418"/>
          <a:ext cx="2275452" cy="227545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Explicitly validate assumptions on size and type of values before use</a:t>
          </a:r>
        </a:p>
      </dsp:txBody>
      <dsp:txXfrm>
        <a:off x="4828428" y="3154496"/>
        <a:ext cx="2053296" cy="2053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2F748-B814-1949-9EC8-CF6456CE4F5C}">
      <dsp:nvSpPr>
        <dsp:cNvPr id="0" name=""/>
        <dsp:cNvSpPr/>
      </dsp:nvSpPr>
      <dsp:spPr>
        <a:xfrm>
          <a:off x="0" y="2563"/>
          <a:ext cx="5976664" cy="1197049"/>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b="0" kern="1200" dirty="0" smtClean="0">
              <a:solidFill>
                <a:schemeClr val="bg1"/>
              </a:solidFill>
              <a:latin typeface="+mj-lt"/>
            </a:rPr>
            <a:t>Most often occur in scripting languages</a:t>
          </a:r>
          <a:endParaRPr lang="en-US" sz="3200" b="0" kern="1200" dirty="0">
            <a:solidFill>
              <a:schemeClr val="bg1"/>
            </a:solidFill>
            <a:latin typeface="+mj-lt"/>
          </a:endParaRPr>
        </a:p>
      </dsp:txBody>
      <dsp:txXfrm>
        <a:off x="0" y="2563"/>
        <a:ext cx="5976664" cy="1197049"/>
      </dsp:txXfrm>
    </dsp:sp>
    <dsp:sp modelId="{E0DA6B96-E30F-134B-9CBE-EF02D3E52DFB}">
      <dsp:nvSpPr>
        <dsp:cNvPr id="0" name=""/>
        <dsp:cNvSpPr/>
      </dsp:nvSpPr>
      <dsp:spPr>
        <a:xfrm>
          <a:off x="0" y="1199612"/>
          <a:ext cx="5976664" cy="1756800"/>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mj-lt"/>
            </a:rPr>
            <a:t>Encourage reuse of other programs and system utilities where possible to save coding effort</a:t>
          </a:r>
        </a:p>
        <a:p>
          <a:pPr marL="228600" lvl="1" indent="-228600" algn="l" defTabSz="1066800">
            <a:lnSpc>
              <a:spcPct val="90000"/>
            </a:lnSpc>
            <a:spcBef>
              <a:spcPct val="0"/>
            </a:spcBef>
            <a:spcAft>
              <a:spcPct val="15000"/>
            </a:spcAft>
            <a:buChar char="••"/>
          </a:pPr>
          <a:r>
            <a:rPr lang="en-US" sz="2400" kern="1200" dirty="0" smtClean="0">
              <a:latin typeface="+mj-lt"/>
            </a:rPr>
            <a:t>Often used as Web CGI scripts</a:t>
          </a:r>
          <a:endParaRPr lang="en-US" sz="2400" kern="1200" dirty="0">
            <a:latin typeface="+mj-lt"/>
          </a:endParaRPr>
        </a:p>
      </dsp:txBody>
      <dsp:txXfrm>
        <a:off x="0" y="1199612"/>
        <a:ext cx="5976664" cy="1756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3B943-EFD4-CA49-81F0-3B5F3ED8EF44}">
      <dsp:nvSpPr>
        <dsp:cNvPr id="0" name=""/>
        <dsp:cNvSpPr/>
      </dsp:nvSpPr>
      <dsp:spPr>
        <a:xfrm rot="16200000">
          <a:off x="-1464941" y="1466998"/>
          <a:ext cx="4953000" cy="2019002"/>
        </a:xfrm>
        <a:prstGeom prst="flowChartManualOperation">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6979" bIns="0" numCol="1" spcCol="1270" anchor="ctr" anchorCtr="0">
          <a:noAutofit/>
        </a:bodyPr>
        <a:lstStyle/>
        <a:p>
          <a:pPr lvl="0" algn="ctr" defTabSz="666750" rtl="0">
            <a:lnSpc>
              <a:spcPct val="90000"/>
            </a:lnSpc>
            <a:spcBef>
              <a:spcPct val="0"/>
            </a:spcBef>
            <a:spcAft>
              <a:spcPct val="35000"/>
            </a:spcAft>
          </a:pPr>
          <a:r>
            <a:rPr lang="en-US" sz="1500" b="1" kern="1200" dirty="0" smtClean="0">
              <a:latin typeface="+mj-lt"/>
            </a:rPr>
            <a:t>Attacks where input provided by one user is subsequently output to another user</a:t>
          </a:r>
          <a:endParaRPr lang="en-US" sz="1500" b="1" kern="1200" dirty="0">
            <a:latin typeface="+mj-lt"/>
          </a:endParaRPr>
        </a:p>
      </dsp:txBody>
      <dsp:txXfrm rot="5400000">
        <a:off x="2058" y="990599"/>
        <a:ext cx="2019002" cy="2971800"/>
      </dsp:txXfrm>
    </dsp:sp>
    <dsp:sp modelId="{14688093-8D8B-6348-AECE-C5CB825B39E9}">
      <dsp:nvSpPr>
        <dsp:cNvPr id="0" name=""/>
        <dsp:cNvSpPr/>
      </dsp:nvSpPr>
      <dsp:spPr>
        <a:xfrm rot="16200000">
          <a:off x="705486" y="1466998"/>
          <a:ext cx="4953000" cy="2019002"/>
        </a:xfrm>
        <a:prstGeom prst="flowChartManualOperation">
          <a:avLst/>
        </a:prstGeom>
        <a:gradFill rotWithShape="0">
          <a:gsLst>
            <a:gs pos="0">
              <a:schemeClr val="accent1">
                <a:alpha val="90000"/>
                <a:hueOff val="0"/>
                <a:satOff val="0"/>
                <a:lumOff val="0"/>
                <a:alphaOff val="-13333"/>
                <a:shade val="51000"/>
                <a:satMod val="130000"/>
              </a:schemeClr>
            </a:gs>
            <a:gs pos="80000">
              <a:schemeClr val="accent1">
                <a:alpha val="90000"/>
                <a:hueOff val="0"/>
                <a:satOff val="0"/>
                <a:lumOff val="0"/>
                <a:alphaOff val="-13333"/>
                <a:shade val="93000"/>
                <a:satMod val="130000"/>
              </a:schemeClr>
            </a:gs>
            <a:gs pos="100000">
              <a:schemeClr val="accent1">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6979" bIns="0" numCol="1" spcCol="1270" anchor="t" anchorCtr="0">
          <a:noAutofit/>
        </a:bodyPr>
        <a:lstStyle/>
        <a:p>
          <a:pPr lvl="0" algn="l" defTabSz="666750" rtl="0">
            <a:lnSpc>
              <a:spcPct val="90000"/>
            </a:lnSpc>
            <a:spcBef>
              <a:spcPct val="0"/>
            </a:spcBef>
            <a:spcAft>
              <a:spcPct val="35000"/>
            </a:spcAft>
          </a:pPr>
          <a:r>
            <a:rPr lang="en-US" sz="1500" b="1" kern="1200" dirty="0" smtClean="0">
              <a:latin typeface="+mj-lt"/>
            </a:rPr>
            <a:t>Commonly seen in scripted Web applications</a:t>
          </a:r>
        </a:p>
        <a:p>
          <a:pPr marL="114300" lvl="1" indent="-114300" algn="l" defTabSz="533400" rtl="0">
            <a:lnSpc>
              <a:spcPct val="90000"/>
            </a:lnSpc>
            <a:spcBef>
              <a:spcPct val="0"/>
            </a:spcBef>
            <a:spcAft>
              <a:spcPct val="15000"/>
            </a:spcAft>
            <a:buChar char="••"/>
          </a:pPr>
          <a:r>
            <a:rPr lang="en-US" sz="1200" b="1" kern="1200" dirty="0" smtClean="0">
              <a:latin typeface="+mj-lt"/>
            </a:rPr>
            <a:t>Vulnerability involves the inclusion of script code in the HTML content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Script code may need to access data associated with other pages</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Browsers impose security checks and restrict data access to pages originating from the same site</a:t>
          </a:r>
          <a:endParaRPr lang="en-US" sz="1200" b="1" kern="1200" dirty="0">
            <a:latin typeface="+mj-lt"/>
          </a:endParaRPr>
        </a:p>
      </dsp:txBody>
      <dsp:txXfrm rot="5400000">
        <a:off x="2172485" y="990599"/>
        <a:ext cx="2019002" cy="2971800"/>
      </dsp:txXfrm>
    </dsp:sp>
    <dsp:sp modelId="{3FE07096-8FB5-9946-B5FA-8A05FD6FAB4C}">
      <dsp:nvSpPr>
        <dsp:cNvPr id="0" name=""/>
        <dsp:cNvSpPr/>
      </dsp:nvSpPr>
      <dsp:spPr>
        <a:xfrm rot="16200000">
          <a:off x="2875913" y="1466998"/>
          <a:ext cx="4953000" cy="2019002"/>
        </a:xfrm>
        <a:prstGeom prst="flowChartManualOperation">
          <a:avLst/>
        </a:prstGeom>
        <a:gradFill rotWithShape="0">
          <a:gsLst>
            <a:gs pos="0">
              <a:schemeClr val="accent1">
                <a:alpha val="90000"/>
                <a:hueOff val="0"/>
                <a:satOff val="0"/>
                <a:lumOff val="0"/>
                <a:alphaOff val="-26667"/>
                <a:shade val="51000"/>
                <a:satMod val="130000"/>
              </a:schemeClr>
            </a:gs>
            <a:gs pos="80000">
              <a:schemeClr val="accent1">
                <a:alpha val="90000"/>
                <a:hueOff val="0"/>
                <a:satOff val="0"/>
                <a:lumOff val="0"/>
                <a:alphaOff val="-26667"/>
                <a:shade val="93000"/>
                <a:satMod val="130000"/>
              </a:schemeClr>
            </a:gs>
            <a:gs pos="100000">
              <a:schemeClr val="accent1">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6979" bIns="0" numCol="1" spcCol="1270" anchor="ctr" anchorCtr="0">
          <a:noAutofit/>
        </a:bodyPr>
        <a:lstStyle/>
        <a:p>
          <a:pPr lvl="0" algn="ctr" defTabSz="666750" rtl="0">
            <a:lnSpc>
              <a:spcPct val="90000"/>
            </a:lnSpc>
            <a:spcBef>
              <a:spcPct val="0"/>
            </a:spcBef>
            <a:spcAft>
              <a:spcPct val="35000"/>
            </a:spcAft>
          </a:pPr>
          <a:r>
            <a:rPr lang="en-US" sz="1500" b="1" kern="1200" dirty="0" smtClean="0">
              <a:latin typeface="+mj-lt"/>
            </a:rPr>
            <a:t>Exploit assumption that all content from one site is equally trusted and hence is permitted to interact with other content from the site</a:t>
          </a:r>
          <a:endParaRPr lang="en-US" sz="1500" b="1" kern="1200" dirty="0">
            <a:latin typeface="+mj-lt"/>
          </a:endParaRPr>
        </a:p>
      </dsp:txBody>
      <dsp:txXfrm rot="5400000">
        <a:off x="4342912" y="990599"/>
        <a:ext cx="2019002" cy="2971800"/>
      </dsp:txXfrm>
    </dsp:sp>
    <dsp:sp modelId="{5C65FDC7-D923-E249-BFF8-519500BF915D}">
      <dsp:nvSpPr>
        <dsp:cNvPr id="0" name=""/>
        <dsp:cNvSpPr/>
      </dsp:nvSpPr>
      <dsp:spPr>
        <a:xfrm rot="16200000">
          <a:off x="5046341" y="1466998"/>
          <a:ext cx="4953000" cy="2019002"/>
        </a:xfrm>
        <a:prstGeom prst="flowChartManualOperation">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6979" bIns="0" numCol="1" spcCol="1270" anchor="t" anchorCtr="0">
          <a:noAutofit/>
        </a:bodyPr>
        <a:lstStyle/>
        <a:p>
          <a:pPr lvl="0" algn="l" defTabSz="666750" rtl="0">
            <a:lnSpc>
              <a:spcPct val="90000"/>
            </a:lnSpc>
            <a:spcBef>
              <a:spcPct val="0"/>
            </a:spcBef>
            <a:spcAft>
              <a:spcPct val="35000"/>
            </a:spcAft>
          </a:pPr>
          <a:endParaRPr lang="en-US" sz="1500" b="1" kern="1200" dirty="0" smtClean="0">
            <a:latin typeface="+mj-lt"/>
          </a:endParaRPr>
        </a:p>
        <a:p>
          <a:pPr lvl="0" algn="l" defTabSz="666750" rtl="0">
            <a:lnSpc>
              <a:spcPct val="90000"/>
            </a:lnSpc>
            <a:spcBef>
              <a:spcPct val="0"/>
            </a:spcBef>
            <a:spcAft>
              <a:spcPct val="35000"/>
            </a:spcAft>
          </a:pPr>
          <a:r>
            <a:rPr lang="en-US" sz="1500" b="1" kern="1200" dirty="0" smtClean="0">
              <a:latin typeface="+mj-lt"/>
            </a:rPr>
            <a:t>XSS reflection vulnerability</a:t>
          </a:r>
          <a:endParaRPr lang="en-US" sz="15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Attacker includes the malicious script content in data supplied to a site</a:t>
          </a:r>
          <a:endParaRPr lang="en-US" sz="1200" b="1" kern="1200" dirty="0">
            <a:latin typeface="+mj-lt"/>
          </a:endParaRPr>
        </a:p>
      </dsp:txBody>
      <dsp:txXfrm rot="5400000">
        <a:off x="6513340" y="990599"/>
        <a:ext cx="2019002" cy="2971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F6F2D-C934-094D-BE1D-E590FEF8E0EF}">
      <dsp:nvSpPr>
        <dsp:cNvPr id="0" name=""/>
        <dsp:cNvSpPr/>
      </dsp:nvSpPr>
      <dsp:spPr>
        <a:xfrm>
          <a:off x="3616" y="1242989"/>
          <a:ext cx="1581224" cy="22384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It is necessary to ensure that data conform with any assumptions made about the data before subsequent use</a:t>
          </a:r>
          <a:endParaRPr lang="en-US" sz="1600" kern="1200" dirty="0"/>
        </a:p>
      </dsp:txBody>
      <dsp:txXfrm>
        <a:off x="49928" y="1289301"/>
        <a:ext cx="1488600" cy="2145796"/>
      </dsp:txXfrm>
    </dsp:sp>
    <dsp:sp modelId="{6D0701CA-DD4D-9744-B880-79F2F6F32979}">
      <dsp:nvSpPr>
        <dsp:cNvPr id="0" name=""/>
        <dsp:cNvSpPr/>
      </dsp:nvSpPr>
      <dsp:spPr>
        <a:xfrm>
          <a:off x="1742963" y="2166128"/>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bg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42963" y="2244557"/>
        <a:ext cx="234653" cy="235285"/>
      </dsp:txXfrm>
    </dsp:sp>
    <dsp:sp modelId="{50430FEE-8E5A-7C4E-831E-586B9BD859C7}">
      <dsp:nvSpPr>
        <dsp:cNvPr id="0" name=""/>
        <dsp:cNvSpPr/>
      </dsp:nvSpPr>
      <dsp:spPr>
        <a:xfrm>
          <a:off x="2217330" y="1242989"/>
          <a:ext cx="1581224" cy="22384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smtClean="0"/>
            <a:t>Input data should be compared against what is wanted</a:t>
          </a:r>
          <a:endParaRPr lang="en-US" sz="1600" kern="1200" dirty="0"/>
        </a:p>
      </dsp:txBody>
      <dsp:txXfrm>
        <a:off x="2263642" y="1289301"/>
        <a:ext cx="1488600" cy="2145796"/>
      </dsp:txXfrm>
    </dsp:sp>
    <dsp:sp modelId="{ABB9398C-E85C-CD47-9B85-4D5B99E30286}">
      <dsp:nvSpPr>
        <dsp:cNvPr id="0" name=""/>
        <dsp:cNvSpPr/>
      </dsp:nvSpPr>
      <dsp:spPr>
        <a:xfrm>
          <a:off x="3956677" y="2166128"/>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bg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956677" y="2244557"/>
        <a:ext cx="234653" cy="235285"/>
      </dsp:txXfrm>
    </dsp:sp>
    <dsp:sp modelId="{166B292D-5F15-F445-9FAA-D0D696C23F23}">
      <dsp:nvSpPr>
        <dsp:cNvPr id="0" name=""/>
        <dsp:cNvSpPr/>
      </dsp:nvSpPr>
      <dsp:spPr>
        <a:xfrm>
          <a:off x="4431044" y="1242989"/>
          <a:ext cx="1581224" cy="22384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smtClean="0"/>
            <a:t>Alternative is to compare the input data with known dangerous values</a:t>
          </a:r>
          <a:endParaRPr lang="en-US" sz="1600" kern="1200" dirty="0"/>
        </a:p>
      </dsp:txBody>
      <dsp:txXfrm>
        <a:off x="4477356" y="1289301"/>
        <a:ext cx="1488600" cy="2145796"/>
      </dsp:txXfrm>
    </dsp:sp>
    <dsp:sp modelId="{65CE1D9B-0F09-FA49-912D-319FB37B16F0}">
      <dsp:nvSpPr>
        <dsp:cNvPr id="0" name=""/>
        <dsp:cNvSpPr/>
      </dsp:nvSpPr>
      <dsp:spPr>
        <a:xfrm>
          <a:off x="6170391" y="2166128"/>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bg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170391" y="2244557"/>
        <a:ext cx="234653" cy="235285"/>
      </dsp:txXfrm>
    </dsp:sp>
    <dsp:sp modelId="{91468874-D23D-BB4C-97FA-00CDB87E348D}">
      <dsp:nvSpPr>
        <dsp:cNvPr id="0" name=""/>
        <dsp:cNvSpPr/>
      </dsp:nvSpPr>
      <dsp:spPr>
        <a:xfrm>
          <a:off x="6644759" y="1242989"/>
          <a:ext cx="1581224" cy="22384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smtClean="0"/>
            <a:t>By only accepting known safe data the program is more likely to remain secure</a:t>
          </a:r>
          <a:endParaRPr lang="en-US" sz="1600" b="1" kern="1200" dirty="0"/>
        </a:p>
      </dsp:txBody>
      <dsp:txXfrm>
        <a:off x="6691071" y="1289301"/>
        <a:ext cx="1488600" cy="21457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1DD3-5146-6648-8550-938B270C5A5F}">
      <dsp:nvSpPr>
        <dsp:cNvPr id="0" name=""/>
        <dsp:cNvSpPr/>
      </dsp:nvSpPr>
      <dsp:spPr>
        <a:xfrm>
          <a:off x="300573" y="1012"/>
          <a:ext cx="3632596" cy="2179558"/>
        </a:xfrm>
        <a:prstGeom prst="rect">
          <a:avLst/>
        </a:prstGeom>
        <a:solidFill>
          <a:schemeClr val="accent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rgbClr val="000000"/>
              </a:solidFill>
            </a:rPr>
            <a:t>May have multiple means of encoding text</a:t>
          </a:r>
          <a:endParaRPr lang="en-US" sz="2200" kern="1200" dirty="0">
            <a:solidFill>
              <a:srgbClr val="000000"/>
            </a:solidFill>
          </a:endParaRPr>
        </a:p>
      </dsp:txBody>
      <dsp:txXfrm>
        <a:off x="300573" y="1012"/>
        <a:ext cx="3632596" cy="2179558"/>
      </dsp:txXfrm>
    </dsp:sp>
    <dsp:sp modelId="{45599BEF-0D0D-1949-9440-C20BE8AE2661}">
      <dsp:nvSpPr>
        <dsp:cNvPr id="0" name=""/>
        <dsp:cNvSpPr/>
      </dsp:nvSpPr>
      <dsp:spPr>
        <a:xfrm>
          <a:off x="4296429" y="1012"/>
          <a:ext cx="3632596" cy="2179558"/>
        </a:xfrm>
        <a:prstGeom prst="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solidFill>
                <a:schemeClr val="bg1"/>
              </a:solidFill>
            </a:rPr>
            <a:t>Growing requirement to support users around the globe and to interact with them using their own languages</a:t>
          </a:r>
          <a:endParaRPr lang="en-US" sz="2200" kern="1200" dirty="0">
            <a:solidFill>
              <a:schemeClr val="bg1"/>
            </a:solidFill>
          </a:endParaRPr>
        </a:p>
      </dsp:txBody>
      <dsp:txXfrm>
        <a:off x="4296429" y="1012"/>
        <a:ext cx="3632596" cy="2179558"/>
      </dsp:txXfrm>
    </dsp:sp>
    <dsp:sp modelId="{8717156F-AD30-354B-B8A5-27484F3BB67F}">
      <dsp:nvSpPr>
        <dsp:cNvPr id="0" name=""/>
        <dsp:cNvSpPr/>
      </dsp:nvSpPr>
      <dsp:spPr>
        <a:xfrm>
          <a:off x="300573" y="2543829"/>
          <a:ext cx="3632596" cy="2179558"/>
        </a:xfrm>
        <a:prstGeom prst="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b="1" kern="1200" dirty="0" smtClean="0">
              <a:solidFill>
                <a:schemeClr val="bg1"/>
              </a:solidFill>
            </a:rPr>
            <a:t>Unicode used for internationalization</a:t>
          </a:r>
          <a:endParaRPr lang="en-US" sz="2200" kern="1200" dirty="0">
            <a:solidFill>
              <a:schemeClr val="bg1"/>
            </a:solidFill>
          </a:endParaRPr>
        </a:p>
        <a:p>
          <a:pPr marL="171450" lvl="1" indent="-171450" algn="l" defTabSz="755650" rtl="0">
            <a:lnSpc>
              <a:spcPct val="90000"/>
            </a:lnSpc>
            <a:spcBef>
              <a:spcPct val="0"/>
            </a:spcBef>
            <a:spcAft>
              <a:spcPct val="15000"/>
            </a:spcAft>
            <a:buChar char="••"/>
          </a:pPr>
          <a:r>
            <a:rPr lang="en-US" sz="1700" b="1" kern="1200" dirty="0" smtClean="0">
              <a:solidFill>
                <a:schemeClr val="bg1"/>
              </a:solidFill>
            </a:rPr>
            <a:t>Uses 16-bit value for characters</a:t>
          </a:r>
          <a:endParaRPr lang="en-US" sz="1700" b="1" kern="1200" dirty="0">
            <a:solidFill>
              <a:schemeClr val="bg1"/>
            </a:solidFill>
          </a:endParaRPr>
        </a:p>
        <a:p>
          <a:pPr marL="171450" lvl="1" indent="-171450" algn="l" defTabSz="755650" rtl="0">
            <a:lnSpc>
              <a:spcPct val="90000"/>
            </a:lnSpc>
            <a:spcBef>
              <a:spcPct val="0"/>
            </a:spcBef>
            <a:spcAft>
              <a:spcPct val="15000"/>
            </a:spcAft>
            <a:buChar char="••"/>
          </a:pPr>
          <a:r>
            <a:rPr lang="en-US" sz="1700" b="1" kern="1200" smtClean="0">
              <a:solidFill>
                <a:schemeClr val="bg1"/>
              </a:solidFill>
            </a:rPr>
            <a:t>UTF-8 encodes as 1-4 byte sequences</a:t>
          </a:r>
          <a:endParaRPr lang="en-US" sz="1700" kern="1200" dirty="0">
            <a:solidFill>
              <a:schemeClr val="bg1"/>
            </a:solidFill>
          </a:endParaRPr>
        </a:p>
        <a:p>
          <a:pPr marL="171450" lvl="1" indent="-171450" algn="l" defTabSz="755650" rtl="0">
            <a:lnSpc>
              <a:spcPct val="90000"/>
            </a:lnSpc>
            <a:spcBef>
              <a:spcPct val="0"/>
            </a:spcBef>
            <a:spcAft>
              <a:spcPct val="15000"/>
            </a:spcAft>
            <a:buChar char="••"/>
          </a:pPr>
          <a:r>
            <a:rPr lang="en-US" sz="1700" b="1" kern="1200" dirty="0" smtClean="0">
              <a:solidFill>
                <a:schemeClr val="bg1"/>
              </a:solidFill>
            </a:rPr>
            <a:t>Many Unicode decoders accept any valid equivalent sequence</a:t>
          </a:r>
          <a:endParaRPr lang="en-US" sz="1700" kern="1200" dirty="0">
            <a:solidFill>
              <a:schemeClr val="bg1"/>
            </a:solidFill>
          </a:endParaRPr>
        </a:p>
      </dsp:txBody>
      <dsp:txXfrm>
        <a:off x="300573" y="2543829"/>
        <a:ext cx="3632596" cy="2179558"/>
      </dsp:txXfrm>
    </dsp:sp>
    <dsp:sp modelId="{3F78B78F-1341-0249-AC07-84D888EA16AB}">
      <dsp:nvSpPr>
        <dsp:cNvPr id="0" name=""/>
        <dsp:cNvSpPr/>
      </dsp:nvSpPr>
      <dsp:spPr>
        <a:xfrm>
          <a:off x="4296429" y="2543829"/>
          <a:ext cx="3632596" cy="2179558"/>
        </a:xfrm>
        <a:prstGeom prst="rect">
          <a:avLst/>
        </a:prstGeom>
        <a:solidFill>
          <a:schemeClr val="accent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b="1" kern="1200" dirty="0" smtClean="0">
              <a:solidFill>
                <a:srgbClr val="000000"/>
              </a:solidFill>
            </a:rPr>
            <a:t>Canonicalization</a:t>
          </a:r>
          <a:endParaRPr lang="en-US" sz="2200" kern="1200" dirty="0">
            <a:solidFill>
              <a:srgbClr val="000000"/>
            </a:solidFill>
          </a:endParaRPr>
        </a:p>
        <a:p>
          <a:pPr marL="171450" lvl="1" indent="-171450" algn="l" defTabSz="755650" rtl="0">
            <a:lnSpc>
              <a:spcPct val="90000"/>
            </a:lnSpc>
            <a:spcBef>
              <a:spcPct val="0"/>
            </a:spcBef>
            <a:spcAft>
              <a:spcPct val="15000"/>
            </a:spcAft>
            <a:buChar char="••"/>
          </a:pPr>
          <a:r>
            <a:rPr lang="en-US" sz="1700" b="1" kern="1200" dirty="0" smtClean="0">
              <a:solidFill>
                <a:srgbClr val="000000"/>
              </a:solidFill>
            </a:rPr>
            <a:t>Transforming input data into a single, standard, minimal representation</a:t>
          </a:r>
          <a:endParaRPr lang="en-US" sz="1700" kern="1200" dirty="0">
            <a:solidFill>
              <a:srgbClr val="000000"/>
            </a:solidFill>
          </a:endParaRPr>
        </a:p>
        <a:p>
          <a:pPr marL="171450" lvl="1" indent="-171450" algn="l" defTabSz="755650" rtl="0">
            <a:lnSpc>
              <a:spcPct val="90000"/>
            </a:lnSpc>
            <a:spcBef>
              <a:spcPct val="0"/>
            </a:spcBef>
            <a:spcAft>
              <a:spcPct val="15000"/>
            </a:spcAft>
            <a:buChar char="••"/>
          </a:pPr>
          <a:r>
            <a:rPr lang="en-US" sz="1700" b="1" kern="1200" dirty="0" smtClean="0">
              <a:solidFill>
                <a:srgbClr val="000000"/>
              </a:solidFill>
            </a:rPr>
            <a:t>Once this is done the input data can be compared with a single representation of acceptable input values</a:t>
          </a:r>
          <a:endParaRPr lang="en-US" sz="1700" b="1" kern="1200" dirty="0">
            <a:solidFill>
              <a:srgbClr val="000000"/>
            </a:solidFill>
          </a:endParaRPr>
        </a:p>
      </dsp:txBody>
      <dsp:txXfrm>
        <a:off x="4296429" y="2543829"/>
        <a:ext cx="3632596" cy="21795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F4FD9-04DC-2849-B569-7B7356F134FF}">
      <dsp:nvSpPr>
        <dsp:cNvPr id="0" name=""/>
        <dsp:cNvSpPr/>
      </dsp:nvSpPr>
      <dsp:spPr>
        <a:xfrm>
          <a:off x="0" y="165155"/>
          <a:ext cx="6096000" cy="662100"/>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bg1"/>
              </a:solidFill>
              <a:latin typeface="+mj-lt"/>
            </a:rPr>
            <a:t>Security issues:</a:t>
          </a:r>
          <a:endParaRPr lang="en-US" sz="2800" b="0" kern="1200" dirty="0">
            <a:solidFill>
              <a:schemeClr val="bg1"/>
            </a:solidFill>
            <a:latin typeface="+mj-lt"/>
          </a:endParaRPr>
        </a:p>
      </dsp:txBody>
      <dsp:txXfrm>
        <a:off x="0" y="165155"/>
        <a:ext cx="6096000" cy="662100"/>
      </dsp:txXfrm>
    </dsp:sp>
    <dsp:sp modelId="{665DC833-477A-5949-B493-D8C2D3D575C8}">
      <dsp:nvSpPr>
        <dsp:cNvPr id="0" name=""/>
        <dsp:cNvSpPr/>
      </dsp:nvSpPr>
      <dsp:spPr>
        <a:xfrm>
          <a:off x="0" y="827255"/>
          <a:ext cx="6096000" cy="1268190"/>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latin typeface="+mj-lt"/>
            </a:rPr>
            <a:t>Correct algorithm implementation</a:t>
          </a:r>
          <a:endParaRPr lang="en-US" sz="2100" kern="1200" dirty="0">
            <a:latin typeface="+mj-lt"/>
          </a:endParaRPr>
        </a:p>
        <a:p>
          <a:pPr marL="228600" lvl="1" indent="-228600" algn="l" defTabSz="933450">
            <a:lnSpc>
              <a:spcPct val="90000"/>
            </a:lnSpc>
            <a:spcBef>
              <a:spcPct val="0"/>
            </a:spcBef>
            <a:spcAft>
              <a:spcPct val="15000"/>
            </a:spcAft>
            <a:buChar char="••"/>
          </a:pPr>
          <a:r>
            <a:rPr lang="en-US" sz="2100" kern="1200" dirty="0" smtClean="0">
              <a:latin typeface="+mj-lt"/>
            </a:rPr>
            <a:t>Correct machine instructions for algorithm</a:t>
          </a:r>
          <a:endParaRPr lang="en-US" sz="2100" kern="1200" dirty="0">
            <a:latin typeface="+mj-lt"/>
          </a:endParaRPr>
        </a:p>
        <a:p>
          <a:pPr marL="228600" lvl="1" indent="-228600" algn="l" defTabSz="933450">
            <a:lnSpc>
              <a:spcPct val="90000"/>
            </a:lnSpc>
            <a:spcBef>
              <a:spcPct val="0"/>
            </a:spcBef>
            <a:spcAft>
              <a:spcPct val="15000"/>
            </a:spcAft>
            <a:buChar char="••"/>
          </a:pPr>
          <a:r>
            <a:rPr lang="en-US" sz="2100" kern="1200" dirty="0" smtClean="0">
              <a:latin typeface="+mj-lt"/>
            </a:rPr>
            <a:t>Valid manipulation of data</a:t>
          </a:r>
          <a:endParaRPr lang="en-US" sz="2100" kern="1200" dirty="0">
            <a:latin typeface="+mj-lt"/>
          </a:endParaRPr>
        </a:p>
      </dsp:txBody>
      <dsp:txXfrm>
        <a:off x="0" y="827255"/>
        <a:ext cx="6096000" cy="12681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C673A-50E8-F84C-8463-CD1AE39E9DB1}">
      <dsp:nvSpPr>
        <dsp:cNvPr id="0" name=""/>
        <dsp:cNvSpPr/>
      </dsp:nvSpPr>
      <dsp:spPr>
        <a:xfrm>
          <a:off x="1069" y="0"/>
          <a:ext cx="2781225" cy="5105400"/>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Issue of good program development technique</a:t>
          </a:r>
          <a:endParaRPr lang="en-US" sz="1600" kern="1200" dirty="0">
            <a:latin typeface="+mj-lt"/>
          </a:endParaRPr>
        </a:p>
      </dsp:txBody>
      <dsp:txXfrm>
        <a:off x="1069" y="0"/>
        <a:ext cx="2781225" cy="1531620"/>
      </dsp:txXfrm>
    </dsp:sp>
    <dsp:sp modelId="{0D90FAA2-C399-A443-9D9C-B90E712853E2}">
      <dsp:nvSpPr>
        <dsp:cNvPr id="0" name=""/>
        <dsp:cNvSpPr/>
      </dsp:nvSpPr>
      <dsp:spPr>
        <a:xfrm>
          <a:off x="279192" y="1533115"/>
          <a:ext cx="2224980" cy="15393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Algorithm may not correctly handle all problem variants</a:t>
          </a:r>
          <a:endParaRPr lang="en-US" sz="1400" kern="1200" dirty="0">
            <a:latin typeface="+mj-lt"/>
          </a:endParaRPr>
        </a:p>
      </dsp:txBody>
      <dsp:txXfrm>
        <a:off x="324278" y="1578201"/>
        <a:ext cx="2134808" cy="1449175"/>
      </dsp:txXfrm>
    </dsp:sp>
    <dsp:sp modelId="{A9BC5344-5BE3-B342-813E-25EEB0190A3D}">
      <dsp:nvSpPr>
        <dsp:cNvPr id="0" name=""/>
        <dsp:cNvSpPr/>
      </dsp:nvSpPr>
      <dsp:spPr>
        <a:xfrm>
          <a:off x="279192" y="3309286"/>
          <a:ext cx="2224980" cy="15393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b="1" kern="1200" smtClean="0">
              <a:latin typeface="+mj-lt"/>
            </a:rPr>
            <a:t>Consequence of deficiency is a bug in the resulting program that could be exploited</a:t>
          </a:r>
          <a:endParaRPr lang="en-US" sz="1400" kern="1200" dirty="0">
            <a:latin typeface="+mj-lt"/>
          </a:endParaRPr>
        </a:p>
      </dsp:txBody>
      <dsp:txXfrm>
        <a:off x="324278" y="3354372"/>
        <a:ext cx="2134808" cy="1449175"/>
      </dsp:txXfrm>
    </dsp:sp>
    <dsp:sp modelId="{5BEE9616-EC8C-D444-94C0-5AFA31EE4F10}">
      <dsp:nvSpPr>
        <dsp:cNvPr id="0" name=""/>
        <dsp:cNvSpPr/>
      </dsp:nvSpPr>
      <dsp:spPr>
        <a:xfrm>
          <a:off x="2990887" y="0"/>
          <a:ext cx="2781225" cy="5105400"/>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Initial sequence numbers used by many TCP/IP implementations are too predictable</a:t>
          </a:r>
          <a:endParaRPr lang="en-US" sz="1600" kern="1200" dirty="0">
            <a:latin typeface="+mj-lt"/>
          </a:endParaRPr>
        </a:p>
      </dsp:txBody>
      <dsp:txXfrm>
        <a:off x="2990887" y="0"/>
        <a:ext cx="2781225" cy="1531620"/>
      </dsp:txXfrm>
    </dsp:sp>
    <dsp:sp modelId="{33AAE89B-D497-3544-95EA-33D474088523}">
      <dsp:nvSpPr>
        <dsp:cNvPr id="0" name=""/>
        <dsp:cNvSpPr/>
      </dsp:nvSpPr>
      <dsp:spPr>
        <a:xfrm>
          <a:off x="3269009" y="1531620"/>
          <a:ext cx="2224980" cy="33185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Combination of the sequence number as an identifier and authenticator of packets and the failure to make them sufficiently unpredictable enables the attack to occur</a:t>
          </a:r>
          <a:endParaRPr lang="en-US" sz="1400" b="1" kern="1200" dirty="0">
            <a:latin typeface="+mj-lt"/>
          </a:endParaRPr>
        </a:p>
      </dsp:txBody>
      <dsp:txXfrm>
        <a:off x="3334176" y="1596787"/>
        <a:ext cx="2094646" cy="3188176"/>
      </dsp:txXfrm>
    </dsp:sp>
    <dsp:sp modelId="{66530D40-7FE2-104B-B092-07B968B398DB}">
      <dsp:nvSpPr>
        <dsp:cNvPr id="0" name=""/>
        <dsp:cNvSpPr/>
      </dsp:nvSpPr>
      <dsp:spPr>
        <a:xfrm>
          <a:off x="5980704" y="0"/>
          <a:ext cx="2781225" cy="5105400"/>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Another variant is when the programmers deliberately include additional code in a program to help test and debug it</a:t>
          </a:r>
          <a:endParaRPr lang="en-US" sz="1600" kern="1200" dirty="0">
            <a:latin typeface="+mj-lt"/>
          </a:endParaRPr>
        </a:p>
      </dsp:txBody>
      <dsp:txXfrm>
        <a:off x="5980704" y="0"/>
        <a:ext cx="2781225" cy="1531620"/>
      </dsp:txXfrm>
    </dsp:sp>
    <dsp:sp modelId="{5A0AA2C3-FAEA-314F-9D5E-BA261D83EA5F}">
      <dsp:nvSpPr>
        <dsp:cNvPr id="0" name=""/>
        <dsp:cNvSpPr/>
      </dsp:nvSpPr>
      <dsp:spPr>
        <a:xfrm>
          <a:off x="6258827" y="1532056"/>
          <a:ext cx="2224980" cy="100300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latin typeface="+mj-lt"/>
            </a:rPr>
            <a:t>Often code remains in production release of a program and could inappropriately release information</a:t>
          </a:r>
          <a:endParaRPr lang="en-US" sz="1200" kern="1200" dirty="0">
            <a:latin typeface="+mj-lt"/>
          </a:endParaRPr>
        </a:p>
      </dsp:txBody>
      <dsp:txXfrm>
        <a:off x="6288204" y="1561433"/>
        <a:ext cx="2166226" cy="944252"/>
      </dsp:txXfrm>
    </dsp:sp>
    <dsp:sp modelId="{17251BFA-D8BC-C241-AEDE-4F1D9EBF02E9}">
      <dsp:nvSpPr>
        <dsp:cNvPr id="0" name=""/>
        <dsp:cNvSpPr/>
      </dsp:nvSpPr>
      <dsp:spPr>
        <a:xfrm>
          <a:off x="6258827" y="2689371"/>
          <a:ext cx="2224980" cy="100300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latin typeface="+mj-lt"/>
            </a:rPr>
            <a:t>May permit a user to bypass security checks and perform actions they would not otherwise be allowed to perform</a:t>
          </a:r>
          <a:endParaRPr lang="en-US" sz="1200" kern="1200" dirty="0">
            <a:latin typeface="+mj-lt"/>
          </a:endParaRPr>
        </a:p>
      </dsp:txBody>
      <dsp:txXfrm>
        <a:off x="6288204" y="2718748"/>
        <a:ext cx="2166226" cy="944252"/>
      </dsp:txXfrm>
    </dsp:sp>
    <dsp:sp modelId="{22AE41C0-B402-A543-AB02-6AB81E8B5A19}">
      <dsp:nvSpPr>
        <dsp:cNvPr id="0" name=""/>
        <dsp:cNvSpPr/>
      </dsp:nvSpPr>
      <dsp:spPr>
        <a:xfrm>
          <a:off x="6258827" y="3846687"/>
          <a:ext cx="2224980" cy="100300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latin typeface="+mj-lt"/>
            </a:rPr>
            <a:t>This vulnerability was exploited by the Morris Internet Worm</a:t>
          </a:r>
          <a:endParaRPr lang="en-US" sz="1200" kern="1200" dirty="0">
            <a:latin typeface="+mj-lt"/>
          </a:endParaRPr>
        </a:p>
      </dsp:txBody>
      <dsp:txXfrm>
        <a:off x="6288204" y="3876064"/>
        <a:ext cx="2166226" cy="9442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47528-AF08-4D4E-8385-504B4843C30D}">
      <dsp:nvSpPr>
        <dsp:cNvPr id="0" name=""/>
        <dsp:cNvSpPr/>
      </dsp:nvSpPr>
      <dsp:spPr>
        <a:xfrm>
          <a:off x="0" y="126367"/>
          <a:ext cx="8212832" cy="12331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latin typeface="+mj-lt"/>
            </a:rPr>
            <a:t>Programs can be vulnerable to PATH variable manipulation</a:t>
          </a:r>
          <a:endParaRPr lang="en-US" sz="3100" kern="1200" dirty="0">
            <a:latin typeface="+mj-lt"/>
          </a:endParaRPr>
        </a:p>
      </dsp:txBody>
      <dsp:txXfrm>
        <a:off x="60199" y="186566"/>
        <a:ext cx="8092434" cy="1112781"/>
      </dsp:txXfrm>
    </dsp:sp>
    <dsp:sp modelId="{DFF7CE9A-0546-8740-8CD5-F6B8E1CD9C6C}">
      <dsp:nvSpPr>
        <dsp:cNvPr id="0" name=""/>
        <dsp:cNvSpPr/>
      </dsp:nvSpPr>
      <dsp:spPr>
        <a:xfrm>
          <a:off x="0" y="1359547"/>
          <a:ext cx="8212832"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757"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latin typeface="+mj-lt"/>
            </a:rPr>
            <a:t>Must reset to “safe” values</a:t>
          </a:r>
          <a:endParaRPr lang="en-US" sz="2400" kern="1200" dirty="0">
            <a:latin typeface="+mj-lt"/>
          </a:endParaRPr>
        </a:p>
      </dsp:txBody>
      <dsp:txXfrm>
        <a:off x="0" y="1359547"/>
        <a:ext cx="8212832" cy="513360"/>
      </dsp:txXfrm>
    </dsp:sp>
    <dsp:sp modelId="{C611DC0A-43CB-BB4E-90BC-EC71389508C7}">
      <dsp:nvSpPr>
        <dsp:cNvPr id="0" name=""/>
        <dsp:cNvSpPr/>
      </dsp:nvSpPr>
      <dsp:spPr>
        <a:xfrm>
          <a:off x="0" y="1872907"/>
          <a:ext cx="8212832" cy="12331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latin typeface="+mj-lt"/>
            </a:rPr>
            <a:t>If dynamically linked may be vulnerable to manipulation of LD_LIBRARY_PATH</a:t>
          </a:r>
          <a:endParaRPr lang="en-US" sz="3100" kern="1200" dirty="0">
            <a:latin typeface="+mj-lt"/>
          </a:endParaRPr>
        </a:p>
      </dsp:txBody>
      <dsp:txXfrm>
        <a:off x="60199" y="1933106"/>
        <a:ext cx="8092434" cy="1112781"/>
      </dsp:txXfrm>
    </dsp:sp>
    <dsp:sp modelId="{031A0AD8-3A39-7741-B264-4C2384EBCE0D}">
      <dsp:nvSpPr>
        <dsp:cNvPr id="0" name=""/>
        <dsp:cNvSpPr/>
      </dsp:nvSpPr>
      <dsp:spPr>
        <a:xfrm>
          <a:off x="0" y="3106087"/>
          <a:ext cx="8212832"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757"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latin typeface="+mj-lt"/>
            </a:rPr>
            <a:t>Used to locate suitable dynamic library</a:t>
          </a:r>
          <a:endParaRPr lang="en-US" sz="2400" kern="1200" dirty="0">
            <a:latin typeface="+mj-lt"/>
          </a:endParaRPr>
        </a:p>
        <a:p>
          <a:pPr marL="228600" lvl="1" indent="-228600" algn="l" defTabSz="1066800" rtl="0">
            <a:lnSpc>
              <a:spcPct val="90000"/>
            </a:lnSpc>
            <a:spcBef>
              <a:spcPct val="0"/>
            </a:spcBef>
            <a:spcAft>
              <a:spcPct val="20000"/>
            </a:spcAft>
            <a:buChar char="••"/>
          </a:pPr>
          <a:r>
            <a:rPr lang="en-US" sz="2400" kern="1200" dirty="0" smtClean="0">
              <a:latin typeface="+mj-lt"/>
            </a:rPr>
            <a:t>Must either statically link privileged programs or prevent use of this variable</a:t>
          </a:r>
          <a:endParaRPr lang="en-US" sz="2400" kern="1200" dirty="0">
            <a:latin typeface="+mj-lt"/>
          </a:endParaRPr>
        </a:p>
      </dsp:txBody>
      <dsp:txXfrm>
        <a:off x="0" y="3106087"/>
        <a:ext cx="8212832" cy="118714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545940-966A-6A45-9F48-443597D6B6D4}" type="slidenum">
              <a:rPr lang="en-AU"/>
              <a:pPr/>
              <a:t>‹#›</a:t>
            </a:fld>
            <a:endParaRPr lang="en-AU"/>
          </a:p>
        </p:txBody>
      </p:sp>
    </p:spTree>
    <p:extLst>
      <p:ext uri="{BB962C8B-B14F-4D97-AF65-F5344CB8AC3E}">
        <p14:creationId xmlns:p14="http://schemas.microsoft.com/office/powerpoint/2010/main" val="2298295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10" charset="0"/>
        <a:ea typeface="+mn-ea"/>
        <a:cs typeface="+mn-cs"/>
      </a:defRPr>
    </a:lvl1pPr>
    <a:lvl2pPr marL="4572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flowingdata.com/2011/06/13/largest-data-breaches-of-all-time/"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p:cNvSpPr>
          <p:nvPr>
            <p:ph type="body"/>
          </p:nvPr>
        </p:nvSpPr>
        <p:spPr>
          <a:xfrm>
            <a:off x="685800" y="4343400"/>
            <a:ext cx="5485680" cy="4114080"/>
          </a:xfrm>
          <a:prstGeom prst="rect">
            <a:avLst/>
          </a:prstGeom>
        </p:spPr>
        <p:txBody>
          <a:bodyPr lIns="0" tIns="0" rIns="0" bIns="0"/>
          <a:lstStyle/>
          <a:p>
            <a:r>
              <a:rPr lang="en-NZ" sz="1200" b="0" strike="noStrike" spc="-1" dirty="0" smtClean="0">
                <a:solidFill>
                  <a:srgbClr val="000000"/>
                </a:solidFill>
                <a:uFill>
                  <a:solidFill>
                    <a:srgbClr val="FFFFFF"/>
                  </a:solidFill>
                </a:uFill>
                <a:latin typeface="Arial"/>
                <a:ea typeface="+mn-ea"/>
              </a:rPr>
              <a:t>Heartland</a:t>
            </a:r>
            <a:r>
              <a:rPr lang="en-NZ" sz="1200" b="0" strike="noStrike" spc="-1" baseline="0" dirty="0" smtClean="0">
                <a:solidFill>
                  <a:srgbClr val="000000"/>
                </a:solidFill>
                <a:uFill>
                  <a:solidFill>
                    <a:srgbClr val="FFFFFF"/>
                  </a:solidFill>
                </a:uFill>
                <a:latin typeface="Arial"/>
                <a:ea typeface="+mn-ea"/>
              </a:rPr>
              <a:t> Payment Systems </a:t>
            </a:r>
          </a:p>
          <a:p>
            <a:endParaRPr lang="en-NZ" sz="1200" b="0" strike="noStrike" spc="-1" baseline="0" dirty="0" smtClean="0">
              <a:solidFill>
                <a:srgbClr val="000000"/>
              </a:solidFill>
              <a:uFill>
                <a:solidFill>
                  <a:srgbClr val="FFFFFF"/>
                </a:solidFill>
              </a:uFill>
              <a:latin typeface="Arial"/>
              <a:ea typeface="+mn-ea"/>
            </a:endParaRPr>
          </a:p>
          <a:p>
            <a:r>
              <a:rPr lang="en-NZ" sz="2000" dirty="0" smtClean="0"/>
              <a:t>This crown goes to a simple exploit that let unwelcome guests into the database of Heartland Payment Systems – a leading US payment processing company – and led to a theft of 130 million records. That’s almost twice the amount of data extracted from Sony.</a:t>
            </a:r>
          </a:p>
          <a:p>
            <a:endParaRPr lang="en-NZ" sz="2000" dirty="0" smtClean="0"/>
          </a:p>
          <a:p>
            <a:r>
              <a:rPr lang="en-NZ" sz="2000" dirty="0" smtClean="0"/>
              <a:t>To this day it is regarded as a single </a:t>
            </a:r>
            <a:r>
              <a:rPr lang="en-NZ" sz="2000" dirty="0" smtClean="0">
                <a:hlinkClick r:id="rId3"/>
              </a:rPr>
              <a:t>largest data breach in the history of IT</a:t>
            </a:r>
            <a:r>
              <a:rPr lang="en-NZ" sz="2000" dirty="0" smtClean="0"/>
              <a:t>.</a:t>
            </a:r>
          </a:p>
          <a:p>
            <a:endParaRPr lang="en-NZ" sz="2000" dirty="0" smtClean="0"/>
          </a:p>
          <a:p>
            <a:r>
              <a:rPr lang="en-NZ" sz="2000" dirty="0" smtClean="0"/>
              <a:t>And it all happened thanks to an 8-year old Web form that languished, covered in cobwebs, somewhere on the corporate website. Maybe because it was created in a different day and age, and maybe due to a simple oversight of the programmer, this form was prone to SQL injection attack. In plain English: if, instead of a proper text, you’d paste a special SQL script into the text box, the server would run it, giving you access to things you shouldn’t have access to.</a:t>
            </a:r>
          </a:p>
          <a:p>
            <a:endParaRPr lang="en-NZ" sz="2000" dirty="0" smtClean="0"/>
          </a:p>
          <a:p>
            <a:r>
              <a:rPr lang="en-NZ" sz="2000" dirty="0" smtClean="0"/>
              <a:t>During those eight years Heartland Systems conducted several safety audits, but most of them were related to the payment processing modules. No one ever bothered to take a look at small Web forms buried deep in a byzantine structure of Heartland’s front-end.</a:t>
            </a:r>
          </a:p>
          <a:p>
            <a:endParaRPr lang="en-NZ" sz="2000" dirty="0" smtClean="0"/>
          </a:p>
          <a:p>
            <a:r>
              <a:rPr lang="en-NZ" sz="2000" dirty="0" smtClean="0"/>
              <a:t>Now, there are many automated tools you can use to scan your Web app for potential SQL injection targets. Heartland’s staff never used them.  Some enterprising hackers did. After gaining access to the corporate network, they were able to crack the payment processing systems from the inside, and steal a lot of data.</a:t>
            </a:r>
          </a:p>
          <a:p>
            <a:endParaRPr lang="en-NZ" sz="2000" dirty="0" smtClean="0"/>
          </a:p>
          <a:p>
            <a:r>
              <a:rPr lang="en-NZ" sz="2000" dirty="0" smtClean="0"/>
              <a:t>That’s how one piece of obsolete code led to 130 000 000 lost records and $3.5 billion in damages.</a:t>
            </a:r>
          </a:p>
          <a:p>
            <a:endParaRPr lang="en-NZ" sz="2000" b="0" strike="noStrike" spc="-1" dirty="0" smtClean="0">
              <a:solidFill>
                <a:srgbClr val="000000"/>
              </a:solidFill>
              <a:uFill>
                <a:solidFill>
                  <a:srgbClr val="FFFFFF"/>
                </a:solidFill>
              </a:uFill>
              <a:latin typeface="Arial"/>
            </a:endParaRPr>
          </a:p>
          <a:p>
            <a:r>
              <a:rPr lang="en-NZ" sz="2000" b="0" strike="noStrike" spc="-1" dirty="0" smtClean="0">
                <a:solidFill>
                  <a:srgbClr val="000000"/>
                </a:solidFill>
                <a:uFill>
                  <a:solidFill>
                    <a:srgbClr val="FFFFFF"/>
                  </a:solidFill>
                </a:uFill>
                <a:latin typeface="Arial"/>
              </a:rPr>
              <a:t>https://</a:t>
            </a:r>
            <a:r>
              <a:rPr lang="en-NZ" sz="2000" b="0" strike="noStrike" spc="-1" dirty="0" err="1" smtClean="0">
                <a:solidFill>
                  <a:srgbClr val="000000"/>
                </a:solidFill>
                <a:uFill>
                  <a:solidFill>
                    <a:srgbClr val="FFFFFF"/>
                  </a:solidFill>
                </a:uFill>
                <a:latin typeface="Arial"/>
              </a:rPr>
              <a:t>www.pgs-soft.com</a:t>
            </a:r>
            <a:r>
              <a:rPr lang="en-NZ" sz="2000" b="0" strike="noStrike" spc="-1" smtClean="0">
                <a:solidFill>
                  <a:srgbClr val="000000"/>
                </a:solidFill>
                <a:uFill>
                  <a:solidFill>
                    <a:srgbClr val="FFFFFF"/>
                  </a:solidFill>
                </a:uFill>
                <a:latin typeface="Arial"/>
              </a:rPr>
              <a:t>/top-five-software-security-failures-in-recent-history/</a:t>
            </a:r>
          </a:p>
          <a:p>
            <a:endParaRPr lang="en-NZ" sz="2000" b="0" strike="noStrike" spc="-1" smtClean="0">
              <a:solidFill>
                <a:srgbClr val="000000"/>
              </a:solidFill>
              <a:uFill>
                <a:solidFill>
                  <a:srgbClr val="FFFFFF"/>
                </a:solidFill>
              </a:uFill>
              <a:latin typeface="Arial"/>
            </a:endParaRPr>
          </a:p>
          <a:p>
            <a:endParaRPr lang="en-NZ" sz="2000" b="0" strike="noStrike" spc="-1" dirty="0">
              <a:solidFill>
                <a:srgbClr val="000000"/>
              </a:solidFill>
              <a:uFill>
                <a:solidFill>
                  <a:srgbClr val="FFFFFF"/>
                </a:solidFill>
              </a:uFill>
              <a:latin typeface="Arial"/>
            </a:endParaRPr>
          </a:p>
        </p:txBody>
      </p:sp>
      <p:sp>
        <p:nvSpPr>
          <p:cNvPr id="359" name="CustomShape 2"/>
          <p:cNvSpPr/>
          <p:nvPr/>
        </p:nvSpPr>
        <p:spPr>
          <a:xfrm>
            <a:off x="3884760" y="8685360"/>
            <a:ext cx="2971080" cy="456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2E0A19-0B87-41F8-9490-432D0EC0F1FB}" type="slidenum">
              <a:rPr lang="en-NZ" sz="1200" b="0" strike="noStrike" spc="-1">
                <a:solidFill>
                  <a:srgbClr val="000000"/>
                </a:solidFill>
                <a:uFill>
                  <a:solidFill>
                    <a:srgbClr val="FFFFFF"/>
                  </a:solidFill>
                </a:uFill>
                <a:latin typeface="Arial"/>
                <a:ea typeface="+mn-ea"/>
              </a:rPr>
              <a:t>1</a:t>
            </a:fld>
            <a:endParaRPr lang="en-NZ"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0547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6690B-981F-DE4C-B898-F2BF3F90CDA5}" type="slidenum">
              <a:rPr lang="en-AU"/>
              <a:pPr/>
              <a:t>10</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Incorrect handling of program input is one of the most common failings in software</a:t>
            </a:r>
          </a:p>
          <a:p>
            <a:r>
              <a:rPr lang="en-US" sz="1200" kern="1200" baseline="0" dirty="0" smtClean="0">
                <a:solidFill>
                  <a:schemeClr val="tx1"/>
                </a:solidFill>
                <a:latin typeface="Arial" pitchFamily="-110" charset="0"/>
                <a:ea typeface="+mn-ea"/>
                <a:cs typeface="+mn-cs"/>
              </a:rPr>
              <a:t>security. Program input refers to any source of data that originates outside the</a:t>
            </a:r>
          </a:p>
          <a:p>
            <a:r>
              <a:rPr lang="en-US" sz="1200" kern="1200" baseline="0" dirty="0" smtClean="0">
                <a:solidFill>
                  <a:schemeClr val="tx1"/>
                </a:solidFill>
                <a:latin typeface="Arial" pitchFamily="-110" charset="0"/>
                <a:ea typeface="+mn-ea"/>
                <a:cs typeface="+mn-cs"/>
              </a:rPr>
              <a:t>program and whose value is not explicitly known by the programmer when the</a:t>
            </a:r>
          </a:p>
          <a:p>
            <a:r>
              <a:rPr lang="en-US" sz="1200" kern="1200" baseline="0" dirty="0" smtClean="0">
                <a:solidFill>
                  <a:schemeClr val="tx1"/>
                </a:solidFill>
                <a:latin typeface="Arial" pitchFamily="-110" charset="0"/>
                <a:ea typeface="+mn-ea"/>
                <a:cs typeface="+mn-cs"/>
              </a:rPr>
              <a:t>code was written. This obviously includes data read into the program from user</a:t>
            </a:r>
          </a:p>
          <a:p>
            <a:r>
              <a:rPr lang="en-US" sz="1200" kern="1200" baseline="0" dirty="0" smtClean="0">
                <a:solidFill>
                  <a:schemeClr val="tx1"/>
                </a:solidFill>
                <a:latin typeface="Arial" pitchFamily="-110" charset="0"/>
                <a:ea typeface="+mn-ea"/>
                <a:cs typeface="+mn-cs"/>
              </a:rPr>
              <a:t>keyboard or mouse entry, files, or network connections. However, it also includes</a:t>
            </a:r>
          </a:p>
          <a:p>
            <a:r>
              <a:rPr lang="en-US" sz="1200" kern="1200" baseline="0" dirty="0" smtClean="0">
                <a:solidFill>
                  <a:schemeClr val="tx1"/>
                </a:solidFill>
                <a:latin typeface="Arial" pitchFamily="-110" charset="0"/>
                <a:ea typeface="+mn-ea"/>
                <a:cs typeface="+mn-cs"/>
              </a:rPr>
              <a:t>data supplied to the program in the execution environment, the values of any configuration</a:t>
            </a:r>
          </a:p>
          <a:p>
            <a:r>
              <a:rPr lang="en-US" sz="1200" kern="1200" baseline="0" dirty="0" smtClean="0">
                <a:solidFill>
                  <a:schemeClr val="tx1"/>
                </a:solidFill>
                <a:latin typeface="Arial" pitchFamily="-110" charset="0"/>
                <a:ea typeface="+mn-ea"/>
                <a:cs typeface="+mn-cs"/>
              </a:rPr>
              <a:t>or other data read from files by the program, and values supplied by the</a:t>
            </a:r>
          </a:p>
          <a:p>
            <a:r>
              <a:rPr lang="en-US" sz="1200" kern="1200" baseline="0" dirty="0" smtClean="0">
                <a:solidFill>
                  <a:schemeClr val="tx1"/>
                </a:solidFill>
                <a:latin typeface="Arial" pitchFamily="-110" charset="0"/>
                <a:ea typeface="+mn-ea"/>
                <a:cs typeface="+mn-cs"/>
              </a:rPr>
              <a:t>operating system to the program. All sources of input data, and any assumptions</a:t>
            </a:r>
          </a:p>
          <a:p>
            <a:r>
              <a:rPr lang="en-US" sz="1200" kern="1200" baseline="0" dirty="0" smtClean="0">
                <a:solidFill>
                  <a:schemeClr val="tx1"/>
                </a:solidFill>
                <a:latin typeface="Arial" pitchFamily="-110" charset="0"/>
                <a:ea typeface="+mn-ea"/>
                <a:cs typeface="+mn-cs"/>
              </a:rPr>
              <a:t>about the size and type of values they take, have to be identified. Those assumptions</a:t>
            </a:r>
          </a:p>
          <a:p>
            <a:r>
              <a:rPr lang="en-US" sz="1200" kern="1200" baseline="0" dirty="0" smtClean="0">
                <a:solidFill>
                  <a:schemeClr val="tx1"/>
                </a:solidFill>
                <a:latin typeface="Arial" pitchFamily="-110" charset="0"/>
                <a:ea typeface="+mn-ea"/>
                <a:cs typeface="+mn-cs"/>
              </a:rPr>
              <a:t>must be explicitly verified by the program code, and the values must be used</a:t>
            </a:r>
          </a:p>
          <a:p>
            <a:r>
              <a:rPr lang="en-US" sz="1200" kern="1200" baseline="0" dirty="0" smtClean="0">
                <a:solidFill>
                  <a:schemeClr val="tx1"/>
                </a:solidFill>
                <a:latin typeface="Arial" pitchFamily="-110" charset="0"/>
                <a:ea typeface="+mn-ea"/>
                <a:cs typeface="+mn-cs"/>
              </a:rPr>
              <a:t>in a manner consistent with these assumptions. The two key areas of concern for</a:t>
            </a:r>
          </a:p>
          <a:p>
            <a:r>
              <a:rPr lang="en-US" sz="1200" kern="1200" baseline="0" dirty="0" smtClean="0">
                <a:solidFill>
                  <a:schemeClr val="tx1"/>
                </a:solidFill>
                <a:latin typeface="Arial" pitchFamily="-110" charset="0"/>
                <a:ea typeface="+mn-ea"/>
                <a:cs typeface="+mn-cs"/>
              </a:rPr>
              <a:t>any input are the size of the input and the meaning and interpretation of the input.</a:t>
            </a:r>
            <a:endParaRPr lang="en-US" dirty="0"/>
          </a:p>
        </p:txBody>
      </p:sp>
    </p:spTree>
    <p:extLst>
      <p:ext uri="{BB962C8B-B14F-4D97-AF65-F5344CB8AC3E}">
        <p14:creationId xmlns:p14="http://schemas.microsoft.com/office/powerpoint/2010/main" val="79693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F9980-01FB-F840-9A18-FE49CBE81B03}" type="slidenum">
              <a:rPr lang="en-AU"/>
              <a:pPr/>
              <a:t>11</a:t>
            </a:fld>
            <a:endParaRPr lang="en-AU"/>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When reading or copying input from some source, programmers often make</a:t>
            </a:r>
          </a:p>
          <a:p>
            <a:r>
              <a:rPr lang="en-US" sz="1200" kern="1200" baseline="0" dirty="0" smtClean="0">
                <a:solidFill>
                  <a:schemeClr val="tx1"/>
                </a:solidFill>
                <a:latin typeface="Arial" pitchFamily="-110" charset="0"/>
                <a:ea typeface="+mn-ea"/>
                <a:cs typeface="+mn-cs"/>
              </a:rPr>
              <a:t>assumptions about the maximum expected size of input. If the input is text entered</a:t>
            </a:r>
          </a:p>
          <a:p>
            <a:r>
              <a:rPr lang="en-US" sz="1200" kern="1200" baseline="0" dirty="0" smtClean="0">
                <a:solidFill>
                  <a:schemeClr val="tx1"/>
                </a:solidFill>
                <a:latin typeface="Arial" pitchFamily="-110" charset="0"/>
                <a:ea typeface="+mn-ea"/>
                <a:cs typeface="+mn-cs"/>
              </a:rPr>
              <a:t>by the user, either as a command-line argument to the program or in response to</a:t>
            </a:r>
          </a:p>
          <a:p>
            <a:r>
              <a:rPr lang="en-US" sz="1200" kern="1200" baseline="0" dirty="0" smtClean="0">
                <a:solidFill>
                  <a:schemeClr val="tx1"/>
                </a:solidFill>
                <a:latin typeface="Arial" pitchFamily="-110" charset="0"/>
                <a:ea typeface="+mn-ea"/>
                <a:cs typeface="+mn-cs"/>
              </a:rPr>
              <a:t>a prompt for input, the assumption is often that this input would not exceed a few</a:t>
            </a:r>
          </a:p>
          <a:p>
            <a:r>
              <a:rPr lang="en-US" sz="1200" kern="1200" baseline="0" dirty="0" smtClean="0">
                <a:solidFill>
                  <a:schemeClr val="tx1"/>
                </a:solidFill>
                <a:latin typeface="Arial" pitchFamily="-110" charset="0"/>
                <a:ea typeface="+mn-ea"/>
                <a:cs typeface="+mn-cs"/>
              </a:rPr>
              <a:t>lines in size. Consequently, the programmer allocates a buffer of typically 512 or</a:t>
            </a:r>
          </a:p>
          <a:p>
            <a:r>
              <a:rPr lang="en-US" sz="1200" kern="1200" baseline="0" dirty="0" smtClean="0">
                <a:solidFill>
                  <a:schemeClr val="tx1"/>
                </a:solidFill>
                <a:latin typeface="Arial" pitchFamily="-110" charset="0"/>
                <a:ea typeface="+mn-ea"/>
                <a:cs typeface="+mn-cs"/>
              </a:rPr>
              <a:t>1024 bytes to hold this input but often does not check to confirm that the input is</a:t>
            </a:r>
          </a:p>
          <a:p>
            <a:r>
              <a:rPr lang="en-US" sz="1200" kern="1200" baseline="0" dirty="0" smtClean="0">
                <a:solidFill>
                  <a:schemeClr val="tx1"/>
                </a:solidFill>
                <a:latin typeface="Arial" pitchFamily="-110" charset="0"/>
                <a:ea typeface="+mn-ea"/>
                <a:cs typeface="+mn-cs"/>
              </a:rPr>
              <a:t>indeed no more than this size. If it does exceed the size of the buffer, then a buffer</a:t>
            </a:r>
          </a:p>
          <a:p>
            <a:r>
              <a:rPr lang="en-US" sz="1200" kern="1200" baseline="0" dirty="0" smtClean="0">
                <a:solidFill>
                  <a:schemeClr val="tx1"/>
                </a:solidFill>
                <a:latin typeface="Arial" pitchFamily="-110" charset="0"/>
                <a:ea typeface="+mn-ea"/>
                <a:cs typeface="+mn-cs"/>
              </a:rPr>
              <a:t>overflow occurs, which can potentially compromise the execution of the program.</a:t>
            </a:r>
          </a:p>
          <a:p>
            <a:r>
              <a:rPr lang="en-US" sz="1200" kern="1200" baseline="0" dirty="0" smtClean="0">
                <a:solidFill>
                  <a:schemeClr val="tx1"/>
                </a:solidFill>
                <a:latin typeface="Arial" pitchFamily="-110" charset="0"/>
                <a:ea typeface="+mn-ea"/>
                <a:cs typeface="+mn-cs"/>
              </a:rPr>
              <a:t>We discuss the problems of buffer overflows in detail in Chapter 10 . Testing of such</a:t>
            </a:r>
          </a:p>
          <a:p>
            <a:r>
              <a:rPr lang="en-US" sz="1200" kern="1200" baseline="0" dirty="0" smtClean="0">
                <a:solidFill>
                  <a:schemeClr val="tx1"/>
                </a:solidFill>
                <a:latin typeface="Arial" pitchFamily="-110" charset="0"/>
                <a:ea typeface="+mn-ea"/>
                <a:cs typeface="+mn-cs"/>
              </a:rPr>
              <a:t>programs may well not identify the buffer overflow vulnerability, as the test inputs</a:t>
            </a:r>
          </a:p>
          <a:p>
            <a:r>
              <a:rPr lang="en-US" sz="1200" kern="1200" baseline="0" dirty="0" smtClean="0">
                <a:solidFill>
                  <a:schemeClr val="tx1"/>
                </a:solidFill>
                <a:latin typeface="Arial" pitchFamily="-110" charset="0"/>
                <a:ea typeface="+mn-ea"/>
                <a:cs typeface="+mn-cs"/>
              </a:rPr>
              <a:t>provided would usually reflect the range of inputs the programmers expect users to</a:t>
            </a:r>
          </a:p>
          <a:p>
            <a:r>
              <a:rPr lang="en-US" sz="1200" kern="1200" baseline="0" dirty="0" smtClean="0">
                <a:solidFill>
                  <a:schemeClr val="tx1"/>
                </a:solidFill>
                <a:latin typeface="Arial" pitchFamily="-110" charset="0"/>
                <a:ea typeface="+mn-ea"/>
                <a:cs typeface="+mn-cs"/>
              </a:rPr>
              <a:t>provide. These test inputs are unlikely to include sufficiently large inputs to trigger</a:t>
            </a:r>
          </a:p>
          <a:p>
            <a:r>
              <a:rPr lang="en-US" sz="1200" kern="1200" baseline="0" dirty="0" smtClean="0">
                <a:solidFill>
                  <a:schemeClr val="tx1"/>
                </a:solidFill>
                <a:latin typeface="Arial" pitchFamily="-110" charset="0"/>
                <a:ea typeface="+mn-ea"/>
                <a:cs typeface="+mn-cs"/>
              </a:rPr>
              <a:t>the overflow, unless this vulnerability is being explicitly tested.</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 number of widely used standard C library routines, some listed in Table 10.2 ,</a:t>
            </a:r>
          </a:p>
          <a:p>
            <a:r>
              <a:rPr lang="en-US" sz="1200" kern="1200" baseline="0" dirty="0" smtClean="0">
                <a:solidFill>
                  <a:schemeClr val="tx1"/>
                </a:solidFill>
                <a:latin typeface="Arial" pitchFamily="-110" charset="0"/>
                <a:ea typeface="+mn-ea"/>
                <a:cs typeface="+mn-cs"/>
              </a:rPr>
              <a:t>compound this problem by not providing any means of limiting the amount of data</a:t>
            </a:r>
          </a:p>
          <a:p>
            <a:r>
              <a:rPr lang="en-US" sz="1200" kern="1200" baseline="0" dirty="0" smtClean="0">
                <a:solidFill>
                  <a:schemeClr val="tx1"/>
                </a:solidFill>
                <a:latin typeface="Arial" pitchFamily="-110" charset="0"/>
                <a:ea typeface="+mn-ea"/>
                <a:cs typeface="+mn-cs"/>
              </a:rPr>
              <a:t>transferred to the space available in the buffer. We discuss a range of safe programming</a:t>
            </a:r>
          </a:p>
          <a:p>
            <a:r>
              <a:rPr lang="en-US" sz="1200" kern="1200" baseline="0" dirty="0" smtClean="0">
                <a:solidFill>
                  <a:schemeClr val="tx1"/>
                </a:solidFill>
                <a:latin typeface="Arial" pitchFamily="-110" charset="0"/>
                <a:ea typeface="+mn-ea"/>
                <a:cs typeface="+mn-cs"/>
              </a:rPr>
              <a:t>practices related to preventing buffer overflows in Section 10.2 .</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Writing code that is safe against buffer overflows requires a mindset that</a:t>
            </a:r>
          </a:p>
          <a:p>
            <a:r>
              <a:rPr lang="en-US" sz="1200" kern="1200" baseline="0" dirty="0" smtClean="0">
                <a:solidFill>
                  <a:schemeClr val="tx1"/>
                </a:solidFill>
                <a:latin typeface="Arial" pitchFamily="-110" charset="0"/>
                <a:ea typeface="+mn-ea"/>
                <a:cs typeface="+mn-cs"/>
              </a:rPr>
              <a:t>regards any input as dangerous and processes it in a manner that does not expose</a:t>
            </a:r>
          </a:p>
          <a:p>
            <a:r>
              <a:rPr lang="en-US" sz="1200" kern="1200" baseline="0" dirty="0" smtClean="0">
                <a:solidFill>
                  <a:schemeClr val="tx1"/>
                </a:solidFill>
                <a:latin typeface="Arial" pitchFamily="-110" charset="0"/>
                <a:ea typeface="+mn-ea"/>
                <a:cs typeface="+mn-cs"/>
              </a:rPr>
              <a:t>the program to danger. With respect to the size of input, this means either using a</a:t>
            </a:r>
          </a:p>
          <a:p>
            <a:r>
              <a:rPr lang="en-US" sz="1200" kern="1200" baseline="0" dirty="0" smtClean="0">
                <a:solidFill>
                  <a:schemeClr val="tx1"/>
                </a:solidFill>
                <a:latin typeface="Arial" pitchFamily="-110" charset="0"/>
                <a:ea typeface="+mn-ea"/>
                <a:cs typeface="+mn-cs"/>
              </a:rPr>
              <a:t>dynamically sized buffer to ensure that sufficient space is available or processing</a:t>
            </a:r>
          </a:p>
          <a:p>
            <a:r>
              <a:rPr lang="en-US" sz="1200" kern="1200" baseline="0" dirty="0" smtClean="0">
                <a:solidFill>
                  <a:schemeClr val="tx1"/>
                </a:solidFill>
                <a:latin typeface="Arial" pitchFamily="-110" charset="0"/>
                <a:ea typeface="+mn-ea"/>
                <a:cs typeface="+mn-cs"/>
              </a:rPr>
              <a:t>the input in buffer sized blocks. Even if dynamically sized buffers are used, care</a:t>
            </a:r>
          </a:p>
          <a:p>
            <a:r>
              <a:rPr lang="en-US" sz="1200" kern="1200" baseline="0" dirty="0" smtClean="0">
                <a:solidFill>
                  <a:schemeClr val="tx1"/>
                </a:solidFill>
                <a:latin typeface="Arial" pitchFamily="-110" charset="0"/>
                <a:ea typeface="+mn-ea"/>
                <a:cs typeface="+mn-cs"/>
              </a:rPr>
              <a:t>is needed to ensure that the space requested does not exceed available memory.</a:t>
            </a:r>
          </a:p>
          <a:p>
            <a:r>
              <a:rPr lang="en-US" sz="1200" kern="1200" baseline="0" dirty="0" smtClean="0">
                <a:solidFill>
                  <a:schemeClr val="tx1"/>
                </a:solidFill>
                <a:latin typeface="Arial" pitchFamily="-110" charset="0"/>
                <a:ea typeface="+mn-ea"/>
                <a:cs typeface="+mn-cs"/>
              </a:rPr>
              <a:t>Should this occur, the program must handle this error gracefully. This may involve</a:t>
            </a:r>
          </a:p>
          <a:p>
            <a:r>
              <a:rPr lang="en-US" sz="1200" kern="1200" baseline="0" dirty="0" smtClean="0">
                <a:solidFill>
                  <a:schemeClr val="tx1"/>
                </a:solidFill>
                <a:latin typeface="Arial" pitchFamily="-110" charset="0"/>
                <a:ea typeface="+mn-ea"/>
                <a:cs typeface="+mn-cs"/>
              </a:rPr>
              <a:t>processing the input in blocks, discarding excess input, terminating the program, or</a:t>
            </a:r>
          </a:p>
          <a:p>
            <a:r>
              <a:rPr lang="en-US" sz="1200" kern="1200" baseline="0" dirty="0" smtClean="0">
                <a:solidFill>
                  <a:schemeClr val="tx1"/>
                </a:solidFill>
                <a:latin typeface="Arial" pitchFamily="-110" charset="0"/>
                <a:ea typeface="+mn-ea"/>
                <a:cs typeface="+mn-cs"/>
              </a:rPr>
              <a:t>any other action that is reasonable in response to such an abnormal situation. These</a:t>
            </a:r>
          </a:p>
          <a:p>
            <a:r>
              <a:rPr lang="en-US" sz="1200" kern="1200" baseline="0" dirty="0" smtClean="0">
                <a:solidFill>
                  <a:schemeClr val="tx1"/>
                </a:solidFill>
                <a:latin typeface="Arial" pitchFamily="-110" charset="0"/>
                <a:ea typeface="+mn-ea"/>
                <a:cs typeface="+mn-cs"/>
              </a:rPr>
              <a:t>checks must apply wherever data whose value is unknown enter, or are manipulated</a:t>
            </a:r>
          </a:p>
          <a:p>
            <a:r>
              <a:rPr lang="en-US" sz="1200" kern="1200" baseline="0" dirty="0" smtClean="0">
                <a:solidFill>
                  <a:schemeClr val="tx1"/>
                </a:solidFill>
                <a:latin typeface="Arial" pitchFamily="-110" charset="0"/>
                <a:ea typeface="+mn-ea"/>
                <a:cs typeface="+mn-cs"/>
              </a:rPr>
              <a:t>by, the program. They must also apply to all potential sources of input.</a:t>
            </a:r>
            <a:endParaRPr lang="en-US" dirty="0"/>
          </a:p>
        </p:txBody>
      </p:sp>
    </p:spTree>
    <p:extLst>
      <p:ext uri="{BB962C8B-B14F-4D97-AF65-F5344CB8AC3E}">
        <p14:creationId xmlns:p14="http://schemas.microsoft.com/office/powerpoint/2010/main" val="714377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680F4-4326-4149-8CAB-0E8771F5CC6D}" type="slidenum">
              <a:rPr lang="en-AU"/>
              <a:pPr/>
              <a:t>12</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other key concern with program input is its meaning and interpretation.</a:t>
            </a:r>
          </a:p>
          <a:p>
            <a:r>
              <a:rPr lang="en-US" sz="1200" kern="1200" baseline="0" dirty="0" smtClean="0">
                <a:solidFill>
                  <a:schemeClr val="tx1"/>
                </a:solidFill>
                <a:latin typeface="Arial" pitchFamily="-110" charset="0"/>
                <a:ea typeface="+mn-ea"/>
                <a:cs typeface="+mn-cs"/>
              </a:rPr>
              <a:t>Program input data may be broadly classified as textual or binary. When processing</a:t>
            </a:r>
          </a:p>
          <a:p>
            <a:r>
              <a:rPr lang="en-US" sz="1200" kern="1200" baseline="0" dirty="0" smtClean="0">
                <a:solidFill>
                  <a:schemeClr val="tx1"/>
                </a:solidFill>
                <a:latin typeface="Arial" pitchFamily="-110" charset="0"/>
                <a:ea typeface="+mn-ea"/>
                <a:cs typeface="+mn-cs"/>
              </a:rPr>
              <a:t>binary data, the program assumes some interpretation of the raw binary values</a:t>
            </a:r>
          </a:p>
          <a:p>
            <a:r>
              <a:rPr lang="en-US" sz="1200" kern="1200" baseline="0" dirty="0" smtClean="0">
                <a:solidFill>
                  <a:schemeClr val="tx1"/>
                </a:solidFill>
                <a:latin typeface="Arial" pitchFamily="-110" charset="0"/>
                <a:ea typeface="+mn-ea"/>
                <a:cs typeface="+mn-cs"/>
              </a:rPr>
              <a:t>as representing integers, floating-point numbers, character strings, or some more</a:t>
            </a:r>
          </a:p>
          <a:p>
            <a:r>
              <a:rPr lang="en-US" sz="1200" kern="1200" baseline="0" dirty="0" smtClean="0">
                <a:solidFill>
                  <a:schemeClr val="tx1"/>
                </a:solidFill>
                <a:latin typeface="Arial" pitchFamily="-110" charset="0"/>
                <a:ea typeface="+mn-ea"/>
                <a:cs typeface="+mn-cs"/>
              </a:rPr>
              <a:t>complex structured data representation. The assumed interpretation must be validated</a:t>
            </a:r>
          </a:p>
          <a:p>
            <a:r>
              <a:rPr lang="en-US" sz="1200" kern="1200" baseline="0" dirty="0" smtClean="0">
                <a:solidFill>
                  <a:schemeClr val="tx1"/>
                </a:solidFill>
                <a:latin typeface="Arial" pitchFamily="-110" charset="0"/>
                <a:ea typeface="+mn-ea"/>
                <a:cs typeface="+mn-cs"/>
              </a:rPr>
              <a:t>as the binary values are read. The details of how this is done will depend</a:t>
            </a:r>
          </a:p>
          <a:p>
            <a:r>
              <a:rPr lang="en-US" sz="1200" kern="1200" baseline="0" dirty="0" smtClean="0">
                <a:solidFill>
                  <a:schemeClr val="tx1"/>
                </a:solidFill>
                <a:latin typeface="Arial" pitchFamily="-110" charset="0"/>
                <a:ea typeface="+mn-ea"/>
                <a:cs typeface="+mn-cs"/>
              </a:rPr>
              <a:t>very much on the particular interpretation of encoding of the information. As an</a:t>
            </a:r>
          </a:p>
          <a:p>
            <a:r>
              <a:rPr lang="en-US" sz="1200" kern="1200" baseline="0" dirty="0" smtClean="0">
                <a:solidFill>
                  <a:schemeClr val="tx1"/>
                </a:solidFill>
                <a:latin typeface="Arial" pitchFamily="-110" charset="0"/>
                <a:ea typeface="+mn-ea"/>
                <a:cs typeface="+mn-cs"/>
              </a:rPr>
              <a:t>example, consider the complex binary structures used by network protocols in</a:t>
            </a:r>
          </a:p>
          <a:p>
            <a:r>
              <a:rPr lang="en-US" sz="1200" kern="1200" baseline="0" dirty="0" smtClean="0">
                <a:solidFill>
                  <a:schemeClr val="tx1"/>
                </a:solidFill>
                <a:latin typeface="Arial" pitchFamily="-110" charset="0"/>
                <a:ea typeface="+mn-ea"/>
                <a:cs typeface="+mn-cs"/>
              </a:rPr>
              <a:t>Ethernet frames, IP packets, and TCP segments, which the networking code must</a:t>
            </a:r>
          </a:p>
          <a:p>
            <a:r>
              <a:rPr lang="en-US" sz="1200" kern="1200" baseline="0" dirty="0" smtClean="0">
                <a:solidFill>
                  <a:schemeClr val="tx1"/>
                </a:solidFill>
                <a:latin typeface="Arial" pitchFamily="-110" charset="0"/>
                <a:ea typeface="+mn-ea"/>
                <a:cs typeface="+mn-cs"/>
              </a:rPr>
              <a:t>carefully construct and validate. At a higher layer, DNS, SNMP, NFS, and other</a:t>
            </a:r>
          </a:p>
          <a:p>
            <a:r>
              <a:rPr lang="en-US" sz="1200" kern="1200" baseline="0" dirty="0" smtClean="0">
                <a:solidFill>
                  <a:schemeClr val="tx1"/>
                </a:solidFill>
                <a:latin typeface="Arial" pitchFamily="-110" charset="0"/>
                <a:ea typeface="+mn-ea"/>
                <a:cs typeface="+mn-cs"/>
              </a:rPr>
              <a:t>protocols use binary encoding of the requests and responses exchanged between</a:t>
            </a:r>
          </a:p>
          <a:p>
            <a:r>
              <a:rPr lang="en-US" sz="1200" kern="1200" baseline="0" dirty="0" smtClean="0">
                <a:solidFill>
                  <a:schemeClr val="tx1"/>
                </a:solidFill>
                <a:latin typeface="Arial" pitchFamily="-110" charset="0"/>
                <a:ea typeface="+mn-ea"/>
                <a:cs typeface="+mn-cs"/>
              </a:rPr>
              <a:t>parties using these protocols. These are often specified using some abstract syntax</a:t>
            </a:r>
          </a:p>
          <a:p>
            <a:r>
              <a:rPr lang="en-US" sz="1200" kern="1200" baseline="0" dirty="0" smtClean="0">
                <a:solidFill>
                  <a:schemeClr val="tx1"/>
                </a:solidFill>
                <a:latin typeface="Arial" pitchFamily="-110" charset="0"/>
                <a:ea typeface="+mn-ea"/>
                <a:cs typeface="+mn-cs"/>
              </a:rPr>
              <a:t>language, and any specified values must be validated against this specification.</a:t>
            </a:r>
          </a:p>
          <a:p>
            <a:endParaRPr lang="en-US" sz="1200"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The 2014 </a:t>
            </a:r>
            <a:r>
              <a:rPr lang="en-US" sz="1200" b="0" i="0" u="none" strike="noStrike" kern="1200" baseline="0" dirty="0" err="1" smtClean="0">
                <a:solidFill>
                  <a:schemeClr val="tx1"/>
                </a:solidFill>
                <a:latin typeface="Arial" pitchFamily="-110" charset="0"/>
                <a:ea typeface="+mn-ea"/>
                <a:cs typeface="+mn-cs"/>
              </a:rPr>
              <a:t>Heartbleed</a:t>
            </a:r>
            <a:r>
              <a:rPr lang="en-US" sz="1200" b="0" i="0" u="none" strike="noStrike" kern="1200" baseline="0" dirty="0" smtClean="0">
                <a:solidFill>
                  <a:schemeClr val="tx1"/>
                </a:solidFill>
                <a:latin typeface="Arial" pitchFamily="-110" charset="0"/>
                <a:ea typeface="+mn-ea"/>
                <a:cs typeface="+mn-cs"/>
              </a:rPr>
              <a:t> </a:t>
            </a:r>
            <a:r>
              <a:rPr lang="en-US" sz="1200" b="0" i="0" u="none" strike="noStrike" kern="1200" baseline="0" dirty="0" err="1" smtClean="0">
                <a:solidFill>
                  <a:schemeClr val="tx1"/>
                </a:solidFill>
                <a:latin typeface="Arial" pitchFamily="-110" charset="0"/>
                <a:ea typeface="+mn-ea"/>
                <a:cs typeface="+mn-cs"/>
              </a:rPr>
              <a:t>OpenSSL</a:t>
            </a:r>
            <a:r>
              <a:rPr lang="en-US" sz="1200" b="0" i="0" u="none" strike="noStrike" kern="1200" baseline="0" dirty="0" smtClean="0">
                <a:solidFill>
                  <a:schemeClr val="tx1"/>
                </a:solidFill>
                <a:latin typeface="Arial" pitchFamily="-110" charset="0"/>
                <a:ea typeface="+mn-ea"/>
                <a:cs typeface="+mn-cs"/>
              </a:rPr>
              <a:t> bug, that we discuss further in Section 22.3, is</a:t>
            </a:r>
          </a:p>
          <a:p>
            <a:r>
              <a:rPr lang="en-US" sz="1200" b="0" i="0" u="none" strike="noStrike" kern="1200" baseline="0" dirty="0" smtClean="0">
                <a:solidFill>
                  <a:schemeClr val="tx1"/>
                </a:solidFill>
                <a:latin typeface="Arial" pitchFamily="-110" charset="0"/>
                <a:ea typeface="+mn-ea"/>
                <a:cs typeface="+mn-cs"/>
              </a:rPr>
              <a:t>a recent example of a failure to check the validity of a binary input value. Because</a:t>
            </a:r>
          </a:p>
          <a:p>
            <a:r>
              <a:rPr lang="en-US" sz="1200" b="0" i="0" u="none" strike="noStrike" kern="1200" baseline="0" dirty="0" smtClean="0">
                <a:solidFill>
                  <a:schemeClr val="tx1"/>
                </a:solidFill>
                <a:latin typeface="Arial" pitchFamily="-110" charset="0"/>
                <a:ea typeface="+mn-ea"/>
                <a:cs typeface="+mn-cs"/>
              </a:rPr>
              <a:t>of a coding error, failing to check the amount of data requested for return against</a:t>
            </a:r>
          </a:p>
          <a:p>
            <a:r>
              <a:rPr lang="en-US" sz="1200" b="0" i="0" u="none" strike="noStrike" kern="1200" baseline="0" dirty="0" smtClean="0">
                <a:solidFill>
                  <a:schemeClr val="tx1"/>
                </a:solidFill>
                <a:latin typeface="Arial" pitchFamily="-110" charset="0"/>
                <a:ea typeface="+mn-ea"/>
                <a:cs typeface="+mn-cs"/>
              </a:rPr>
              <a:t>the amount supplied, an attacker could access the contents of adjacent memory.</a:t>
            </a:r>
          </a:p>
          <a:p>
            <a:r>
              <a:rPr lang="en-US" sz="1200" b="0" i="0" u="none" strike="noStrike" kern="1200" baseline="0" dirty="0" smtClean="0">
                <a:solidFill>
                  <a:schemeClr val="tx1"/>
                </a:solidFill>
                <a:latin typeface="Arial" pitchFamily="-110" charset="0"/>
                <a:ea typeface="+mn-ea"/>
                <a:cs typeface="+mn-cs"/>
              </a:rPr>
              <a:t>This memory could contain information such as user names and passwords, private</a:t>
            </a:r>
          </a:p>
          <a:p>
            <a:r>
              <a:rPr lang="en-US" sz="1200" b="0" i="0" u="none" strike="noStrike" kern="1200" baseline="0" dirty="0" smtClean="0">
                <a:solidFill>
                  <a:schemeClr val="tx1"/>
                </a:solidFill>
                <a:latin typeface="Arial" pitchFamily="-110" charset="0"/>
                <a:ea typeface="+mn-ea"/>
                <a:cs typeface="+mn-cs"/>
              </a:rPr>
              <a:t>keys, and other sensitive information. This bug potentially compromised a very</a:t>
            </a:r>
          </a:p>
          <a:p>
            <a:r>
              <a:rPr lang="en-US" sz="1200" b="0" i="0" u="none" strike="noStrike" kern="1200" baseline="0" dirty="0" smtClean="0">
                <a:solidFill>
                  <a:schemeClr val="tx1"/>
                </a:solidFill>
                <a:latin typeface="Arial" pitchFamily="-110" charset="0"/>
                <a:ea typeface="+mn-ea"/>
                <a:cs typeface="+mn-cs"/>
              </a:rPr>
              <a:t>large numbers of servers and their users. It is an example of a buffer over-read.</a:t>
            </a:r>
            <a:endParaRPr lang="en-US" sz="1200" kern="1200" baseline="0" dirty="0" smtClean="0">
              <a:solidFill>
                <a:schemeClr val="tx1"/>
              </a:solidFill>
              <a:latin typeface="Arial" pitchFamily="-110" charset="0"/>
              <a:ea typeface="+mn-ea"/>
              <a:cs typeface="+mn-cs"/>
            </a:endParaRP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More commonly, programs process textual data as input. The raw binary</a:t>
            </a:r>
          </a:p>
          <a:p>
            <a:r>
              <a:rPr lang="en-US" sz="1200" kern="1200" baseline="0" dirty="0" smtClean="0">
                <a:solidFill>
                  <a:schemeClr val="tx1"/>
                </a:solidFill>
                <a:latin typeface="Arial" pitchFamily="-110" charset="0"/>
                <a:ea typeface="+mn-ea"/>
                <a:cs typeface="+mn-cs"/>
              </a:rPr>
              <a:t>values are interpreted as representing characters, according to some character set.</a:t>
            </a:r>
          </a:p>
          <a:p>
            <a:r>
              <a:rPr lang="en-US" sz="1200" kern="1200" baseline="0" dirty="0" smtClean="0">
                <a:solidFill>
                  <a:schemeClr val="tx1"/>
                </a:solidFill>
                <a:latin typeface="Arial" pitchFamily="-110" charset="0"/>
                <a:ea typeface="+mn-ea"/>
                <a:cs typeface="+mn-cs"/>
              </a:rPr>
              <a:t>Traditionally, the ASCII character set was assumed, although common systems like</a:t>
            </a:r>
          </a:p>
          <a:p>
            <a:r>
              <a:rPr lang="en-US" sz="1200" kern="1200" baseline="0" dirty="0" smtClean="0">
                <a:solidFill>
                  <a:schemeClr val="tx1"/>
                </a:solidFill>
                <a:latin typeface="Arial" pitchFamily="-110" charset="0"/>
                <a:ea typeface="+mn-ea"/>
                <a:cs typeface="+mn-cs"/>
              </a:rPr>
              <a:t>Windows and Mac OS X both use different extensions to manage accented characters.</a:t>
            </a:r>
          </a:p>
          <a:p>
            <a:r>
              <a:rPr lang="en-US" sz="1200" kern="1200" baseline="0" dirty="0" smtClean="0">
                <a:solidFill>
                  <a:schemeClr val="tx1"/>
                </a:solidFill>
                <a:latin typeface="Arial" pitchFamily="-110" charset="0"/>
                <a:ea typeface="+mn-ea"/>
                <a:cs typeface="+mn-cs"/>
              </a:rPr>
              <a:t>With increasing internationalization of programs, there is an increasing variety</a:t>
            </a:r>
          </a:p>
          <a:p>
            <a:r>
              <a:rPr lang="en-US" sz="1200" kern="1200" baseline="0" dirty="0" smtClean="0">
                <a:solidFill>
                  <a:schemeClr val="tx1"/>
                </a:solidFill>
                <a:latin typeface="Arial" pitchFamily="-110" charset="0"/>
                <a:ea typeface="+mn-ea"/>
                <a:cs typeface="+mn-cs"/>
              </a:rPr>
              <a:t>of character sets being used. Care is needed to identify just which set is being used,</a:t>
            </a:r>
          </a:p>
          <a:p>
            <a:r>
              <a:rPr lang="en-US" sz="1200" kern="1200" baseline="0" dirty="0" smtClean="0">
                <a:solidFill>
                  <a:schemeClr val="tx1"/>
                </a:solidFill>
                <a:latin typeface="Arial" pitchFamily="-110" charset="0"/>
                <a:ea typeface="+mn-ea"/>
                <a:cs typeface="+mn-cs"/>
              </a:rPr>
              <a:t>and hence just what characters are being read.</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Beyond identifying which characters are input, their meaning must be identified.</a:t>
            </a:r>
          </a:p>
          <a:p>
            <a:r>
              <a:rPr lang="en-US" sz="1200" kern="1200" baseline="0" dirty="0" smtClean="0">
                <a:solidFill>
                  <a:schemeClr val="tx1"/>
                </a:solidFill>
                <a:latin typeface="Arial" pitchFamily="-110" charset="0"/>
                <a:ea typeface="+mn-ea"/>
                <a:cs typeface="+mn-cs"/>
              </a:rPr>
              <a:t>They may represent an integer or floating-point number. They might be a filename,</a:t>
            </a:r>
          </a:p>
          <a:p>
            <a:r>
              <a:rPr lang="en-US" sz="1200" kern="1200" baseline="0" dirty="0" smtClean="0">
                <a:solidFill>
                  <a:schemeClr val="tx1"/>
                </a:solidFill>
                <a:latin typeface="Arial" pitchFamily="-110" charset="0"/>
                <a:ea typeface="+mn-ea"/>
                <a:cs typeface="+mn-cs"/>
              </a:rPr>
              <a:t>a URL, an e-mail address, or an identifier of some form. Depending on how these</a:t>
            </a:r>
          </a:p>
          <a:p>
            <a:r>
              <a:rPr lang="en-US" sz="1200" kern="1200" baseline="0" dirty="0" smtClean="0">
                <a:solidFill>
                  <a:schemeClr val="tx1"/>
                </a:solidFill>
                <a:latin typeface="Arial" pitchFamily="-110" charset="0"/>
                <a:ea typeface="+mn-ea"/>
                <a:cs typeface="+mn-cs"/>
              </a:rPr>
              <a:t>inputs are used, it may be necessary to confirm that the values entered do indeed</a:t>
            </a:r>
          </a:p>
          <a:p>
            <a:r>
              <a:rPr lang="en-US" sz="1200" kern="1200" baseline="0" dirty="0" smtClean="0">
                <a:solidFill>
                  <a:schemeClr val="tx1"/>
                </a:solidFill>
                <a:latin typeface="Arial" pitchFamily="-110" charset="0"/>
                <a:ea typeface="+mn-ea"/>
                <a:cs typeface="+mn-cs"/>
              </a:rPr>
              <a:t>represent the expected type of data. Failure to do so could result in a vulnerability</a:t>
            </a:r>
          </a:p>
          <a:p>
            <a:r>
              <a:rPr lang="en-US" sz="1200" kern="1200" baseline="0" dirty="0" smtClean="0">
                <a:solidFill>
                  <a:schemeClr val="tx1"/>
                </a:solidFill>
                <a:latin typeface="Arial" pitchFamily="-110" charset="0"/>
                <a:ea typeface="+mn-ea"/>
                <a:cs typeface="+mn-cs"/>
              </a:rPr>
              <a:t>that permits an attacker to influence the operation of the program, with possibly</a:t>
            </a:r>
          </a:p>
          <a:p>
            <a:r>
              <a:rPr lang="en-US" sz="1200" kern="1200" baseline="0" dirty="0" smtClean="0">
                <a:solidFill>
                  <a:schemeClr val="tx1"/>
                </a:solidFill>
                <a:latin typeface="Arial" pitchFamily="-110" charset="0"/>
                <a:ea typeface="+mn-ea"/>
                <a:cs typeface="+mn-cs"/>
              </a:rPr>
              <a:t>serious consequences.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To illustrate the problems with interpretation of textual input data, we first</a:t>
            </a:r>
          </a:p>
          <a:p>
            <a:r>
              <a:rPr lang="en-US" sz="1200" kern="1200" baseline="0" dirty="0" smtClean="0">
                <a:solidFill>
                  <a:schemeClr val="tx1"/>
                </a:solidFill>
                <a:latin typeface="Arial" pitchFamily="-110" charset="0"/>
                <a:ea typeface="+mn-ea"/>
                <a:cs typeface="+mn-cs"/>
              </a:rPr>
              <a:t>discuss the general class of injection attacks that exploit failure to validate the interpretation</a:t>
            </a:r>
          </a:p>
          <a:p>
            <a:r>
              <a:rPr lang="en-US" sz="1200" kern="1200" baseline="0" dirty="0" smtClean="0">
                <a:solidFill>
                  <a:schemeClr val="tx1"/>
                </a:solidFill>
                <a:latin typeface="Arial" pitchFamily="-110" charset="0"/>
                <a:ea typeface="+mn-ea"/>
                <a:cs typeface="+mn-cs"/>
              </a:rPr>
              <a:t>of input. We then review mechanisms for validating input data and the</a:t>
            </a:r>
          </a:p>
          <a:p>
            <a:r>
              <a:rPr lang="en-US" sz="1200" kern="1200" baseline="0" dirty="0" smtClean="0">
                <a:solidFill>
                  <a:schemeClr val="tx1"/>
                </a:solidFill>
                <a:latin typeface="Arial" pitchFamily="-110" charset="0"/>
                <a:ea typeface="+mn-ea"/>
                <a:cs typeface="+mn-cs"/>
              </a:rPr>
              <a:t>handling of internationalized inputs using a variety of character sets.</a:t>
            </a:r>
            <a:endParaRPr lang="en-US" dirty="0"/>
          </a:p>
        </p:txBody>
      </p:sp>
    </p:spTree>
    <p:extLst>
      <p:ext uri="{BB962C8B-B14F-4D97-AF65-F5344CB8AC3E}">
        <p14:creationId xmlns:p14="http://schemas.microsoft.com/office/powerpoint/2010/main" val="2102517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87EE17-C1DC-6C45-B857-F14F532937C8}" type="slidenum">
              <a:rPr lang="en-AU"/>
              <a:pPr/>
              <a:t>13</a:t>
            </a:fld>
            <a:endParaRPr lang="en-AU"/>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The term injection attack refers to a wide variety of program</a:t>
            </a:r>
          </a:p>
          <a:p>
            <a:r>
              <a:rPr lang="en-US" sz="1200" b="0" kern="1200" baseline="0" dirty="0" smtClean="0">
                <a:solidFill>
                  <a:schemeClr val="tx1"/>
                </a:solidFill>
                <a:latin typeface="Arial" pitchFamily="-110" charset="0"/>
                <a:ea typeface="+mn-ea"/>
                <a:cs typeface="+mn-cs"/>
              </a:rPr>
              <a:t>flaws related to invalid handling of input data. Specifically, this problem occurs</a:t>
            </a:r>
          </a:p>
          <a:p>
            <a:r>
              <a:rPr lang="en-US" sz="1200" b="0" kern="1200" baseline="0" dirty="0" smtClean="0">
                <a:solidFill>
                  <a:schemeClr val="tx1"/>
                </a:solidFill>
                <a:latin typeface="Arial" pitchFamily="-110" charset="0"/>
                <a:ea typeface="+mn-ea"/>
                <a:cs typeface="+mn-cs"/>
              </a:rPr>
              <a:t>when program input data can accidentally or deliberately influence the flow of</a:t>
            </a:r>
          </a:p>
          <a:p>
            <a:r>
              <a:rPr lang="en-US" sz="1200" b="0" kern="1200" baseline="0" dirty="0" smtClean="0">
                <a:solidFill>
                  <a:schemeClr val="tx1"/>
                </a:solidFill>
                <a:latin typeface="Arial" pitchFamily="-110" charset="0"/>
                <a:ea typeface="+mn-ea"/>
                <a:cs typeface="+mn-cs"/>
              </a:rPr>
              <a:t>execution of the program. There are a wide variety of mechanisms by which this</a:t>
            </a:r>
          </a:p>
          <a:p>
            <a:r>
              <a:rPr lang="en-US" sz="1200" b="0" kern="1200" baseline="0" dirty="0" smtClean="0">
                <a:solidFill>
                  <a:schemeClr val="tx1"/>
                </a:solidFill>
                <a:latin typeface="Arial" pitchFamily="-110" charset="0"/>
                <a:ea typeface="+mn-ea"/>
                <a:cs typeface="+mn-cs"/>
              </a:rPr>
              <a:t>can occur. One of the most common is when input data are passed as a parameter</a:t>
            </a:r>
          </a:p>
          <a:p>
            <a:r>
              <a:rPr lang="en-US" sz="1200" b="0" kern="1200" baseline="0" dirty="0" smtClean="0">
                <a:solidFill>
                  <a:schemeClr val="tx1"/>
                </a:solidFill>
                <a:latin typeface="Arial" pitchFamily="-110" charset="0"/>
                <a:ea typeface="+mn-ea"/>
                <a:cs typeface="+mn-cs"/>
              </a:rPr>
              <a:t>to another helper program on the system, whose output is then processed and used</a:t>
            </a:r>
          </a:p>
          <a:p>
            <a:r>
              <a:rPr lang="en-US" sz="1200" b="0" kern="1200" baseline="0" dirty="0" smtClean="0">
                <a:solidFill>
                  <a:schemeClr val="tx1"/>
                </a:solidFill>
                <a:latin typeface="Arial" pitchFamily="-110" charset="0"/>
                <a:ea typeface="+mn-ea"/>
                <a:cs typeface="+mn-cs"/>
              </a:rPr>
              <a:t>by the original program. This most often occurs when programs are </a:t>
            </a:r>
            <a:r>
              <a:rPr lang="en-US" sz="1200" kern="1200" baseline="0" dirty="0" smtClean="0">
                <a:solidFill>
                  <a:schemeClr val="tx1"/>
                </a:solidFill>
                <a:latin typeface="Arial" pitchFamily="-110" charset="0"/>
                <a:ea typeface="+mn-ea"/>
                <a:cs typeface="+mn-cs"/>
              </a:rPr>
              <a:t>developed using</a:t>
            </a:r>
          </a:p>
          <a:p>
            <a:r>
              <a:rPr lang="en-US" sz="1200" kern="1200" baseline="0" dirty="0" smtClean="0">
                <a:solidFill>
                  <a:schemeClr val="tx1"/>
                </a:solidFill>
                <a:latin typeface="Arial" pitchFamily="-110" charset="0"/>
                <a:ea typeface="+mn-ea"/>
                <a:cs typeface="+mn-cs"/>
              </a:rPr>
              <a:t>scripting languages such as </a:t>
            </a:r>
            <a:r>
              <a:rPr lang="en-US" sz="1200" kern="1200" baseline="0" dirty="0" err="1" smtClean="0">
                <a:solidFill>
                  <a:schemeClr val="tx1"/>
                </a:solidFill>
                <a:latin typeface="Arial" pitchFamily="-110" charset="0"/>
                <a:ea typeface="+mn-ea"/>
                <a:cs typeface="+mn-cs"/>
              </a:rPr>
              <a:t>perl</a:t>
            </a:r>
            <a:r>
              <a:rPr lang="en-US" sz="1200" kern="1200" baseline="0" dirty="0" smtClean="0">
                <a:solidFill>
                  <a:schemeClr val="tx1"/>
                </a:solidFill>
                <a:latin typeface="Arial" pitchFamily="-110" charset="0"/>
                <a:ea typeface="+mn-ea"/>
                <a:cs typeface="+mn-cs"/>
              </a:rPr>
              <a:t>, PHP, python, </a:t>
            </a:r>
            <a:r>
              <a:rPr lang="en-US" sz="1200" kern="1200" baseline="0" dirty="0" err="1" smtClean="0">
                <a:solidFill>
                  <a:schemeClr val="tx1"/>
                </a:solidFill>
                <a:latin typeface="Arial" pitchFamily="-110" charset="0"/>
                <a:ea typeface="+mn-ea"/>
                <a:cs typeface="+mn-cs"/>
              </a:rPr>
              <a:t>sh</a:t>
            </a:r>
            <a:r>
              <a:rPr lang="en-US" sz="1200" kern="1200" baseline="0" dirty="0" smtClean="0">
                <a:solidFill>
                  <a:schemeClr val="tx1"/>
                </a:solidFill>
                <a:latin typeface="Arial" pitchFamily="-110" charset="0"/>
                <a:ea typeface="+mn-ea"/>
                <a:cs typeface="+mn-cs"/>
              </a:rPr>
              <a:t>, and many others. Such languages</a:t>
            </a:r>
          </a:p>
          <a:p>
            <a:r>
              <a:rPr lang="en-US" sz="1200" kern="1200" baseline="0" dirty="0" smtClean="0">
                <a:solidFill>
                  <a:schemeClr val="tx1"/>
                </a:solidFill>
                <a:latin typeface="Arial" pitchFamily="-110" charset="0"/>
                <a:ea typeface="+mn-ea"/>
                <a:cs typeface="+mn-cs"/>
              </a:rPr>
              <a:t>encourage the reuse of other existing programs and system utilities where possible</a:t>
            </a:r>
          </a:p>
          <a:p>
            <a:r>
              <a:rPr lang="en-US" sz="1200" kern="1200" baseline="0" dirty="0" smtClean="0">
                <a:solidFill>
                  <a:schemeClr val="tx1"/>
                </a:solidFill>
                <a:latin typeface="Arial" pitchFamily="-110" charset="0"/>
                <a:ea typeface="+mn-ea"/>
                <a:cs typeface="+mn-cs"/>
              </a:rPr>
              <a:t>to save coding effort. They may be used to develop applications on some system.</a:t>
            </a:r>
          </a:p>
          <a:p>
            <a:r>
              <a:rPr lang="en-US" sz="1200" kern="1200" baseline="0" dirty="0" smtClean="0">
                <a:solidFill>
                  <a:schemeClr val="tx1"/>
                </a:solidFill>
                <a:latin typeface="Arial" pitchFamily="-110" charset="0"/>
                <a:ea typeface="+mn-ea"/>
                <a:cs typeface="+mn-cs"/>
              </a:rPr>
              <a:t>More commonly, they are now often used as Web CGI scripts to process data</a:t>
            </a:r>
          </a:p>
          <a:p>
            <a:r>
              <a:rPr lang="en-US" sz="1200" kern="1200" baseline="0" dirty="0" smtClean="0">
                <a:solidFill>
                  <a:schemeClr val="tx1"/>
                </a:solidFill>
                <a:latin typeface="Arial" pitchFamily="-110" charset="0"/>
                <a:ea typeface="+mn-ea"/>
                <a:cs typeface="+mn-cs"/>
              </a:rPr>
              <a:t>supplied from HTML forms.</a:t>
            </a:r>
          </a:p>
          <a:p>
            <a:endParaRPr lang="en-US" sz="1200" kern="1200" baseline="0" dirty="0" smtClean="0">
              <a:solidFill>
                <a:schemeClr val="tx1"/>
              </a:solidFill>
              <a:latin typeface="Arial" pitchFamily="-110" charset="0"/>
              <a:ea typeface="+mn-ea"/>
              <a:cs typeface="+mn-cs"/>
            </a:endParaRPr>
          </a:p>
          <a:p>
            <a:endParaRPr lang="en-US" dirty="0"/>
          </a:p>
        </p:txBody>
      </p:sp>
    </p:spTree>
    <p:extLst>
      <p:ext uri="{BB962C8B-B14F-4D97-AF65-F5344CB8AC3E}">
        <p14:creationId xmlns:p14="http://schemas.microsoft.com/office/powerpoint/2010/main" val="174043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6F2AF5-D609-3B49-B745-3BE864973727}" type="slidenum">
              <a:rPr lang="en-AU"/>
              <a:pPr/>
              <a:t>14</a:t>
            </a:fld>
            <a:endParaRPr lang="en-AU"/>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r>
              <a:rPr lang="en-US" sz="1200" b="1" i="0" u="none" strike="noStrike" kern="1200" baseline="0" dirty="0" smtClean="0">
                <a:solidFill>
                  <a:schemeClr val="tx1"/>
                </a:solidFill>
                <a:latin typeface="Arial" pitchFamily="-110" charset="0"/>
                <a:ea typeface="+mn-ea"/>
                <a:cs typeface="+mn-cs"/>
              </a:rPr>
              <a:t>Command injection attack where shell commands are injected and executed by the server.</a:t>
            </a:r>
          </a:p>
          <a:p>
            <a:endParaRPr lang="en-US" sz="1200" b="1" i="0" u="none" strike="noStrike" kern="1200" baseline="0" dirty="0" smtClean="0">
              <a:solidFill>
                <a:schemeClr val="tx1"/>
              </a:solidFill>
              <a:latin typeface="Arial" pitchFamily="-110" charset="0"/>
              <a:ea typeface="+mn-ea"/>
              <a:cs typeface="+mn-cs"/>
            </a:endParaRPr>
          </a:p>
          <a:p>
            <a:r>
              <a:rPr lang="en-US" sz="1200" b="1" i="0" u="none" strike="noStrike" kern="1200" baseline="0" dirty="0" smtClean="0">
                <a:solidFill>
                  <a:schemeClr val="tx1"/>
                </a:solidFill>
                <a:latin typeface="Arial" pitchFamily="-110" charset="0"/>
                <a:ea typeface="+mn-ea"/>
                <a:cs typeface="+mn-cs"/>
              </a:rPr>
              <a:t>Demonstrate finger command.</a:t>
            </a:r>
          </a:p>
          <a:p>
            <a:endParaRPr lang="en-US" sz="1200" b="1" i="0" u="none" strike="noStrike" kern="1200" baseline="0" dirty="0" smtClean="0">
              <a:solidFill>
                <a:schemeClr val="tx1"/>
              </a:solidFill>
              <a:latin typeface="Arial" pitchFamily="-110" charset="0"/>
              <a:ea typeface="+mn-ea"/>
              <a:cs typeface="+mn-cs"/>
            </a:endParaRPr>
          </a:p>
          <a:p>
            <a:r>
              <a:rPr lang="en-US" sz="1200" b="1" i="0" u="none" strike="noStrike" kern="1200" baseline="0" dirty="0" smtClean="0">
                <a:solidFill>
                  <a:schemeClr val="tx1"/>
                </a:solidFill>
                <a:latin typeface="Arial" pitchFamily="-110" charset="0"/>
                <a:ea typeface="+mn-ea"/>
                <a:cs typeface="+mn-cs"/>
              </a:rPr>
              <a:t>Demonstrate finger </a:t>
            </a:r>
            <a:r>
              <a:rPr lang="en-US" sz="1200" b="1" i="0" u="none" strike="noStrike" kern="1200" baseline="0" dirty="0" err="1" smtClean="0">
                <a:solidFill>
                  <a:schemeClr val="tx1"/>
                </a:solidFill>
                <a:latin typeface="Arial" pitchFamily="-110" charset="0"/>
                <a:ea typeface="+mn-ea"/>
                <a:cs typeface="+mn-cs"/>
              </a:rPr>
              <a:t>ian</a:t>
            </a:r>
            <a:r>
              <a:rPr lang="en-US" sz="1200" b="1" i="0" u="none" strike="noStrike" kern="1200" baseline="0" dirty="0" smtClean="0">
                <a:solidFill>
                  <a:schemeClr val="tx1"/>
                </a:solidFill>
                <a:latin typeface="Arial" pitchFamily="-110" charset="0"/>
                <a:ea typeface="+mn-ea"/>
                <a:cs typeface="+mn-cs"/>
              </a:rPr>
              <a:t> ; ls</a:t>
            </a:r>
          </a:p>
          <a:p>
            <a:endParaRPr lang="en-US" sz="1200" b="1"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This adds a test that ensures that the user input</a:t>
            </a:r>
          </a:p>
          <a:p>
            <a:r>
              <a:rPr lang="en-US" sz="1200" b="0" i="0" u="none" strike="noStrike" kern="1200" baseline="0" dirty="0" smtClean="0">
                <a:solidFill>
                  <a:schemeClr val="tx1"/>
                </a:solidFill>
                <a:latin typeface="Arial" pitchFamily="-110" charset="0"/>
                <a:ea typeface="+mn-ea"/>
                <a:cs typeface="+mn-cs"/>
              </a:rPr>
              <a:t>contains just alphanumeric characters. If not, the script terminates with an error</a:t>
            </a:r>
          </a:p>
          <a:p>
            <a:r>
              <a:rPr lang="en-US" sz="1200" b="0" i="0" u="none" strike="noStrike" kern="1200" baseline="0" dirty="0" smtClean="0">
                <a:solidFill>
                  <a:schemeClr val="tx1"/>
                </a:solidFill>
                <a:latin typeface="Arial" pitchFamily="-110" charset="0"/>
                <a:ea typeface="+mn-ea"/>
                <a:cs typeface="+mn-cs"/>
              </a:rPr>
              <a:t>message specifying that the supplied input contained illegal characters. </a:t>
            </a:r>
            <a:endParaRPr lang="en-US" sz="1200" kern="1200" baseline="0" dirty="0" smtClean="0">
              <a:solidFill>
                <a:schemeClr val="tx1"/>
              </a:solidFill>
              <a:latin typeface="Arial" pitchFamily="-110" charset="0"/>
              <a:ea typeface="+mn-ea"/>
              <a:cs typeface="+mn-cs"/>
            </a:endParaRP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Consider the example </a:t>
            </a:r>
            <a:r>
              <a:rPr lang="en-US" sz="1200" kern="1200" baseline="0" dirty="0" err="1" smtClean="0">
                <a:solidFill>
                  <a:schemeClr val="tx1"/>
                </a:solidFill>
                <a:latin typeface="Arial" pitchFamily="-110" charset="0"/>
                <a:ea typeface="+mn-ea"/>
                <a:cs typeface="+mn-cs"/>
              </a:rPr>
              <a:t>perl</a:t>
            </a:r>
            <a:r>
              <a:rPr lang="en-US" sz="1200" kern="1200" baseline="0" dirty="0" smtClean="0">
                <a:solidFill>
                  <a:schemeClr val="tx1"/>
                </a:solidFill>
                <a:latin typeface="Arial" pitchFamily="-110" charset="0"/>
                <a:ea typeface="+mn-ea"/>
                <a:cs typeface="+mn-cs"/>
              </a:rPr>
              <a:t> CGI script shown in Figure 11.2a , which is</a:t>
            </a:r>
          </a:p>
          <a:p>
            <a:r>
              <a:rPr lang="en-US" sz="1200" kern="1200" baseline="0" dirty="0" smtClean="0">
                <a:solidFill>
                  <a:schemeClr val="tx1"/>
                </a:solidFill>
                <a:latin typeface="Arial" pitchFamily="-110" charset="0"/>
                <a:ea typeface="+mn-ea"/>
                <a:cs typeface="+mn-cs"/>
              </a:rPr>
              <a:t>designed to return some basic details on the specified user using the UNIX finger</a:t>
            </a:r>
          </a:p>
          <a:p>
            <a:r>
              <a:rPr lang="en-US" sz="1200" kern="1200" baseline="0" dirty="0" smtClean="0">
                <a:solidFill>
                  <a:schemeClr val="tx1"/>
                </a:solidFill>
                <a:latin typeface="Arial" pitchFamily="-110" charset="0"/>
                <a:ea typeface="+mn-ea"/>
                <a:cs typeface="+mn-cs"/>
              </a:rPr>
              <a:t>command. This script would be placed in a suitable location on the Web server</a:t>
            </a:r>
          </a:p>
          <a:p>
            <a:r>
              <a:rPr lang="en-US" sz="1200" kern="1200" baseline="0" dirty="0" smtClean="0">
                <a:solidFill>
                  <a:schemeClr val="tx1"/>
                </a:solidFill>
                <a:latin typeface="Arial" pitchFamily="-110" charset="0"/>
                <a:ea typeface="+mn-ea"/>
                <a:cs typeface="+mn-cs"/>
              </a:rPr>
              <a:t>and invoked in response to a simple form, such as that shown in Figure 11.2b .</a:t>
            </a:r>
          </a:p>
          <a:p>
            <a:r>
              <a:rPr lang="en-US" sz="1200" kern="1200" baseline="0" dirty="0" smtClean="0">
                <a:solidFill>
                  <a:schemeClr val="tx1"/>
                </a:solidFill>
                <a:latin typeface="Arial" pitchFamily="-110" charset="0"/>
                <a:ea typeface="+mn-ea"/>
                <a:cs typeface="+mn-cs"/>
              </a:rPr>
              <a:t>The script retrieves the desired information by running a program on the server</a:t>
            </a:r>
          </a:p>
          <a:p>
            <a:r>
              <a:rPr lang="en-US" sz="1200" kern="1200" baseline="0" dirty="0" smtClean="0">
                <a:solidFill>
                  <a:schemeClr val="tx1"/>
                </a:solidFill>
                <a:latin typeface="Arial" pitchFamily="-110" charset="0"/>
                <a:ea typeface="+mn-ea"/>
                <a:cs typeface="+mn-cs"/>
              </a:rPr>
              <a:t>system, and returning the output of that program, suitably reformatted if necessary,</a:t>
            </a:r>
          </a:p>
          <a:p>
            <a:r>
              <a:rPr lang="en-US" sz="1200" kern="1200" baseline="0" dirty="0" smtClean="0">
                <a:solidFill>
                  <a:schemeClr val="tx1"/>
                </a:solidFill>
                <a:latin typeface="Arial" pitchFamily="-110" charset="0"/>
                <a:ea typeface="+mn-ea"/>
                <a:cs typeface="+mn-cs"/>
              </a:rPr>
              <a:t>in a HTML Web page. This type of simple form and associated handler</a:t>
            </a:r>
          </a:p>
          <a:p>
            <a:r>
              <a:rPr lang="en-US" sz="1200" kern="1200" baseline="0" dirty="0" smtClean="0">
                <a:solidFill>
                  <a:schemeClr val="tx1"/>
                </a:solidFill>
                <a:latin typeface="Arial" pitchFamily="-110" charset="0"/>
                <a:ea typeface="+mn-ea"/>
                <a:cs typeface="+mn-cs"/>
              </a:rPr>
              <a:t>were widely seen and were often presented as simple examples of how to write</a:t>
            </a:r>
          </a:p>
          <a:p>
            <a:r>
              <a:rPr lang="en-US" sz="1200" kern="1200" baseline="0" dirty="0" smtClean="0">
                <a:solidFill>
                  <a:schemeClr val="tx1"/>
                </a:solidFill>
                <a:latin typeface="Arial" pitchFamily="-110" charset="0"/>
                <a:ea typeface="+mn-ea"/>
                <a:cs typeface="+mn-cs"/>
              </a:rPr>
              <a:t>and use CGI scripts. Unfortunately, this script contains a critical vulnerability.</a:t>
            </a:r>
          </a:p>
          <a:p>
            <a:r>
              <a:rPr lang="en-US" sz="1200" kern="1200" baseline="0" dirty="0" smtClean="0">
                <a:solidFill>
                  <a:schemeClr val="tx1"/>
                </a:solidFill>
                <a:latin typeface="Arial" pitchFamily="-110" charset="0"/>
                <a:ea typeface="+mn-ea"/>
                <a:cs typeface="+mn-cs"/>
              </a:rPr>
              <a:t>The value of the user is passed directly to the finger program as a parameter. If</a:t>
            </a:r>
          </a:p>
          <a:p>
            <a:r>
              <a:rPr lang="en-US" sz="1200" kern="1200" baseline="0" dirty="0" smtClean="0">
                <a:solidFill>
                  <a:schemeClr val="tx1"/>
                </a:solidFill>
                <a:latin typeface="Arial" pitchFamily="-110" charset="0"/>
                <a:ea typeface="+mn-ea"/>
                <a:cs typeface="+mn-cs"/>
              </a:rPr>
              <a:t>the identifier of a legitimate user is supplied, for example, </a:t>
            </a:r>
            <a:r>
              <a:rPr lang="en-US" sz="1200" kern="1200" baseline="0" dirty="0" err="1" smtClean="0">
                <a:solidFill>
                  <a:schemeClr val="tx1"/>
                </a:solidFill>
                <a:latin typeface="Arial" pitchFamily="-110" charset="0"/>
                <a:ea typeface="+mn-ea"/>
                <a:cs typeface="+mn-cs"/>
              </a:rPr>
              <a:t>lpb</a:t>
            </a:r>
            <a:r>
              <a:rPr lang="en-US" sz="1200" kern="1200" baseline="0" dirty="0" smtClean="0">
                <a:solidFill>
                  <a:schemeClr val="tx1"/>
                </a:solidFill>
                <a:latin typeface="Arial" pitchFamily="-110" charset="0"/>
                <a:ea typeface="+mn-ea"/>
                <a:cs typeface="+mn-cs"/>
              </a:rPr>
              <a:t>, then the output</a:t>
            </a:r>
          </a:p>
          <a:p>
            <a:r>
              <a:rPr lang="en-US" sz="1200" kern="1200" baseline="0" dirty="0" smtClean="0">
                <a:solidFill>
                  <a:schemeClr val="tx1"/>
                </a:solidFill>
                <a:latin typeface="Arial" pitchFamily="-110" charset="0"/>
                <a:ea typeface="+mn-ea"/>
                <a:cs typeface="+mn-cs"/>
              </a:rPr>
              <a:t>will be the information on that user, as shown first in Figure 11.2c . </a:t>
            </a:r>
          </a:p>
          <a:p>
            <a:r>
              <a:rPr lang="en-US" sz="1200" kern="1200" baseline="0" dirty="0" smtClean="0">
                <a:solidFill>
                  <a:schemeClr val="tx1"/>
                </a:solidFill>
                <a:latin typeface="Arial" pitchFamily="-110" charset="0"/>
                <a:ea typeface="+mn-ea"/>
                <a:cs typeface="+mn-cs"/>
              </a:rPr>
              <a:t>However, if an attacker provides a value that includes shell meta-characters, for example, xxx;</a:t>
            </a:r>
          </a:p>
          <a:p>
            <a:r>
              <a:rPr lang="en-US" sz="1200" kern="1200" baseline="0" dirty="0" smtClean="0">
                <a:solidFill>
                  <a:schemeClr val="tx1"/>
                </a:solidFill>
                <a:latin typeface="Arial" pitchFamily="-110" charset="0"/>
                <a:ea typeface="+mn-ea"/>
                <a:cs typeface="+mn-cs"/>
              </a:rPr>
              <a:t>echo attack success; </a:t>
            </a:r>
            <a:r>
              <a:rPr lang="en-US" sz="1200" kern="1200" baseline="0" dirty="0" err="1" smtClean="0">
                <a:solidFill>
                  <a:schemeClr val="tx1"/>
                </a:solidFill>
                <a:latin typeface="Arial" pitchFamily="-110" charset="0"/>
                <a:ea typeface="+mn-ea"/>
                <a:cs typeface="+mn-cs"/>
              </a:rPr>
              <a:t>ls</a:t>
            </a:r>
            <a:r>
              <a:rPr lang="en-US" sz="1200" kern="1200" baseline="0" dirty="0" smtClean="0">
                <a:solidFill>
                  <a:schemeClr val="tx1"/>
                </a:solidFill>
                <a:latin typeface="Arial" pitchFamily="-110" charset="0"/>
                <a:ea typeface="+mn-ea"/>
                <a:cs typeface="+mn-cs"/>
              </a:rPr>
              <a:t> -1 finger*, then the result is then shown in</a:t>
            </a:r>
          </a:p>
          <a:p>
            <a:r>
              <a:rPr lang="en-US" sz="1200" kern="1200" baseline="0" dirty="0" smtClean="0">
                <a:solidFill>
                  <a:schemeClr val="tx1"/>
                </a:solidFill>
                <a:latin typeface="Arial" pitchFamily="-110" charset="0"/>
                <a:ea typeface="+mn-ea"/>
                <a:cs typeface="+mn-cs"/>
              </a:rPr>
              <a:t>Figure 11.2c . The attacker is able to run any program on the system with the privileges</a:t>
            </a:r>
          </a:p>
          <a:p>
            <a:r>
              <a:rPr lang="en-US" sz="1200" kern="1200" baseline="0" dirty="0" smtClean="0">
                <a:solidFill>
                  <a:schemeClr val="tx1"/>
                </a:solidFill>
                <a:latin typeface="Arial" pitchFamily="-110" charset="0"/>
                <a:ea typeface="+mn-ea"/>
                <a:cs typeface="+mn-cs"/>
              </a:rPr>
              <a:t>of the Web server. In this example the extra commands were just to display a</a:t>
            </a:r>
          </a:p>
          <a:p>
            <a:r>
              <a:rPr lang="en-US" sz="1200" kern="1200" baseline="0" dirty="0" smtClean="0">
                <a:solidFill>
                  <a:schemeClr val="tx1"/>
                </a:solidFill>
                <a:latin typeface="Arial" pitchFamily="-110" charset="0"/>
                <a:ea typeface="+mn-ea"/>
                <a:cs typeface="+mn-cs"/>
              </a:rPr>
              <a:t>message and list some files in the Web directory. But any command could be used.</a:t>
            </a:r>
          </a:p>
          <a:p>
            <a:endParaRPr lang="en-US" sz="1200"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This is known as a command injection  attack, because the input is used in the</a:t>
            </a:r>
          </a:p>
          <a:p>
            <a:r>
              <a:rPr lang="en-US" sz="1200" b="0" i="0" u="none" strike="noStrike" kern="1200" baseline="0" dirty="0" smtClean="0">
                <a:solidFill>
                  <a:schemeClr val="tx1"/>
                </a:solidFill>
                <a:latin typeface="Arial" pitchFamily="-110" charset="0"/>
                <a:ea typeface="+mn-ea"/>
                <a:cs typeface="+mn-cs"/>
              </a:rPr>
              <a:t>construction of a command that is subsequently executed by the system with the</a:t>
            </a:r>
          </a:p>
          <a:p>
            <a:r>
              <a:rPr lang="en-US" sz="1200" b="0" i="0" u="none" strike="noStrike" kern="1200" baseline="0" dirty="0" smtClean="0">
                <a:solidFill>
                  <a:schemeClr val="tx1"/>
                </a:solidFill>
                <a:latin typeface="Arial" pitchFamily="-110" charset="0"/>
                <a:ea typeface="+mn-ea"/>
                <a:cs typeface="+mn-cs"/>
              </a:rPr>
              <a:t>privileges of the Web server. It illustrates the problem caused by insufficient checking</a:t>
            </a:r>
          </a:p>
          <a:p>
            <a:r>
              <a:rPr lang="en-US" sz="1200" b="0" i="0" u="none" strike="noStrike" kern="1200" baseline="0" dirty="0" smtClean="0">
                <a:solidFill>
                  <a:schemeClr val="tx1"/>
                </a:solidFill>
                <a:latin typeface="Arial" pitchFamily="-110" charset="0"/>
                <a:ea typeface="+mn-ea"/>
                <a:cs typeface="+mn-cs"/>
              </a:rPr>
              <a:t>of program input. The main concern of this script’s designer was to provide</a:t>
            </a:r>
          </a:p>
          <a:p>
            <a:r>
              <a:rPr lang="en-US" sz="1200" b="0" i="0" u="none" strike="noStrike" kern="1200" baseline="0" dirty="0" smtClean="0">
                <a:solidFill>
                  <a:schemeClr val="tx1"/>
                </a:solidFill>
                <a:latin typeface="Arial" pitchFamily="-110" charset="0"/>
                <a:ea typeface="+mn-ea"/>
                <a:cs typeface="+mn-cs"/>
              </a:rPr>
              <a:t>Web access to an existing system utility. The expectation was that the input supplied</a:t>
            </a:r>
          </a:p>
          <a:p>
            <a:r>
              <a:rPr lang="en-US" sz="1200" b="0" i="0" u="none" strike="noStrike" kern="1200" baseline="0" dirty="0" smtClean="0">
                <a:solidFill>
                  <a:schemeClr val="tx1"/>
                </a:solidFill>
                <a:latin typeface="Arial" pitchFamily="-110" charset="0"/>
                <a:ea typeface="+mn-ea"/>
                <a:cs typeface="+mn-cs"/>
              </a:rPr>
              <a:t>would be the login or name of some user, as it is when a user on the system runs the</a:t>
            </a:r>
          </a:p>
          <a:p>
            <a:r>
              <a:rPr lang="en-US" sz="1200" b="0" i="0" u="none" strike="noStrike" kern="1200" baseline="0" dirty="0" smtClean="0">
                <a:solidFill>
                  <a:schemeClr val="tx1"/>
                </a:solidFill>
                <a:latin typeface="Arial" pitchFamily="-110" charset="0"/>
                <a:ea typeface="+mn-ea"/>
                <a:cs typeface="+mn-cs"/>
              </a:rPr>
              <a:t>finger program. Such a user could clearly supply the values used in the command</a:t>
            </a:r>
          </a:p>
          <a:p>
            <a:r>
              <a:rPr lang="en-US" sz="1200" b="0" i="0" u="none" strike="noStrike" kern="1200" baseline="0" dirty="0" smtClean="0">
                <a:solidFill>
                  <a:schemeClr val="tx1"/>
                </a:solidFill>
                <a:latin typeface="Arial" pitchFamily="-110" charset="0"/>
                <a:ea typeface="+mn-ea"/>
                <a:cs typeface="+mn-cs"/>
              </a:rPr>
              <a:t>injection attack, but the result is to run the programs with their existing privileges. It</a:t>
            </a:r>
          </a:p>
          <a:p>
            <a:r>
              <a:rPr lang="en-US" sz="1200" b="0" i="0" u="none" strike="noStrike" kern="1200" baseline="0" dirty="0" smtClean="0">
                <a:solidFill>
                  <a:schemeClr val="tx1"/>
                </a:solidFill>
                <a:latin typeface="Arial" pitchFamily="-110" charset="0"/>
                <a:ea typeface="+mn-ea"/>
                <a:cs typeface="+mn-cs"/>
              </a:rPr>
              <a:t>is only when the Web interface is provided, where the program is now run with the</a:t>
            </a:r>
          </a:p>
          <a:p>
            <a:r>
              <a:rPr lang="en-US" sz="1200" b="0" i="0" u="none" strike="noStrike" kern="1200" baseline="0" dirty="0" smtClean="0">
                <a:solidFill>
                  <a:schemeClr val="tx1"/>
                </a:solidFill>
                <a:latin typeface="Arial" pitchFamily="-110" charset="0"/>
                <a:ea typeface="+mn-ea"/>
                <a:cs typeface="+mn-cs"/>
              </a:rPr>
              <a:t>privileges of the Web server but with parameters supplied by an unknown external</a:t>
            </a:r>
          </a:p>
          <a:p>
            <a:r>
              <a:rPr lang="en-US" sz="1200" b="0" i="0" u="none" strike="noStrike" kern="1200" baseline="0" dirty="0" smtClean="0">
                <a:solidFill>
                  <a:schemeClr val="tx1"/>
                </a:solidFill>
                <a:latin typeface="Arial" pitchFamily="-110" charset="0"/>
                <a:ea typeface="+mn-ea"/>
                <a:cs typeface="+mn-cs"/>
              </a:rPr>
              <a:t>user, that the security concerns arise.</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To counter this attack, a defensive programmer needs to explicitly identify</a:t>
            </a:r>
          </a:p>
          <a:p>
            <a:r>
              <a:rPr lang="en-US" sz="1200" b="0" i="0" u="none" strike="noStrike" kern="1200" baseline="0" dirty="0" smtClean="0">
                <a:solidFill>
                  <a:schemeClr val="tx1"/>
                </a:solidFill>
                <a:latin typeface="Arial" pitchFamily="-110" charset="0"/>
                <a:ea typeface="+mn-ea"/>
                <a:cs typeface="+mn-cs"/>
              </a:rPr>
              <a:t>any assumptions as to the form of input and to verify that any input data conform</a:t>
            </a:r>
          </a:p>
          <a:p>
            <a:r>
              <a:rPr lang="en-US" sz="1200" b="0" i="0" u="none" strike="noStrike" kern="1200" baseline="0" dirty="0" smtClean="0">
                <a:solidFill>
                  <a:schemeClr val="tx1"/>
                </a:solidFill>
                <a:latin typeface="Arial" pitchFamily="-110" charset="0"/>
                <a:ea typeface="+mn-ea"/>
                <a:cs typeface="+mn-cs"/>
              </a:rPr>
              <a:t>to those assumptions before any use of the data. This is usually done by comparing</a:t>
            </a:r>
          </a:p>
          <a:p>
            <a:r>
              <a:rPr lang="en-US" sz="1200" b="0" i="0" u="none" strike="noStrike" kern="1200" baseline="0" dirty="0" smtClean="0">
                <a:solidFill>
                  <a:schemeClr val="tx1"/>
                </a:solidFill>
                <a:latin typeface="Arial" pitchFamily="-110" charset="0"/>
                <a:ea typeface="+mn-ea"/>
                <a:cs typeface="+mn-cs"/>
              </a:rPr>
              <a:t>the input data to a pattern that describes the data’s assumed form and rejecting any</a:t>
            </a:r>
          </a:p>
          <a:p>
            <a:r>
              <a:rPr lang="en-US" sz="1200" b="0" i="0" u="none" strike="noStrike" kern="1200" baseline="0" dirty="0" smtClean="0">
                <a:solidFill>
                  <a:schemeClr val="tx1"/>
                </a:solidFill>
                <a:latin typeface="Arial" pitchFamily="-110" charset="0"/>
                <a:ea typeface="+mn-ea"/>
                <a:cs typeface="+mn-cs"/>
              </a:rPr>
              <a:t>input that fails this test. We discuss the use of pattern matching in the subsection on</a:t>
            </a:r>
          </a:p>
          <a:p>
            <a:r>
              <a:rPr lang="en-US" sz="1200" b="0" i="0" u="none" strike="noStrike" kern="1200" baseline="0" dirty="0" smtClean="0">
                <a:solidFill>
                  <a:schemeClr val="tx1"/>
                </a:solidFill>
                <a:latin typeface="Arial" pitchFamily="-110" charset="0"/>
                <a:ea typeface="+mn-ea"/>
                <a:cs typeface="+mn-cs"/>
              </a:rPr>
              <a:t>input validation later in this section. A suitable extension of the vulnerable finger</a:t>
            </a:r>
          </a:p>
          <a:p>
            <a:r>
              <a:rPr lang="en-US" sz="1200" b="0" i="0" u="none" strike="noStrike" kern="1200" baseline="0" dirty="0" smtClean="0">
                <a:solidFill>
                  <a:schemeClr val="tx1"/>
                </a:solidFill>
                <a:latin typeface="Arial" pitchFamily="-110" charset="0"/>
                <a:ea typeface="+mn-ea"/>
                <a:cs typeface="+mn-cs"/>
              </a:rPr>
              <a:t>CGI script is shown in Figure 11.2d. This adds a test that ensures that the user input</a:t>
            </a:r>
          </a:p>
          <a:p>
            <a:r>
              <a:rPr lang="en-US" sz="1200" b="0" i="0" u="none" strike="noStrike" kern="1200" baseline="0" dirty="0" smtClean="0">
                <a:solidFill>
                  <a:schemeClr val="tx1"/>
                </a:solidFill>
                <a:latin typeface="Arial" pitchFamily="-110" charset="0"/>
                <a:ea typeface="+mn-ea"/>
                <a:cs typeface="+mn-cs"/>
              </a:rPr>
              <a:t>contains just alphanumeric characters. If not, the script terminates with an error</a:t>
            </a:r>
          </a:p>
          <a:p>
            <a:r>
              <a:rPr lang="en-US" sz="1200" b="0" i="0" u="none" strike="noStrike" kern="1200" baseline="0" dirty="0" smtClean="0">
                <a:solidFill>
                  <a:schemeClr val="tx1"/>
                </a:solidFill>
                <a:latin typeface="Arial" pitchFamily="-110" charset="0"/>
                <a:ea typeface="+mn-ea"/>
                <a:cs typeface="+mn-cs"/>
              </a:rPr>
              <a:t>message specifying that the supplied input contained illegal characters.  Note that</a:t>
            </a:r>
          </a:p>
          <a:p>
            <a:r>
              <a:rPr lang="en-US" sz="1200" b="0" i="0" u="none" strike="noStrike" kern="1200" baseline="0" dirty="0" smtClean="0">
                <a:solidFill>
                  <a:schemeClr val="tx1"/>
                </a:solidFill>
                <a:latin typeface="Arial" pitchFamily="-110" charset="0"/>
                <a:ea typeface="+mn-ea"/>
                <a:cs typeface="+mn-cs"/>
              </a:rPr>
              <a:t>while this example uses </a:t>
            </a:r>
            <a:r>
              <a:rPr lang="en-US" sz="1200" b="0" i="0" u="none" strike="noStrike" kern="1200" baseline="0" dirty="0" err="1" smtClean="0">
                <a:solidFill>
                  <a:schemeClr val="tx1"/>
                </a:solidFill>
                <a:latin typeface="Arial" pitchFamily="-110" charset="0"/>
                <a:ea typeface="+mn-ea"/>
                <a:cs typeface="+mn-cs"/>
              </a:rPr>
              <a:t>perl</a:t>
            </a:r>
            <a:r>
              <a:rPr lang="en-US" sz="1200" b="0" i="0" u="none" strike="noStrike" kern="1200" baseline="0" dirty="0" smtClean="0">
                <a:solidFill>
                  <a:schemeClr val="tx1"/>
                </a:solidFill>
                <a:latin typeface="Arial" pitchFamily="-110" charset="0"/>
                <a:ea typeface="+mn-ea"/>
                <a:cs typeface="+mn-cs"/>
              </a:rPr>
              <a:t>, the same type of error can occur in a CGI program</a:t>
            </a:r>
          </a:p>
          <a:p>
            <a:r>
              <a:rPr lang="en-US" sz="1200" b="0" i="0" u="none" strike="noStrike" kern="1200" baseline="0" dirty="0" smtClean="0">
                <a:solidFill>
                  <a:schemeClr val="tx1"/>
                </a:solidFill>
                <a:latin typeface="Arial" pitchFamily="-110" charset="0"/>
                <a:ea typeface="+mn-ea"/>
                <a:cs typeface="+mn-cs"/>
              </a:rPr>
              <a:t>written in any language. While the solution details differ, they all involve checking</a:t>
            </a:r>
          </a:p>
          <a:p>
            <a:r>
              <a:rPr lang="en-US" sz="1200" b="0" i="0" u="none" strike="noStrike" kern="1200" baseline="0" dirty="0" smtClean="0">
                <a:solidFill>
                  <a:schemeClr val="tx1"/>
                </a:solidFill>
                <a:latin typeface="Arial" pitchFamily="-110" charset="0"/>
                <a:ea typeface="+mn-ea"/>
                <a:cs typeface="+mn-cs"/>
              </a:rPr>
              <a:t>that the input matches assumptions about its form.</a:t>
            </a:r>
            <a:endParaRPr lang="en-US" sz="1200" kern="1200" baseline="0" dirty="0" smtClean="0">
              <a:solidFill>
                <a:schemeClr val="tx1"/>
              </a:solidFill>
              <a:latin typeface="Arial" pitchFamily="-110" charset="0"/>
              <a:ea typeface="+mn-ea"/>
              <a:cs typeface="+mn-cs"/>
            </a:endParaRPr>
          </a:p>
          <a:p>
            <a:endParaRPr lang="en-US" dirty="0">
              <a:latin typeface="Times" pitchFamily="-110" charset="0"/>
            </a:endParaRPr>
          </a:p>
        </p:txBody>
      </p:sp>
    </p:spTree>
    <p:extLst>
      <p:ext uri="{BB962C8B-B14F-4D97-AF65-F5344CB8AC3E}">
        <p14:creationId xmlns:p14="http://schemas.microsoft.com/office/powerpoint/2010/main" val="270393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84B84-23F2-2A4C-964E-7C5BEF8C3A53}" type="slidenum">
              <a:rPr lang="en-AU"/>
              <a:pPr/>
              <a:t>15</a:t>
            </a:fld>
            <a:endParaRPr lang="en-AU"/>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sz="1200" b="1" kern="1200" baseline="0" dirty="0" smtClean="0">
                <a:solidFill>
                  <a:schemeClr val="tx1"/>
                </a:solidFill>
                <a:latin typeface="Arial" pitchFamily="-110" charset="0"/>
                <a:ea typeface="+mn-ea"/>
                <a:cs typeface="+mn-cs"/>
              </a:rPr>
              <a:t>SQL Injection</a:t>
            </a:r>
          </a:p>
          <a:p>
            <a:endParaRPr lang="en-US" sz="1200" b="1" kern="1200" baseline="0" dirty="0" smtClean="0">
              <a:solidFill>
                <a:schemeClr val="tx1"/>
              </a:solidFill>
              <a:latin typeface="Arial" pitchFamily="-110" charset="0"/>
              <a:ea typeface="+mn-ea"/>
              <a:cs typeface="+mn-cs"/>
            </a:endParaRPr>
          </a:p>
          <a:p>
            <a:r>
              <a:rPr lang="en-US" sz="1200" b="1" kern="1200" baseline="0" dirty="0" smtClean="0">
                <a:solidFill>
                  <a:schemeClr val="tx1"/>
                </a:solidFill>
                <a:latin typeface="Arial" pitchFamily="-110" charset="0"/>
                <a:ea typeface="+mn-ea"/>
                <a:cs typeface="+mn-cs"/>
              </a:rPr>
              <a:t>Include SQL </a:t>
            </a:r>
            <a:r>
              <a:rPr lang="en-US" sz="1200" b="1" kern="1200" baseline="0" dirty="0" err="1" smtClean="0">
                <a:solidFill>
                  <a:schemeClr val="tx1"/>
                </a:solidFill>
                <a:latin typeface="Arial" pitchFamily="-110" charset="0"/>
                <a:ea typeface="+mn-ea"/>
                <a:cs typeface="+mn-cs"/>
              </a:rPr>
              <a:t>metacharacters</a:t>
            </a:r>
            <a:r>
              <a:rPr lang="en-US" sz="1200" b="1" kern="1200" baseline="0" dirty="0" smtClean="0">
                <a:solidFill>
                  <a:schemeClr val="tx1"/>
                </a:solidFill>
                <a:latin typeface="Arial" pitchFamily="-110" charset="0"/>
                <a:ea typeface="+mn-ea"/>
                <a:cs typeface="+mn-cs"/>
              </a:rPr>
              <a:t> rather than shell </a:t>
            </a:r>
            <a:r>
              <a:rPr lang="en-US" sz="1200" b="1" kern="1200" baseline="0" dirty="0" err="1" smtClean="0">
                <a:solidFill>
                  <a:schemeClr val="tx1"/>
                </a:solidFill>
                <a:latin typeface="Arial" pitchFamily="-110" charset="0"/>
                <a:ea typeface="+mn-ea"/>
                <a:cs typeface="+mn-cs"/>
              </a:rPr>
              <a:t>metacharacters</a:t>
            </a:r>
            <a:endParaRPr lang="en-US" sz="1200" b="1" kern="1200" baseline="0" dirty="0" smtClean="0">
              <a:solidFill>
                <a:schemeClr val="tx1"/>
              </a:solidFill>
              <a:latin typeface="Arial" pitchFamily="-110" charset="0"/>
              <a:ea typeface="+mn-ea"/>
              <a:cs typeface="+mn-cs"/>
            </a:endParaRPr>
          </a:p>
          <a:p>
            <a:endParaRPr lang="en-US" sz="1200" b="1" kern="1200" baseline="0" dirty="0" smtClean="0">
              <a:solidFill>
                <a:schemeClr val="tx1"/>
              </a:solidFill>
              <a:latin typeface="Arial" pitchFamily="-110" charset="0"/>
              <a:ea typeface="+mn-ea"/>
              <a:cs typeface="+mn-cs"/>
            </a:endParaRPr>
          </a:p>
          <a:p>
            <a:r>
              <a:rPr lang="en-US" sz="1200" b="1" kern="1200" baseline="0" dirty="0" smtClean="0">
                <a:solidFill>
                  <a:schemeClr val="tx1"/>
                </a:solidFill>
                <a:latin typeface="Arial" pitchFamily="-110" charset="0"/>
                <a:ea typeface="+mn-ea"/>
                <a:cs typeface="+mn-cs"/>
              </a:rPr>
              <a:t>Bobby </a:t>
            </a:r>
            <a:r>
              <a:rPr lang="en-US" sz="1200" b="1" kern="1200" baseline="0" dirty="0" err="1" smtClean="0">
                <a:solidFill>
                  <a:schemeClr val="tx1"/>
                </a:solidFill>
                <a:latin typeface="Arial" pitchFamily="-110" charset="0"/>
                <a:ea typeface="+mn-ea"/>
                <a:cs typeface="+mn-cs"/>
              </a:rPr>
              <a:t>droptables</a:t>
            </a:r>
            <a:endParaRPr lang="en-US" sz="1200" b="1" kern="1200" baseline="0" dirty="0" smtClean="0">
              <a:solidFill>
                <a:schemeClr val="tx1"/>
              </a:solidFill>
              <a:latin typeface="Arial" pitchFamily="-110" charset="0"/>
              <a:ea typeface="+mn-ea"/>
              <a:cs typeface="+mn-cs"/>
            </a:endParaRP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Another widely exploited variant of this attack is SQL injection . In this attack,</a:t>
            </a:r>
          </a:p>
          <a:p>
            <a:r>
              <a:rPr lang="en-US" sz="1200" b="0" kern="1200" baseline="0" dirty="0" smtClean="0">
                <a:solidFill>
                  <a:schemeClr val="tx1"/>
                </a:solidFill>
                <a:latin typeface="Arial" pitchFamily="-110" charset="0"/>
                <a:ea typeface="+mn-ea"/>
                <a:cs typeface="+mn-cs"/>
              </a:rPr>
              <a:t>the user-supplied input is used to construct a SQL request to retrieve information</a:t>
            </a:r>
          </a:p>
          <a:p>
            <a:r>
              <a:rPr lang="en-US" sz="1200" b="0" kern="1200" baseline="0" dirty="0" smtClean="0">
                <a:solidFill>
                  <a:schemeClr val="tx1"/>
                </a:solidFill>
                <a:latin typeface="Arial" pitchFamily="-110" charset="0"/>
                <a:ea typeface="+mn-ea"/>
                <a:cs typeface="+mn-cs"/>
              </a:rPr>
              <a:t>from a database. Consider </a:t>
            </a:r>
            <a:r>
              <a:rPr lang="en-US" sz="1200" kern="1200" baseline="0" dirty="0" smtClean="0">
                <a:solidFill>
                  <a:schemeClr val="tx1"/>
                </a:solidFill>
                <a:latin typeface="Arial" pitchFamily="-110" charset="0"/>
                <a:ea typeface="+mn-ea"/>
                <a:cs typeface="+mn-cs"/>
              </a:rPr>
              <a:t>the excerpt of PHP code from a CGI script shown in</a:t>
            </a:r>
          </a:p>
          <a:p>
            <a:r>
              <a:rPr lang="en-US" sz="1200" kern="1200" baseline="0" dirty="0" smtClean="0">
                <a:solidFill>
                  <a:schemeClr val="tx1"/>
                </a:solidFill>
                <a:latin typeface="Arial" pitchFamily="-110" charset="0"/>
                <a:ea typeface="+mn-ea"/>
                <a:cs typeface="+mn-cs"/>
              </a:rPr>
              <a:t>Figure 11.3a . It takes a name provided as input to the script, typically from a form</a:t>
            </a:r>
          </a:p>
          <a:p>
            <a:r>
              <a:rPr lang="en-US" sz="1200" kern="1200" baseline="0" dirty="0" smtClean="0">
                <a:solidFill>
                  <a:schemeClr val="tx1"/>
                </a:solidFill>
                <a:latin typeface="Arial" pitchFamily="-110" charset="0"/>
                <a:ea typeface="+mn-ea"/>
                <a:cs typeface="+mn-cs"/>
              </a:rPr>
              <a:t>field similar to that shown in Figure 11.2b . It uses this value to construct a request</a:t>
            </a:r>
          </a:p>
          <a:p>
            <a:r>
              <a:rPr lang="en-US" sz="1200" kern="1200" baseline="0" dirty="0" smtClean="0">
                <a:solidFill>
                  <a:schemeClr val="tx1"/>
                </a:solidFill>
                <a:latin typeface="Arial" pitchFamily="-110" charset="0"/>
                <a:ea typeface="+mn-ea"/>
                <a:cs typeface="+mn-cs"/>
              </a:rPr>
              <a:t>to retrieve the records relating to that name from the database. The vulnerability in</a:t>
            </a:r>
          </a:p>
          <a:p>
            <a:r>
              <a:rPr lang="en-US" sz="1200" kern="1200" baseline="0" dirty="0" smtClean="0">
                <a:solidFill>
                  <a:schemeClr val="tx1"/>
                </a:solidFill>
                <a:latin typeface="Arial" pitchFamily="-110" charset="0"/>
                <a:ea typeface="+mn-ea"/>
                <a:cs typeface="+mn-cs"/>
              </a:rPr>
              <a:t>this code is very similar to that in the command injection example. The difference</a:t>
            </a:r>
          </a:p>
          <a:p>
            <a:r>
              <a:rPr lang="en-US" sz="1200" kern="1200" baseline="0" dirty="0" smtClean="0">
                <a:solidFill>
                  <a:schemeClr val="tx1"/>
                </a:solidFill>
                <a:latin typeface="Arial" pitchFamily="-110" charset="0"/>
                <a:ea typeface="+mn-ea"/>
                <a:cs typeface="+mn-cs"/>
              </a:rPr>
              <a:t>is that SQL metacharacters are used, rather than shell metacharacters. If a suitable</a:t>
            </a:r>
          </a:p>
          <a:p>
            <a:r>
              <a:rPr lang="en-US" sz="1200" kern="1200" baseline="0" dirty="0" smtClean="0">
                <a:solidFill>
                  <a:schemeClr val="tx1"/>
                </a:solidFill>
                <a:latin typeface="Arial" pitchFamily="-110" charset="0"/>
                <a:ea typeface="+mn-ea"/>
                <a:cs typeface="+mn-cs"/>
              </a:rPr>
              <a:t>name is provided, for example, Bob, then the code works as intended, retrieving</a:t>
            </a:r>
          </a:p>
          <a:p>
            <a:r>
              <a:rPr lang="en-US" sz="1200" kern="1200" baseline="0" dirty="0" smtClean="0">
                <a:solidFill>
                  <a:schemeClr val="tx1"/>
                </a:solidFill>
                <a:latin typeface="Arial" pitchFamily="-110" charset="0"/>
                <a:ea typeface="+mn-ea"/>
                <a:cs typeface="+mn-cs"/>
              </a:rPr>
              <a:t>the desired record. However, an input such as Bob'; drop table suppliers</a:t>
            </a:r>
          </a:p>
          <a:p>
            <a:r>
              <a:rPr lang="en-US" sz="1200" kern="1200" baseline="0" dirty="0" smtClean="0">
                <a:solidFill>
                  <a:schemeClr val="tx1"/>
                </a:solidFill>
                <a:latin typeface="Arial" pitchFamily="-110" charset="0"/>
                <a:ea typeface="+mn-ea"/>
                <a:cs typeface="+mn-cs"/>
              </a:rPr>
              <a:t>results in the specified record being retrieved, followed by deletion of the entire</a:t>
            </a:r>
          </a:p>
          <a:p>
            <a:r>
              <a:rPr lang="en-US" sz="1200" kern="1200" baseline="0" dirty="0" smtClean="0">
                <a:solidFill>
                  <a:schemeClr val="tx1"/>
                </a:solidFill>
                <a:latin typeface="Arial" pitchFamily="-110" charset="0"/>
                <a:ea typeface="+mn-ea"/>
                <a:cs typeface="+mn-cs"/>
              </a:rPr>
              <a:t>table! This would have rather unfortunate consequences for subsequent users. To</a:t>
            </a:r>
          </a:p>
          <a:p>
            <a:r>
              <a:rPr lang="en-US" sz="1200" kern="1200" baseline="0" dirty="0" smtClean="0">
                <a:solidFill>
                  <a:schemeClr val="tx1"/>
                </a:solidFill>
                <a:latin typeface="Arial" pitchFamily="-110" charset="0"/>
                <a:ea typeface="+mn-ea"/>
                <a:cs typeface="+mn-cs"/>
              </a:rPr>
              <a:t>prevent this type of attack, the input must be validated before use. Any metacharacters</a:t>
            </a:r>
          </a:p>
          <a:p>
            <a:r>
              <a:rPr lang="en-US" sz="1200" kern="1200" baseline="0" dirty="0" smtClean="0">
                <a:solidFill>
                  <a:schemeClr val="tx1"/>
                </a:solidFill>
                <a:latin typeface="Arial" pitchFamily="-110" charset="0"/>
                <a:ea typeface="+mn-ea"/>
                <a:cs typeface="+mn-cs"/>
              </a:rPr>
              <a:t>must either be escaped, canceling their effect, or the input rejected entirely.</a:t>
            </a:r>
          </a:p>
          <a:p>
            <a:r>
              <a:rPr lang="en-US" sz="1200" kern="1200" baseline="0" dirty="0" smtClean="0">
                <a:solidFill>
                  <a:schemeClr val="tx1"/>
                </a:solidFill>
                <a:latin typeface="Arial" pitchFamily="-110" charset="0"/>
                <a:ea typeface="+mn-ea"/>
                <a:cs typeface="+mn-cs"/>
              </a:rPr>
              <a:t>Given the widespread recognition of SQL injection attacks, many languages used</a:t>
            </a:r>
          </a:p>
          <a:p>
            <a:r>
              <a:rPr lang="en-US" sz="1200" kern="1200" baseline="0" dirty="0" smtClean="0">
                <a:solidFill>
                  <a:schemeClr val="tx1"/>
                </a:solidFill>
                <a:latin typeface="Arial" pitchFamily="-110" charset="0"/>
                <a:ea typeface="+mn-ea"/>
                <a:cs typeface="+mn-cs"/>
              </a:rPr>
              <a:t>by CGI scripts contain functions that can sanitize any input that is subsequently</a:t>
            </a:r>
          </a:p>
          <a:p>
            <a:r>
              <a:rPr lang="en-US" sz="1200" kern="1200" baseline="0" dirty="0" smtClean="0">
                <a:solidFill>
                  <a:schemeClr val="tx1"/>
                </a:solidFill>
                <a:latin typeface="Arial" pitchFamily="-110" charset="0"/>
                <a:ea typeface="+mn-ea"/>
                <a:cs typeface="+mn-cs"/>
              </a:rPr>
              <a:t>included in a SQL request. The code shown in Figure 11.3b illustrates the use of a</a:t>
            </a:r>
          </a:p>
          <a:p>
            <a:r>
              <a:rPr lang="en-US" sz="1200" kern="1200" baseline="0" dirty="0" smtClean="0">
                <a:solidFill>
                  <a:schemeClr val="tx1"/>
                </a:solidFill>
                <a:latin typeface="Arial" pitchFamily="-110" charset="0"/>
                <a:ea typeface="+mn-ea"/>
                <a:cs typeface="+mn-cs"/>
              </a:rPr>
              <a:t>suitable PHP function to correct this vulnerability. </a:t>
            </a:r>
            <a:r>
              <a:rPr lang="en-US" sz="1200" b="0" i="0" u="none" strike="noStrike" kern="1200" baseline="0" dirty="0" smtClean="0">
                <a:solidFill>
                  <a:schemeClr val="tx1"/>
                </a:solidFill>
                <a:latin typeface="Arial" pitchFamily="-110" charset="0"/>
                <a:ea typeface="+mn-ea"/>
                <a:cs typeface="+mn-cs"/>
              </a:rPr>
              <a:t>Alternatively, rather than constructing SQL statements</a:t>
            </a:r>
          </a:p>
          <a:p>
            <a:r>
              <a:rPr lang="en-US" sz="1200" b="0" i="0" u="none" strike="noStrike" kern="1200" baseline="0" dirty="0" smtClean="0">
                <a:solidFill>
                  <a:schemeClr val="tx1"/>
                </a:solidFill>
                <a:latin typeface="Arial" pitchFamily="-110" charset="0"/>
                <a:ea typeface="+mn-ea"/>
                <a:cs typeface="+mn-cs"/>
              </a:rPr>
              <a:t>directly by concatenating values, recent advisories recommend the use of SQL</a:t>
            </a:r>
          </a:p>
          <a:p>
            <a:r>
              <a:rPr lang="en-US" sz="1200" b="0" i="0" u="none" strike="noStrike" kern="1200" baseline="0" dirty="0" smtClean="0">
                <a:solidFill>
                  <a:schemeClr val="tx1"/>
                </a:solidFill>
                <a:latin typeface="Arial" pitchFamily="-110" charset="0"/>
                <a:ea typeface="+mn-ea"/>
                <a:cs typeface="+mn-cs"/>
              </a:rPr>
              <a:t>placeholders or parameters to securely build SQL statements. Combined with the</a:t>
            </a:r>
          </a:p>
          <a:p>
            <a:r>
              <a:rPr lang="en-US" sz="1200" b="0" i="0" u="none" strike="noStrike" kern="1200" baseline="0" dirty="0" smtClean="0">
                <a:solidFill>
                  <a:schemeClr val="tx1"/>
                </a:solidFill>
                <a:latin typeface="Arial" pitchFamily="-110" charset="0"/>
                <a:ea typeface="+mn-ea"/>
                <a:cs typeface="+mn-cs"/>
              </a:rPr>
              <a:t>use of stored procedures, this can result in more robust and secure code.</a:t>
            </a:r>
            <a:endParaRPr lang="en-US" dirty="0"/>
          </a:p>
        </p:txBody>
      </p:sp>
    </p:spTree>
    <p:extLst>
      <p:ext uri="{BB962C8B-B14F-4D97-AF65-F5344CB8AC3E}">
        <p14:creationId xmlns:p14="http://schemas.microsoft.com/office/powerpoint/2010/main" val="436460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F4FBBB-24B4-2547-B7F6-35F42F12E89A}" type="slidenum">
              <a:rPr lang="en-AU"/>
              <a:pPr/>
              <a:t>16</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1" kern="1200" baseline="0" dirty="0" smtClean="0">
                <a:solidFill>
                  <a:schemeClr val="tx1"/>
                </a:solidFill>
                <a:latin typeface="Arial" pitchFamily="-110" charset="0"/>
                <a:ea typeface="+mn-ea"/>
                <a:cs typeface="+mn-cs"/>
              </a:rPr>
              <a:t>Code injection where the code injected is another script.</a:t>
            </a:r>
          </a:p>
          <a:p>
            <a:r>
              <a:rPr lang="en-US" sz="1200" b="1" kern="1200" baseline="0" dirty="0" smtClean="0">
                <a:solidFill>
                  <a:schemeClr val="tx1"/>
                </a:solidFill>
                <a:latin typeface="Arial" pitchFamily="-110" charset="0"/>
                <a:ea typeface="+mn-ea"/>
                <a:cs typeface="+mn-cs"/>
              </a:rPr>
              <a:t>Path variable used to make the script portable.</a:t>
            </a:r>
          </a:p>
          <a:p>
            <a:r>
              <a:rPr lang="en-US" sz="1200" b="1" kern="1200" baseline="0" dirty="0" smtClean="0">
                <a:solidFill>
                  <a:schemeClr val="tx1"/>
                </a:solidFill>
                <a:latin typeface="Arial" pitchFamily="-110" charset="0"/>
                <a:ea typeface="+mn-ea"/>
                <a:cs typeface="+mn-cs"/>
              </a:rPr>
              <a:t>Meant to refer to path on the web server.</a:t>
            </a:r>
          </a:p>
          <a:p>
            <a:r>
              <a:rPr lang="en-US" sz="1200" b="1" kern="1200" baseline="0" dirty="0" smtClean="0">
                <a:solidFill>
                  <a:schemeClr val="tx1"/>
                </a:solidFill>
                <a:latin typeface="Arial" pitchFamily="-110" charset="0"/>
                <a:ea typeface="+mn-ea"/>
                <a:cs typeface="+mn-cs"/>
              </a:rPr>
              <a:t>Path is declared as a global variable.</a:t>
            </a:r>
          </a:p>
          <a:p>
            <a:r>
              <a:rPr lang="en-US" sz="1200" b="1" kern="1200" baseline="0" dirty="0" smtClean="0">
                <a:solidFill>
                  <a:schemeClr val="tx1"/>
                </a:solidFill>
                <a:latin typeface="Arial" pitchFamily="-110" charset="0"/>
                <a:ea typeface="+mn-ea"/>
                <a:cs typeface="+mn-cs"/>
              </a:rPr>
              <a:t>This means it can be set by the client calling it.</a:t>
            </a:r>
          </a:p>
          <a:p>
            <a:r>
              <a:rPr lang="en-US" sz="1200" b="1" kern="1200" baseline="0" dirty="0" smtClean="0">
                <a:solidFill>
                  <a:schemeClr val="tx1"/>
                </a:solidFill>
                <a:latin typeface="Arial" pitchFamily="-110" charset="0"/>
                <a:ea typeface="+mn-ea"/>
                <a:cs typeface="+mn-cs"/>
              </a:rPr>
              <a:t>In this case the path is set to external webserver with attacker’s own script.</a:t>
            </a:r>
          </a:p>
          <a:p>
            <a:r>
              <a:rPr lang="en-US" sz="1200" b="1" kern="1200" baseline="0" dirty="0" smtClean="0">
                <a:solidFill>
                  <a:schemeClr val="tx1"/>
                </a:solidFill>
                <a:latin typeface="Arial" pitchFamily="-110" charset="0"/>
                <a:ea typeface="+mn-ea"/>
                <a:cs typeface="+mn-cs"/>
              </a:rPr>
              <a:t>Script is pulled down and executed locally.</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A third common variant is the code injection attack, where the input includes</a:t>
            </a:r>
          </a:p>
          <a:p>
            <a:r>
              <a:rPr lang="en-US" sz="1200" b="0" kern="1200" baseline="0" dirty="0" smtClean="0">
                <a:solidFill>
                  <a:schemeClr val="tx1"/>
                </a:solidFill>
                <a:latin typeface="Arial" pitchFamily="-110" charset="0"/>
                <a:ea typeface="+mn-ea"/>
                <a:cs typeface="+mn-cs"/>
              </a:rPr>
              <a:t>code that is then executed by the attacked system. Many of the buffer overflow</a:t>
            </a:r>
          </a:p>
          <a:p>
            <a:r>
              <a:rPr lang="en-US" sz="1200" b="0" kern="1200" baseline="0" dirty="0" smtClean="0">
                <a:solidFill>
                  <a:schemeClr val="tx1"/>
                </a:solidFill>
                <a:latin typeface="Arial" pitchFamily="-110" charset="0"/>
                <a:ea typeface="+mn-ea"/>
                <a:cs typeface="+mn-cs"/>
              </a:rPr>
              <a:t>examples we discuss in Chapter 10 include a code injection component. In those</a:t>
            </a:r>
          </a:p>
          <a:p>
            <a:r>
              <a:rPr lang="en-US" sz="1200" b="0" kern="1200" baseline="0" dirty="0" smtClean="0">
                <a:solidFill>
                  <a:schemeClr val="tx1"/>
                </a:solidFill>
                <a:latin typeface="Arial" pitchFamily="-110" charset="0"/>
                <a:ea typeface="+mn-ea"/>
                <a:cs typeface="+mn-cs"/>
              </a:rPr>
              <a:t>cases, the injected code is binary machine language for a specific computer system.</a:t>
            </a:r>
          </a:p>
          <a:p>
            <a:r>
              <a:rPr lang="en-US" sz="1200" b="0" kern="1200" baseline="0" dirty="0" smtClean="0">
                <a:solidFill>
                  <a:schemeClr val="tx1"/>
                </a:solidFill>
                <a:latin typeface="Arial" pitchFamily="-110" charset="0"/>
                <a:ea typeface="+mn-ea"/>
                <a:cs typeface="+mn-cs"/>
              </a:rPr>
              <a:t>However, there are also significant concerns about the injection of scripting language</a:t>
            </a:r>
          </a:p>
          <a:p>
            <a:r>
              <a:rPr lang="en-US" sz="1200" b="0" kern="1200" baseline="0" dirty="0" smtClean="0">
                <a:solidFill>
                  <a:schemeClr val="tx1"/>
                </a:solidFill>
                <a:latin typeface="Arial" pitchFamily="-110" charset="0"/>
                <a:ea typeface="+mn-ea"/>
                <a:cs typeface="+mn-cs"/>
              </a:rPr>
              <a:t>code into remotely executed scripts. Figure 11.4a illustrates a few lines from</a:t>
            </a:r>
          </a:p>
          <a:p>
            <a:r>
              <a:rPr lang="en-US" sz="1200" b="0" kern="1200" baseline="0" dirty="0" smtClean="0">
                <a:solidFill>
                  <a:schemeClr val="tx1"/>
                </a:solidFill>
                <a:latin typeface="Arial" pitchFamily="-110" charset="0"/>
                <a:ea typeface="+mn-ea"/>
                <a:cs typeface="+mn-cs"/>
              </a:rPr>
              <a:t>the start of a vulnerable PHP calendar script. The flaw results from the use of a</a:t>
            </a:r>
          </a:p>
          <a:p>
            <a:r>
              <a:rPr lang="en-US" sz="1200" kern="1200" baseline="0" dirty="0" smtClean="0">
                <a:solidFill>
                  <a:schemeClr val="tx1"/>
                </a:solidFill>
                <a:latin typeface="Arial" pitchFamily="-110" charset="0"/>
                <a:ea typeface="+mn-ea"/>
                <a:cs typeface="+mn-cs"/>
              </a:rPr>
              <a:t>variable to construct the name of a file that is then included into the script. Note</a:t>
            </a:r>
          </a:p>
          <a:p>
            <a:r>
              <a:rPr lang="en-US" sz="1200" kern="1200" baseline="0" dirty="0" smtClean="0">
                <a:solidFill>
                  <a:schemeClr val="tx1"/>
                </a:solidFill>
                <a:latin typeface="Arial" pitchFamily="-110" charset="0"/>
                <a:ea typeface="+mn-ea"/>
                <a:cs typeface="+mn-cs"/>
              </a:rPr>
              <a:t>that this script was not intended to be called directly. Rather, it is a component of</a:t>
            </a:r>
          </a:p>
          <a:p>
            <a:r>
              <a:rPr lang="en-US" sz="1200" kern="1200" baseline="0" dirty="0" smtClean="0">
                <a:solidFill>
                  <a:schemeClr val="tx1"/>
                </a:solidFill>
                <a:latin typeface="Arial" pitchFamily="-110" charset="0"/>
                <a:ea typeface="+mn-ea"/>
                <a:cs typeface="+mn-cs"/>
              </a:rPr>
              <a:t>a larger, </a:t>
            </a:r>
            <a:r>
              <a:rPr lang="en-US" sz="1200" kern="1200" baseline="0" dirty="0" err="1" smtClean="0">
                <a:solidFill>
                  <a:schemeClr val="tx1"/>
                </a:solidFill>
                <a:latin typeface="Arial" pitchFamily="-110" charset="0"/>
                <a:ea typeface="+mn-ea"/>
                <a:cs typeface="+mn-cs"/>
              </a:rPr>
              <a:t>multifile</a:t>
            </a:r>
            <a:r>
              <a:rPr lang="en-US" sz="1200" kern="1200" baseline="0" dirty="0" smtClean="0">
                <a:solidFill>
                  <a:schemeClr val="tx1"/>
                </a:solidFill>
                <a:latin typeface="Arial" pitchFamily="-110" charset="0"/>
                <a:ea typeface="+mn-ea"/>
                <a:cs typeface="+mn-cs"/>
              </a:rPr>
              <a:t> program. The main script set the value of the $path variable to</a:t>
            </a:r>
          </a:p>
          <a:p>
            <a:r>
              <a:rPr lang="en-US" sz="1200" kern="1200" baseline="0" dirty="0" smtClean="0">
                <a:solidFill>
                  <a:schemeClr val="tx1"/>
                </a:solidFill>
                <a:latin typeface="Arial" pitchFamily="-110" charset="0"/>
                <a:ea typeface="+mn-ea"/>
                <a:cs typeface="+mn-cs"/>
              </a:rPr>
              <a:t>refer to the main directory containing the program and all its code and data files.</a:t>
            </a:r>
          </a:p>
          <a:p>
            <a:r>
              <a:rPr lang="en-US" sz="1200" kern="1200" baseline="0" dirty="0" smtClean="0">
                <a:solidFill>
                  <a:schemeClr val="tx1"/>
                </a:solidFill>
                <a:latin typeface="Arial" pitchFamily="-110" charset="0"/>
                <a:ea typeface="+mn-ea"/>
                <a:cs typeface="+mn-cs"/>
              </a:rPr>
              <a:t>Using this variable elsewhere in the program meant that customizing and installing</a:t>
            </a:r>
          </a:p>
          <a:p>
            <a:r>
              <a:rPr lang="en-US" sz="1200" kern="1200" baseline="0" dirty="0" smtClean="0">
                <a:solidFill>
                  <a:schemeClr val="tx1"/>
                </a:solidFill>
                <a:latin typeface="Arial" pitchFamily="-110" charset="0"/>
                <a:ea typeface="+mn-ea"/>
                <a:cs typeface="+mn-cs"/>
              </a:rPr>
              <a:t>the program required changes to just a few lines. Unfortunately, attackers do not</a:t>
            </a:r>
          </a:p>
          <a:p>
            <a:r>
              <a:rPr lang="en-US" sz="1200" kern="1200" baseline="0" dirty="0" smtClean="0">
                <a:solidFill>
                  <a:schemeClr val="tx1"/>
                </a:solidFill>
                <a:latin typeface="Arial" pitchFamily="-110" charset="0"/>
                <a:ea typeface="+mn-ea"/>
                <a:cs typeface="+mn-cs"/>
              </a:rPr>
              <a:t>play by the rules. Just because a script is not supposed to be called directly does not</a:t>
            </a:r>
          </a:p>
          <a:p>
            <a:r>
              <a:rPr lang="en-US" sz="1200" kern="1200" baseline="0" dirty="0" smtClean="0">
                <a:solidFill>
                  <a:schemeClr val="tx1"/>
                </a:solidFill>
                <a:latin typeface="Arial" pitchFamily="-110" charset="0"/>
                <a:ea typeface="+mn-ea"/>
                <a:cs typeface="+mn-cs"/>
              </a:rPr>
              <a:t>mean it is not possible. The access protections must be configured in the Web server</a:t>
            </a:r>
          </a:p>
          <a:p>
            <a:r>
              <a:rPr lang="en-US" sz="1200" kern="1200" baseline="0" dirty="0" smtClean="0">
                <a:solidFill>
                  <a:schemeClr val="tx1"/>
                </a:solidFill>
                <a:latin typeface="Arial" pitchFamily="-110" charset="0"/>
                <a:ea typeface="+mn-ea"/>
                <a:cs typeface="+mn-cs"/>
              </a:rPr>
              <a:t>to block direct access to prevent this. Otherwise, if direct access to such scripts is</a:t>
            </a:r>
          </a:p>
          <a:p>
            <a:r>
              <a:rPr lang="en-US" sz="1200" kern="1200" baseline="0" dirty="0" smtClean="0">
                <a:solidFill>
                  <a:schemeClr val="tx1"/>
                </a:solidFill>
                <a:latin typeface="Arial" pitchFamily="-110" charset="0"/>
                <a:ea typeface="+mn-ea"/>
                <a:cs typeface="+mn-cs"/>
              </a:rPr>
              <a:t>combined with two other features of PHP, a serious attack is possible. The first is</a:t>
            </a:r>
          </a:p>
          <a:p>
            <a:r>
              <a:rPr lang="en-US" sz="1200" kern="1200" baseline="0" dirty="0" smtClean="0">
                <a:solidFill>
                  <a:schemeClr val="tx1"/>
                </a:solidFill>
                <a:latin typeface="Arial" pitchFamily="-110" charset="0"/>
                <a:ea typeface="+mn-ea"/>
                <a:cs typeface="+mn-cs"/>
              </a:rPr>
              <a:t>that PHP originally assigned the value of any input variable supplied in the HTTP</a:t>
            </a:r>
          </a:p>
          <a:p>
            <a:r>
              <a:rPr lang="en-US" sz="1200" kern="1200" baseline="0" dirty="0" smtClean="0">
                <a:solidFill>
                  <a:schemeClr val="tx1"/>
                </a:solidFill>
                <a:latin typeface="Arial" pitchFamily="-110" charset="0"/>
                <a:ea typeface="+mn-ea"/>
                <a:cs typeface="+mn-cs"/>
              </a:rPr>
              <a:t>request to global variables with the same name as the field. This made the task</a:t>
            </a:r>
          </a:p>
          <a:p>
            <a:r>
              <a:rPr lang="en-US" sz="1200" kern="1200" baseline="0" dirty="0" smtClean="0">
                <a:solidFill>
                  <a:schemeClr val="tx1"/>
                </a:solidFill>
                <a:latin typeface="Arial" pitchFamily="-110" charset="0"/>
                <a:ea typeface="+mn-ea"/>
                <a:cs typeface="+mn-cs"/>
              </a:rPr>
              <a:t>of writing a form handler easier for inexperienced programmers. Unfortunately,</a:t>
            </a:r>
          </a:p>
          <a:p>
            <a:r>
              <a:rPr lang="en-US" sz="1200" kern="1200" baseline="0" dirty="0" smtClean="0">
                <a:solidFill>
                  <a:schemeClr val="tx1"/>
                </a:solidFill>
                <a:latin typeface="Arial" pitchFamily="-110" charset="0"/>
                <a:ea typeface="+mn-ea"/>
                <a:cs typeface="+mn-cs"/>
              </a:rPr>
              <a:t>there was no way for the script to limit just which fields it expected. Hence a user</a:t>
            </a:r>
          </a:p>
          <a:p>
            <a:r>
              <a:rPr lang="en-US" sz="1200" kern="1200" baseline="0" dirty="0" smtClean="0">
                <a:solidFill>
                  <a:schemeClr val="tx1"/>
                </a:solidFill>
                <a:latin typeface="Arial" pitchFamily="-110" charset="0"/>
                <a:ea typeface="+mn-ea"/>
                <a:cs typeface="+mn-cs"/>
              </a:rPr>
              <a:t>could specify values for any desired global variable and they would be created and</a:t>
            </a:r>
          </a:p>
          <a:p>
            <a:r>
              <a:rPr lang="en-US" sz="1200" kern="1200" baseline="0" dirty="0" smtClean="0">
                <a:solidFill>
                  <a:schemeClr val="tx1"/>
                </a:solidFill>
                <a:latin typeface="Arial" pitchFamily="-110" charset="0"/>
                <a:ea typeface="+mn-ea"/>
                <a:cs typeface="+mn-cs"/>
              </a:rPr>
              <a:t>passed to the script. In this example, the variable $path is not expected to be a</a:t>
            </a:r>
          </a:p>
          <a:p>
            <a:r>
              <a:rPr lang="en-US" sz="1200" kern="1200" baseline="0" dirty="0" smtClean="0">
                <a:solidFill>
                  <a:schemeClr val="tx1"/>
                </a:solidFill>
                <a:latin typeface="Arial" pitchFamily="-110" charset="0"/>
                <a:ea typeface="+mn-ea"/>
                <a:cs typeface="+mn-cs"/>
              </a:rPr>
              <a:t>form field. The second PHP feature concerns the behavior of the include command.</a:t>
            </a:r>
          </a:p>
          <a:p>
            <a:r>
              <a:rPr lang="en-US" sz="1200" kern="1200" baseline="0" dirty="0" smtClean="0">
                <a:solidFill>
                  <a:schemeClr val="tx1"/>
                </a:solidFill>
                <a:latin typeface="Arial" pitchFamily="-110" charset="0"/>
                <a:ea typeface="+mn-ea"/>
                <a:cs typeface="+mn-cs"/>
              </a:rPr>
              <a:t>Not only could local files be included, but if a URL is supplied, the included</a:t>
            </a:r>
          </a:p>
          <a:p>
            <a:r>
              <a:rPr lang="en-US" sz="1200" kern="1200" baseline="0" dirty="0" smtClean="0">
                <a:solidFill>
                  <a:schemeClr val="tx1"/>
                </a:solidFill>
                <a:latin typeface="Arial" pitchFamily="-110" charset="0"/>
                <a:ea typeface="+mn-ea"/>
                <a:cs typeface="+mn-cs"/>
              </a:rPr>
              <a:t>code can be sourced from anywhere on the network. Combine all of these elements,</a:t>
            </a:r>
          </a:p>
          <a:p>
            <a:r>
              <a:rPr lang="en-US" sz="1200" kern="1200" baseline="0" dirty="0" smtClean="0">
                <a:solidFill>
                  <a:schemeClr val="tx1"/>
                </a:solidFill>
                <a:latin typeface="Arial" pitchFamily="-110" charset="0"/>
                <a:ea typeface="+mn-ea"/>
                <a:cs typeface="+mn-cs"/>
              </a:rPr>
              <a:t>and the attack may be implemented using a request similar to that shown in Figure</a:t>
            </a:r>
          </a:p>
          <a:p>
            <a:r>
              <a:rPr lang="en-US" sz="1200" kern="1200" baseline="0" dirty="0" smtClean="0">
                <a:solidFill>
                  <a:schemeClr val="tx1"/>
                </a:solidFill>
                <a:latin typeface="Arial" pitchFamily="-110" charset="0"/>
                <a:ea typeface="+mn-ea"/>
                <a:cs typeface="+mn-cs"/>
              </a:rPr>
              <a:t>11.4b . This results in the $path variable containing the URL of a file containing the</a:t>
            </a:r>
          </a:p>
          <a:p>
            <a:r>
              <a:rPr lang="en-US" sz="1200" kern="1200" baseline="0" dirty="0" smtClean="0">
                <a:solidFill>
                  <a:schemeClr val="tx1"/>
                </a:solidFill>
                <a:latin typeface="Arial" pitchFamily="-110" charset="0"/>
                <a:ea typeface="+mn-ea"/>
                <a:cs typeface="+mn-cs"/>
              </a:rPr>
              <a:t>attacker’s PHP code. It also defines another variable, $</a:t>
            </a:r>
            <a:r>
              <a:rPr lang="en-US" sz="1200" kern="1200" baseline="0" dirty="0" err="1" smtClean="0">
                <a:solidFill>
                  <a:schemeClr val="tx1"/>
                </a:solidFill>
                <a:latin typeface="Arial" pitchFamily="-110" charset="0"/>
                <a:ea typeface="+mn-ea"/>
                <a:cs typeface="+mn-cs"/>
              </a:rPr>
              <a:t>cmd</a:t>
            </a:r>
            <a:r>
              <a:rPr lang="en-US" sz="1200" kern="1200" baseline="0" dirty="0" smtClean="0">
                <a:solidFill>
                  <a:schemeClr val="tx1"/>
                </a:solidFill>
                <a:latin typeface="Arial" pitchFamily="-110" charset="0"/>
                <a:ea typeface="+mn-ea"/>
                <a:cs typeface="+mn-cs"/>
              </a:rPr>
              <a:t>, which tells the attacker’s</a:t>
            </a:r>
          </a:p>
          <a:p>
            <a:r>
              <a:rPr lang="en-US" sz="1200" kern="1200" baseline="0" dirty="0" smtClean="0">
                <a:solidFill>
                  <a:schemeClr val="tx1"/>
                </a:solidFill>
                <a:latin typeface="Arial" pitchFamily="-110" charset="0"/>
                <a:ea typeface="+mn-ea"/>
                <a:cs typeface="+mn-cs"/>
              </a:rPr>
              <a:t>script what command to run. In this example, the extra command simply lists</a:t>
            </a:r>
          </a:p>
          <a:p>
            <a:r>
              <a:rPr lang="en-US" sz="1200" kern="1200" baseline="0" dirty="0" smtClean="0">
                <a:solidFill>
                  <a:schemeClr val="tx1"/>
                </a:solidFill>
                <a:latin typeface="Arial" pitchFamily="-110" charset="0"/>
                <a:ea typeface="+mn-ea"/>
                <a:cs typeface="+mn-cs"/>
              </a:rPr>
              <a:t>files in the current directory. However, it could be any command the Web server</a:t>
            </a:r>
          </a:p>
          <a:p>
            <a:r>
              <a:rPr lang="en-US" sz="1200" kern="1200" baseline="0" dirty="0" smtClean="0">
                <a:solidFill>
                  <a:schemeClr val="tx1"/>
                </a:solidFill>
                <a:latin typeface="Arial" pitchFamily="-110" charset="0"/>
                <a:ea typeface="+mn-ea"/>
                <a:cs typeface="+mn-cs"/>
              </a:rPr>
              <a:t>has the privilege to run. This specific type of attack is known as a </a:t>
            </a:r>
            <a:r>
              <a:rPr lang="en-US" sz="1200" b="1" kern="1200" baseline="0" dirty="0" smtClean="0">
                <a:solidFill>
                  <a:schemeClr val="tx1"/>
                </a:solidFill>
                <a:latin typeface="Arial" pitchFamily="-110" charset="0"/>
                <a:ea typeface="+mn-ea"/>
                <a:cs typeface="+mn-cs"/>
              </a:rPr>
              <a:t>PHP remote code</a:t>
            </a:r>
          </a:p>
          <a:p>
            <a:r>
              <a:rPr lang="en-US" sz="1200" b="1" kern="1200" baseline="0" dirty="0" smtClean="0">
                <a:solidFill>
                  <a:schemeClr val="tx1"/>
                </a:solidFill>
                <a:latin typeface="Arial" pitchFamily="-110" charset="0"/>
                <a:ea typeface="+mn-ea"/>
                <a:cs typeface="+mn-cs"/>
              </a:rPr>
              <a:t>injection or PHP file inclusion vulnerability. Recent reports indicate that a significant</a:t>
            </a:r>
          </a:p>
          <a:p>
            <a:r>
              <a:rPr lang="en-US" sz="1200" kern="1200" baseline="0" dirty="0" smtClean="0">
                <a:solidFill>
                  <a:schemeClr val="tx1"/>
                </a:solidFill>
                <a:latin typeface="Arial" pitchFamily="-110" charset="0"/>
                <a:ea typeface="+mn-ea"/>
                <a:cs typeface="+mn-cs"/>
              </a:rPr>
              <a:t>number of PHP CGI scripts are vulnerable to this type of attack and are being</a:t>
            </a:r>
          </a:p>
          <a:p>
            <a:r>
              <a:rPr lang="en-US" sz="1200" kern="1200" baseline="0" dirty="0" smtClean="0">
                <a:solidFill>
                  <a:schemeClr val="tx1"/>
                </a:solidFill>
                <a:latin typeface="Arial" pitchFamily="-110" charset="0"/>
                <a:ea typeface="+mn-ea"/>
                <a:cs typeface="+mn-cs"/>
              </a:rPr>
              <a:t>actively exploited.</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There are several defenses available to prevent this type of attack. The most</a:t>
            </a:r>
          </a:p>
          <a:p>
            <a:r>
              <a:rPr lang="en-US" sz="1200" kern="1200" baseline="0" dirty="0" smtClean="0">
                <a:solidFill>
                  <a:schemeClr val="tx1"/>
                </a:solidFill>
                <a:latin typeface="Arial" pitchFamily="-110" charset="0"/>
                <a:ea typeface="+mn-ea"/>
                <a:cs typeface="+mn-cs"/>
              </a:rPr>
              <a:t>obvious is to block assignment of form field values to global variables. Rather,</a:t>
            </a:r>
          </a:p>
          <a:p>
            <a:r>
              <a:rPr lang="en-US" sz="1200" kern="1200" baseline="0" dirty="0" smtClean="0">
                <a:solidFill>
                  <a:schemeClr val="tx1"/>
                </a:solidFill>
                <a:latin typeface="Arial" pitchFamily="-110" charset="0"/>
                <a:ea typeface="+mn-ea"/>
                <a:cs typeface="+mn-cs"/>
              </a:rPr>
              <a:t>they are saved in an array and must be explicitly be retrieved by name. This</a:t>
            </a:r>
          </a:p>
          <a:p>
            <a:r>
              <a:rPr lang="en-US" sz="1200" kern="1200" baseline="0" dirty="0" smtClean="0">
                <a:solidFill>
                  <a:schemeClr val="tx1"/>
                </a:solidFill>
                <a:latin typeface="Arial" pitchFamily="-110" charset="0"/>
                <a:ea typeface="+mn-ea"/>
                <a:cs typeface="+mn-cs"/>
              </a:rPr>
              <a:t>behavior is illustrated by the code in Figure 11.3 . It is the default for all newer PHP</a:t>
            </a:r>
          </a:p>
          <a:p>
            <a:r>
              <a:rPr lang="en-US" sz="1200" kern="1200" baseline="0" dirty="0" smtClean="0">
                <a:solidFill>
                  <a:schemeClr val="tx1"/>
                </a:solidFill>
                <a:latin typeface="Arial" pitchFamily="-110" charset="0"/>
                <a:ea typeface="+mn-ea"/>
                <a:cs typeface="+mn-cs"/>
              </a:rPr>
              <a:t>installations. The disadvantage of this approach is that it breaks any code written</a:t>
            </a:r>
          </a:p>
          <a:p>
            <a:r>
              <a:rPr lang="en-US" sz="1200" kern="1200" baseline="0" dirty="0" smtClean="0">
                <a:solidFill>
                  <a:schemeClr val="tx1"/>
                </a:solidFill>
                <a:latin typeface="Arial" pitchFamily="-110" charset="0"/>
                <a:ea typeface="+mn-ea"/>
                <a:cs typeface="+mn-cs"/>
              </a:rPr>
              <a:t>using the older assumed behavior. Correcting such code may take a considerable</a:t>
            </a:r>
          </a:p>
          <a:p>
            <a:r>
              <a:rPr lang="en-US" sz="1200" kern="1200" baseline="0" dirty="0" smtClean="0">
                <a:solidFill>
                  <a:schemeClr val="tx1"/>
                </a:solidFill>
                <a:latin typeface="Arial" pitchFamily="-110" charset="0"/>
                <a:ea typeface="+mn-ea"/>
                <a:cs typeface="+mn-cs"/>
              </a:rPr>
              <a:t>amount of effort. Nonetheless, except in carefully controlled cases, this is</a:t>
            </a:r>
          </a:p>
          <a:p>
            <a:r>
              <a:rPr lang="en-US" sz="1200" kern="1200" baseline="0" dirty="0" smtClean="0">
                <a:solidFill>
                  <a:schemeClr val="tx1"/>
                </a:solidFill>
                <a:latin typeface="Arial" pitchFamily="-110" charset="0"/>
                <a:ea typeface="+mn-ea"/>
                <a:cs typeface="+mn-cs"/>
              </a:rPr>
              <a:t>the preferred option. It not only prevents this specific type of attack, but a wide</a:t>
            </a:r>
          </a:p>
          <a:p>
            <a:r>
              <a:rPr lang="en-US" sz="1200" kern="1200" baseline="0" dirty="0" smtClean="0">
                <a:solidFill>
                  <a:schemeClr val="tx1"/>
                </a:solidFill>
                <a:latin typeface="Arial" pitchFamily="-110" charset="0"/>
                <a:ea typeface="+mn-ea"/>
                <a:cs typeface="+mn-cs"/>
              </a:rPr>
              <a:t>variety of other attacks involving manipulation of global variable values. Another</a:t>
            </a:r>
          </a:p>
          <a:p>
            <a:r>
              <a:rPr lang="en-US" sz="1200" kern="1200" baseline="0" dirty="0" smtClean="0">
                <a:solidFill>
                  <a:schemeClr val="tx1"/>
                </a:solidFill>
                <a:latin typeface="Arial" pitchFamily="-110" charset="0"/>
                <a:ea typeface="+mn-ea"/>
                <a:cs typeface="+mn-cs"/>
              </a:rPr>
              <a:t>defense is to only use constant values in include (and require) commands.</a:t>
            </a:r>
          </a:p>
          <a:p>
            <a:r>
              <a:rPr lang="en-US" sz="1200" kern="1200" baseline="0" dirty="0" smtClean="0">
                <a:solidFill>
                  <a:schemeClr val="tx1"/>
                </a:solidFill>
                <a:latin typeface="Arial" pitchFamily="-110" charset="0"/>
                <a:ea typeface="+mn-ea"/>
                <a:cs typeface="+mn-cs"/>
              </a:rPr>
              <a:t>This ensures that the included code does indeed originate from the specified files.</a:t>
            </a:r>
          </a:p>
          <a:p>
            <a:r>
              <a:rPr lang="en-US" sz="1200" kern="1200" baseline="0" dirty="0" smtClean="0">
                <a:solidFill>
                  <a:schemeClr val="tx1"/>
                </a:solidFill>
                <a:latin typeface="Arial" pitchFamily="-110" charset="0"/>
                <a:ea typeface="+mn-ea"/>
                <a:cs typeface="+mn-cs"/>
              </a:rPr>
              <a:t>If a variable has to be used, then great care must be taken to validate its value</a:t>
            </a:r>
          </a:p>
          <a:p>
            <a:r>
              <a:rPr lang="en-US" sz="1200" kern="1200" baseline="0" dirty="0" smtClean="0">
                <a:solidFill>
                  <a:schemeClr val="tx1"/>
                </a:solidFill>
                <a:latin typeface="Arial" pitchFamily="-110" charset="0"/>
                <a:ea typeface="+mn-ea"/>
                <a:cs typeface="+mn-cs"/>
              </a:rPr>
              <a:t>immediately before it is used.</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There are other injection attack variants, including mail injection, format</a:t>
            </a:r>
          </a:p>
          <a:p>
            <a:r>
              <a:rPr lang="en-US" sz="1200" kern="1200" baseline="0" dirty="0" smtClean="0">
                <a:solidFill>
                  <a:schemeClr val="tx1"/>
                </a:solidFill>
                <a:latin typeface="Arial" pitchFamily="-110" charset="0"/>
                <a:ea typeface="+mn-ea"/>
                <a:cs typeface="+mn-cs"/>
              </a:rPr>
              <a:t>string injection, and interpreter injection. New injection attacks variants continue</a:t>
            </a:r>
          </a:p>
          <a:p>
            <a:r>
              <a:rPr lang="en-US" sz="1200" kern="1200" baseline="0" dirty="0" smtClean="0">
                <a:solidFill>
                  <a:schemeClr val="tx1"/>
                </a:solidFill>
                <a:latin typeface="Arial" pitchFamily="-110" charset="0"/>
                <a:ea typeface="+mn-ea"/>
                <a:cs typeface="+mn-cs"/>
              </a:rPr>
              <a:t>to be found. They can occur whenever one program invokes the services of</a:t>
            </a:r>
          </a:p>
          <a:p>
            <a:r>
              <a:rPr lang="en-US" sz="1200" kern="1200" baseline="0" dirty="0" smtClean="0">
                <a:solidFill>
                  <a:schemeClr val="tx1"/>
                </a:solidFill>
                <a:latin typeface="Arial" pitchFamily="-110" charset="0"/>
                <a:ea typeface="+mn-ea"/>
                <a:cs typeface="+mn-cs"/>
              </a:rPr>
              <a:t>another program, service, or function and passes to it externally sourced, potentially</a:t>
            </a:r>
          </a:p>
          <a:p>
            <a:r>
              <a:rPr lang="en-US" sz="1200" kern="1200" baseline="0" dirty="0" smtClean="0">
                <a:solidFill>
                  <a:schemeClr val="tx1"/>
                </a:solidFill>
                <a:latin typeface="Arial" pitchFamily="-110" charset="0"/>
                <a:ea typeface="+mn-ea"/>
                <a:cs typeface="+mn-cs"/>
              </a:rPr>
              <a:t>untrusted information without sufficient inspection and validation of it. This just</a:t>
            </a:r>
          </a:p>
          <a:p>
            <a:r>
              <a:rPr lang="en-US" sz="1200" kern="1200" baseline="0" dirty="0" smtClean="0">
                <a:solidFill>
                  <a:schemeClr val="tx1"/>
                </a:solidFill>
                <a:latin typeface="Arial" pitchFamily="-110" charset="0"/>
                <a:ea typeface="+mn-ea"/>
                <a:cs typeface="+mn-cs"/>
              </a:rPr>
              <a:t>emphasizes the need to identify all sources of input, to validate any assumptions</a:t>
            </a:r>
          </a:p>
          <a:p>
            <a:r>
              <a:rPr lang="en-US" sz="1200" kern="1200" baseline="0" dirty="0" smtClean="0">
                <a:solidFill>
                  <a:schemeClr val="tx1"/>
                </a:solidFill>
                <a:latin typeface="Arial" pitchFamily="-110" charset="0"/>
                <a:ea typeface="+mn-ea"/>
                <a:cs typeface="+mn-cs"/>
              </a:rPr>
              <a:t>about such input before use, and to understand the meaning and interpretation of</a:t>
            </a:r>
          </a:p>
          <a:p>
            <a:r>
              <a:rPr lang="en-US" sz="1200" kern="1200" baseline="0" dirty="0" smtClean="0">
                <a:solidFill>
                  <a:schemeClr val="tx1"/>
                </a:solidFill>
                <a:latin typeface="Arial" pitchFamily="-110" charset="0"/>
                <a:ea typeface="+mn-ea"/>
                <a:cs typeface="+mn-cs"/>
              </a:rPr>
              <a:t>values supplied to any invoked program, service, or function.</a:t>
            </a:r>
            <a:endParaRPr lang="en-US" dirty="0">
              <a:latin typeface="Times" pitchFamily="-110" charset="0"/>
            </a:endParaRPr>
          </a:p>
        </p:txBody>
      </p:sp>
    </p:spTree>
    <p:extLst>
      <p:ext uri="{BB962C8B-B14F-4D97-AF65-F5344CB8AC3E}">
        <p14:creationId xmlns:p14="http://schemas.microsoft.com/office/powerpoint/2010/main" val="1928347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74479-F397-6444-8DC1-B72DA57D001A}" type="slidenum">
              <a:rPr lang="en-AU"/>
              <a:pPr/>
              <a:t>17</a:t>
            </a:fld>
            <a:endParaRPr lang="en-AU"/>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Another broad class of vulnerabilities concerns</a:t>
            </a:r>
          </a:p>
          <a:p>
            <a:r>
              <a:rPr lang="en-US" sz="1200" b="0" kern="1200" baseline="0" dirty="0" smtClean="0">
                <a:solidFill>
                  <a:schemeClr val="tx1"/>
                </a:solidFill>
                <a:latin typeface="Arial" pitchFamily="-110" charset="0"/>
                <a:ea typeface="+mn-ea"/>
                <a:cs typeface="+mn-cs"/>
              </a:rPr>
              <a:t>input provided to a program by one user that is subsequently output to another</a:t>
            </a:r>
          </a:p>
          <a:p>
            <a:r>
              <a:rPr lang="en-US" sz="1200" b="0" kern="1200" baseline="0" dirty="0" smtClean="0">
                <a:solidFill>
                  <a:schemeClr val="tx1"/>
                </a:solidFill>
                <a:latin typeface="Arial" pitchFamily="-110" charset="0"/>
                <a:ea typeface="+mn-ea"/>
                <a:cs typeface="+mn-cs"/>
              </a:rPr>
              <a:t>user. Such attacks are known as cross-site scripting (XSS</a:t>
            </a:r>
            <a:r>
              <a:rPr lang="en-US" sz="1200" b="0" kern="1200" baseline="30000" dirty="0" smtClean="0">
                <a:solidFill>
                  <a:schemeClr val="tx1"/>
                </a:solidFill>
                <a:latin typeface="Arial" pitchFamily="-110" charset="0"/>
                <a:ea typeface="+mn-ea"/>
                <a:cs typeface="+mn-cs"/>
              </a:rPr>
              <a:t> </a:t>
            </a:r>
            <a:r>
              <a:rPr lang="en-US" sz="1200" b="0" kern="1200" baseline="0" dirty="0" smtClean="0">
                <a:solidFill>
                  <a:schemeClr val="tx1"/>
                </a:solidFill>
                <a:latin typeface="Arial" pitchFamily="-110" charset="0"/>
                <a:ea typeface="+mn-ea"/>
                <a:cs typeface="+mn-cs"/>
              </a:rPr>
              <a:t>) attacks because they are</a:t>
            </a:r>
          </a:p>
          <a:p>
            <a:r>
              <a:rPr lang="en-US" sz="1200" b="0" kern="1200" baseline="0" dirty="0" smtClean="0">
                <a:solidFill>
                  <a:schemeClr val="tx1"/>
                </a:solidFill>
                <a:latin typeface="Arial" pitchFamily="-110" charset="0"/>
                <a:ea typeface="+mn-ea"/>
                <a:cs typeface="+mn-cs"/>
              </a:rPr>
              <a:t>most commonly seen in scripted Web applications. This vulnerability involves the</a:t>
            </a:r>
          </a:p>
          <a:p>
            <a:r>
              <a:rPr lang="en-US" sz="1200" b="0" kern="1200" baseline="0" dirty="0" smtClean="0">
                <a:solidFill>
                  <a:schemeClr val="tx1"/>
                </a:solidFill>
                <a:latin typeface="Arial" pitchFamily="-110" charset="0"/>
                <a:ea typeface="+mn-ea"/>
                <a:cs typeface="+mn-cs"/>
              </a:rPr>
              <a:t>inclusion of script code in the HTML content of a Web page displayed by a user’s</a:t>
            </a:r>
          </a:p>
          <a:p>
            <a:r>
              <a:rPr lang="en-US" sz="1200" b="0" kern="1200" baseline="0" dirty="0" smtClean="0">
                <a:solidFill>
                  <a:schemeClr val="tx1"/>
                </a:solidFill>
                <a:latin typeface="Arial" pitchFamily="-110" charset="0"/>
                <a:ea typeface="+mn-ea"/>
                <a:cs typeface="+mn-cs"/>
              </a:rPr>
              <a:t>browser. The script code could be JavaScript, ActiveX, VBScript, Flash, or just about</a:t>
            </a:r>
          </a:p>
          <a:p>
            <a:r>
              <a:rPr lang="en-US" sz="1200" b="0" kern="1200" baseline="0" dirty="0" smtClean="0">
                <a:solidFill>
                  <a:schemeClr val="tx1"/>
                </a:solidFill>
                <a:latin typeface="Arial" pitchFamily="-110" charset="0"/>
                <a:ea typeface="+mn-ea"/>
                <a:cs typeface="+mn-cs"/>
              </a:rPr>
              <a:t>any client-side scripting language supported by a user’s browser. To support some</a:t>
            </a:r>
          </a:p>
          <a:p>
            <a:r>
              <a:rPr lang="en-US" sz="1200" b="0" kern="1200" baseline="0" dirty="0" smtClean="0">
                <a:solidFill>
                  <a:schemeClr val="tx1"/>
                </a:solidFill>
                <a:latin typeface="Arial" pitchFamily="-110" charset="0"/>
                <a:ea typeface="+mn-ea"/>
                <a:cs typeface="+mn-cs"/>
              </a:rPr>
              <a:t>categories of Web applications, script code may need to access data associated with</a:t>
            </a:r>
          </a:p>
          <a:p>
            <a:r>
              <a:rPr lang="en-US" sz="1200" b="0" kern="1200" baseline="0" dirty="0" smtClean="0">
                <a:solidFill>
                  <a:schemeClr val="tx1"/>
                </a:solidFill>
                <a:latin typeface="Arial" pitchFamily="-110" charset="0"/>
                <a:ea typeface="+mn-ea"/>
                <a:cs typeface="+mn-cs"/>
              </a:rPr>
              <a:t>other pages currently displayed by the user’s browser. Because this clearly raises</a:t>
            </a:r>
          </a:p>
          <a:p>
            <a:r>
              <a:rPr lang="en-US" sz="1200" b="0" kern="1200" baseline="0" dirty="0" smtClean="0">
                <a:solidFill>
                  <a:schemeClr val="tx1"/>
                </a:solidFill>
                <a:latin typeface="Arial" pitchFamily="-110" charset="0"/>
                <a:ea typeface="+mn-ea"/>
                <a:cs typeface="+mn-cs"/>
              </a:rPr>
              <a:t>security concerns, browsers impose security checks and restrict such data access to</a:t>
            </a:r>
          </a:p>
          <a:p>
            <a:r>
              <a:rPr lang="en-US" sz="1200" b="0" kern="1200" baseline="0" dirty="0" smtClean="0">
                <a:solidFill>
                  <a:schemeClr val="tx1"/>
                </a:solidFill>
                <a:latin typeface="Arial" pitchFamily="-110" charset="0"/>
                <a:ea typeface="+mn-ea"/>
                <a:cs typeface="+mn-cs"/>
              </a:rPr>
              <a:t>pages originating from the same site. The assumption is that all content from one site</a:t>
            </a:r>
          </a:p>
          <a:p>
            <a:r>
              <a:rPr lang="en-US" sz="1200" b="0" kern="1200" baseline="0" dirty="0" smtClean="0">
                <a:solidFill>
                  <a:schemeClr val="tx1"/>
                </a:solidFill>
                <a:latin typeface="Arial" pitchFamily="-110" charset="0"/>
                <a:ea typeface="+mn-ea"/>
                <a:cs typeface="+mn-cs"/>
              </a:rPr>
              <a:t>is equally trusted and hence is permitted to interact with other content from that site.</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Cross-site scripting attacks exploit this assumption and attempt to bypass the</a:t>
            </a:r>
          </a:p>
          <a:p>
            <a:r>
              <a:rPr lang="en-US" sz="1200" b="0" kern="1200" baseline="0" dirty="0" smtClean="0">
                <a:solidFill>
                  <a:schemeClr val="tx1"/>
                </a:solidFill>
                <a:latin typeface="Arial" pitchFamily="-110" charset="0"/>
                <a:ea typeface="+mn-ea"/>
                <a:cs typeface="+mn-cs"/>
              </a:rPr>
              <a:t>browser’s security checks to gain elevated access privileges to sensitive data belonging</a:t>
            </a:r>
          </a:p>
          <a:p>
            <a:r>
              <a:rPr lang="en-US" sz="1200" b="0" kern="1200" baseline="0" dirty="0" smtClean="0">
                <a:solidFill>
                  <a:schemeClr val="tx1"/>
                </a:solidFill>
                <a:latin typeface="Arial" pitchFamily="-110" charset="0"/>
                <a:ea typeface="+mn-ea"/>
                <a:cs typeface="+mn-cs"/>
              </a:rPr>
              <a:t>to another site. These data can include page contents, session cookies, and a</a:t>
            </a:r>
          </a:p>
          <a:p>
            <a:r>
              <a:rPr lang="en-US" sz="1200" b="0" kern="1200" baseline="0" dirty="0" smtClean="0">
                <a:solidFill>
                  <a:schemeClr val="tx1"/>
                </a:solidFill>
                <a:latin typeface="Arial" pitchFamily="-110" charset="0"/>
                <a:ea typeface="+mn-ea"/>
                <a:cs typeface="+mn-cs"/>
              </a:rPr>
              <a:t>variety of other objects. Attackers use a variety of mechanisms to inject malicious</a:t>
            </a:r>
          </a:p>
          <a:p>
            <a:r>
              <a:rPr lang="en-US" sz="1200" b="0" kern="1200" baseline="0" dirty="0" smtClean="0">
                <a:solidFill>
                  <a:schemeClr val="tx1"/>
                </a:solidFill>
                <a:latin typeface="Arial" pitchFamily="-110" charset="0"/>
                <a:ea typeface="+mn-ea"/>
                <a:cs typeface="+mn-cs"/>
              </a:rPr>
              <a:t>script content into pages returned to users by the targeted sites. The most common</a:t>
            </a:r>
          </a:p>
          <a:p>
            <a:r>
              <a:rPr lang="en-US" sz="1200" b="0" kern="1200" baseline="0" dirty="0" smtClean="0">
                <a:solidFill>
                  <a:schemeClr val="tx1"/>
                </a:solidFill>
                <a:latin typeface="Arial" pitchFamily="-110" charset="0"/>
                <a:ea typeface="+mn-ea"/>
                <a:cs typeface="+mn-cs"/>
              </a:rPr>
              <a:t>variant is the XSS reflection vulnerability. The attacker includes the malicious script</a:t>
            </a:r>
          </a:p>
          <a:p>
            <a:r>
              <a:rPr lang="en-US" sz="1200" b="0" kern="1200" baseline="0" dirty="0" smtClean="0">
                <a:solidFill>
                  <a:schemeClr val="tx1"/>
                </a:solidFill>
                <a:latin typeface="Arial" pitchFamily="-110" charset="0"/>
                <a:ea typeface="+mn-ea"/>
                <a:cs typeface="+mn-cs"/>
              </a:rPr>
              <a:t>content in data supplied to a site. If this content is subsequently displayed to other</a:t>
            </a:r>
          </a:p>
          <a:p>
            <a:r>
              <a:rPr lang="en-US" sz="1200" b="0" kern="1200" baseline="0" dirty="0" smtClean="0">
                <a:solidFill>
                  <a:schemeClr val="tx1"/>
                </a:solidFill>
                <a:latin typeface="Arial" pitchFamily="-110" charset="0"/>
                <a:ea typeface="+mn-ea"/>
                <a:cs typeface="+mn-cs"/>
              </a:rPr>
              <a:t>users without sufficient checking, they will execute the script assuming it is trusted</a:t>
            </a:r>
          </a:p>
          <a:p>
            <a:r>
              <a:rPr lang="en-US" sz="1200" b="0" kern="1200" baseline="0" dirty="0" smtClean="0">
                <a:solidFill>
                  <a:schemeClr val="tx1"/>
                </a:solidFill>
                <a:latin typeface="Arial" pitchFamily="-110" charset="0"/>
                <a:ea typeface="+mn-ea"/>
                <a:cs typeface="+mn-cs"/>
              </a:rPr>
              <a:t>to access any data associated with that site. Consider the widespread use of guestbook</a:t>
            </a:r>
          </a:p>
          <a:p>
            <a:r>
              <a:rPr lang="en-US" sz="1200" b="0" kern="1200" baseline="0" dirty="0" smtClean="0">
                <a:solidFill>
                  <a:schemeClr val="tx1"/>
                </a:solidFill>
                <a:latin typeface="Arial" pitchFamily="-110" charset="0"/>
                <a:ea typeface="+mn-ea"/>
                <a:cs typeface="+mn-cs"/>
              </a:rPr>
              <a:t>programs, wikis, and blogs by many Web sites. They all allow users accessing</a:t>
            </a:r>
          </a:p>
          <a:p>
            <a:r>
              <a:rPr lang="en-US" sz="1200" b="0" kern="1200" baseline="0" dirty="0" smtClean="0">
                <a:solidFill>
                  <a:schemeClr val="tx1"/>
                </a:solidFill>
                <a:latin typeface="Arial" pitchFamily="-110" charset="0"/>
                <a:ea typeface="+mn-ea"/>
                <a:cs typeface="+mn-cs"/>
              </a:rPr>
              <a:t>the site to leave comments, which are subsequently viewed by other users. Unless</a:t>
            </a:r>
          </a:p>
          <a:p>
            <a:r>
              <a:rPr lang="en-US" sz="1200" b="0" kern="1200" baseline="0" dirty="0" smtClean="0">
                <a:solidFill>
                  <a:schemeClr val="tx1"/>
                </a:solidFill>
                <a:latin typeface="Arial" pitchFamily="-110" charset="0"/>
                <a:ea typeface="+mn-ea"/>
                <a:cs typeface="+mn-cs"/>
              </a:rPr>
              <a:t>the contents of these comments are checked and any dangerous code removed, the</a:t>
            </a:r>
          </a:p>
          <a:p>
            <a:r>
              <a:rPr lang="en-US" sz="1200" b="0" kern="1200" baseline="0" dirty="0" smtClean="0">
                <a:solidFill>
                  <a:schemeClr val="tx1"/>
                </a:solidFill>
                <a:latin typeface="Arial" pitchFamily="-110" charset="0"/>
                <a:ea typeface="+mn-ea"/>
                <a:cs typeface="+mn-cs"/>
              </a:rPr>
              <a:t>attack is possible.</a:t>
            </a:r>
            <a:endParaRPr lang="en-US" b="0" dirty="0"/>
          </a:p>
        </p:txBody>
      </p:sp>
    </p:spTree>
    <p:extLst>
      <p:ext uri="{BB962C8B-B14F-4D97-AF65-F5344CB8AC3E}">
        <p14:creationId xmlns:p14="http://schemas.microsoft.com/office/powerpoint/2010/main" val="2052933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F231-E92F-2941-93F1-9D356F3401DE}" type="slidenum">
              <a:rPr lang="en-AU"/>
              <a:pPr/>
              <a:t>18</a:t>
            </a:fld>
            <a:endParaRPr lang="en-AU"/>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Consider the example shown in Figure 11.5a . If this text were saved by a</a:t>
            </a:r>
          </a:p>
          <a:p>
            <a:r>
              <a:rPr lang="en-US" sz="1200" kern="1200" baseline="0" dirty="0" smtClean="0">
                <a:solidFill>
                  <a:schemeClr val="tx1"/>
                </a:solidFill>
                <a:latin typeface="Arial" pitchFamily="-110" charset="0"/>
                <a:ea typeface="+mn-ea"/>
                <a:cs typeface="+mn-cs"/>
              </a:rPr>
              <a:t>guestbook application, then when viewed it displays a little text and then executes</a:t>
            </a:r>
          </a:p>
          <a:p>
            <a:r>
              <a:rPr lang="en-US" sz="1200" kern="1200" baseline="0" dirty="0" smtClean="0">
                <a:solidFill>
                  <a:schemeClr val="tx1"/>
                </a:solidFill>
                <a:latin typeface="Arial" pitchFamily="-110" charset="0"/>
                <a:ea typeface="+mn-ea"/>
                <a:cs typeface="+mn-cs"/>
              </a:rPr>
              <a:t>the JavaScript code. This code replaces the document contents with the information</a:t>
            </a:r>
          </a:p>
          <a:p>
            <a:r>
              <a:rPr lang="en-US" sz="1200" kern="1200" baseline="0" dirty="0" smtClean="0">
                <a:solidFill>
                  <a:schemeClr val="tx1"/>
                </a:solidFill>
                <a:latin typeface="Arial" pitchFamily="-110" charset="0"/>
                <a:ea typeface="+mn-ea"/>
                <a:cs typeface="+mn-cs"/>
              </a:rPr>
              <a:t>returned by the attacker’s cookie script, which is provided with the cookie</a:t>
            </a:r>
          </a:p>
          <a:p>
            <a:r>
              <a:rPr lang="en-US" sz="1200" kern="1200" baseline="0" dirty="0" smtClean="0">
                <a:solidFill>
                  <a:schemeClr val="tx1"/>
                </a:solidFill>
                <a:latin typeface="Arial" pitchFamily="-110" charset="0"/>
                <a:ea typeface="+mn-ea"/>
                <a:cs typeface="+mn-cs"/>
              </a:rPr>
              <a:t>associated with this document. Many sites require users to register before using</a:t>
            </a:r>
          </a:p>
          <a:p>
            <a:r>
              <a:rPr lang="en-US" sz="1200" kern="1200" baseline="0" dirty="0" smtClean="0">
                <a:solidFill>
                  <a:schemeClr val="tx1"/>
                </a:solidFill>
                <a:latin typeface="Arial" pitchFamily="-110" charset="0"/>
                <a:ea typeface="+mn-ea"/>
                <a:cs typeface="+mn-cs"/>
              </a:rPr>
              <a:t>features like a guestbook application. With this attack, the user’s cookie is supplied</a:t>
            </a:r>
          </a:p>
          <a:p>
            <a:r>
              <a:rPr lang="en-US" sz="1200" kern="1200" baseline="0" dirty="0" smtClean="0">
                <a:solidFill>
                  <a:schemeClr val="tx1"/>
                </a:solidFill>
                <a:latin typeface="Arial" pitchFamily="-110" charset="0"/>
                <a:ea typeface="+mn-ea"/>
                <a:cs typeface="+mn-cs"/>
              </a:rPr>
              <a:t>to the attacker, who could then use it to impersonate the user on the original site.</a:t>
            </a:r>
          </a:p>
          <a:p>
            <a:r>
              <a:rPr lang="en-US" sz="1200" kern="1200" baseline="0" dirty="0" smtClean="0">
                <a:solidFill>
                  <a:schemeClr val="tx1"/>
                </a:solidFill>
                <a:latin typeface="Arial" pitchFamily="-110" charset="0"/>
                <a:ea typeface="+mn-ea"/>
                <a:cs typeface="+mn-cs"/>
              </a:rPr>
              <a:t>This example obviously replaces the page content being viewed with whatever the</a:t>
            </a:r>
          </a:p>
          <a:p>
            <a:r>
              <a:rPr lang="en-US" sz="1200" kern="1200" baseline="0" dirty="0" smtClean="0">
                <a:solidFill>
                  <a:schemeClr val="tx1"/>
                </a:solidFill>
                <a:latin typeface="Arial" pitchFamily="-110" charset="0"/>
                <a:ea typeface="+mn-ea"/>
                <a:cs typeface="+mn-cs"/>
              </a:rPr>
              <a:t>attacker’s script returns. By using more sophisticated JavaScript code, it is possible</a:t>
            </a:r>
          </a:p>
          <a:p>
            <a:r>
              <a:rPr lang="en-US" sz="1200" kern="1200" baseline="0" dirty="0" smtClean="0">
                <a:solidFill>
                  <a:schemeClr val="tx1"/>
                </a:solidFill>
                <a:latin typeface="Arial" pitchFamily="-110" charset="0"/>
                <a:ea typeface="+mn-ea"/>
                <a:cs typeface="+mn-cs"/>
              </a:rPr>
              <a:t>for the script to execute with very little visible effect.</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To prevent this attack, any user-supplied input should be examined and</a:t>
            </a:r>
          </a:p>
          <a:p>
            <a:r>
              <a:rPr lang="en-US" sz="1200" kern="1200" baseline="0" dirty="0" smtClean="0">
                <a:solidFill>
                  <a:schemeClr val="tx1"/>
                </a:solidFill>
                <a:latin typeface="Arial" pitchFamily="-110" charset="0"/>
                <a:ea typeface="+mn-ea"/>
                <a:cs typeface="+mn-cs"/>
              </a:rPr>
              <a:t>any dangerous code removed or escaped to block its execution. While the</a:t>
            </a:r>
          </a:p>
          <a:p>
            <a:r>
              <a:rPr lang="en-US" sz="1200" kern="1200" baseline="0" dirty="0" smtClean="0">
                <a:solidFill>
                  <a:schemeClr val="tx1"/>
                </a:solidFill>
                <a:latin typeface="Arial" pitchFamily="-110" charset="0"/>
                <a:ea typeface="+mn-ea"/>
                <a:cs typeface="+mn-cs"/>
              </a:rPr>
              <a:t>example shown may seem easy to check and correct, the attacker will not necessarily</a:t>
            </a:r>
          </a:p>
          <a:p>
            <a:r>
              <a:rPr lang="en-US" sz="1200" kern="1200" baseline="0" dirty="0" smtClean="0">
                <a:solidFill>
                  <a:schemeClr val="tx1"/>
                </a:solidFill>
                <a:latin typeface="Arial" pitchFamily="-110" charset="0"/>
                <a:ea typeface="+mn-ea"/>
                <a:cs typeface="+mn-cs"/>
              </a:rPr>
              <a:t>make the task this easy. The same code is shown in Figure 11.5b , but this</a:t>
            </a:r>
          </a:p>
          <a:p>
            <a:r>
              <a:rPr lang="en-US" sz="1200" kern="1200" baseline="0" dirty="0" smtClean="0">
                <a:solidFill>
                  <a:schemeClr val="tx1"/>
                </a:solidFill>
                <a:latin typeface="Arial" pitchFamily="-110" charset="0"/>
                <a:ea typeface="+mn-ea"/>
                <a:cs typeface="+mn-cs"/>
              </a:rPr>
              <a:t>time all of the characters relating to the script code are encoded using HTML</a:t>
            </a:r>
          </a:p>
          <a:p>
            <a:r>
              <a:rPr lang="en-US" sz="1200" kern="1200" baseline="0" dirty="0" smtClean="0">
                <a:solidFill>
                  <a:schemeClr val="tx1"/>
                </a:solidFill>
                <a:latin typeface="Arial" pitchFamily="-110" charset="0"/>
                <a:ea typeface="+mn-ea"/>
                <a:cs typeface="+mn-cs"/>
              </a:rPr>
              <a:t>character entities. While the browser interprets this identically to the code in</a:t>
            </a:r>
          </a:p>
          <a:p>
            <a:r>
              <a:rPr lang="en-US" sz="1200" kern="1200" baseline="0" dirty="0" smtClean="0">
                <a:solidFill>
                  <a:schemeClr val="tx1"/>
                </a:solidFill>
                <a:latin typeface="Arial" pitchFamily="-110" charset="0"/>
                <a:ea typeface="+mn-ea"/>
                <a:cs typeface="+mn-cs"/>
              </a:rPr>
              <a:t>Figure 11.5a , any validation code must first translate such entities to the characters</a:t>
            </a:r>
          </a:p>
          <a:p>
            <a:r>
              <a:rPr lang="en-US" sz="1200" kern="1200" baseline="0" dirty="0" smtClean="0">
                <a:solidFill>
                  <a:schemeClr val="tx1"/>
                </a:solidFill>
                <a:latin typeface="Arial" pitchFamily="-110" charset="0"/>
                <a:ea typeface="+mn-ea"/>
                <a:cs typeface="+mn-cs"/>
              </a:rPr>
              <a:t>they represent before checking for potential attack code. We discuss this</a:t>
            </a:r>
          </a:p>
          <a:p>
            <a:r>
              <a:rPr lang="en-US" sz="1200" kern="1200" baseline="0" dirty="0" smtClean="0">
                <a:solidFill>
                  <a:schemeClr val="tx1"/>
                </a:solidFill>
                <a:latin typeface="Arial" pitchFamily="-110" charset="0"/>
                <a:ea typeface="+mn-ea"/>
                <a:cs typeface="+mn-cs"/>
              </a:rPr>
              <a:t>further in the next section.</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XSS attacks illustrate a failure to correctly handle both program input and</a:t>
            </a:r>
          </a:p>
          <a:p>
            <a:r>
              <a:rPr lang="en-US" sz="1200" kern="1200" baseline="0" dirty="0" smtClean="0">
                <a:solidFill>
                  <a:schemeClr val="tx1"/>
                </a:solidFill>
                <a:latin typeface="Arial" pitchFamily="-110" charset="0"/>
                <a:ea typeface="+mn-ea"/>
                <a:cs typeface="+mn-cs"/>
              </a:rPr>
              <a:t>program output. The failure to check and validate the input results in potentially</a:t>
            </a:r>
          </a:p>
          <a:p>
            <a:r>
              <a:rPr lang="en-US" sz="1200" kern="1200" baseline="0" dirty="0" smtClean="0">
                <a:solidFill>
                  <a:schemeClr val="tx1"/>
                </a:solidFill>
                <a:latin typeface="Arial" pitchFamily="-110" charset="0"/>
                <a:ea typeface="+mn-ea"/>
                <a:cs typeface="+mn-cs"/>
              </a:rPr>
              <a:t>dangerous data values being saved by the program. However, the program is not the</a:t>
            </a:r>
          </a:p>
          <a:p>
            <a:r>
              <a:rPr lang="en-US" sz="1200" kern="1200" baseline="0" dirty="0" smtClean="0">
                <a:solidFill>
                  <a:schemeClr val="tx1"/>
                </a:solidFill>
                <a:latin typeface="Arial" pitchFamily="-110" charset="0"/>
                <a:ea typeface="+mn-ea"/>
                <a:cs typeface="+mn-cs"/>
              </a:rPr>
              <a:t>target. Rather it is subsequent users of the program, and the programs they use to</a:t>
            </a:r>
          </a:p>
          <a:p>
            <a:r>
              <a:rPr lang="en-US" sz="1200" kern="1200" baseline="0" dirty="0" smtClean="0">
                <a:solidFill>
                  <a:schemeClr val="tx1"/>
                </a:solidFill>
                <a:latin typeface="Arial" pitchFamily="-110" charset="0"/>
                <a:ea typeface="+mn-ea"/>
                <a:cs typeface="+mn-cs"/>
              </a:rPr>
              <a:t>access it, which are the target. If all potentially unsafe data output by the program</a:t>
            </a:r>
          </a:p>
          <a:p>
            <a:r>
              <a:rPr lang="en-US" sz="1200" kern="1200" baseline="0" dirty="0" smtClean="0">
                <a:solidFill>
                  <a:schemeClr val="tx1"/>
                </a:solidFill>
                <a:latin typeface="Arial" pitchFamily="-110" charset="0"/>
                <a:ea typeface="+mn-ea"/>
                <a:cs typeface="+mn-cs"/>
              </a:rPr>
              <a:t>are sanitized, then the attack cannot occur. We discuss correct handling of output</a:t>
            </a:r>
          </a:p>
          <a:p>
            <a:r>
              <a:rPr lang="en-US" sz="1200" kern="1200" baseline="0" dirty="0" smtClean="0">
                <a:solidFill>
                  <a:schemeClr val="tx1"/>
                </a:solidFill>
                <a:latin typeface="Arial" pitchFamily="-110" charset="0"/>
                <a:ea typeface="+mn-ea"/>
                <a:cs typeface="+mn-cs"/>
              </a:rPr>
              <a:t>in Section 11.5 .</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There are other attacks similar to XSS, including cross-site request forgery,</a:t>
            </a:r>
          </a:p>
          <a:p>
            <a:r>
              <a:rPr lang="en-US" sz="1200" kern="1200" baseline="0" dirty="0" smtClean="0">
                <a:solidFill>
                  <a:schemeClr val="tx1"/>
                </a:solidFill>
                <a:latin typeface="Arial" pitchFamily="-110" charset="0"/>
                <a:ea typeface="+mn-ea"/>
                <a:cs typeface="+mn-cs"/>
              </a:rPr>
              <a:t>and HTTP response splitting. Again the issue is careless use of untrusted,</a:t>
            </a:r>
          </a:p>
          <a:p>
            <a:r>
              <a:rPr lang="en-US" sz="1200" kern="1200" baseline="0" dirty="0" smtClean="0">
                <a:solidFill>
                  <a:schemeClr val="tx1"/>
                </a:solidFill>
                <a:latin typeface="Arial" pitchFamily="-110" charset="0"/>
                <a:ea typeface="+mn-ea"/>
                <a:cs typeface="+mn-cs"/>
              </a:rPr>
              <a:t>unchecked input.</a:t>
            </a:r>
            <a:endParaRPr lang="en-US" dirty="0">
              <a:latin typeface="Times" pitchFamily="-110" charset="0"/>
            </a:endParaRPr>
          </a:p>
        </p:txBody>
      </p:sp>
    </p:spTree>
    <p:extLst>
      <p:ext uri="{BB962C8B-B14F-4D97-AF65-F5344CB8AC3E}">
        <p14:creationId xmlns:p14="http://schemas.microsoft.com/office/powerpoint/2010/main" val="842767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08EE4-1556-F44D-9709-D48766E08110}" type="slidenum">
              <a:rPr lang="en-AU"/>
              <a:pPr/>
              <a:t>19</a:t>
            </a:fld>
            <a:endParaRPr lang="en-AU"/>
          </a:p>
        </p:txBody>
      </p:sp>
      <p:sp>
        <p:nvSpPr>
          <p:cNvPr id="238594" name="Rectangle 1026"/>
          <p:cNvSpPr>
            <a:spLocks noGrp="1" noRot="1" noChangeAspect="1" noChangeArrowheads="1" noTextEdit="1"/>
          </p:cNvSpPr>
          <p:nvPr>
            <p:ph type="sldImg"/>
          </p:nvPr>
        </p:nvSpPr>
        <p:spPr>
          <a:ln/>
        </p:spPr>
      </p:sp>
      <p:sp>
        <p:nvSpPr>
          <p:cNvPr id="238595" name="Rectangle 1027"/>
          <p:cNvSpPr>
            <a:spLocks noGrp="1" noChangeArrowheads="1"/>
          </p:cNvSpPr>
          <p:nvPr>
            <p:ph type="body" idx="1"/>
          </p:nvPr>
        </p:nvSpPr>
        <p:spPr>
          <a:xfrm>
            <a:off x="685800" y="4343400"/>
            <a:ext cx="5562600" cy="4419600"/>
          </a:xfrm>
        </p:spPr>
        <p:txBody>
          <a:bodyPr/>
          <a:lstStyle/>
          <a:p>
            <a:r>
              <a:rPr lang="en-US" sz="1200" b="0" kern="1200" baseline="0" dirty="0" smtClean="0">
                <a:solidFill>
                  <a:schemeClr val="tx1"/>
                </a:solidFill>
                <a:latin typeface="Arial" pitchFamily="-110" charset="0"/>
                <a:ea typeface="+mn-ea"/>
                <a:cs typeface="+mn-cs"/>
              </a:rPr>
              <a:t>Given that the programmer cannot control the content of input data, it is necessary</a:t>
            </a:r>
          </a:p>
          <a:p>
            <a:r>
              <a:rPr lang="en-US" sz="1200" b="0" kern="1200" baseline="0" dirty="0" smtClean="0">
                <a:solidFill>
                  <a:schemeClr val="tx1"/>
                </a:solidFill>
                <a:latin typeface="Arial" pitchFamily="-110" charset="0"/>
                <a:ea typeface="+mn-ea"/>
                <a:cs typeface="+mn-cs"/>
              </a:rPr>
              <a:t>to ensure that such data conform with any assumptions made about the data</a:t>
            </a:r>
          </a:p>
          <a:p>
            <a:r>
              <a:rPr lang="en-US" sz="1200" b="0" kern="1200" baseline="0" dirty="0" smtClean="0">
                <a:solidFill>
                  <a:schemeClr val="tx1"/>
                </a:solidFill>
                <a:latin typeface="Arial" pitchFamily="-110" charset="0"/>
                <a:ea typeface="+mn-ea"/>
                <a:cs typeface="+mn-cs"/>
              </a:rPr>
              <a:t>before subsequent use. If the data are textual, these assumptions may be that the</a:t>
            </a:r>
          </a:p>
          <a:p>
            <a:r>
              <a:rPr lang="en-US" sz="1200" b="0" kern="1200" baseline="0" dirty="0" smtClean="0">
                <a:solidFill>
                  <a:schemeClr val="tx1"/>
                </a:solidFill>
                <a:latin typeface="Arial" pitchFamily="-110" charset="0"/>
                <a:ea typeface="+mn-ea"/>
                <a:cs typeface="+mn-cs"/>
              </a:rPr>
              <a:t>data contain only printable characters, have certain HTML markup, are the name</a:t>
            </a:r>
          </a:p>
          <a:p>
            <a:r>
              <a:rPr lang="en-US" sz="1200" b="0" kern="1200" baseline="0" dirty="0" smtClean="0">
                <a:solidFill>
                  <a:schemeClr val="tx1"/>
                </a:solidFill>
                <a:latin typeface="Arial" pitchFamily="-110" charset="0"/>
                <a:ea typeface="+mn-ea"/>
                <a:cs typeface="+mn-cs"/>
              </a:rPr>
              <a:t>of a person, a </a:t>
            </a:r>
            <a:r>
              <a:rPr lang="en-US" sz="1200" b="0" kern="1200" baseline="0" dirty="0" err="1" smtClean="0">
                <a:solidFill>
                  <a:schemeClr val="tx1"/>
                </a:solidFill>
                <a:latin typeface="Arial" pitchFamily="-110" charset="0"/>
                <a:ea typeface="+mn-ea"/>
                <a:cs typeface="+mn-cs"/>
              </a:rPr>
              <a:t>userid</a:t>
            </a:r>
            <a:r>
              <a:rPr lang="en-US" sz="1200" b="0" kern="1200" baseline="0" dirty="0" smtClean="0">
                <a:solidFill>
                  <a:schemeClr val="tx1"/>
                </a:solidFill>
                <a:latin typeface="Arial" pitchFamily="-110" charset="0"/>
                <a:ea typeface="+mn-ea"/>
                <a:cs typeface="+mn-cs"/>
              </a:rPr>
              <a:t>, an e-mail address, a filename, and/or a URL. Alternatively,</a:t>
            </a:r>
          </a:p>
          <a:p>
            <a:r>
              <a:rPr lang="en-US" sz="1200" b="0" kern="1200" baseline="0" dirty="0" smtClean="0">
                <a:solidFill>
                  <a:schemeClr val="tx1"/>
                </a:solidFill>
                <a:latin typeface="Arial" pitchFamily="-110" charset="0"/>
                <a:ea typeface="+mn-ea"/>
                <a:cs typeface="+mn-cs"/>
              </a:rPr>
              <a:t>the data might represent an integer or other numeric value. A program using such</a:t>
            </a:r>
          </a:p>
          <a:p>
            <a:r>
              <a:rPr lang="en-US" sz="1200" b="0" kern="1200" baseline="0" dirty="0" smtClean="0">
                <a:solidFill>
                  <a:schemeClr val="tx1"/>
                </a:solidFill>
                <a:latin typeface="Arial" pitchFamily="-110" charset="0"/>
                <a:ea typeface="+mn-ea"/>
                <a:cs typeface="+mn-cs"/>
              </a:rPr>
              <a:t>input should confirm that it meets these assumptions. An important principle is that</a:t>
            </a:r>
          </a:p>
          <a:p>
            <a:r>
              <a:rPr lang="en-US" sz="1200" b="0" kern="1200" baseline="0" dirty="0" smtClean="0">
                <a:solidFill>
                  <a:schemeClr val="tx1"/>
                </a:solidFill>
                <a:latin typeface="Arial" pitchFamily="-110" charset="0"/>
                <a:ea typeface="+mn-ea"/>
                <a:cs typeface="+mn-cs"/>
              </a:rPr>
              <a:t>input data should be compared against what is wanted, accepting only valid input.</a:t>
            </a:r>
          </a:p>
          <a:p>
            <a:r>
              <a:rPr lang="en-US" sz="1200" b="0" kern="1200" baseline="0" dirty="0" smtClean="0">
                <a:solidFill>
                  <a:schemeClr val="tx1"/>
                </a:solidFill>
                <a:latin typeface="Arial" pitchFamily="-110" charset="0"/>
                <a:ea typeface="+mn-ea"/>
                <a:cs typeface="+mn-cs"/>
              </a:rPr>
              <a:t>The alternative is to compare the input data with known dangerous values. The</a:t>
            </a:r>
          </a:p>
          <a:p>
            <a:r>
              <a:rPr lang="en-US" sz="1200" b="0" kern="1200" baseline="0" dirty="0" smtClean="0">
                <a:solidFill>
                  <a:schemeClr val="tx1"/>
                </a:solidFill>
                <a:latin typeface="Arial" pitchFamily="-110" charset="0"/>
                <a:ea typeface="+mn-ea"/>
                <a:cs typeface="+mn-cs"/>
              </a:rPr>
              <a:t>problem with this approach is that new problems and methods of bypassing existing</a:t>
            </a:r>
          </a:p>
          <a:p>
            <a:r>
              <a:rPr lang="en-US" sz="1200" b="0" kern="1200" baseline="0" dirty="0" smtClean="0">
                <a:solidFill>
                  <a:schemeClr val="tx1"/>
                </a:solidFill>
                <a:latin typeface="Arial" pitchFamily="-110" charset="0"/>
                <a:ea typeface="+mn-ea"/>
                <a:cs typeface="+mn-cs"/>
              </a:rPr>
              <a:t>checks continue to be discovered. By trying to block known dangerous input data,</a:t>
            </a:r>
          </a:p>
          <a:p>
            <a:r>
              <a:rPr lang="en-US" sz="1200" b="0" kern="1200" baseline="0" dirty="0" smtClean="0">
                <a:solidFill>
                  <a:schemeClr val="tx1"/>
                </a:solidFill>
                <a:latin typeface="Arial" pitchFamily="-110" charset="0"/>
                <a:ea typeface="+mn-ea"/>
                <a:cs typeface="+mn-cs"/>
              </a:rPr>
              <a:t>an attacker using a new encoding may succeed. By only accepting known safe data,</a:t>
            </a:r>
          </a:p>
          <a:p>
            <a:r>
              <a:rPr lang="en-US" sz="1200" b="0" kern="1200" baseline="0" dirty="0" smtClean="0">
                <a:solidFill>
                  <a:schemeClr val="tx1"/>
                </a:solidFill>
                <a:latin typeface="Arial" pitchFamily="-110" charset="0"/>
                <a:ea typeface="+mn-ea"/>
                <a:cs typeface="+mn-cs"/>
              </a:rPr>
              <a:t>the program is more likely to remain secure.</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This type of comparison is commonly done using regular expressions. It may</a:t>
            </a:r>
          </a:p>
          <a:p>
            <a:r>
              <a:rPr lang="en-US" sz="1200" b="0" kern="1200" baseline="0" dirty="0" smtClean="0">
                <a:solidFill>
                  <a:schemeClr val="tx1"/>
                </a:solidFill>
                <a:latin typeface="Arial" pitchFamily="-110" charset="0"/>
                <a:ea typeface="+mn-ea"/>
                <a:cs typeface="+mn-cs"/>
              </a:rPr>
              <a:t>be explicitly coded by the programmer or may be implicitly included in a supplied</a:t>
            </a:r>
          </a:p>
          <a:p>
            <a:r>
              <a:rPr lang="en-US" sz="1200" b="0" kern="1200" baseline="0" dirty="0" smtClean="0">
                <a:solidFill>
                  <a:schemeClr val="tx1"/>
                </a:solidFill>
                <a:latin typeface="Arial" pitchFamily="-110" charset="0"/>
                <a:ea typeface="+mn-ea"/>
                <a:cs typeface="+mn-cs"/>
              </a:rPr>
              <a:t>input processing routine. Figures 11.2d and 11.3b show examples of these two</a:t>
            </a:r>
          </a:p>
          <a:p>
            <a:r>
              <a:rPr lang="en-US" sz="1200" b="0" kern="1200" baseline="0" dirty="0" smtClean="0">
                <a:solidFill>
                  <a:schemeClr val="tx1"/>
                </a:solidFill>
                <a:latin typeface="Arial" pitchFamily="-110" charset="0"/>
                <a:ea typeface="+mn-ea"/>
                <a:cs typeface="+mn-cs"/>
              </a:rPr>
              <a:t>approaches. A regular expression is a pattern composed of a sequence of characters</a:t>
            </a:r>
          </a:p>
          <a:p>
            <a:r>
              <a:rPr lang="en-US" sz="1200" b="0" kern="1200" baseline="0" dirty="0" smtClean="0">
                <a:solidFill>
                  <a:schemeClr val="tx1"/>
                </a:solidFill>
                <a:latin typeface="Arial" pitchFamily="-110" charset="0"/>
                <a:ea typeface="+mn-ea"/>
                <a:cs typeface="+mn-cs"/>
              </a:rPr>
              <a:t>that describe allowable input variants. Some characters in a regular expression are</a:t>
            </a:r>
          </a:p>
          <a:p>
            <a:r>
              <a:rPr lang="en-US" sz="1200" b="0" kern="1200" baseline="0" dirty="0" smtClean="0">
                <a:solidFill>
                  <a:schemeClr val="tx1"/>
                </a:solidFill>
                <a:latin typeface="Arial" pitchFamily="-110" charset="0"/>
                <a:ea typeface="+mn-ea"/>
                <a:cs typeface="+mn-cs"/>
              </a:rPr>
              <a:t>treated literally, and the input compared to them must contain those characters at</a:t>
            </a:r>
          </a:p>
          <a:p>
            <a:r>
              <a:rPr lang="en-US" sz="1200" b="0" kern="1200" baseline="0" dirty="0" smtClean="0">
                <a:solidFill>
                  <a:schemeClr val="tx1"/>
                </a:solidFill>
                <a:latin typeface="Arial" pitchFamily="-110" charset="0"/>
                <a:ea typeface="+mn-ea"/>
                <a:cs typeface="+mn-cs"/>
              </a:rPr>
              <a:t>that point. Other characters have special meanings, allowing the specification of</a:t>
            </a:r>
          </a:p>
          <a:p>
            <a:r>
              <a:rPr lang="en-US" sz="1200" b="0" kern="1200" baseline="0" dirty="0" smtClean="0">
                <a:solidFill>
                  <a:schemeClr val="tx1"/>
                </a:solidFill>
                <a:latin typeface="Arial" pitchFamily="-110" charset="0"/>
                <a:ea typeface="+mn-ea"/>
                <a:cs typeface="+mn-cs"/>
              </a:rPr>
              <a:t>alternative sets of characters, classes of characters, and repeated characters. Details</a:t>
            </a:r>
          </a:p>
          <a:p>
            <a:r>
              <a:rPr lang="en-US" sz="1200" b="0" kern="1200" baseline="0" dirty="0" smtClean="0">
                <a:solidFill>
                  <a:schemeClr val="tx1"/>
                </a:solidFill>
                <a:latin typeface="Arial" pitchFamily="-110" charset="0"/>
                <a:ea typeface="+mn-ea"/>
                <a:cs typeface="+mn-cs"/>
              </a:rPr>
              <a:t>of regular expression content and usage vary from language to language. An appropriate</a:t>
            </a:r>
          </a:p>
          <a:p>
            <a:r>
              <a:rPr lang="en-US" sz="1200" b="0" kern="1200" baseline="0" dirty="0" smtClean="0">
                <a:solidFill>
                  <a:schemeClr val="tx1"/>
                </a:solidFill>
                <a:latin typeface="Arial" pitchFamily="-110" charset="0"/>
                <a:ea typeface="+mn-ea"/>
                <a:cs typeface="+mn-cs"/>
              </a:rPr>
              <a:t>reference should be consulted for the language in use.</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If the input data fail the comparison, they could be rejected. In this case a</a:t>
            </a:r>
          </a:p>
          <a:p>
            <a:r>
              <a:rPr lang="en-US" sz="1200" b="0" kern="1200" baseline="0" dirty="0" smtClean="0">
                <a:solidFill>
                  <a:schemeClr val="tx1"/>
                </a:solidFill>
                <a:latin typeface="Arial" pitchFamily="-110" charset="0"/>
                <a:ea typeface="+mn-ea"/>
                <a:cs typeface="+mn-cs"/>
              </a:rPr>
              <a:t>suitable error message should be sent to the source of the input to allow it to be</a:t>
            </a:r>
          </a:p>
          <a:p>
            <a:r>
              <a:rPr lang="en-US" sz="1200" b="0" kern="1200" baseline="0" dirty="0" smtClean="0">
                <a:solidFill>
                  <a:schemeClr val="tx1"/>
                </a:solidFill>
                <a:latin typeface="Arial" pitchFamily="-110" charset="0"/>
                <a:ea typeface="+mn-ea"/>
                <a:cs typeface="+mn-cs"/>
              </a:rPr>
              <a:t>corrected and reentered. Alternatively, the data may be altered to conform. This</a:t>
            </a:r>
          </a:p>
          <a:p>
            <a:r>
              <a:rPr lang="en-US" sz="1200" b="0" kern="1200" baseline="0" dirty="0" smtClean="0">
                <a:solidFill>
                  <a:schemeClr val="tx1"/>
                </a:solidFill>
                <a:latin typeface="Arial" pitchFamily="-110" charset="0"/>
                <a:ea typeface="+mn-ea"/>
                <a:cs typeface="+mn-cs"/>
              </a:rPr>
              <a:t>generally involves </a:t>
            </a:r>
            <a:r>
              <a:rPr lang="en-US" sz="1200" b="0" i="1" kern="1200" baseline="0" dirty="0" smtClean="0">
                <a:solidFill>
                  <a:schemeClr val="tx1"/>
                </a:solidFill>
                <a:latin typeface="Arial" pitchFamily="-110" charset="0"/>
                <a:ea typeface="+mn-ea"/>
                <a:cs typeface="+mn-cs"/>
              </a:rPr>
              <a:t>escaping metacharacters to remove any special interpretation,</a:t>
            </a:r>
          </a:p>
          <a:p>
            <a:r>
              <a:rPr lang="en-US" sz="1200" b="0" kern="1200" baseline="0" dirty="0" smtClean="0">
                <a:solidFill>
                  <a:schemeClr val="tx1"/>
                </a:solidFill>
                <a:latin typeface="Arial" pitchFamily="-110" charset="0"/>
                <a:ea typeface="+mn-ea"/>
                <a:cs typeface="+mn-cs"/>
              </a:rPr>
              <a:t>thus rendering the input safe.</a:t>
            </a:r>
            <a:endParaRPr lang="en-US" b="0" dirty="0">
              <a:latin typeface="Times" pitchFamily="-110" charset="0"/>
            </a:endParaRPr>
          </a:p>
        </p:txBody>
      </p:sp>
    </p:spTree>
    <p:extLst>
      <p:ext uri="{BB962C8B-B14F-4D97-AF65-F5344CB8AC3E}">
        <p14:creationId xmlns:p14="http://schemas.microsoft.com/office/powerpoint/2010/main" val="174142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55FF4-E2EE-4F46-9653-C19B48FDD340}" type="slidenum">
              <a:rPr lang="en-AU"/>
              <a:pPr/>
              <a:t>2</a:t>
            </a:fld>
            <a:endParaRPr lang="en-AU"/>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Many computer security vulnerabilities result from poor programming practices.</a:t>
            </a:r>
          </a:p>
          <a:p>
            <a:r>
              <a:rPr lang="en-US" sz="1200" kern="1200" baseline="0" dirty="0" smtClean="0">
                <a:solidFill>
                  <a:schemeClr val="tx1"/>
                </a:solidFill>
                <a:latin typeface="Arial" pitchFamily="-110" charset="0"/>
                <a:ea typeface="+mn-ea"/>
                <a:cs typeface="+mn-cs"/>
              </a:rPr>
              <a:t>The CWE/SANS Top 25 Most Dangerous Software Errors list, summarized in</a:t>
            </a:r>
          </a:p>
          <a:p>
            <a:r>
              <a:rPr lang="en-US" sz="1200" kern="1200" baseline="0" dirty="0" smtClean="0">
                <a:solidFill>
                  <a:schemeClr val="tx1"/>
                </a:solidFill>
                <a:latin typeface="Arial" pitchFamily="-110" charset="0"/>
                <a:ea typeface="+mn-ea"/>
                <a:cs typeface="+mn-cs"/>
              </a:rPr>
              <a:t>Table 11.1 , details the consensus view on the poor programming practices that</a:t>
            </a:r>
          </a:p>
          <a:p>
            <a:r>
              <a:rPr lang="en-US" sz="1200" kern="1200" baseline="0" dirty="0" smtClean="0">
                <a:solidFill>
                  <a:schemeClr val="tx1"/>
                </a:solidFill>
                <a:latin typeface="Arial" pitchFamily="-110" charset="0"/>
                <a:ea typeface="+mn-ea"/>
                <a:cs typeface="+mn-cs"/>
              </a:rPr>
              <a:t>are the cause of the majority of cyber attacks. These errors are grouped into three</a:t>
            </a:r>
          </a:p>
          <a:p>
            <a:r>
              <a:rPr lang="en-US" sz="1200" kern="1200" baseline="0" dirty="0" smtClean="0">
                <a:solidFill>
                  <a:schemeClr val="tx1"/>
                </a:solidFill>
                <a:latin typeface="Arial" pitchFamily="-110" charset="0"/>
                <a:ea typeface="+mn-ea"/>
                <a:cs typeface="+mn-cs"/>
              </a:rPr>
              <a:t>categories: insecure interaction between components, risky resource management,</a:t>
            </a:r>
          </a:p>
          <a:p>
            <a:r>
              <a:rPr lang="en-US" sz="1200" kern="1200" baseline="0" dirty="0" smtClean="0">
                <a:solidFill>
                  <a:schemeClr val="tx1"/>
                </a:solidFill>
                <a:latin typeface="Arial" pitchFamily="-110" charset="0"/>
                <a:ea typeface="+mn-ea"/>
                <a:cs typeface="+mn-cs"/>
              </a:rPr>
              <a:t>and porous defenses. Similarly, the Open Web Application Security Project Top</a:t>
            </a:r>
          </a:p>
          <a:p>
            <a:r>
              <a:rPr lang="en-US" sz="1200" kern="1200" baseline="0" dirty="0" smtClean="0">
                <a:solidFill>
                  <a:schemeClr val="tx1"/>
                </a:solidFill>
                <a:latin typeface="Arial" pitchFamily="-110" charset="0"/>
                <a:ea typeface="+mn-ea"/>
                <a:cs typeface="+mn-cs"/>
              </a:rPr>
              <a:t>Ten list of critical Web application security flaws includes five related to insecure</a:t>
            </a:r>
          </a:p>
          <a:p>
            <a:r>
              <a:rPr lang="en-US" sz="1200" kern="1200" baseline="0" dirty="0" smtClean="0">
                <a:solidFill>
                  <a:schemeClr val="tx1"/>
                </a:solidFill>
                <a:latin typeface="Arial" pitchFamily="-110" charset="0"/>
                <a:ea typeface="+mn-ea"/>
                <a:cs typeface="+mn-cs"/>
              </a:rPr>
              <a:t>software code. These include </a:t>
            </a:r>
            <a:r>
              <a:rPr lang="en-US" sz="1200" kern="1200" baseline="0" dirty="0" err="1" smtClean="0">
                <a:solidFill>
                  <a:schemeClr val="tx1"/>
                </a:solidFill>
                <a:latin typeface="Arial" pitchFamily="-110" charset="0"/>
                <a:ea typeface="+mn-ea"/>
                <a:cs typeface="+mn-cs"/>
              </a:rPr>
              <a:t>unvalidated</a:t>
            </a:r>
            <a:r>
              <a:rPr lang="en-US" sz="1200" kern="1200" baseline="0" dirty="0" smtClean="0">
                <a:solidFill>
                  <a:schemeClr val="tx1"/>
                </a:solidFill>
                <a:latin typeface="Arial" pitchFamily="-110" charset="0"/>
                <a:ea typeface="+mn-ea"/>
                <a:cs typeface="+mn-cs"/>
              </a:rPr>
              <a:t> input, cross-site scripting, buffer overflow,</a:t>
            </a:r>
          </a:p>
          <a:p>
            <a:r>
              <a:rPr lang="en-US" sz="1200" kern="1200" baseline="0" dirty="0" smtClean="0">
                <a:solidFill>
                  <a:schemeClr val="tx1"/>
                </a:solidFill>
                <a:latin typeface="Arial" pitchFamily="-110" charset="0"/>
                <a:ea typeface="+mn-ea"/>
                <a:cs typeface="+mn-cs"/>
              </a:rPr>
              <a:t>injection flaws, and improper error handling. These flaws occur as a consequence</a:t>
            </a:r>
          </a:p>
          <a:p>
            <a:r>
              <a:rPr lang="en-US" sz="1200" kern="1200" baseline="0" dirty="0" smtClean="0">
                <a:solidFill>
                  <a:schemeClr val="tx1"/>
                </a:solidFill>
                <a:latin typeface="Arial" pitchFamily="-110" charset="0"/>
                <a:ea typeface="+mn-ea"/>
                <a:cs typeface="+mn-cs"/>
              </a:rPr>
              <a:t>of insufficient checking and validation of data and error codes in programs.</a:t>
            </a:r>
          </a:p>
          <a:p>
            <a:r>
              <a:rPr lang="en-US" sz="1200" kern="1200" baseline="0" dirty="0" smtClean="0">
                <a:solidFill>
                  <a:schemeClr val="tx1"/>
                </a:solidFill>
                <a:latin typeface="Arial" pitchFamily="-110" charset="0"/>
                <a:ea typeface="+mn-ea"/>
                <a:cs typeface="+mn-cs"/>
              </a:rPr>
              <a:t>Awareness of these issues is a critical initial step in writing more secure program</a:t>
            </a:r>
          </a:p>
          <a:p>
            <a:r>
              <a:rPr lang="en-US" sz="1200" kern="1200" baseline="0" dirty="0" smtClean="0">
                <a:solidFill>
                  <a:schemeClr val="tx1"/>
                </a:solidFill>
                <a:latin typeface="Arial" pitchFamily="-110" charset="0"/>
                <a:ea typeface="+mn-ea"/>
                <a:cs typeface="+mn-cs"/>
              </a:rPr>
              <a:t>code. Both these sources emphasize the need for software developers to address</a:t>
            </a:r>
          </a:p>
          <a:p>
            <a:r>
              <a:rPr lang="en-US" sz="1200" kern="1200" baseline="0" dirty="0" smtClean="0">
                <a:solidFill>
                  <a:schemeClr val="tx1"/>
                </a:solidFill>
                <a:latin typeface="Arial" pitchFamily="-110" charset="0"/>
                <a:ea typeface="+mn-ea"/>
                <a:cs typeface="+mn-cs"/>
              </a:rPr>
              <a:t>these known areas of concern, and provide guidance on how this is done. We discuss</a:t>
            </a:r>
          </a:p>
          <a:p>
            <a:r>
              <a:rPr lang="en-US" sz="1200" kern="1200" baseline="0" dirty="0" smtClean="0">
                <a:solidFill>
                  <a:schemeClr val="tx1"/>
                </a:solidFill>
                <a:latin typeface="Arial" pitchFamily="-110" charset="0"/>
                <a:ea typeface="+mn-ea"/>
                <a:cs typeface="+mn-cs"/>
              </a:rPr>
              <a:t>most of these flaws in this chapter.</a:t>
            </a:r>
            <a:endParaRPr lang="en-US" dirty="0" smtClean="0"/>
          </a:p>
          <a:p>
            <a:endParaRPr lang="en-US" dirty="0">
              <a:solidFill>
                <a:srgbClr val="000000"/>
              </a:solidFill>
            </a:endParaRPr>
          </a:p>
        </p:txBody>
      </p:sp>
    </p:spTree>
    <p:extLst>
      <p:ext uri="{BB962C8B-B14F-4D97-AF65-F5344CB8AC3E}">
        <p14:creationId xmlns:p14="http://schemas.microsoft.com/office/powerpoint/2010/main" val="1094106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C5385-8DEA-5A4C-AA2C-77D4AFD08432}" type="slidenum">
              <a:rPr lang="en-AU"/>
              <a:pPr/>
              <a:t>20</a:t>
            </a:fld>
            <a:endParaRPr lang="en-AU"/>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Figure 11.5 illustrates a further issue of multiple, alternative encodings of the</a:t>
            </a:r>
          </a:p>
          <a:p>
            <a:r>
              <a:rPr lang="en-US" sz="1200" b="0" kern="1200" baseline="0" dirty="0" smtClean="0">
                <a:solidFill>
                  <a:schemeClr val="tx1"/>
                </a:solidFill>
                <a:latin typeface="Arial" pitchFamily="-110" charset="0"/>
                <a:ea typeface="+mn-ea"/>
                <a:cs typeface="+mn-cs"/>
              </a:rPr>
              <a:t>input data, This could occur because the data are encoded in HTML or some other</a:t>
            </a:r>
          </a:p>
          <a:p>
            <a:r>
              <a:rPr lang="en-US" sz="1200" b="0" kern="1200" baseline="0" dirty="0" smtClean="0">
                <a:solidFill>
                  <a:schemeClr val="tx1"/>
                </a:solidFill>
                <a:latin typeface="Arial" pitchFamily="-110" charset="0"/>
                <a:ea typeface="+mn-ea"/>
                <a:cs typeface="+mn-cs"/>
              </a:rPr>
              <a:t>structured encoding that allows multiple representations of characters. It can also</a:t>
            </a:r>
          </a:p>
          <a:p>
            <a:r>
              <a:rPr lang="en-US" sz="1200" b="0" kern="1200" baseline="0" dirty="0" smtClean="0">
                <a:solidFill>
                  <a:schemeClr val="tx1"/>
                </a:solidFill>
                <a:latin typeface="Arial" pitchFamily="-110" charset="0"/>
                <a:ea typeface="+mn-ea"/>
                <a:cs typeface="+mn-cs"/>
              </a:rPr>
              <a:t>occur because some character set encodings include multiple encodings of the same</a:t>
            </a:r>
          </a:p>
          <a:p>
            <a:r>
              <a:rPr lang="en-US" sz="1200" b="0" kern="1200" baseline="0" dirty="0" smtClean="0">
                <a:solidFill>
                  <a:schemeClr val="tx1"/>
                </a:solidFill>
                <a:latin typeface="Arial" pitchFamily="-110" charset="0"/>
                <a:ea typeface="+mn-ea"/>
                <a:cs typeface="+mn-cs"/>
              </a:rPr>
              <a:t>character. This is particularly obvious with the use of Unicode and its UTF-8 encoding.</a:t>
            </a:r>
          </a:p>
          <a:p>
            <a:r>
              <a:rPr lang="en-US" sz="1200" b="0" kern="1200" baseline="0" dirty="0" smtClean="0">
                <a:solidFill>
                  <a:schemeClr val="tx1"/>
                </a:solidFill>
                <a:latin typeface="Arial" pitchFamily="-110" charset="0"/>
                <a:ea typeface="+mn-ea"/>
                <a:cs typeface="+mn-cs"/>
              </a:rPr>
              <a:t>Traditionally, computer programmers assumed the use of a single, common, character</a:t>
            </a:r>
          </a:p>
          <a:p>
            <a:r>
              <a:rPr lang="en-US" sz="1200" b="0" kern="1200" baseline="0" dirty="0" smtClean="0">
                <a:solidFill>
                  <a:schemeClr val="tx1"/>
                </a:solidFill>
                <a:latin typeface="Arial" pitchFamily="-110" charset="0"/>
                <a:ea typeface="+mn-ea"/>
                <a:cs typeface="+mn-cs"/>
              </a:rPr>
              <a:t>set, which in many cases was ASCII. This 7-bit character set includes all the</a:t>
            </a:r>
          </a:p>
          <a:p>
            <a:r>
              <a:rPr lang="en-US" sz="1200" b="0" kern="1200" baseline="0" dirty="0" smtClean="0">
                <a:solidFill>
                  <a:schemeClr val="tx1"/>
                </a:solidFill>
                <a:latin typeface="Arial" pitchFamily="-110" charset="0"/>
                <a:ea typeface="+mn-ea"/>
                <a:cs typeface="+mn-cs"/>
              </a:rPr>
              <a:t>common English letters, numbers, and punctuation characters. It also includes a</a:t>
            </a:r>
          </a:p>
          <a:p>
            <a:r>
              <a:rPr lang="en-US" sz="1200" b="0" kern="1200" baseline="0" dirty="0" smtClean="0">
                <a:solidFill>
                  <a:schemeClr val="tx1"/>
                </a:solidFill>
                <a:latin typeface="Arial" pitchFamily="-110" charset="0"/>
                <a:ea typeface="+mn-ea"/>
                <a:cs typeface="+mn-cs"/>
              </a:rPr>
              <a:t>number of common control characters used in computer and data communications</a:t>
            </a:r>
          </a:p>
          <a:p>
            <a:r>
              <a:rPr lang="en-US" sz="1200" b="0" kern="1200" baseline="0" dirty="0" smtClean="0">
                <a:solidFill>
                  <a:schemeClr val="tx1"/>
                </a:solidFill>
                <a:latin typeface="Arial" pitchFamily="-110" charset="0"/>
                <a:ea typeface="+mn-ea"/>
                <a:cs typeface="+mn-cs"/>
              </a:rPr>
              <a:t>applications. However, it is unable to represent the additional accented characters</a:t>
            </a:r>
          </a:p>
          <a:p>
            <a:r>
              <a:rPr lang="en-US" sz="1200" b="0" kern="1200" baseline="0" dirty="0" smtClean="0">
                <a:solidFill>
                  <a:schemeClr val="tx1"/>
                </a:solidFill>
                <a:latin typeface="Arial" pitchFamily="-110" charset="0"/>
                <a:ea typeface="+mn-ea"/>
                <a:cs typeface="+mn-cs"/>
              </a:rPr>
              <a:t>used in many European languages nor the much larger number of characters used in</a:t>
            </a:r>
          </a:p>
          <a:p>
            <a:r>
              <a:rPr lang="en-US" sz="1200" b="0" kern="1200" baseline="0" dirty="0" smtClean="0">
                <a:solidFill>
                  <a:schemeClr val="tx1"/>
                </a:solidFill>
                <a:latin typeface="Arial" pitchFamily="-110" charset="0"/>
                <a:ea typeface="+mn-ea"/>
                <a:cs typeface="+mn-cs"/>
              </a:rPr>
              <a:t>languages such as Chinese and Japanese. There is a growing requirement to support</a:t>
            </a:r>
          </a:p>
          <a:p>
            <a:r>
              <a:rPr lang="en-US" sz="1200" b="0" kern="1200" baseline="0" dirty="0" smtClean="0">
                <a:solidFill>
                  <a:schemeClr val="tx1"/>
                </a:solidFill>
                <a:latin typeface="Arial" pitchFamily="-110" charset="0"/>
                <a:ea typeface="+mn-ea"/>
                <a:cs typeface="+mn-cs"/>
              </a:rPr>
              <a:t>users around the globe and to interact with them using their own languages. The</a:t>
            </a:r>
          </a:p>
          <a:p>
            <a:r>
              <a:rPr lang="en-US" sz="1200" b="0" kern="1200" baseline="0" dirty="0" smtClean="0">
                <a:solidFill>
                  <a:schemeClr val="tx1"/>
                </a:solidFill>
                <a:latin typeface="Arial" pitchFamily="-110" charset="0"/>
                <a:ea typeface="+mn-ea"/>
                <a:cs typeface="+mn-cs"/>
              </a:rPr>
              <a:t>Unicode character set is now widely used for this purpose. It is the native character</a:t>
            </a:r>
          </a:p>
          <a:p>
            <a:r>
              <a:rPr lang="en-US" sz="1200" b="0" kern="1200" baseline="0" dirty="0" smtClean="0">
                <a:solidFill>
                  <a:schemeClr val="tx1"/>
                </a:solidFill>
                <a:latin typeface="Arial" pitchFamily="-110" charset="0"/>
                <a:ea typeface="+mn-ea"/>
                <a:cs typeface="+mn-cs"/>
              </a:rPr>
              <a:t>set used in the Java language, for example. It is also the native character set used</a:t>
            </a:r>
          </a:p>
          <a:p>
            <a:r>
              <a:rPr lang="en-US" sz="1200" b="0" kern="1200" baseline="0" dirty="0" smtClean="0">
                <a:solidFill>
                  <a:schemeClr val="tx1"/>
                </a:solidFill>
                <a:latin typeface="Arial" pitchFamily="-110" charset="0"/>
                <a:ea typeface="+mn-ea"/>
                <a:cs typeface="+mn-cs"/>
              </a:rPr>
              <a:t>by operating systems such as Windows XP and later. Unicode uses a 16-bit value</a:t>
            </a:r>
          </a:p>
          <a:p>
            <a:r>
              <a:rPr lang="en-US" sz="1200" b="0" kern="1200" baseline="0" dirty="0" smtClean="0">
                <a:solidFill>
                  <a:schemeClr val="tx1"/>
                </a:solidFill>
                <a:latin typeface="Arial" pitchFamily="-110" charset="0"/>
                <a:ea typeface="+mn-ea"/>
                <a:cs typeface="+mn-cs"/>
              </a:rPr>
              <a:t>to represent each character. This provides sufficient characters to represent most</a:t>
            </a:r>
          </a:p>
          <a:p>
            <a:r>
              <a:rPr lang="en-US" sz="1200" b="0" kern="1200" baseline="0" dirty="0" smtClean="0">
                <a:solidFill>
                  <a:schemeClr val="tx1"/>
                </a:solidFill>
                <a:latin typeface="Arial" pitchFamily="-110" charset="0"/>
                <a:ea typeface="+mn-ea"/>
                <a:cs typeface="+mn-cs"/>
              </a:rPr>
              <a:t>of those used by the world’s languages. However, many programs, databases, and</a:t>
            </a:r>
          </a:p>
          <a:p>
            <a:r>
              <a:rPr lang="en-US" sz="1200" b="0" kern="1200" baseline="0" dirty="0" smtClean="0">
                <a:solidFill>
                  <a:schemeClr val="tx1"/>
                </a:solidFill>
                <a:latin typeface="Arial" pitchFamily="-110" charset="0"/>
                <a:ea typeface="+mn-ea"/>
                <a:cs typeface="+mn-cs"/>
              </a:rPr>
              <a:t>other computer and communications applications assume an 8-bit character representation,</a:t>
            </a:r>
          </a:p>
          <a:p>
            <a:r>
              <a:rPr lang="en-US" sz="1200" b="0" kern="1200" baseline="0" dirty="0" smtClean="0">
                <a:solidFill>
                  <a:schemeClr val="tx1"/>
                </a:solidFill>
                <a:latin typeface="Arial" pitchFamily="-110" charset="0"/>
                <a:ea typeface="+mn-ea"/>
                <a:cs typeface="+mn-cs"/>
              </a:rPr>
              <a:t>with the first 128 values corresponding to ASCII. To accommodate this,</a:t>
            </a:r>
          </a:p>
          <a:p>
            <a:r>
              <a:rPr lang="en-US" sz="1200" b="0" kern="1200" baseline="0" dirty="0" smtClean="0">
                <a:solidFill>
                  <a:schemeClr val="tx1"/>
                </a:solidFill>
                <a:latin typeface="Arial" pitchFamily="-110" charset="0"/>
                <a:ea typeface="+mn-ea"/>
                <a:cs typeface="+mn-cs"/>
              </a:rPr>
              <a:t>a Unicode character can be encoded as a 1- to 4-byte sequence using the UTF-8</a:t>
            </a:r>
          </a:p>
          <a:p>
            <a:r>
              <a:rPr lang="en-US" sz="1200" b="0" kern="1200" baseline="0" dirty="0" smtClean="0">
                <a:solidFill>
                  <a:schemeClr val="tx1"/>
                </a:solidFill>
                <a:latin typeface="Arial" pitchFamily="-110" charset="0"/>
                <a:ea typeface="+mn-ea"/>
                <a:cs typeface="+mn-cs"/>
              </a:rPr>
              <a:t>encoding. Any specific character is supposed to have a unique encoding. However,</a:t>
            </a:r>
          </a:p>
          <a:p>
            <a:r>
              <a:rPr lang="en-US" sz="1200" b="0" kern="1200" baseline="0" dirty="0" smtClean="0">
                <a:solidFill>
                  <a:schemeClr val="tx1"/>
                </a:solidFill>
                <a:latin typeface="Arial" pitchFamily="-110" charset="0"/>
                <a:ea typeface="+mn-ea"/>
                <a:cs typeface="+mn-cs"/>
              </a:rPr>
              <a:t>if the strict limits in the specification are ignored, common ASCII characters may</a:t>
            </a:r>
          </a:p>
          <a:p>
            <a:r>
              <a:rPr lang="en-US" sz="1200" b="0" kern="1200" baseline="0" dirty="0" smtClean="0">
                <a:solidFill>
                  <a:schemeClr val="tx1"/>
                </a:solidFill>
                <a:latin typeface="Arial" pitchFamily="-110" charset="0"/>
                <a:ea typeface="+mn-ea"/>
                <a:cs typeface="+mn-cs"/>
              </a:rPr>
              <a:t>have multiple encodings. For example, the forward slash character “/”, used to</a:t>
            </a:r>
          </a:p>
          <a:p>
            <a:r>
              <a:rPr lang="en-US" sz="1200" b="0" kern="1200" baseline="0" dirty="0" smtClean="0">
                <a:solidFill>
                  <a:schemeClr val="tx1"/>
                </a:solidFill>
                <a:latin typeface="Arial" pitchFamily="-110" charset="0"/>
                <a:ea typeface="+mn-ea"/>
                <a:cs typeface="+mn-cs"/>
              </a:rPr>
              <a:t>separate directories in a UNIX filename, has the hexadecimal value “2F” in both</a:t>
            </a:r>
          </a:p>
          <a:p>
            <a:r>
              <a:rPr lang="en-US" sz="1200" b="0" kern="1200" baseline="0" dirty="0" smtClean="0">
                <a:solidFill>
                  <a:schemeClr val="tx1"/>
                </a:solidFill>
                <a:latin typeface="Arial" pitchFamily="-110" charset="0"/>
                <a:ea typeface="+mn-ea"/>
                <a:cs typeface="+mn-cs"/>
              </a:rPr>
              <a:t>ASCII and UTF-8. UTF-8 also allows the redundant, longer encodings: “C0 </a:t>
            </a:r>
            <a:r>
              <a:rPr lang="en-US" sz="1200" b="0" kern="1200" baseline="0" dirty="0" err="1" smtClean="0">
                <a:solidFill>
                  <a:schemeClr val="tx1"/>
                </a:solidFill>
                <a:latin typeface="Arial" pitchFamily="-110" charset="0"/>
                <a:ea typeface="+mn-ea"/>
                <a:cs typeface="+mn-cs"/>
              </a:rPr>
              <a:t>AF”and</a:t>
            </a:r>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“E0 80 AF”. While strictly only the shortest encoding should be used, many</a:t>
            </a:r>
          </a:p>
          <a:p>
            <a:r>
              <a:rPr lang="en-US" sz="1200" b="0" kern="1200" baseline="0" dirty="0" smtClean="0">
                <a:solidFill>
                  <a:schemeClr val="tx1"/>
                </a:solidFill>
                <a:latin typeface="Arial" pitchFamily="-110" charset="0"/>
                <a:ea typeface="+mn-ea"/>
                <a:cs typeface="+mn-cs"/>
              </a:rPr>
              <a:t>Unicode decoders accept any valid equivalent sequence.</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Consider the consequences of multiple encodings when validating input.</a:t>
            </a:r>
          </a:p>
          <a:p>
            <a:r>
              <a:rPr lang="en-US" sz="1200" b="0" kern="1200" baseline="0" dirty="0" smtClean="0">
                <a:solidFill>
                  <a:schemeClr val="tx1"/>
                </a:solidFill>
                <a:latin typeface="Arial" pitchFamily="-110" charset="0"/>
                <a:ea typeface="+mn-ea"/>
                <a:cs typeface="+mn-cs"/>
              </a:rPr>
              <a:t>There is a class of attacks that attempt to supply an absolute pathname for a file to</a:t>
            </a:r>
          </a:p>
          <a:p>
            <a:r>
              <a:rPr lang="en-US" sz="1200" b="0" kern="1200" baseline="0" dirty="0" smtClean="0">
                <a:solidFill>
                  <a:schemeClr val="tx1"/>
                </a:solidFill>
                <a:latin typeface="Arial" pitchFamily="-110" charset="0"/>
                <a:ea typeface="+mn-ea"/>
                <a:cs typeface="+mn-cs"/>
              </a:rPr>
              <a:t>a script that expects only a simple local filename. The common check to prevent</a:t>
            </a:r>
          </a:p>
          <a:p>
            <a:r>
              <a:rPr lang="en-US" sz="1200" b="0" kern="1200" baseline="0" dirty="0" smtClean="0">
                <a:solidFill>
                  <a:schemeClr val="tx1"/>
                </a:solidFill>
                <a:latin typeface="Arial" pitchFamily="-110" charset="0"/>
                <a:ea typeface="+mn-ea"/>
                <a:cs typeface="+mn-cs"/>
              </a:rPr>
              <a:t>this is to ensure that the supplied filename does not start with “/” and does not</a:t>
            </a:r>
          </a:p>
          <a:p>
            <a:r>
              <a:rPr lang="en-US" sz="1200" b="0" kern="1200" baseline="0" dirty="0" smtClean="0">
                <a:solidFill>
                  <a:schemeClr val="tx1"/>
                </a:solidFill>
                <a:latin typeface="Arial" pitchFamily="-110" charset="0"/>
                <a:ea typeface="+mn-ea"/>
                <a:cs typeface="+mn-cs"/>
              </a:rPr>
              <a:t>contain any “../” parent directory references. If this check only assumes the correct,</a:t>
            </a:r>
          </a:p>
          <a:p>
            <a:r>
              <a:rPr lang="en-US" sz="1200" b="0" kern="1200" baseline="0" dirty="0" smtClean="0">
                <a:solidFill>
                  <a:schemeClr val="tx1"/>
                </a:solidFill>
                <a:latin typeface="Arial" pitchFamily="-110" charset="0"/>
                <a:ea typeface="+mn-ea"/>
                <a:cs typeface="+mn-cs"/>
              </a:rPr>
              <a:t>shortest UTF-8 encoding of slash, then an attacker using one of the longer encodings</a:t>
            </a:r>
          </a:p>
          <a:p>
            <a:r>
              <a:rPr lang="en-US" sz="1200" b="0" kern="1200" baseline="0" dirty="0" smtClean="0">
                <a:solidFill>
                  <a:schemeClr val="tx1"/>
                </a:solidFill>
                <a:latin typeface="Arial" pitchFamily="-110" charset="0"/>
                <a:ea typeface="+mn-ea"/>
                <a:cs typeface="+mn-cs"/>
              </a:rPr>
              <a:t>could avoid this check. This precise attack and flaw was used against a number</a:t>
            </a:r>
          </a:p>
          <a:p>
            <a:r>
              <a:rPr lang="en-US" sz="1200" b="0" kern="1200" baseline="0" dirty="0" smtClean="0">
                <a:solidFill>
                  <a:schemeClr val="tx1"/>
                </a:solidFill>
                <a:latin typeface="Arial" pitchFamily="-110" charset="0"/>
                <a:ea typeface="+mn-ea"/>
                <a:cs typeface="+mn-cs"/>
              </a:rPr>
              <a:t>of versions of Microsoft’s IIS Web server in the late 1990s. A related issue occurs</a:t>
            </a:r>
          </a:p>
          <a:p>
            <a:r>
              <a:rPr lang="en-US" sz="1200" b="0" kern="1200" baseline="0" dirty="0" smtClean="0">
                <a:solidFill>
                  <a:schemeClr val="tx1"/>
                </a:solidFill>
                <a:latin typeface="Arial" pitchFamily="-110" charset="0"/>
                <a:ea typeface="+mn-ea"/>
                <a:cs typeface="+mn-cs"/>
              </a:rPr>
              <a:t>when the application treats a number of characters as equivalent. For example, a</a:t>
            </a:r>
          </a:p>
          <a:p>
            <a:r>
              <a:rPr lang="en-US" sz="1200" b="0" kern="1200" baseline="0" dirty="0" smtClean="0">
                <a:solidFill>
                  <a:schemeClr val="tx1"/>
                </a:solidFill>
                <a:latin typeface="Arial" pitchFamily="-110" charset="0"/>
                <a:ea typeface="+mn-ea"/>
                <a:cs typeface="+mn-cs"/>
              </a:rPr>
              <a:t>case insensitive application that also ignores letter accents could have 30 equivalent</a:t>
            </a:r>
          </a:p>
          <a:p>
            <a:r>
              <a:rPr lang="en-US" sz="1200" b="0" kern="1200" baseline="0" dirty="0" smtClean="0">
                <a:solidFill>
                  <a:schemeClr val="tx1"/>
                </a:solidFill>
                <a:latin typeface="Arial" pitchFamily="-110" charset="0"/>
                <a:ea typeface="+mn-ea"/>
                <a:cs typeface="+mn-cs"/>
              </a:rPr>
              <a:t>representations of the letter A. These examples demonstrate the problems</a:t>
            </a:r>
          </a:p>
          <a:p>
            <a:r>
              <a:rPr lang="en-US" sz="1200" b="0" kern="1200" baseline="0" dirty="0" smtClean="0">
                <a:solidFill>
                  <a:schemeClr val="tx1"/>
                </a:solidFill>
                <a:latin typeface="Arial" pitchFamily="-110" charset="0"/>
                <a:ea typeface="+mn-ea"/>
                <a:cs typeface="+mn-cs"/>
              </a:rPr>
              <a:t>both with multiple encodings, and with checking for dangerous data values rather</a:t>
            </a:r>
          </a:p>
          <a:p>
            <a:r>
              <a:rPr lang="en-US" sz="1200" b="0" kern="1200" baseline="0" dirty="0" smtClean="0">
                <a:solidFill>
                  <a:schemeClr val="tx1"/>
                </a:solidFill>
                <a:latin typeface="Arial" pitchFamily="-110" charset="0"/>
                <a:ea typeface="+mn-ea"/>
                <a:cs typeface="+mn-cs"/>
              </a:rPr>
              <a:t>than accepting known safe values. In this example, a comparison against a safe</a:t>
            </a:r>
          </a:p>
          <a:p>
            <a:r>
              <a:rPr lang="en-US" sz="1200" b="0" kern="1200" baseline="0" dirty="0" smtClean="0">
                <a:solidFill>
                  <a:schemeClr val="tx1"/>
                </a:solidFill>
                <a:latin typeface="Arial" pitchFamily="-110" charset="0"/>
                <a:ea typeface="+mn-ea"/>
                <a:cs typeface="+mn-cs"/>
              </a:rPr>
              <a:t>specification of a filename would have rejected some names with alternate encodings</a:t>
            </a:r>
          </a:p>
          <a:p>
            <a:r>
              <a:rPr lang="en-US" sz="1200" b="0" kern="1200" baseline="0" dirty="0" smtClean="0">
                <a:solidFill>
                  <a:schemeClr val="tx1"/>
                </a:solidFill>
                <a:latin typeface="Arial" pitchFamily="-110" charset="0"/>
                <a:ea typeface="+mn-ea"/>
                <a:cs typeface="+mn-cs"/>
              </a:rPr>
              <a:t>that were actually acceptable. However, it would definitely have rejected the</a:t>
            </a:r>
          </a:p>
          <a:p>
            <a:r>
              <a:rPr lang="en-US" sz="1200" b="0" kern="1200" baseline="0" dirty="0" smtClean="0">
                <a:solidFill>
                  <a:schemeClr val="tx1"/>
                </a:solidFill>
                <a:latin typeface="Arial" pitchFamily="-110" charset="0"/>
                <a:ea typeface="+mn-ea"/>
                <a:cs typeface="+mn-cs"/>
              </a:rPr>
              <a:t>dangerous input values.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Given the possibility of multiple encodings, the input data must first be</a:t>
            </a:r>
          </a:p>
          <a:p>
            <a:r>
              <a:rPr lang="en-US" sz="1200" b="0" kern="1200" baseline="0" dirty="0" smtClean="0">
                <a:solidFill>
                  <a:schemeClr val="tx1"/>
                </a:solidFill>
                <a:latin typeface="Arial" pitchFamily="-110" charset="0"/>
                <a:ea typeface="+mn-ea"/>
                <a:cs typeface="+mn-cs"/>
              </a:rPr>
              <a:t>transformed into a single, standard, minimal representation. This process is called</a:t>
            </a:r>
          </a:p>
          <a:p>
            <a:r>
              <a:rPr lang="en-US" sz="1200" b="0" kern="1200" baseline="0" dirty="0" smtClean="0">
                <a:solidFill>
                  <a:schemeClr val="tx1"/>
                </a:solidFill>
                <a:latin typeface="Arial" pitchFamily="-110" charset="0"/>
                <a:ea typeface="+mn-ea"/>
                <a:cs typeface="+mn-cs"/>
              </a:rPr>
              <a:t>canonicalization and involves replacing alternate, equivalent encodings by one</a:t>
            </a:r>
          </a:p>
          <a:p>
            <a:r>
              <a:rPr lang="en-US" sz="1200" b="0" kern="1200" baseline="0" dirty="0" smtClean="0">
                <a:solidFill>
                  <a:schemeClr val="tx1"/>
                </a:solidFill>
                <a:latin typeface="Arial" pitchFamily="-110" charset="0"/>
                <a:ea typeface="+mn-ea"/>
                <a:cs typeface="+mn-cs"/>
              </a:rPr>
              <a:t>common value. Once this is done, the input data can then be compared with a</a:t>
            </a:r>
          </a:p>
          <a:p>
            <a:r>
              <a:rPr lang="en-US" sz="1200" b="0" kern="1200" baseline="0" dirty="0" smtClean="0">
                <a:solidFill>
                  <a:schemeClr val="tx1"/>
                </a:solidFill>
                <a:latin typeface="Arial" pitchFamily="-110" charset="0"/>
                <a:ea typeface="+mn-ea"/>
                <a:cs typeface="+mn-cs"/>
              </a:rPr>
              <a:t>single representation of acceptable input values. </a:t>
            </a:r>
            <a:r>
              <a:rPr lang="en-US" sz="1200" b="0" i="0" u="none" strike="noStrike" kern="1200" baseline="0" dirty="0" smtClean="0">
                <a:solidFill>
                  <a:schemeClr val="tx1"/>
                </a:solidFill>
                <a:latin typeface="Arial" pitchFamily="-110" charset="0"/>
                <a:ea typeface="+mn-ea"/>
                <a:cs typeface="+mn-cs"/>
              </a:rPr>
              <a:t>There may potentially be a large</a:t>
            </a:r>
          </a:p>
          <a:p>
            <a:r>
              <a:rPr lang="en-US" sz="1200" b="0" i="0" u="none" strike="noStrike" kern="1200" baseline="0" dirty="0" smtClean="0">
                <a:solidFill>
                  <a:schemeClr val="tx1"/>
                </a:solidFill>
                <a:latin typeface="Arial" pitchFamily="-110" charset="0"/>
                <a:ea typeface="+mn-ea"/>
                <a:cs typeface="+mn-cs"/>
              </a:rPr>
              <a:t>number of input and output fields that require checking. [SIMP11] and others</a:t>
            </a:r>
          </a:p>
          <a:p>
            <a:r>
              <a:rPr lang="en-US" sz="1200" b="0" i="0" u="none" strike="noStrike" kern="1200" baseline="0" dirty="0" smtClean="0">
                <a:solidFill>
                  <a:schemeClr val="tx1"/>
                </a:solidFill>
                <a:latin typeface="Arial" pitchFamily="-110" charset="0"/>
                <a:ea typeface="+mn-ea"/>
                <a:cs typeface="+mn-cs"/>
              </a:rPr>
              <a:t>recommend the use of anti-XSS libraries, or web UI frameworks with integrated</a:t>
            </a:r>
          </a:p>
          <a:p>
            <a:r>
              <a:rPr lang="en-US" sz="1200" b="0" i="0" u="none" strike="noStrike" kern="1200" baseline="0" dirty="0" smtClean="0">
                <a:solidFill>
                  <a:schemeClr val="tx1"/>
                </a:solidFill>
                <a:latin typeface="Arial" pitchFamily="-110" charset="0"/>
                <a:ea typeface="+mn-ea"/>
                <a:cs typeface="+mn-cs"/>
              </a:rPr>
              <a:t>XSS protection, that automate much of the checking process, rather than writing</a:t>
            </a:r>
          </a:p>
          <a:p>
            <a:r>
              <a:rPr lang="en-US" sz="1200" b="0" i="0" u="none" strike="noStrike" kern="1200" baseline="0" dirty="0" smtClean="0">
                <a:solidFill>
                  <a:schemeClr val="tx1"/>
                </a:solidFill>
                <a:latin typeface="Arial" pitchFamily="-110" charset="0"/>
                <a:ea typeface="+mn-ea"/>
                <a:cs typeface="+mn-cs"/>
              </a:rPr>
              <a:t>explicit checks for each field.</a:t>
            </a:r>
            <a:endParaRPr lang="en-US" sz="1200" b="0" kern="1200" baseline="0" dirty="0" smtClean="0">
              <a:solidFill>
                <a:schemeClr val="tx1"/>
              </a:solidFill>
              <a:latin typeface="Arial" pitchFamily="-110" charset="0"/>
              <a:ea typeface="+mn-ea"/>
              <a:cs typeface="+mn-cs"/>
            </a:endParaRPr>
          </a:p>
          <a:p>
            <a:endParaRPr lang="en-US" sz="1200" kern="1200" baseline="0" dirty="0" smtClean="0">
              <a:solidFill>
                <a:schemeClr val="tx1"/>
              </a:solidFill>
              <a:latin typeface="Arial" pitchFamily="-110" charset="0"/>
              <a:ea typeface="+mn-ea"/>
              <a:cs typeface="+mn-cs"/>
            </a:endParaRPr>
          </a:p>
        </p:txBody>
      </p:sp>
    </p:spTree>
    <p:extLst>
      <p:ext uri="{BB962C8B-B14F-4D97-AF65-F5344CB8AC3E}">
        <p14:creationId xmlns:p14="http://schemas.microsoft.com/office/powerpoint/2010/main" val="364481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2F3A3-06A8-7949-9295-FC80A6E4392B}" type="slidenum">
              <a:rPr lang="en-AU"/>
              <a:pPr/>
              <a:t>21</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large positive values in unsigned integers. So the attacker could specify a very large</a:t>
            </a:r>
          </a:p>
          <a:p>
            <a:r>
              <a:rPr lang="en-US" sz="1200" kern="1200" baseline="0" dirty="0" smtClean="0">
                <a:solidFill>
                  <a:schemeClr val="tx1"/>
                </a:solidFill>
                <a:latin typeface="Arial" pitchFamily="-110" charset="0"/>
                <a:ea typeface="+mn-ea"/>
                <a:cs typeface="+mn-cs"/>
              </a:rPr>
              <a:t>actual input data length, which is treated as a negative number when compared with</a:t>
            </a:r>
          </a:p>
          <a:p>
            <a:r>
              <a:rPr lang="en-US" sz="1200" kern="1200" baseline="0" dirty="0" smtClean="0">
                <a:solidFill>
                  <a:schemeClr val="tx1"/>
                </a:solidFill>
                <a:latin typeface="Arial" pitchFamily="-110" charset="0"/>
                <a:ea typeface="+mn-ea"/>
                <a:cs typeface="+mn-cs"/>
              </a:rPr>
              <a:t>the maximum buffer size. Being a negative number, it clearly satisfies a comparison</a:t>
            </a:r>
          </a:p>
          <a:p>
            <a:r>
              <a:rPr lang="en-US" sz="1200" kern="1200" baseline="0" dirty="0" smtClean="0">
                <a:solidFill>
                  <a:schemeClr val="tx1"/>
                </a:solidFill>
                <a:latin typeface="Arial" pitchFamily="-110" charset="0"/>
                <a:ea typeface="+mn-ea"/>
                <a:cs typeface="+mn-cs"/>
              </a:rPr>
              <a:t>with a smaller, positive buffer size. However, when used, the actual data are much</a:t>
            </a:r>
          </a:p>
          <a:p>
            <a:r>
              <a:rPr lang="en-US" sz="1200" kern="1200" baseline="0" dirty="0" smtClean="0">
                <a:solidFill>
                  <a:schemeClr val="tx1"/>
                </a:solidFill>
                <a:latin typeface="Arial" pitchFamily="-110" charset="0"/>
                <a:ea typeface="+mn-ea"/>
                <a:cs typeface="+mn-cs"/>
              </a:rPr>
              <a:t>larger than the buffer allows, and an overflow occurs as a consequence of incorrect</a:t>
            </a:r>
          </a:p>
          <a:p>
            <a:endParaRPr lang="en-US" sz="1200" kern="1200" baseline="0" smtClean="0">
              <a:solidFill>
                <a:schemeClr val="tx1"/>
              </a:solidFill>
              <a:latin typeface="Arial" pitchFamily="-110" charset="0"/>
              <a:ea typeface="+mn-ea"/>
              <a:cs typeface="+mn-cs"/>
            </a:endParaRPr>
          </a:p>
          <a:p>
            <a:r>
              <a:rPr lang="en-US" sz="1200" kern="1200" baseline="0" smtClean="0">
                <a:solidFill>
                  <a:schemeClr val="tx1"/>
                </a:solidFill>
                <a:latin typeface="Arial" pitchFamily="-110" charset="0"/>
                <a:ea typeface="+mn-ea"/>
                <a:cs typeface="+mn-cs"/>
              </a:rPr>
              <a:t>There </a:t>
            </a:r>
            <a:r>
              <a:rPr lang="en-US" sz="1200" kern="1200" baseline="0" dirty="0" smtClean="0">
                <a:solidFill>
                  <a:schemeClr val="tx1"/>
                </a:solidFill>
                <a:latin typeface="Arial" pitchFamily="-110" charset="0"/>
                <a:ea typeface="+mn-ea"/>
                <a:cs typeface="+mn-cs"/>
              </a:rPr>
              <a:t>is an additional concern when the input data represents a numeric</a:t>
            </a:r>
          </a:p>
          <a:p>
            <a:r>
              <a:rPr lang="en-US" sz="1200" kern="1200" baseline="0" dirty="0" smtClean="0">
                <a:solidFill>
                  <a:schemeClr val="tx1"/>
                </a:solidFill>
                <a:latin typeface="Arial" pitchFamily="-110" charset="0"/>
                <a:ea typeface="+mn-ea"/>
                <a:cs typeface="+mn-cs"/>
              </a:rPr>
              <a:t>value. Such values are represented on a computer by a fixed size value. Integers are</a:t>
            </a:r>
          </a:p>
          <a:p>
            <a:r>
              <a:rPr lang="en-US" sz="1200" kern="1200" baseline="0" dirty="0" smtClean="0">
                <a:solidFill>
                  <a:schemeClr val="tx1"/>
                </a:solidFill>
                <a:latin typeface="Arial" pitchFamily="-110" charset="0"/>
                <a:ea typeface="+mn-ea"/>
                <a:cs typeface="+mn-cs"/>
              </a:rPr>
              <a:t>commonly 8, 16, 32, and now 64 bits in size. Floating-point numbers may be 32, 64,</a:t>
            </a:r>
          </a:p>
          <a:p>
            <a:r>
              <a:rPr lang="en-US" sz="1200" kern="1200" baseline="0" dirty="0" smtClean="0">
                <a:solidFill>
                  <a:schemeClr val="tx1"/>
                </a:solidFill>
                <a:latin typeface="Arial" pitchFamily="-110" charset="0"/>
                <a:ea typeface="+mn-ea"/>
                <a:cs typeface="+mn-cs"/>
              </a:rPr>
              <a:t>96, or other numbers of bits, depending on the computer processor used. These values</a:t>
            </a:r>
          </a:p>
          <a:p>
            <a:r>
              <a:rPr lang="en-US" sz="1200" kern="1200" baseline="0" dirty="0" smtClean="0">
                <a:solidFill>
                  <a:schemeClr val="tx1"/>
                </a:solidFill>
                <a:latin typeface="Arial" pitchFamily="-110" charset="0"/>
                <a:ea typeface="+mn-ea"/>
                <a:cs typeface="+mn-cs"/>
              </a:rPr>
              <a:t>may also be signed or unsigned. When the input data are interpreted, the various</a:t>
            </a:r>
          </a:p>
          <a:p>
            <a:r>
              <a:rPr lang="en-US" sz="1200" kern="1200" baseline="0" dirty="0" smtClean="0">
                <a:solidFill>
                  <a:schemeClr val="tx1"/>
                </a:solidFill>
                <a:latin typeface="Arial" pitchFamily="-110" charset="0"/>
                <a:ea typeface="+mn-ea"/>
                <a:cs typeface="+mn-cs"/>
              </a:rPr>
              <a:t>representations of numeric values, including optional sign, leading zeroes, decimal</a:t>
            </a:r>
          </a:p>
          <a:p>
            <a:r>
              <a:rPr lang="en-US" sz="1200" kern="1200" baseline="0" dirty="0" smtClean="0">
                <a:solidFill>
                  <a:schemeClr val="tx1"/>
                </a:solidFill>
                <a:latin typeface="Arial" pitchFamily="-110" charset="0"/>
                <a:ea typeface="+mn-ea"/>
                <a:cs typeface="+mn-cs"/>
              </a:rPr>
              <a:t>values, and power values, must be handled appropriately. The subsequent use of</a:t>
            </a:r>
          </a:p>
          <a:p>
            <a:r>
              <a:rPr lang="en-US" sz="1200" kern="1200" baseline="0" dirty="0" smtClean="0">
                <a:solidFill>
                  <a:schemeClr val="tx1"/>
                </a:solidFill>
                <a:latin typeface="Arial" pitchFamily="-110" charset="0"/>
                <a:ea typeface="+mn-ea"/>
                <a:cs typeface="+mn-cs"/>
              </a:rPr>
              <a:t>numeric values must also be monitored. Problems particularly occur when a value</a:t>
            </a:r>
          </a:p>
          <a:p>
            <a:r>
              <a:rPr lang="en-US" sz="1200" kern="1200" baseline="0" dirty="0" smtClean="0">
                <a:solidFill>
                  <a:schemeClr val="tx1"/>
                </a:solidFill>
                <a:latin typeface="Arial" pitchFamily="-110" charset="0"/>
                <a:ea typeface="+mn-ea"/>
                <a:cs typeface="+mn-cs"/>
              </a:rPr>
              <a:t>of one size or form is cast to another. For example, a buffer size may be read as an</a:t>
            </a:r>
          </a:p>
          <a:p>
            <a:r>
              <a:rPr lang="en-US" sz="1200" kern="1200" baseline="0" dirty="0" smtClean="0">
                <a:solidFill>
                  <a:schemeClr val="tx1"/>
                </a:solidFill>
                <a:latin typeface="Arial" pitchFamily="-110" charset="0"/>
                <a:ea typeface="+mn-ea"/>
                <a:cs typeface="+mn-cs"/>
              </a:rPr>
              <a:t>unsigned integer. It may later be compared with the acceptable maximum buffer size.</a:t>
            </a:r>
          </a:p>
          <a:p>
            <a:r>
              <a:rPr lang="en-US" sz="1200" kern="1200" baseline="0" dirty="0" smtClean="0">
                <a:solidFill>
                  <a:schemeClr val="tx1"/>
                </a:solidFill>
                <a:latin typeface="Arial" pitchFamily="-110" charset="0"/>
                <a:ea typeface="+mn-ea"/>
                <a:cs typeface="+mn-cs"/>
              </a:rPr>
              <a:t>Depending on the language used, the size value that was input as unsigned may subsequently</a:t>
            </a:r>
          </a:p>
          <a:p>
            <a:r>
              <a:rPr lang="en-US" sz="1200" kern="1200" baseline="0" dirty="0" smtClean="0">
                <a:solidFill>
                  <a:schemeClr val="tx1"/>
                </a:solidFill>
                <a:latin typeface="Arial" pitchFamily="-110" charset="0"/>
                <a:ea typeface="+mn-ea"/>
                <a:cs typeface="+mn-cs"/>
              </a:rPr>
              <a:t>be treated as a signed value in some comparison. This leads to a vulnerability</a:t>
            </a:r>
          </a:p>
          <a:p>
            <a:r>
              <a:rPr lang="en-US" sz="1200" kern="1200" baseline="0" dirty="0" smtClean="0">
                <a:solidFill>
                  <a:schemeClr val="tx1"/>
                </a:solidFill>
                <a:latin typeface="Arial" pitchFamily="-110" charset="0"/>
                <a:ea typeface="+mn-ea"/>
                <a:cs typeface="+mn-cs"/>
              </a:rPr>
              <a:t>because negative values have the top bit set. This is the same bit pattern used by</a:t>
            </a:r>
          </a:p>
          <a:p>
            <a:r>
              <a:rPr lang="en-US" sz="1200" kern="1200" baseline="0" dirty="0" smtClean="0">
                <a:solidFill>
                  <a:schemeClr val="tx1"/>
                </a:solidFill>
                <a:latin typeface="Arial" pitchFamily="-110" charset="0"/>
                <a:ea typeface="+mn-ea"/>
                <a:cs typeface="+mn-cs"/>
              </a:rPr>
              <a:t>large positive values in unsigned integers. So the attacker could specify a very large</a:t>
            </a:r>
          </a:p>
          <a:p>
            <a:r>
              <a:rPr lang="en-US" sz="1200" kern="1200" baseline="0" dirty="0" smtClean="0">
                <a:solidFill>
                  <a:schemeClr val="tx1"/>
                </a:solidFill>
                <a:latin typeface="Arial" pitchFamily="-110" charset="0"/>
                <a:ea typeface="+mn-ea"/>
                <a:cs typeface="+mn-cs"/>
              </a:rPr>
              <a:t>actual input data length, which is treated as a negative number when compared with</a:t>
            </a:r>
          </a:p>
          <a:p>
            <a:r>
              <a:rPr lang="en-US" sz="1200" kern="1200" baseline="0" dirty="0" smtClean="0">
                <a:solidFill>
                  <a:schemeClr val="tx1"/>
                </a:solidFill>
                <a:latin typeface="Arial" pitchFamily="-110" charset="0"/>
                <a:ea typeface="+mn-ea"/>
                <a:cs typeface="+mn-cs"/>
              </a:rPr>
              <a:t>the maximum buffer size. Being a negative number, it clearly satisfies a comparison</a:t>
            </a:r>
          </a:p>
          <a:p>
            <a:r>
              <a:rPr lang="en-US" sz="1200" kern="1200" baseline="0" dirty="0" smtClean="0">
                <a:solidFill>
                  <a:schemeClr val="tx1"/>
                </a:solidFill>
                <a:latin typeface="Arial" pitchFamily="-110" charset="0"/>
                <a:ea typeface="+mn-ea"/>
                <a:cs typeface="+mn-cs"/>
              </a:rPr>
              <a:t>with a smaller, positive buffer size. However, when used, the actual data are much</a:t>
            </a:r>
          </a:p>
          <a:p>
            <a:r>
              <a:rPr lang="en-US" sz="1200" kern="1200" baseline="0" dirty="0" smtClean="0">
                <a:solidFill>
                  <a:schemeClr val="tx1"/>
                </a:solidFill>
                <a:latin typeface="Arial" pitchFamily="-110" charset="0"/>
                <a:ea typeface="+mn-ea"/>
                <a:cs typeface="+mn-cs"/>
              </a:rPr>
              <a:t>larger than the buffer allows, and an overflow occurs as a consequence of incorrect</a:t>
            </a:r>
          </a:p>
          <a:p>
            <a:r>
              <a:rPr lang="en-US" sz="1200" kern="1200" baseline="0" dirty="0" smtClean="0">
                <a:solidFill>
                  <a:schemeClr val="tx1"/>
                </a:solidFill>
                <a:latin typeface="Arial" pitchFamily="-110" charset="0"/>
                <a:ea typeface="+mn-ea"/>
                <a:cs typeface="+mn-cs"/>
              </a:rPr>
              <a:t>handling of the input size data. Once again, care is needed to check assumptions</a:t>
            </a:r>
          </a:p>
          <a:p>
            <a:r>
              <a:rPr lang="en-US" sz="1200" kern="1200" baseline="0" dirty="0" smtClean="0">
                <a:solidFill>
                  <a:schemeClr val="tx1"/>
                </a:solidFill>
                <a:latin typeface="Arial" pitchFamily="-110" charset="0"/>
                <a:ea typeface="+mn-ea"/>
                <a:cs typeface="+mn-cs"/>
              </a:rPr>
              <a:t>about data values and to ensure that all use is consistent with these assumptions.</a:t>
            </a:r>
            <a:endParaRPr lang="en-US" dirty="0" smtClean="0"/>
          </a:p>
          <a:p>
            <a:endParaRPr lang="en-US" dirty="0"/>
          </a:p>
        </p:txBody>
      </p:sp>
    </p:spTree>
    <p:extLst>
      <p:ext uri="{BB962C8B-B14F-4D97-AF65-F5344CB8AC3E}">
        <p14:creationId xmlns:p14="http://schemas.microsoft.com/office/powerpoint/2010/main" val="1225226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42E9B-2AEF-A843-A3C4-7CE345426EEE}" type="slidenum">
              <a:rPr lang="en-AU"/>
              <a:pPr/>
              <a:t>22</a:t>
            </a:fld>
            <a:endParaRPr lang="en-AU"/>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Clearly, there is a problem anticipating and testing for all potential types of nonstandard</a:t>
            </a:r>
          </a:p>
          <a:p>
            <a:r>
              <a:rPr lang="en-US" sz="1200" b="0" kern="1200" baseline="0" dirty="0" smtClean="0">
                <a:solidFill>
                  <a:schemeClr val="tx1"/>
                </a:solidFill>
                <a:latin typeface="Arial" pitchFamily="-110" charset="0"/>
                <a:ea typeface="+mn-ea"/>
                <a:cs typeface="+mn-cs"/>
              </a:rPr>
              <a:t>inputs that might be exploited by an attacker to subvert a program.</a:t>
            </a:r>
          </a:p>
          <a:p>
            <a:r>
              <a:rPr lang="en-US" sz="1200" b="0" kern="1200" baseline="0" dirty="0" smtClean="0">
                <a:solidFill>
                  <a:schemeClr val="tx1"/>
                </a:solidFill>
                <a:latin typeface="Arial" pitchFamily="-110" charset="0"/>
                <a:ea typeface="+mn-ea"/>
                <a:cs typeface="+mn-cs"/>
              </a:rPr>
              <a:t>A powerful, alternative approach called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was developed by Professor Barton</a:t>
            </a:r>
          </a:p>
          <a:p>
            <a:r>
              <a:rPr lang="en-US" sz="1200" b="0" kern="1200" baseline="0" dirty="0" smtClean="0">
                <a:solidFill>
                  <a:schemeClr val="tx1"/>
                </a:solidFill>
                <a:latin typeface="Arial" pitchFamily="-110" charset="0"/>
                <a:ea typeface="+mn-ea"/>
                <a:cs typeface="+mn-cs"/>
              </a:rPr>
              <a:t>Miller at the University of Wisconsin Madison in 1989. This is a software testing</a:t>
            </a:r>
          </a:p>
          <a:p>
            <a:r>
              <a:rPr lang="en-US" sz="1200" b="0" kern="1200" baseline="0" dirty="0" smtClean="0">
                <a:solidFill>
                  <a:schemeClr val="tx1"/>
                </a:solidFill>
                <a:latin typeface="Arial" pitchFamily="-110" charset="0"/>
                <a:ea typeface="+mn-ea"/>
                <a:cs typeface="+mn-cs"/>
              </a:rPr>
              <a:t>technique that uses randomly generated data as inputs to a program. The range of</a:t>
            </a:r>
          </a:p>
          <a:p>
            <a:r>
              <a:rPr lang="en-US" sz="1200" b="0" kern="1200" baseline="0" dirty="0" smtClean="0">
                <a:solidFill>
                  <a:schemeClr val="tx1"/>
                </a:solidFill>
                <a:latin typeface="Arial" pitchFamily="-110" charset="0"/>
                <a:ea typeface="+mn-ea"/>
                <a:cs typeface="+mn-cs"/>
              </a:rPr>
              <a:t>inputs that may be explored is very large. They include direct textual or graphic</a:t>
            </a:r>
          </a:p>
          <a:p>
            <a:r>
              <a:rPr lang="en-US" sz="1200" b="0" kern="1200" baseline="0" dirty="0" smtClean="0">
                <a:solidFill>
                  <a:schemeClr val="tx1"/>
                </a:solidFill>
                <a:latin typeface="Arial" pitchFamily="-110" charset="0"/>
                <a:ea typeface="+mn-ea"/>
                <a:cs typeface="+mn-cs"/>
              </a:rPr>
              <a:t>input to a program, random network requests directed at a Web or other distributed</a:t>
            </a:r>
          </a:p>
          <a:p>
            <a:r>
              <a:rPr lang="en-US" sz="1200" b="0" kern="1200" baseline="0" dirty="0" smtClean="0">
                <a:solidFill>
                  <a:schemeClr val="tx1"/>
                </a:solidFill>
                <a:latin typeface="Arial" pitchFamily="-110" charset="0"/>
                <a:ea typeface="+mn-ea"/>
                <a:cs typeface="+mn-cs"/>
              </a:rPr>
              <a:t>service, or random parameters values passed to standard library or system functions.</a:t>
            </a:r>
          </a:p>
          <a:p>
            <a:r>
              <a:rPr lang="en-US" sz="1200" b="0" kern="1200" baseline="0" dirty="0" smtClean="0">
                <a:solidFill>
                  <a:schemeClr val="tx1"/>
                </a:solidFill>
                <a:latin typeface="Arial" pitchFamily="-110" charset="0"/>
                <a:ea typeface="+mn-ea"/>
                <a:cs typeface="+mn-cs"/>
              </a:rPr>
              <a:t>The intent is to determine whether the program or function correctly handles</a:t>
            </a:r>
          </a:p>
          <a:p>
            <a:r>
              <a:rPr lang="en-US" sz="1200" b="0" kern="1200" baseline="0" dirty="0" smtClean="0">
                <a:solidFill>
                  <a:schemeClr val="tx1"/>
                </a:solidFill>
                <a:latin typeface="Arial" pitchFamily="-110" charset="0"/>
                <a:ea typeface="+mn-ea"/>
                <a:cs typeface="+mn-cs"/>
              </a:rPr>
              <a:t>all such abnormal inputs or whether it crashes or otherwise fails to respond appropriately.</a:t>
            </a:r>
          </a:p>
          <a:p>
            <a:r>
              <a:rPr lang="en-US" sz="1200" b="0" kern="1200" baseline="0" dirty="0" smtClean="0">
                <a:solidFill>
                  <a:schemeClr val="tx1"/>
                </a:solidFill>
                <a:latin typeface="Arial" pitchFamily="-110" charset="0"/>
                <a:ea typeface="+mn-ea"/>
                <a:cs typeface="+mn-cs"/>
              </a:rPr>
              <a:t>In the latter cases the program or function clearly has a bug that needs to</a:t>
            </a:r>
          </a:p>
          <a:p>
            <a:r>
              <a:rPr lang="en-US" sz="1200" b="0" kern="1200" baseline="0" dirty="0" smtClean="0">
                <a:solidFill>
                  <a:schemeClr val="tx1"/>
                </a:solidFill>
                <a:latin typeface="Arial" pitchFamily="-110" charset="0"/>
                <a:ea typeface="+mn-ea"/>
                <a:cs typeface="+mn-cs"/>
              </a:rPr>
              <a:t>be corrected. The major advantage of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is its simplicity and its freedom from</a:t>
            </a:r>
          </a:p>
          <a:p>
            <a:r>
              <a:rPr lang="en-US" sz="1200" b="0" kern="1200" baseline="0" dirty="0" smtClean="0">
                <a:solidFill>
                  <a:schemeClr val="tx1"/>
                </a:solidFill>
                <a:latin typeface="Arial" pitchFamily="-110" charset="0"/>
                <a:ea typeface="+mn-ea"/>
                <a:cs typeface="+mn-cs"/>
              </a:rPr>
              <a:t>assumptions about the expected input to any program, service, or function. The cost</a:t>
            </a:r>
          </a:p>
          <a:p>
            <a:r>
              <a:rPr lang="en-US" sz="1200" b="0" kern="1200" baseline="0" dirty="0" smtClean="0">
                <a:solidFill>
                  <a:schemeClr val="tx1"/>
                </a:solidFill>
                <a:latin typeface="Arial" pitchFamily="-110" charset="0"/>
                <a:ea typeface="+mn-ea"/>
                <a:cs typeface="+mn-cs"/>
              </a:rPr>
              <a:t>of generating large numbers of tests is very low. Further, such testing assists in identifying</a:t>
            </a:r>
          </a:p>
          <a:p>
            <a:r>
              <a:rPr lang="en-US" sz="1200" b="0" kern="1200" baseline="0" dirty="0" smtClean="0">
                <a:solidFill>
                  <a:schemeClr val="tx1"/>
                </a:solidFill>
                <a:latin typeface="Arial" pitchFamily="-110" charset="0"/>
                <a:ea typeface="+mn-ea"/>
                <a:cs typeface="+mn-cs"/>
              </a:rPr>
              <a:t>reliability as well as security deficiencies in programs.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While the input can be completely randomly generated, it may also be randomly</a:t>
            </a:r>
          </a:p>
          <a:p>
            <a:r>
              <a:rPr lang="en-US" sz="1200" b="0" kern="1200" baseline="0" dirty="0" smtClean="0">
                <a:solidFill>
                  <a:schemeClr val="tx1"/>
                </a:solidFill>
                <a:latin typeface="Arial" pitchFamily="-110" charset="0"/>
                <a:ea typeface="+mn-ea"/>
                <a:cs typeface="+mn-cs"/>
              </a:rPr>
              <a:t>generated according to some template. Such templates are designed to examine</a:t>
            </a:r>
          </a:p>
          <a:p>
            <a:r>
              <a:rPr lang="en-US" sz="1200" b="0" kern="1200" baseline="0" dirty="0" smtClean="0">
                <a:solidFill>
                  <a:schemeClr val="tx1"/>
                </a:solidFill>
                <a:latin typeface="Arial" pitchFamily="-110" charset="0"/>
                <a:ea typeface="+mn-ea"/>
                <a:cs typeface="+mn-cs"/>
              </a:rPr>
              <a:t>likely scenarios for bugs. This might include excessively long inputs or textual</a:t>
            </a:r>
          </a:p>
          <a:p>
            <a:r>
              <a:rPr lang="en-US" sz="1200" b="0" kern="1200" baseline="0" dirty="0" smtClean="0">
                <a:solidFill>
                  <a:schemeClr val="tx1"/>
                </a:solidFill>
                <a:latin typeface="Arial" pitchFamily="-110" charset="0"/>
                <a:ea typeface="+mn-ea"/>
                <a:cs typeface="+mn-cs"/>
              </a:rPr>
              <a:t>inputs that contain no spaces or other word boundaries, for example. When used</a:t>
            </a:r>
          </a:p>
          <a:p>
            <a:r>
              <a:rPr lang="en-US" sz="1200" b="0" kern="1200" baseline="0" dirty="0" smtClean="0">
                <a:solidFill>
                  <a:schemeClr val="tx1"/>
                </a:solidFill>
                <a:latin typeface="Arial" pitchFamily="-110" charset="0"/>
                <a:ea typeface="+mn-ea"/>
                <a:cs typeface="+mn-cs"/>
              </a:rPr>
              <a:t>with network protocols, a template might specifically target critical aspects of the</a:t>
            </a:r>
          </a:p>
          <a:p>
            <a:r>
              <a:rPr lang="en-US" sz="1200" b="0" kern="1200" baseline="0" dirty="0" smtClean="0">
                <a:solidFill>
                  <a:schemeClr val="tx1"/>
                </a:solidFill>
                <a:latin typeface="Arial" pitchFamily="-110" charset="0"/>
                <a:ea typeface="+mn-ea"/>
                <a:cs typeface="+mn-cs"/>
              </a:rPr>
              <a:t>protocol. The intent of using such templates is to increase the likelihood of locating</a:t>
            </a:r>
          </a:p>
          <a:p>
            <a:r>
              <a:rPr lang="en-US" sz="1200" b="0" kern="1200" baseline="0" dirty="0" smtClean="0">
                <a:solidFill>
                  <a:schemeClr val="tx1"/>
                </a:solidFill>
                <a:latin typeface="Arial" pitchFamily="-110" charset="0"/>
                <a:ea typeface="+mn-ea"/>
                <a:cs typeface="+mn-cs"/>
              </a:rPr>
              <a:t>bugs. The disadvantage is that the templates incorporate assumptions about the</a:t>
            </a:r>
          </a:p>
          <a:p>
            <a:r>
              <a:rPr lang="en-US" sz="1200" b="0" kern="1200" baseline="0" dirty="0" smtClean="0">
                <a:solidFill>
                  <a:schemeClr val="tx1"/>
                </a:solidFill>
                <a:latin typeface="Arial" pitchFamily="-110" charset="0"/>
                <a:ea typeface="+mn-ea"/>
                <a:cs typeface="+mn-cs"/>
              </a:rPr>
              <a:t>input. Hence bugs triggered by other forms of input would be missed. This suggests</a:t>
            </a:r>
          </a:p>
          <a:p>
            <a:r>
              <a:rPr lang="en-US" sz="1200" b="0" kern="1200" baseline="0" dirty="0" smtClean="0">
                <a:solidFill>
                  <a:schemeClr val="tx1"/>
                </a:solidFill>
                <a:latin typeface="Arial" pitchFamily="-110" charset="0"/>
                <a:ea typeface="+mn-ea"/>
                <a:cs typeface="+mn-cs"/>
              </a:rPr>
              <a:t>that a combination of these approaches is needed for a reasonably comprehensive</a:t>
            </a:r>
          </a:p>
          <a:p>
            <a:r>
              <a:rPr lang="en-US" sz="1200" b="0" kern="1200" baseline="0" dirty="0" smtClean="0">
                <a:solidFill>
                  <a:schemeClr val="tx1"/>
                </a:solidFill>
                <a:latin typeface="Arial" pitchFamily="-110" charset="0"/>
                <a:ea typeface="+mn-ea"/>
                <a:cs typeface="+mn-cs"/>
              </a:rPr>
              <a:t>coverage of the inputs.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Professor Miller’s team has applied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tests to a number of common</a:t>
            </a:r>
          </a:p>
          <a:p>
            <a:r>
              <a:rPr lang="en-US" sz="1200" b="0" kern="1200" baseline="0" dirty="0" smtClean="0">
                <a:solidFill>
                  <a:schemeClr val="tx1"/>
                </a:solidFill>
                <a:latin typeface="Arial" pitchFamily="-110" charset="0"/>
                <a:ea typeface="+mn-ea"/>
                <a:cs typeface="+mn-cs"/>
              </a:rPr>
              <a:t>operating systems and applications. These include common command-line and GUI</a:t>
            </a:r>
          </a:p>
          <a:p>
            <a:r>
              <a:rPr lang="en-US" sz="1200" b="0" kern="1200" baseline="0" dirty="0" smtClean="0">
                <a:solidFill>
                  <a:schemeClr val="tx1"/>
                </a:solidFill>
                <a:latin typeface="Arial" pitchFamily="-110" charset="0"/>
                <a:ea typeface="+mn-ea"/>
                <a:cs typeface="+mn-cs"/>
              </a:rPr>
              <a:t>applications running on Linux, Windows NT, and, most recently, Mac OS X. The</a:t>
            </a:r>
          </a:p>
          <a:p>
            <a:r>
              <a:rPr lang="en-US" sz="1200" b="0" kern="1200" baseline="0" dirty="0" smtClean="0">
                <a:solidFill>
                  <a:schemeClr val="tx1"/>
                </a:solidFill>
                <a:latin typeface="Arial" pitchFamily="-110" charset="0"/>
                <a:ea typeface="+mn-ea"/>
                <a:cs typeface="+mn-cs"/>
              </a:rPr>
              <a:t>results of the latest tests are summarized in [MILL07], which identifies a number of</a:t>
            </a:r>
          </a:p>
          <a:p>
            <a:r>
              <a:rPr lang="en-US" sz="1200" b="0" kern="1200" baseline="0" dirty="0" smtClean="0">
                <a:solidFill>
                  <a:schemeClr val="tx1"/>
                </a:solidFill>
                <a:latin typeface="Arial" pitchFamily="-110" charset="0"/>
                <a:ea typeface="+mn-ea"/>
                <a:cs typeface="+mn-cs"/>
              </a:rPr>
              <a:t>programs with bugs in these various systems. Other organizations have used these</a:t>
            </a:r>
          </a:p>
          <a:p>
            <a:r>
              <a:rPr lang="en-US" sz="1200" b="0" kern="1200" baseline="0" dirty="0" smtClean="0">
                <a:solidFill>
                  <a:schemeClr val="tx1"/>
                </a:solidFill>
                <a:latin typeface="Arial" pitchFamily="-110" charset="0"/>
                <a:ea typeface="+mn-ea"/>
                <a:cs typeface="+mn-cs"/>
              </a:rPr>
              <a:t>tests on a variety of systems and software.</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While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is a conceptually very simple testing method, it does have its</a:t>
            </a:r>
          </a:p>
          <a:p>
            <a:r>
              <a:rPr lang="en-US" sz="1200" b="0" kern="1200" baseline="0" dirty="0" smtClean="0">
                <a:solidFill>
                  <a:schemeClr val="tx1"/>
                </a:solidFill>
                <a:latin typeface="Arial" pitchFamily="-110" charset="0"/>
                <a:ea typeface="+mn-ea"/>
                <a:cs typeface="+mn-cs"/>
              </a:rPr>
              <a:t>limitations. In general,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only identifies simple types of faults with handling of</a:t>
            </a:r>
          </a:p>
          <a:p>
            <a:r>
              <a:rPr lang="en-US" sz="1200" b="0" kern="1200" baseline="0" dirty="0" smtClean="0">
                <a:solidFill>
                  <a:schemeClr val="tx1"/>
                </a:solidFill>
                <a:latin typeface="Arial" pitchFamily="-110" charset="0"/>
                <a:ea typeface="+mn-ea"/>
                <a:cs typeface="+mn-cs"/>
              </a:rPr>
              <a:t>input. If a bug exists that is only triggered by a small number of very specific input</a:t>
            </a:r>
          </a:p>
          <a:p>
            <a:r>
              <a:rPr lang="en-US" sz="1200" b="0" kern="1200" baseline="0" dirty="0" smtClean="0">
                <a:solidFill>
                  <a:schemeClr val="tx1"/>
                </a:solidFill>
                <a:latin typeface="Arial" pitchFamily="-110" charset="0"/>
                <a:ea typeface="+mn-ea"/>
                <a:cs typeface="+mn-cs"/>
              </a:rPr>
              <a:t>values,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is unlikely to locate it. However, the types of bugs it does locate are</a:t>
            </a:r>
          </a:p>
          <a:p>
            <a:r>
              <a:rPr lang="en-US" sz="1200" b="0" kern="1200" baseline="0" dirty="0" smtClean="0">
                <a:solidFill>
                  <a:schemeClr val="tx1"/>
                </a:solidFill>
                <a:latin typeface="Arial" pitchFamily="-110" charset="0"/>
                <a:ea typeface="+mn-ea"/>
                <a:cs typeface="+mn-cs"/>
              </a:rPr>
              <a:t>very often serious and potentially exploitable. Hence it ought to be deployed as a</a:t>
            </a:r>
          </a:p>
          <a:p>
            <a:r>
              <a:rPr lang="en-US" sz="1200" b="0" kern="1200" baseline="0" dirty="0" smtClean="0">
                <a:solidFill>
                  <a:schemeClr val="tx1"/>
                </a:solidFill>
                <a:latin typeface="Arial" pitchFamily="-110" charset="0"/>
                <a:ea typeface="+mn-ea"/>
                <a:cs typeface="+mn-cs"/>
              </a:rPr>
              <a:t>component of any reasonably comprehensive testing strategy.</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A number of tools to perform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tests are now available and are used</a:t>
            </a:r>
          </a:p>
          <a:p>
            <a:r>
              <a:rPr lang="en-US" sz="1200" b="0" kern="1200" baseline="0" dirty="0" smtClean="0">
                <a:solidFill>
                  <a:schemeClr val="tx1"/>
                </a:solidFill>
                <a:latin typeface="Arial" pitchFamily="-110" charset="0"/>
                <a:ea typeface="+mn-ea"/>
                <a:cs typeface="+mn-cs"/>
              </a:rPr>
              <a:t>by organizations and individuals to evaluate security of programs and applications.</a:t>
            </a:r>
          </a:p>
          <a:p>
            <a:r>
              <a:rPr lang="en-US" sz="1200" b="0" kern="1200" baseline="0" dirty="0" smtClean="0">
                <a:solidFill>
                  <a:schemeClr val="tx1"/>
                </a:solidFill>
                <a:latin typeface="Arial" pitchFamily="-110" charset="0"/>
                <a:ea typeface="+mn-ea"/>
                <a:cs typeface="+mn-cs"/>
              </a:rPr>
              <a:t>They include the ability to fuzz command-line arguments, environment variables,</a:t>
            </a:r>
          </a:p>
          <a:p>
            <a:r>
              <a:rPr lang="en-US" sz="1200" b="0" kern="1200" baseline="0" dirty="0" smtClean="0">
                <a:solidFill>
                  <a:schemeClr val="tx1"/>
                </a:solidFill>
                <a:latin typeface="Arial" pitchFamily="-110" charset="0"/>
                <a:ea typeface="+mn-ea"/>
                <a:cs typeface="+mn-cs"/>
              </a:rPr>
              <a:t>Web applications, file formats, network protocols, and various forms of </a:t>
            </a:r>
            <a:r>
              <a:rPr lang="en-US" sz="1200" b="0" kern="1200" baseline="0" dirty="0" err="1" smtClean="0">
                <a:solidFill>
                  <a:schemeClr val="tx1"/>
                </a:solidFill>
                <a:latin typeface="Arial" pitchFamily="-110" charset="0"/>
                <a:ea typeface="+mn-ea"/>
                <a:cs typeface="+mn-cs"/>
              </a:rPr>
              <a:t>interprocess</a:t>
            </a:r>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communications. A number of suitable black box test tools, include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tests,</a:t>
            </a:r>
          </a:p>
          <a:p>
            <a:r>
              <a:rPr lang="en-US" sz="1200" b="0" kern="1200" baseline="0" dirty="0" smtClean="0">
                <a:solidFill>
                  <a:schemeClr val="tx1"/>
                </a:solidFill>
                <a:latin typeface="Arial" pitchFamily="-110" charset="0"/>
                <a:ea typeface="+mn-ea"/>
                <a:cs typeface="+mn-cs"/>
              </a:rPr>
              <a:t>are described in [MIRA05]. Such tools are being used by organizations to improve</a:t>
            </a:r>
          </a:p>
          <a:p>
            <a:r>
              <a:rPr lang="en-US" sz="1200" b="0" kern="1200" baseline="0" dirty="0" smtClean="0">
                <a:solidFill>
                  <a:schemeClr val="tx1"/>
                </a:solidFill>
                <a:latin typeface="Arial" pitchFamily="-110" charset="0"/>
                <a:ea typeface="+mn-ea"/>
                <a:cs typeface="+mn-cs"/>
              </a:rPr>
              <a:t>the security of their software. </a:t>
            </a:r>
            <a:r>
              <a:rPr lang="en-US" sz="1200" b="0" kern="1200" baseline="0" dirty="0" err="1" smtClean="0">
                <a:solidFill>
                  <a:schemeClr val="tx1"/>
                </a:solidFill>
                <a:latin typeface="Arial" pitchFamily="-110" charset="0"/>
                <a:ea typeface="+mn-ea"/>
                <a:cs typeface="+mn-cs"/>
              </a:rPr>
              <a:t>Fuzzing</a:t>
            </a:r>
            <a:r>
              <a:rPr lang="en-US" sz="1200" b="0" kern="1200" baseline="0" dirty="0" smtClean="0">
                <a:solidFill>
                  <a:schemeClr val="tx1"/>
                </a:solidFill>
                <a:latin typeface="Arial" pitchFamily="-110" charset="0"/>
                <a:ea typeface="+mn-ea"/>
                <a:cs typeface="+mn-cs"/>
              </a:rPr>
              <a:t> is also used by attackers to identify potentially</a:t>
            </a:r>
          </a:p>
          <a:p>
            <a:r>
              <a:rPr lang="en-US" sz="1200" b="0" kern="1200" baseline="0" dirty="0" smtClean="0">
                <a:solidFill>
                  <a:schemeClr val="tx1"/>
                </a:solidFill>
                <a:latin typeface="Arial" pitchFamily="-110" charset="0"/>
                <a:ea typeface="+mn-ea"/>
                <a:cs typeface="+mn-cs"/>
              </a:rPr>
              <a:t>useful bugs in commonly deployed software. Hence it is becoming increasingly</a:t>
            </a:r>
          </a:p>
          <a:p>
            <a:r>
              <a:rPr lang="en-US" sz="1200" b="0" kern="1200" baseline="0" dirty="0" smtClean="0">
                <a:solidFill>
                  <a:schemeClr val="tx1"/>
                </a:solidFill>
                <a:latin typeface="Arial" pitchFamily="-110" charset="0"/>
                <a:ea typeface="+mn-ea"/>
                <a:cs typeface="+mn-cs"/>
              </a:rPr>
              <a:t>important for developer and maintainers to also use this technique to locate and</a:t>
            </a:r>
          </a:p>
          <a:p>
            <a:r>
              <a:rPr lang="en-US" sz="1200" b="0" kern="1200" baseline="0" dirty="0" smtClean="0">
                <a:solidFill>
                  <a:schemeClr val="tx1"/>
                </a:solidFill>
                <a:latin typeface="Arial" pitchFamily="-110" charset="0"/>
                <a:ea typeface="+mn-ea"/>
                <a:cs typeface="+mn-cs"/>
              </a:rPr>
              <a:t>correct such bugs before they are found and exploited by attackers.</a:t>
            </a:r>
          </a:p>
          <a:p>
            <a:endParaRPr lang="en-US" b="0" dirty="0"/>
          </a:p>
        </p:txBody>
      </p:sp>
    </p:spTree>
    <p:extLst>
      <p:ext uri="{BB962C8B-B14F-4D97-AF65-F5344CB8AC3E}">
        <p14:creationId xmlns:p14="http://schemas.microsoft.com/office/powerpoint/2010/main" val="155968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DF3D49-F76A-414E-9B47-DBE3105955B2}" type="slidenum">
              <a:rPr lang="en-AU"/>
              <a:pPr/>
              <a:t>23</a:t>
            </a:fld>
            <a:endParaRPr lang="en-AU"/>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second component of our model of computer programs is the processing of</a:t>
            </a:r>
          </a:p>
          <a:p>
            <a:r>
              <a:rPr lang="en-US" sz="1200" kern="1200" baseline="0" dirty="0" smtClean="0">
                <a:solidFill>
                  <a:schemeClr val="tx1"/>
                </a:solidFill>
                <a:latin typeface="Arial" pitchFamily="-110" charset="0"/>
                <a:ea typeface="+mn-ea"/>
                <a:cs typeface="+mn-cs"/>
              </a:rPr>
              <a:t>the input data according to some algorithm. For procedural languages like C and</a:t>
            </a:r>
          </a:p>
          <a:p>
            <a:r>
              <a:rPr lang="en-US" sz="1200" kern="1200" baseline="0" dirty="0" smtClean="0">
                <a:solidFill>
                  <a:schemeClr val="tx1"/>
                </a:solidFill>
                <a:latin typeface="Arial" pitchFamily="-110" charset="0"/>
                <a:ea typeface="+mn-ea"/>
                <a:cs typeface="+mn-cs"/>
              </a:rPr>
              <a:t>its descendents, this algorithm specifies the series of steps taken to manipulate the</a:t>
            </a:r>
          </a:p>
          <a:p>
            <a:r>
              <a:rPr lang="en-US" sz="1200" kern="1200" baseline="0" dirty="0" smtClean="0">
                <a:solidFill>
                  <a:schemeClr val="tx1"/>
                </a:solidFill>
                <a:latin typeface="Arial" pitchFamily="-110" charset="0"/>
                <a:ea typeface="+mn-ea"/>
                <a:cs typeface="+mn-cs"/>
              </a:rPr>
              <a:t>input to solve the required problem. High-level languages are typically compiled</a:t>
            </a:r>
          </a:p>
          <a:p>
            <a:r>
              <a:rPr lang="en-US" sz="1200" kern="1200" baseline="0" dirty="0" smtClean="0">
                <a:solidFill>
                  <a:schemeClr val="tx1"/>
                </a:solidFill>
                <a:latin typeface="Arial" pitchFamily="-110" charset="0"/>
                <a:ea typeface="+mn-ea"/>
                <a:cs typeface="+mn-cs"/>
              </a:rPr>
              <a:t>and linked into machine code, which is then directly executed by the target processor.</a:t>
            </a:r>
          </a:p>
          <a:p>
            <a:r>
              <a:rPr lang="en-US" sz="1200" kern="1200" baseline="0" dirty="0" smtClean="0">
                <a:solidFill>
                  <a:schemeClr val="tx1"/>
                </a:solidFill>
                <a:latin typeface="Arial" pitchFamily="-110" charset="0"/>
                <a:ea typeface="+mn-ea"/>
                <a:cs typeface="+mn-cs"/>
              </a:rPr>
              <a:t>In Section 10.1 we discuss the typical process structure used by executing</a:t>
            </a:r>
          </a:p>
          <a:p>
            <a:r>
              <a:rPr lang="en-US" sz="1200" kern="1200" baseline="0" dirty="0" smtClean="0">
                <a:solidFill>
                  <a:schemeClr val="tx1"/>
                </a:solidFill>
                <a:latin typeface="Arial" pitchFamily="-110" charset="0"/>
                <a:ea typeface="+mn-ea"/>
                <a:cs typeface="+mn-cs"/>
              </a:rPr>
              <a:t>programs. Alternatively, a high-level language such as Java may be compiled into</a:t>
            </a:r>
          </a:p>
          <a:p>
            <a:r>
              <a:rPr lang="en-US" sz="1200" kern="1200" baseline="0" dirty="0" smtClean="0">
                <a:solidFill>
                  <a:schemeClr val="tx1"/>
                </a:solidFill>
                <a:latin typeface="Arial" pitchFamily="-110" charset="0"/>
                <a:ea typeface="+mn-ea"/>
                <a:cs typeface="+mn-cs"/>
              </a:rPr>
              <a:t>an intermediate language that is then interpreted by a suitable program on the</a:t>
            </a:r>
          </a:p>
          <a:p>
            <a:r>
              <a:rPr lang="en-US" sz="1200" kern="1200" baseline="0" dirty="0" smtClean="0">
                <a:solidFill>
                  <a:schemeClr val="tx1"/>
                </a:solidFill>
                <a:latin typeface="Arial" pitchFamily="-110" charset="0"/>
                <a:ea typeface="+mn-ea"/>
                <a:cs typeface="+mn-cs"/>
              </a:rPr>
              <a:t>target system. The same may be done for programs written using an interpreted</a:t>
            </a:r>
          </a:p>
          <a:p>
            <a:r>
              <a:rPr lang="en-US" sz="1200" kern="1200" baseline="0" dirty="0" smtClean="0">
                <a:solidFill>
                  <a:schemeClr val="tx1"/>
                </a:solidFill>
                <a:latin typeface="Arial" pitchFamily="-110" charset="0"/>
                <a:ea typeface="+mn-ea"/>
                <a:cs typeface="+mn-cs"/>
              </a:rPr>
              <a:t>scripting language. In all cases the execution of a program involves the execution of</a:t>
            </a:r>
          </a:p>
          <a:p>
            <a:r>
              <a:rPr lang="en-US" sz="1200" kern="1200" baseline="0" dirty="0" smtClean="0">
                <a:solidFill>
                  <a:schemeClr val="tx1"/>
                </a:solidFill>
                <a:latin typeface="Arial" pitchFamily="-110" charset="0"/>
                <a:ea typeface="+mn-ea"/>
                <a:cs typeface="+mn-cs"/>
              </a:rPr>
              <a:t>machine language instructions by a processor to implement the desired algorithm.</a:t>
            </a:r>
          </a:p>
          <a:p>
            <a:r>
              <a:rPr lang="en-US" sz="1200" kern="1200" baseline="0" dirty="0" smtClean="0">
                <a:solidFill>
                  <a:schemeClr val="tx1"/>
                </a:solidFill>
                <a:latin typeface="Arial" pitchFamily="-110" charset="0"/>
                <a:ea typeface="+mn-ea"/>
                <a:cs typeface="+mn-cs"/>
              </a:rPr>
              <a:t>These instructions will manipulate data stored in various regions of memory and in</a:t>
            </a:r>
          </a:p>
          <a:p>
            <a:r>
              <a:rPr lang="en-US" sz="1200" kern="1200" baseline="0" dirty="0" smtClean="0">
                <a:solidFill>
                  <a:schemeClr val="tx1"/>
                </a:solidFill>
                <a:latin typeface="Arial" pitchFamily="-110" charset="0"/>
                <a:ea typeface="+mn-ea"/>
                <a:cs typeface="+mn-cs"/>
              </a:rPr>
              <a:t>the processor’s registers.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From a software security perspective, the key issues are whether the implemented</a:t>
            </a:r>
          </a:p>
          <a:p>
            <a:r>
              <a:rPr lang="en-US" sz="1200" kern="1200" baseline="0" dirty="0" smtClean="0">
                <a:solidFill>
                  <a:schemeClr val="tx1"/>
                </a:solidFill>
                <a:latin typeface="Arial" pitchFamily="-110" charset="0"/>
                <a:ea typeface="+mn-ea"/>
                <a:cs typeface="+mn-cs"/>
              </a:rPr>
              <a:t>algorithm correctly solves the specified problem, whether the machine</a:t>
            </a:r>
          </a:p>
          <a:p>
            <a:r>
              <a:rPr lang="en-US" sz="1200" kern="1200" baseline="0" dirty="0" smtClean="0">
                <a:solidFill>
                  <a:schemeClr val="tx1"/>
                </a:solidFill>
                <a:latin typeface="Arial" pitchFamily="-110" charset="0"/>
                <a:ea typeface="+mn-ea"/>
                <a:cs typeface="+mn-cs"/>
              </a:rPr>
              <a:t>instructions executed correctly represent the high-level algorithm specification, and</a:t>
            </a:r>
          </a:p>
          <a:p>
            <a:r>
              <a:rPr lang="en-US" sz="1200" kern="1200" baseline="0" dirty="0" smtClean="0">
                <a:solidFill>
                  <a:schemeClr val="tx1"/>
                </a:solidFill>
                <a:latin typeface="Arial" pitchFamily="-110" charset="0"/>
                <a:ea typeface="+mn-ea"/>
                <a:cs typeface="+mn-cs"/>
              </a:rPr>
              <a:t>whether the manipulation of data values in variables, as stored in machine registers</a:t>
            </a:r>
          </a:p>
          <a:p>
            <a:r>
              <a:rPr lang="en-US" sz="1200" kern="1200" baseline="0" dirty="0" smtClean="0">
                <a:solidFill>
                  <a:schemeClr val="tx1"/>
                </a:solidFill>
                <a:latin typeface="Arial" pitchFamily="-110" charset="0"/>
                <a:ea typeface="+mn-ea"/>
                <a:cs typeface="+mn-cs"/>
              </a:rPr>
              <a:t>or memory, is valid and meaningful.</a:t>
            </a:r>
            <a:endParaRPr lang="en-US" dirty="0"/>
          </a:p>
        </p:txBody>
      </p:sp>
    </p:spTree>
    <p:extLst>
      <p:ext uri="{BB962C8B-B14F-4D97-AF65-F5344CB8AC3E}">
        <p14:creationId xmlns:p14="http://schemas.microsoft.com/office/powerpoint/2010/main" val="1428866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F1E184-98BE-BD43-997E-5DE689EFB8AC}" type="slidenum">
              <a:rPr lang="en-AU"/>
              <a:pPr/>
              <a:t>24</a:t>
            </a:fld>
            <a:endParaRPr lang="en-AU"/>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first issue is primarily one of good program development technique. The</a:t>
            </a:r>
          </a:p>
          <a:p>
            <a:r>
              <a:rPr lang="en-US" sz="1200" kern="1200" baseline="0" dirty="0" smtClean="0">
                <a:solidFill>
                  <a:schemeClr val="tx1"/>
                </a:solidFill>
                <a:latin typeface="Arial" pitchFamily="-110" charset="0"/>
                <a:ea typeface="+mn-ea"/>
                <a:cs typeface="+mn-cs"/>
              </a:rPr>
              <a:t>algorithm may not correctly implement all cases or variants of the problem. This</a:t>
            </a:r>
          </a:p>
          <a:p>
            <a:r>
              <a:rPr lang="en-US" sz="1200" kern="1200" baseline="0" dirty="0" smtClean="0">
                <a:solidFill>
                  <a:schemeClr val="tx1"/>
                </a:solidFill>
                <a:latin typeface="Arial" pitchFamily="-110" charset="0"/>
                <a:ea typeface="+mn-ea"/>
                <a:cs typeface="+mn-cs"/>
              </a:rPr>
              <a:t>might allow some seemingly legitimate program input to trigger program behavior</a:t>
            </a:r>
          </a:p>
          <a:p>
            <a:r>
              <a:rPr lang="en-US" sz="1200" kern="1200" baseline="0" dirty="0" smtClean="0">
                <a:solidFill>
                  <a:schemeClr val="tx1"/>
                </a:solidFill>
                <a:latin typeface="Arial" pitchFamily="-110" charset="0"/>
                <a:ea typeface="+mn-ea"/>
                <a:cs typeface="+mn-cs"/>
              </a:rPr>
              <a:t>that was not intended, providing an attacker with additional capabilities. While this</a:t>
            </a:r>
          </a:p>
          <a:p>
            <a:r>
              <a:rPr lang="en-US" sz="1200" kern="1200" baseline="0" dirty="0" smtClean="0">
                <a:solidFill>
                  <a:schemeClr val="tx1"/>
                </a:solidFill>
                <a:latin typeface="Arial" pitchFamily="-110" charset="0"/>
                <a:ea typeface="+mn-ea"/>
                <a:cs typeface="+mn-cs"/>
              </a:rPr>
              <a:t>may be an issue of inappropriate interpretation or handling of program input, as</a:t>
            </a:r>
          </a:p>
          <a:p>
            <a:r>
              <a:rPr lang="en-US" sz="1200" kern="1200" baseline="0" dirty="0" smtClean="0">
                <a:solidFill>
                  <a:schemeClr val="tx1"/>
                </a:solidFill>
                <a:latin typeface="Arial" pitchFamily="-110" charset="0"/>
                <a:ea typeface="+mn-ea"/>
                <a:cs typeface="+mn-cs"/>
              </a:rPr>
              <a:t>we discuss in Section 11.2 , it may also be inappropriate handling of what should be</a:t>
            </a:r>
          </a:p>
          <a:p>
            <a:r>
              <a:rPr lang="en-US" sz="1200" kern="1200" baseline="0" dirty="0" smtClean="0">
                <a:solidFill>
                  <a:schemeClr val="tx1"/>
                </a:solidFill>
                <a:latin typeface="Arial" pitchFamily="-110" charset="0"/>
                <a:ea typeface="+mn-ea"/>
                <a:cs typeface="+mn-cs"/>
              </a:rPr>
              <a:t>valid input. The consequence of such a deficiency in the design or implementation</a:t>
            </a:r>
          </a:p>
          <a:p>
            <a:r>
              <a:rPr lang="en-US" sz="1200" kern="1200" baseline="0" dirty="0" smtClean="0">
                <a:solidFill>
                  <a:schemeClr val="tx1"/>
                </a:solidFill>
                <a:latin typeface="Arial" pitchFamily="-110" charset="0"/>
                <a:ea typeface="+mn-ea"/>
                <a:cs typeface="+mn-cs"/>
              </a:rPr>
              <a:t>of the algorithm is a bug in the resulting program that could be exploited.</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 good example of this was the bug in some early releases of the Netscape Web</a:t>
            </a:r>
          </a:p>
          <a:p>
            <a:r>
              <a:rPr lang="en-US" sz="1200" kern="1200" baseline="0" dirty="0" smtClean="0">
                <a:solidFill>
                  <a:schemeClr val="tx1"/>
                </a:solidFill>
                <a:latin typeface="Arial" pitchFamily="-110" charset="0"/>
                <a:ea typeface="+mn-ea"/>
                <a:cs typeface="+mn-cs"/>
              </a:rPr>
              <a:t>browser. Their implementation of the random number generator used to generate</a:t>
            </a:r>
          </a:p>
          <a:p>
            <a:r>
              <a:rPr lang="en-US" sz="1200" kern="1200" baseline="0" dirty="0" smtClean="0">
                <a:solidFill>
                  <a:schemeClr val="tx1"/>
                </a:solidFill>
                <a:latin typeface="Arial" pitchFamily="-110" charset="0"/>
                <a:ea typeface="+mn-ea"/>
                <a:cs typeface="+mn-cs"/>
              </a:rPr>
              <a:t>session keys for secure Web connections was inadequate [GOWA01]. The assumption</a:t>
            </a:r>
          </a:p>
          <a:p>
            <a:r>
              <a:rPr lang="en-US" sz="1200" kern="1200" baseline="0" dirty="0" smtClean="0">
                <a:solidFill>
                  <a:schemeClr val="tx1"/>
                </a:solidFill>
                <a:latin typeface="Arial" pitchFamily="-110" charset="0"/>
                <a:ea typeface="+mn-ea"/>
                <a:cs typeface="+mn-cs"/>
              </a:rPr>
              <a:t>was that these numbers should be unguessable, short of trying all alternatives.</a:t>
            </a:r>
          </a:p>
          <a:p>
            <a:r>
              <a:rPr lang="en-US" sz="1200" kern="1200" baseline="0" dirty="0" smtClean="0">
                <a:solidFill>
                  <a:schemeClr val="tx1"/>
                </a:solidFill>
                <a:latin typeface="Arial" pitchFamily="-110" charset="0"/>
                <a:ea typeface="+mn-ea"/>
                <a:cs typeface="+mn-cs"/>
              </a:rPr>
              <a:t>However, due to a poor choice of the information used to seed this algorithm, the</a:t>
            </a:r>
          </a:p>
          <a:p>
            <a:r>
              <a:rPr lang="en-US" sz="1200" kern="1200" baseline="0" dirty="0" smtClean="0">
                <a:solidFill>
                  <a:schemeClr val="tx1"/>
                </a:solidFill>
                <a:latin typeface="Arial" pitchFamily="-110" charset="0"/>
                <a:ea typeface="+mn-ea"/>
                <a:cs typeface="+mn-cs"/>
              </a:rPr>
              <a:t>resulting numbers were relatively easy to predict. As a consequence, it was possible</a:t>
            </a:r>
          </a:p>
          <a:p>
            <a:r>
              <a:rPr lang="en-US" sz="1200" kern="1200" baseline="0" dirty="0" smtClean="0">
                <a:solidFill>
                  <a:schemeClr val="tx1"/>
                </a:solidFill>
                <a:latin typeface="Arial" pitchFamily="-110" charset="0"/>
                <a:ea typeface="+mn-ea"/>
                <a:cs typeface="+mn-cs"/>
              </a:rPr>
              <a:t>for an attacker to guess the key used and then decrypt the data exchanged over a</a:t>
            </a:r>
          </a:p>
          <a:p>
            <a:r>
              <a:rPr lang="en-US" sz="1200" kern="1200" baseline="0" dirty="0" smtClean="0">
                <a:solidFill>
                  <a:schemeClr val="tx1"/>
                </a:solidFill>
                <a:latin typeface="Arial" pitchFamily="-110" charset="0"/>
                <a:ea typeface="+mn-ea"/>
                <a:cs typeface="+mn-cs"/>
              </a:rPr>
              <a:t>secure Web session. This flaw was fixed by reimplementing the random number</a:t>
            </a:r>
          </a:p>
          <a:p>
            <a:r>
              <a:rPr lang="en-US" sz="1200" kern="1200" baseline="0" dirty="0" smtClean="0">
                <a:solidFill>
                  <a:schemeClr val="tx1"/>
                </a:solidFill>
                <a:latin typeface="Arial" pitchFamily="-110" charset="0"/>
                <a:ea typeface="+mn-ea"/>
                <a:cs typeface="+mn-cs"/>
              </a:rPr>
              <a:t>generator to ensure that it was seeded with sufficient unpredictable information</a:t>
            </a:r>
          </a:p>
          <a:p>
            <a:r>
              <a:rPr lang="en-US" sz="1200" kern="1200" baseline="0" dirty="0" smtClean="0">
                <a:solidFill>
                  <a:schemeClr val="tx1"/>
                </a:solidFill>
                <a:latin typeface="Arial" pitchFamily="-110" charset="0"/>
                <a:ea typeface="+mn-ea"/>
                <a:cs typeface="+mn-cs"/>
              </a:rPr>
              <a:t>that it was not possible for an attacker to guess its output.</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Another well-known example is the TCP session spoof or hijack attack. This</a:t>
            </a:r>
          </a:p>
          <a:p>
            <a:r>
              <a:rPr lang="en-US" sz="1200" kern="1200" baseline="0" dirty="0" smtClean="0">
                <a:solidFill>
                  <a:schemeClr val="tx1"/>
                </a:solidFill>
                <a:latin typeface="Arial" pitchFamily="-110" charset="0"/>
                <a:ea typeface="+mn-ea"/>
                <a:cs typeface="+mn-cs"/>
              </a:rPr>
              <a:t>extends the concept we discussed in Section 7.1 of sending source spoofed packets</a:t>
            </a:r>
          </a:p>
          <a:p>
            <a:r>
              <a:rPr lang="en-US" sz="1200" kern="1200" baseline="0" dirty="0" smtClean="0">
                <a:solidFill>
                  <a:schemeClr val="tx1"/>
                </a:solidFill>
                <a:latin typeface="Arial" pitchFamily="-110" charset="0"/>
                <a:ea typeface="+mn-ea"/>
                <a:cs typeface="+mn-cs"/>
              </a:rPr>
              <a:t>to a TCP server. In this attack, the goal is not to leave the server with half-open</a:t>
            </a:r>
          </a:p>
          <a:p>
            <a:r>
              <a:rPr lang="en-US" sz="1200" kern="1200" baseline="0" dirty="0" smtClean="0">
                <a:solidFill>
                  <a:schemeClr val="tx1"/>
                </a:solidFill>
                <a:latin typeface="Arial" pitchFamily="-110" charset="0"/>
                <a:ea typeface="+mn-ea"/>
                <a:cs typeface="+mn-cs"/>
              </a:rPr>
              <a:t>connections, but rather to fool it into accepting packets using a spoofed source</a:t>
            </a:r>
          </a:p>
          <a:p>
            <a:r>
              <a:rPr lang="en-US" sz="1200" kern="1200" baseline="0" dirty="0" smtClean="0">
                <a:solidFill>
                  <a:schemeClr val="tx1"/>
                </a:solidFill>
                <a:latin typeface="Arial" pitchFamily="-110" charset="0"/>
                <a:ea typeface="+mn-ea"/>
                <a:cs typeface="+mn-cs"/>
              </a:rPr>
              <a:t>address that belongs to a trusted host but actually originates on the attacker’s system.</a:t>
            </a:r>
          </a:p>
          <a:p>
            <a:r>
              <a:rPr lang="en-US" sz="1200" kern="1200" baseline="0" dirty="0" smtClean="0">
                <a:solidFill>
                  <a:schemeClr val="tx1"/>
                </a:solidFill>
                <a:latin typeface="Arial" pitchFamily="-110" charset="0"/>
                <a:ea typeface="+mn-ea"/>
                <a:cs typeface="+mn-cs"/>
              </a:rPr>
              <a:t>If the attack succeeded, the server could be convinced to run commands or</a:t>
            </a:r>
          </a:p>
          <a:p>
            <a:r>
              <a:rPr lang="en-US" sz="1200" kern="1200" baseline="0" dirty="0" smtClean="0">
                <a:solidFill>
                  <a:schemeClr val="tx1"/>
                </a:solidFill>
                <a:latin typeface="Arial" pitchFamily="-110" charset="0"/>
                <a:ea typeface="+mn-ea"/>
                <a:cs typeface="+mn-cs"/>
              </a:rPr>
              <a:t>provide access to data allowed for a trusted peer, but not generally. To understand</a:t>
            </a:r>
          </a:p>
          <a:p>
            <a:r>
              <a:rPr lang="en-US" sz="1200" kern="1200" baseline="0" dirty="0" smtClean="0">
                <a:solidFill>
                  <a:schemeClr val="tx1"/>
                </a:solidFill>
                <a:latin typeface="Arial" pitchFamily="-110" charset="0"/>
                <a:ea typeface="+mn-ea"/>
                <a:cs typeface="+mn-cs"/>
              </a:rPr>
              <a:t>the requirements for this attack, consider the TCP three-way connection handshake</a:t>
            </a:r>
          </a:p>
          <a:p>
            <a:r>
              <a:rPr lang="en-US" sz="1200" kern="1200" baseline="0" dirty="0" smtClean="0">
                <a:solidFill>
                  <a:schemeClr val="tx1"/>
                </a:solidFill>
                <a:latin typeface="Arial" pitchFamily="-110" charset="0"/>
                <a:ea typeface="+mn-ea"/>
                <a:cs typeface="+mn-cs"/>
              </a:rPr>
              <a:t>illustrated in Figure 7.2 . Recall that because a spoofed source address is used,</a:t>
            </a:r>
          </a:p>
          <a:p>
            <a:r>
              <a:rPr lang="en-US" sz="1200" kern="1200" baseline="0" dirty="0" smtClean="0">
                <a:solidFill>
                  <a:schemeClr val="tx1"/>
                </a:solidFill>
                <a:latin typeface="Arial" pitchFamily="-110" charset="0"/>
                <a:ea typeface="+mn-ea"/>
                <a:cs typeface="+mn-cs"/>
              </a:rPr>
              <a:t>the response from the server will not be seen by the attacker, who will not therefore</a:t>
            </a:r>
          </a:p>
          <a:p>
            <a:r>
              <a:rPr lang="en-US" sz="1200" kern="1200" baseline="0" dirty="0" smtClean="0">
                <a:solidFill>
                  <a:schemeClr val="tx1"/>
                </a:solidFill>
                <a:latin typeface="Arial" pitchFamily="-110" charset="0"/>
                <a:ea typeface="+mn-ea"/>
                <a:cs typeface="+mn-cs"/>
              </a:rPr>
              <a:t>know the initial sequence number provided by the server. However, if the attacker</a:t>
            </a:r>
          </a:p>
          <a:p>
            <a:r>
              <a:rPr lang="en-US" sz="1200" kern="1200" baseline="0" dirty="0" smtClean="0">
                <a:solidFill>
                  <a:schemeClr val="tx1"/>
                </a:solidFill>
                <a:latin typeface="Arial" pitchFamily="-110" charset="0"/>
                <a:ea typeface="+mn-ea"/>
                <a:cs typeface="+mn-cs"/>
              </a:rPr>
              <a:t>can correctly guess this number, a suitable ACK packet can be constructed and sent</a:t>
            </a:r>
          </a:p>
          <a:p>
            <a:r>
              <a:rPr lang="en-US" sz="1200" kern="1200" baseline="0" dirty="0" smtClean="0">
                <a:solidFill>
                  <a:schemeClr val="tx1"/>
                </a:solidFill>
                <a:latin typeface="Arial" pitchFamily="-110" charset="0"/>
                <a:ea typeface="+mn-ea"/>
                <a:cs typeface="+mn-cs"/>
              </a:rPr>
              <a:t>to the server, which then assumes that the connection is established. Any subsequent</a:t>
            </a:r>
          </a:p>
          <a:p>
            <a:r>
              <a:rPr lang="en-US" sz="1200" kern="1200" baseline="0" dirty="0" smtClean="0">
                <a:solidFill>
                  <a:schemeClr val="tx1"/>
                </a:solidFill>
                <a:latin typeface="Arial" pitchFamily="-110" charset="0"/>
                <a:ea typeface="+mn-ea"/>
                <a:cs typeface="+mn-cs"/>
              </a:rPr>
              <a:t>data packet is treated by the server as coming from the trusted source, with</a:t>
            </a:r>
          </a:p>
          <a:p>
            <a:r>
              <a:rPr lang="en-US" sz="1200" kern="1200" baseline="0" dirty="0" smtClean="0">
                <a:solidFill>
                  <a:schemeClr val="tx1"/>
                </a:solidFill>
                <a:latin typeface="Arial" pitchFamily="-110" charset="0"/>
                <a:ea typeface="+mn-ea"/>
                <a:cs typeface="+mn-cs"/>
              </a:rPr>
              <a:t>the rights assigned to it. The hijack variant of this attack waits until some authorized</a:t>
            </a:r>
          </a:p>
          <a:p>
            <a:r>
              <a:rPr lang="en-US" sz="1200" kern="1200" baseline="0" dirty="0" smtClean="0">
                <a:solidFill>
                  <a:schemeClr val="tx1"/>
                </a:solidFill>
                <a:latin typeface="Arial" pitchFamily="-110" charset="0"/>
                <a:ea typeface="+mn-ea"/>
                <a:cs typeface="+mn-cs"/>
              </a:rPr>
              <a:t>external user connects and logs in to the server. Then the attacker attempts</a:t>
            </a:r>
          </a:p>
          <a:p>
            <a:r>
              <a:rPr lang="en-US" sz="1200" kern="1200" baseline="0" dirty="0" smtClean="0">
                <a:solidFill>
                  <a:schemeClr val="tx1"/>
                </a:solidFill>
                <a:latin typeface="Arial" pitchFamily="-110" charset="0"/>
                <a:ea typeface="+mn-ea"/>
                <a:cs typeface="+mn-cs"/>
              </a:rPr>
              <a:t>to guess the sequence numbers used and to inject packets with spoofed details to</a:t>
            </a:r>
          </a:p>
          <a:p>
            <a:r>
              <a:rPr lang="en-US" sz="1200" kern="1200" baseline="0" dirty="0" smtClean="0">
                <a:solidFill>
                  <a:schemeClr val="tx1"/>
                </a:solidFill>
                <a:latin typeface="Arial" pitchFamily="-110" charset="0"/>
                <a:ea typeface="+mn-ea"/>
                <a:cs typeface="+mn-cs"/>
              </a:rPr>
              <a:t>mimic the next packets the server expects to see from the authorized user. If the</a:t>
            </a:r>
          </a:p>
          <a:p>
            <a:r>
              <a:rPr lang="en-US" sz="1200" kern="1200" baseline="0" dirty="0" smtClean="0">
                <a:solidFill>
                  <a:schemeClr val="tx1"/>
                </a:solidFill>
                <a:latin typeface="Arial" pitchFamily="-110" charset="0"/>
                <a:ea typeface="+mn-ea"/>
                <a:cs typeface="+mn-cs"/>
              </a:rPr>
              <a:t>attacker guesses correctly, then the server responds to any requests using the access</a:t>
            </a:r>
          </a:p>
          <a:p>
            <a:r>
              <a:rPr lang="en-US" sz="1200" kern="1200" baseline="0" dirty="0" smtClean="0">
                <a:solidFill>
                  <a:schemeClr val="tx1"/>
                </a:solidFill>
                <a:latin typeface="Arial" pitchFamily="-110" charset="0"/>
                <a:ea typeface="+mn-ea"/>
                <a:cs typeface="+mn-cs"/>
              </a:rPr>
              <a:t>rights and permissions of the authorized user. There is an additional complexity to</a:t>
            </a:r>
          </a:p>
          <a:p>
            <a:r>
              <a:rPr lang="en-US" sz="1200" kern="1200" baseline="0" dirty="0" smtClean="0">
                <a:solidFill>
                  <a:schemeClr val="tx1"/>
                </a:solidFill>
                <a:latin typeface="Arial" pitchFamily="-110" charset="0"/>
                <a:ea typeface="+mn-ea"/>
                <a:cs typeface="+mn-cs"/>
              </a:rPr>
              <a:t>these attacks. Any responses from the server are sent to the system whose address</a:t>
            </a:r>
          </a:p>
          <a:p>
            <a:r>
              <a:rPr lang="en-US" sz="1200" kern="1200" baseline="0" dirty="0" smtClean="0">
                <a:solidFill>
                  <a:schemeClr val="tx1"/>
                </a:solidFill>
                <a:latin typeface="Arial" pitchFamily="-110" charset="0"/>
                <a:ea typeface="+mn-ea"/>
                <a:cs typeface="+mn-cs"/>
              </a:rPr>
              <a:t>is being spoofed. Because they acknowledge packets this system has not sent,</a:t>
            </a:r>
          </a:p>
          <a:p>
            <a:r>
              <a:rPr lang="en-US" sz="1200" kern="1200" baseline="0" dirty="0" smtClean="0">
                <a:solidFill>
                  <a:schemeClr val="tx1"/>
                </a:solidFill>
                <a:latin typeface="Arial" pitchFamily="-110" charset="0"/>
                <a:ea typeface="+mn-ea"/>
                <a:cs typeface="+mn-cs"/>
              </a:rPr>
              <a:t>the system will assume there is a network error and send a reset (RST) packet to</a:t>
            </a:r>
          </a:p>
          <a:p>
            <a:r>
              <a:rPr lang="en-US" sz="1200" kern="1200" baseline="0" dirty="0" smtClean="0">
                <a:solidFill>
                  <a:schemeClr val="tx1"/>
                </a:solidFill>
                <a:latin typeface="Arial" pitchFamily="-110" charset="0"/>
                <a:ea typeface="+mn-ea"/>
                <a:cs typeface="+mn-cs"/>
              </a:rPr>
              <a:t>terminate the connection. The attacker must ensure that the attack packets reach</a:t>
            </a:r>
          </a:p>
          <a:p>
            <a:r>
              <a:rPr lang="en-US" sz="1200" kern="1200" baseline="0" dirty="0" smtClean="0">
                <a:solidFill>
                  <a:schemeClr val="tx1"/>
                </a:solidFill>
                <a:latin typeface="Arial" pitchFamily="-110" charset="0"/>
                <a:ea typeface="+mn-ea"/>
                <a:cs typeface="+mn-cs"/>
              </a:rPr>
              <a:t>the server and are processed before this can occur. This may be achieved by launching</a:t>
            </a:r>
          </a:p>
          <a:p>
            <a:r>
              <a:rPr lang="en-US" sz="1200" kern="1200" baseline="0" dirty="0" smtClean="0">
                <a:solidFill>
                  <a:schemeClr val="tx1"/>
                </a:solidFill>
                <a:latin typeface="Arial" pitchFamily="-110" charset="0"/>
                <a:ea typeface="+mn-ea"/>
                <a:cs typeface="+mn-cs"/>
              </a:rPr>
              <a:t>a denial-of-service attack on the spoofed system while simultaneously attacking</a:t>
            </a:r>
          </a:p>
          <a:p>
            <a:r>
              <a:rPr lang="en-US" sz="1200" kern="1200" baseline="0" dirty="0" smtClean="0">
                <a:solidFill>
                  <a:schemeClr val="tx1"/>
                </a:solidFill>
                <a:latin typeface="Arial" pitchFamily="-110" charset="0"/>
                <a:ea typeface="+mn-ea"/>
                <a:cs typeface="+mn-cs"/>
              </a:rPr>
              <a:t>the target server.</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implementation flaw that permits these attacks is that the initial sequence</a:t>
            </a:r>
          </a:p>
          <a:p>
            <a:r>
              <a:rPr lang="en-US" sz="1200" kern="1200" baseline="0" dirty="0" smtClean="0">
                <a:solidFill>
                  <a:schemeClr val="tx1"/>
                </a:solidFill>
                <a:latin typeface="Arial" pitchFamily="-110" charset="0"/>
                <a:ea typeface="+mn-ea"/>
                <a:cs typeface="+mn-cs"/>
              </a:rPr>
              <a:t>numbers used by many TCP/IP implementations are far too predictable. In addition,</a:t>
            </a:r>
          </a:p>
          <a:p>
            <a:r>
              <a:rPr lang="en-US" sz="1200" kern="1200" baseline="0" dirty="0" smtClean="0">
                <a:solidFill>
                  <a:schemeClr val="tx1"/>
                </a:solidFill>
                <a:latin typeface="Arial" pitchFamily="-110" charset="0"/>
                <a:ea typeface="+mn-ea"/>
                <a:cs typeface="+mn-cs"/>
              </a:rPr>
              <a:t>the sequence number is used to identify all packets belonging to a particular session.</a:t>
            </a:r>
          </a:p>
          <a:p>
            <a:r>
              <a:rPr lang="en-US" sz="1200" kern="1200" baseline="0" dirty="0" smtClean="0">
                <a:solidFill>
                  <a:schemeClr val="tx1"/>
                </a:solidFill>
                <a:latin typeface="Arial" pitchFamily="-110" charset="0"/>
                <a:ea typeface="+mn-ea"/>
                <a:cs typeface="+mn-cs"/>
              </a:rPr>
              <a:t>The TCP standard specifies that a new, different sequence number should be used</a:t>
            </a:r>
          </a:p>
          <a:p>
            <a:r>
              <a:rPr lang="en-US" sz="1200" kern="1200" baseline="0" dirty="0" smtClean="0">
                <a:solidFill>
                  <a:schemeClr val="tx1"/>
                </a:solidFill>
                <a:latin typeface="Arial" pitchFamily="-110" charset="0"/>
                <a:ea typeface="+mn-ea"/>
                <a:cs typeface="+mn-cs"/>
              </a:rPr>
              <a:t>for each connection so that packets from previous connections can be distinguished.</a:t>
            </a:r>
          </a:p>
          <a:p>
            <a:r>
              <a:rPr lang="en-US" sz="1200" kern="1200" baseline="0" dirty="0" smtClean="0">
                <a:solidFill>
                  <a:schemeClr val="tx1"/>
                </a:solidFill>
                <a:latin typeface="Arial" pitchFamily="-110" charset="0"/>
                <a:ea typeface="+mn-ea"/>
                <a:cs typeface="+mn-cs"/>
              </a:rPr>
              <a:t>Potentially this could be a random number (subject to certain constraints). However,</a:t>
            </a:r>
          </a:p>
          <a:p>
            <a:r>
              <a:rPr lang="en-US" sz="1200" kern="1200" baseline="0" dirty="0" smtClean="0">
                <a:solidFill>
                  <a:schemeClr val="tx1"/>
                </a:solidFill>
                <a:latin typeface="Arial" pitchFamily="-110" charset="0"/>
                <a:ea typeface="+mn-ea"/>
                <a:cs typeface="+mn-cs"/>
              </a:rPr>
              <a:t>many implementations used a highly predictable algorithm to generate the next initial</a:t>
            </a:r>
          </a:p>
          <a:p>
            <a:r>
              <a:rPr lang="en-US" sz="1200" kern="1200" baseline="0" dirty="0" smtClean="0">
                <a:solidFill>
                  <a:schemeClr val="tx1"/>
                </a:solidFill>
                <a:latin typeface="Arial" pitchFamily="-110" charset="0"/>
                <a:ea typeface="+mn-ea"/>
                <a:cs typeface="+mn-cs"/>
              </a:rPr>
              <a:t>sequence number. The combination of the implied use of the sequence number as an</a:t>
            </a:r>
          </a:p>
          <a:p>
            <a:r>
              <a:rPr lang="en-US" sz="1200" kern="1200" baseline="0" dirty="0" smtClean="0">
                <a:solidFill>
                  <a:schemeClr val="tx1"/>
                </a:solidFill>
                <a:latin typeface="Arial" pitchFamily="-110" charset="0"/>
                <a:ea typeface="+mn-ea"/>
                <a:cs typeface="+mn-cs"/>
              </a:rPr>
              <a:t>identifier and authenticator of packets belonging to a specific TCP session and the</a:t>
            </a:r>
          </a:p>
          <a:p>
            <a:r>
              <a:rPr lang="en-US" sz="1200" kern="1200" baseline="0" dirty="0" smtClean="0">
                <a:solidFill>
                  <a:schemeClr val="tx1"/>
                </a:solidFill>
                <a:latin typeface="Arial" pitchFamily="-110" charset="0"/>
                <a:ea typeface="+mn-ea"/>
                <a:cs typeface="+mn-cs"/>
              </a:rPr>
              <a:t>failure to make them sufficiently unpredictable enables the attack to occur. A number</a:t>
            </a:r>
          </a:p>
          <a:p>
            <a:r>
              <a:rPr lang="en-US" sz="1200" kern="1200" baseline="0" dirty="0" smtClean="0">
                <a:solidFill>
                  <a:schemeClr val="tx1"/>
                </a:solidFill>
                <a:latin typeface="Arial" pitchFamily="-110" charset="0"/>
                <a:ea typeface="+mn-ea"/>
                <a:cs typeface="+mn-cs"/>
              </a:rPr>
              <a:t>of recent operating system releases now support truly randomized initial sequence</a:t>
            </a:r>
          </a:p>
          <a:p>
            <a:r>
              <a:rPr lang="en-US" sz="1200" kern="1200" baseline="0" dirty="0" smtClean="0">
                <a:solidFill>
                  <a:schemeClr val="tx1"/>
                </a:solidFill>
                <a:latin typeface="Arial" pitchFamily="-110" charset="0"/>
                <a:ea typeface="+mn-ea"/>
                <a:cs typeface="+mn-cs"/>
              </a:rPr>
              <a:t>numbers. Such systems are immune to these types of attacks.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Another variant of this issue is when the programmers deliberately include</a:t>
            </a:r>
          </a:p>
          <a:p>
            <a:r>
              <a:rPr lang="en-US" sz="1200" kern="1200" baseline="0" dirty="0" smtClean="0">
                <a:solidFill>
                  <a:schemeClr val="tx1"/>
                </a:solidFill>
                <a:latin typeface="Arial" pitchFamily="-110" charset="0"/>
                <a:ea typeface="+mn-ea"/>
                <a:cs typeface="+mn-cs"/>
              </a:rPr>
              <a:t>additional code in a program to help test and debug it. While this valid during</a:t>
            </a:r>
          </a:p>
          <a:p>
            <a:r>
              <a:rPr lang="en-US" sz="1200" kern="1200" baseline="0" dirty="0" smtClean="0">
                <a:solidFill>
                  <a:schemeClr val="tx1"/>
                </a:solidFill>
                <a:latin typeface="Arial" pitchFamily="-110" charset="0"/>
                <a:ea typeface="+mn-ea"/>
                <a:cs typeface="+mn-cs"/>
              </a:rPr>
              <a:t>program development, all too often this code remains in production releases of a</a:t>
            </a:r>
          </a:p>
          <a:p>
            <a:r>
              <a:rPr lang="en-US" sz="1200" kern="1200" baseline="0" dirty="0" smtClean="0">
                <a:solidFill>
                  <a:schemeClr val="tx1"/>
                </a:solidFill>
                <a:latin typeface="Arial" pitchFamily="-110" charset="0"/>
                <a:ea typeface="+mn-ea"/>
                <a:cs typeface="+mn-cs"/>
              </a:rPr>
              <a:t>program. At the very least, this code could inappropriately release information to a</a:t>
            </a:r>
          </a:p>
          <a:p>
            <a:r>
              <a:rPr lang="en-US" sz="1200" kern="1200" baseline="0" dirty="0" smtClean="0">
                <a:solidFill>
                  <a:schemeClr val="tx1"/>
                </a:solidFill>
                <a:latin typeface="Arial" pitchFamily="-110" charset="0"/>
                <a:ea typeface="+mn-ea"/>
                <a:cs typeface="+mn-cs"/>
              </a:rPr>
              <a:t>user of the program. At worst, it may permit a user to bypass security checks or other</a:t>
            </a:r>
          </a:p>
          <a:p>
            <a:r>
              <a:rPr lang="en-US" sz="1200" kern="1200" baseline="0" dirty="0" smtClean="0">
                <a:solidFill>
                  <a:schemeClr val="tx1"/>
                </a:solidFill>
                <a:latin typeface="Arial" pitchFamily="-110" charset="0"/>
                <a:ea typeface="+mn-ea"/>
                <a:cs typeface="+mn-cs"/>
              </a:rPr>
              <a:t>program limitations and perform actions they would not otherwise be allowed to</a:t>
            </a:r>
          </a:p>
          <a:p>
            <a:r>
              <a:rPr lang="en-US" sz="1200" kern="1200" baseline="0" dirty="0" smtClean="0">
                <a:solidFill>
                  <a:schemeClr val="tx1"/>
                </a:solidFill>
                <a:latin typeface="Arial" pitchFamily="-110" charset="0"/>
                <a:ea typeface="+mn-ea"/>
                <a:cs typeface="+mn-cs"/>
              </a:rPr>
              <a:t>perform. This type of vulnerability was seen in the </a:t>
            </a:r>
            <a:r>
              <a:rPr lang="en-US" sz="1200" kern="1200" baseline="0" dirty="0" err="1" smtClean="0">
                <a:solidFill>
                  <a:schemeClr val="tx1"/>
                </a:solidFill>
                <a:latin typeface="Arial" pitchFamily="-110" charset="0"/>
                <a:ea typeface="+mn-ea"/>
                <a:cs typeface="+mn-cs"/>
              </a:rPr>
              <a:t>sendmail</a:t>
            </a:r>
            <a:r>
              <a:rPr lang="en-US" sz="1200" kern="1200" baseline="0" dirty="0" smtClean="0">
                <a:solidFill>
                  <a:schemeClr val="tx1"/>
                </a:solidFill>
                <a:latin typeface="Arial" pitchFamily="-110" charset="0"/>
                <a:ea typeface="+mn-ea"/>
                <a:cs typeface="+mn-cs"/>
              </a:rPr>
              <a:t> mail delivery program</a:t>
            </a:r>
          </a:p>
          <a:p>
            <a:r>
              <a:rPr lang="en-US" sz="1200" kern="1200" baseline="0" dirty="0" smtClean="0">
                <a:solidFill>
                  <a:schemeClr val="tx1"/>
                </a:solidFill>
                <a:latin typeface="Arial" pitchFamily="-110" charset="0"/>
                <a:ea typeface="+mn-ea"/>
                <a:cs typeface="+mn-cs"/>
              </a:rPr>
              <a:t>in the late 1980s and famously exploited by the Morris Internet Worm. The implementers</a:t>
            </a:r>
          </a:p>
          <a:p>
            <a:r>
              <a:rPr lang="en-US" sz="1200" kern="1200" baseline="0" dirty="0" smtClean="0">
                <a:solidFill>
                  <a:schemeClr val="tx1"/>
                </a:solidFill>
                <a:latin typeface="Arial" pitchFamily="-110" charset="0"/>
                <a:ea typeface="+mn-ea"/>
                <a:cs typeface="+mn-cs"/>
              </a:rPr>
              <a:t>of </a:t>
            </a:r>
            <a:r>
              <a:rPr lang="en-US" sz="1200" kern="1200" baseline="0" dirty="0" err="1" smtClean="0">
                <a:solidFill>
                  <a:schemeClr val="tx1"/>
                </a:solidFill>
                <a:latin typeface="Arial" pitchFamily="-110" charset="0"/>
                <a:ea typeface="+mn-ea"/>
                <a:cs typeface="+mn-cs"/>
              </a:rPr>
              <a:t>sendmail</a:t>
            </a:r>
            <a:r>
              <a:rPr lang="en-US" sz="1200" kern="1200" baseline="0" dirty="0" smtClean="0">
                <a:solidFill>
                  <a:schemeClr val="tx1"/>
                </a:solidFill>
                <a:latin typeface="Arial" pitchFamily="-110" charset="0"/>
                <a:ea typeface="+mn-ea"/>
                <a:cs typeface="+mn-cs"/>
              </a:rPr>
              <a:t> had left in support for a DEBUG command that allowed the</a:t>
            </a:r>
          </a:p>
          <a:p>
            <a:r>
              <a:rPr lang="en-US" sz="1200" kern="1200" baseline="0" dirty="0" smtClean="0">
                <a:solidFill>
                  <a:schemeClr val="tx1"/>
                </a:solidFill>
                <a:latin typeface="Arial" pitchFamily="-110" charset="0"/>
                <a:ea typeface="+mn-ea"/>
                <a:cs typeface="+mn-cs"/>
              </a:rPr>
              <a:t>user to remotely query and control the running program [SPAF89]. The Worm used</a:t>
            </a:r>
          </a:p>
          <a:p>
            <a:r>
              <a:rPr lang="en-US" sz="1200" kern="1200" baseline="0" dirty="0" smtClean="0">
                <a:solidFill>
                  <a:schemeClr val="tx1"/>
                </a:solidFill>
                <a:latin typeface="Arial" pitchFamily="-110" charset="0"/>
                <a:ea typeface="+mn-ea"/>
                <a:cs typeface="+mn-cs"/>
              </a:rPr>
              <a:t>this feature to infect systems running versions of </a:t>
            </a:r>
            <a:r>
              <a:rPr lang="en-US" sz="1200" kern="1200" baseline="0" dirty="0" err="1" smtClean="0">
                <a:solidFill>
                  <a:schemeClr val="tx1"/>
                </a:solidFill>
                <a:latin typeface="Arial" pitchFamily="-110" charset="0"/>
                <a:ea typeface="+mn-ea"/>
                <a:cs typeface="+mn-cs"/>
              </a:rPr>
              <a:t>sendmail</a:t>
            </a:r>
            <a:r>
              <a:rPr lang="en-US" sz="1200" kern="1200" baseline="0" dirty="0" smtClean="0">
                <a:solidFill>
                  <a:schemeClr val="tx1"/>
                </a:solidFill>
                <a:latin typeface="Arial" pitchFamily="-110" charset="0"/>
                <a:ea typeface="+mn-ea"/>
                <a:cs typeface="+mn-cs"/>
              </a:rPr>
              <a:t> with this vulnerability.</a:t>
            </a:r>
          </a:p>
          <a:p>
            <a:r>
              <a:rPr lang="en-US" sz="1200" kern="1200" baseline="0" dirty="0" smtClean="0">
                <a:solidFill>
                  <a:schemeClr val="tx1"/>
                </a:solidFill>
                <a:latin typeface="Arial" pitchFamily="-110" charset="0"/>
                <a:ea typeface="+mn-ea"/>
                <a:cs typeface="+mn-cs"/>
              </a:rPr>
              <a:t>The problem was aggravated because the </a:t>
            </a:r>
            <a:r>
              <a:rPr lang="en-US" sz="1200" kern="1200" baseline="0" dirty="0" err="1" smtClean="0">
                <a:solidFill>
                  <a:schemeClr val="tx1"/>
                </a:solidFill>
                <a:latin typeface="Arial" pitchFamily="-110" charset="0"/>
                <a:ea typeface="+mn-ea"/>
                <a:cs typeface="+mn-cs"/>
              </a:rPr>
              <a:t>sendmail</a:t>
            </a:r>
            <a:r>
              <a:rPr lang="en-US" sz="1200" kern="1200" baseline="0" dirty="0" smtClean="0">
                <a:solidFill>
                  <a:schemeClr val="tx1"/>
                </a:solidFill>
                <a:latin typeface="Arial" pitchFamily="-110" charset="0"/>
                <a:ea typeface="+mn-ea"/>
                <a:cs typeface="+mn-cs"/>
              </a:rPr>
              <a:t> program ran using superuser</a:t>
            </a:r>
          </a:p>
          <a:p>
            <a:r>
              <a:rPr lang="en-US" sz="1200" kern="1200" baseline="0" dirty="0" smtClean="0">
                <a:solidFill>
                  <a:schemeClr val="tx1"/>
                </a:solidFill>
                <a:latin typeface="Arial" pitchFamily="-110" charset="0"/>
                <a:ea typeface="+mn-ea"/>
                <a:cs typeface="+mn-cs"/>
              </a:rPr>
              <a:t>privileges and hence had unlimited access to change the system. We discuss the issue</a:t>
            </a:r>
          </a:p>
          <a:p>
            <a:r>
              <a:rPr lang="en-US" sz="1200" kern="1200" baseline="0" dirty="0" smtClean="0">
                <a:solidFill>
                  <a:schemeClr val="tx1"/>
                </a:solidFill>
                <a:latin typeface="Arial" pitchFamily="-110" charset="0"/>
                <a:ea typeface="+mn-ea"/>
                <a:cs typeface="+mn-cs"/>
              </a:rPr>
              <a:t>of minimizing privileges further in Section 11.4 .</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 further example concerns the implementation of an interpreter for a </a:t>
            </a:r>
            <a:r>
              <a:rPr lang="en-US" sz="1200" kern="1200" baseline="0" dirty="0" err="1" smtClean="0">
                <a:solidFill>
                  <a:schemeClr val="tx1"/>
                </a:solidFill>
                <a:latin typeface="Arial" pitchFamily="-110" charset="0"/>
                <a:ea typeface="+mn-ea"/>
                <a:cs typeface="+mn-cs"/>
              </a:rPr>
              <a:t>highor</a:t>
            </a:r>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intermediate-level languages. The assumption is that the interpreter correctly</a:t>
            </a:r>
          </a:p>
          <a:p>
            <a:r>
              <a:rPr lang="en-US" sz="1200" kern="1200" baseline="0" dirty="0" smtClean="0">
                <a:solidFill>
                  <a:schemeClr val="tx1"/>
                </a:solidFill>
                <a:latin typeface="Arial" pitchFamily="-110" charset="0"/>
                <a:ea typeface="+mn-ea"/>
                <a:cs typeface="+mn-cs"/>
              </a:rPr>
              <a:t>implements the specified program code. Failure to adequately reflect the language</a:t>
            </a:r>
          </a:p>
          <a:p>
            <a:r>
              <a:rPr lang="en-US" sz="1200" kern="1200" baseline="0" dirty="0" smtClean="0">
                <a:solidFill>
                  <a:schemeClr val="tx1"/>
                </a:solidFill>
                <a:latin typeface="Arial" pitchFamily="-110" charset="0"/>
                <a:ea typeface="+mn-ea"/>
                <a:cs typeface="+mn-cs"/>
              </a:rPr>
              <a:t>semantics could result in bugs that an attacker might exploit. This was clearly seen</a:t>
            </a:r>
          </a:p>
          <a:p>
            <a:r>
              <a:rPr lang="en-US" sz="1200" kern="1200" baseline="0" dirty="0" smtClean="0">
                <a:solidFill>
                  <a:schemeClr val="tx1"/>
                </a:solidFill>
                <a:latin typeface="Arial" pitchFamily="-110" charset="0"/>
                <a:ea typeface="+mn-ea"/>
                <a:cs typeface="+mn-cs"/>
              </a:rPr>
              <a:t>when some early implementations of the Java Virtual Machine (JVM) inadequately</a:t>
            </a:r>
          </a:p>
          <a:p>
            <a:r>
              <a:rPr lang="en-US" sz="1200" kern="1200" baseline="0" dirty="0" smtClean="0">
                <a:solidFill>
                  <a:schemeClr val="tx1"/>
                </a:solidFill>
                <a:latin typeface="Arial" pitchFamily="-110" charset="0"/>
                <a:ea typeface="+mn-ea"/>
                <a:cs typeface="+mn-cs"/>
              </a:rPr>
              <a:t>implemented the security checks specified for remotely sourced code, such as in</a:t>
            </a:r>
          </a:p>
          <a:p>
            <a:r>
              <a:rPr lang="en-US" sz="1200" kern="1200" baseline="0" dirty="0" smtClean="0">
                <a:solidFill>
                  <a:schemeClr val="tx1"/>
                </a:solidFill>
                <a:latin typeface="Arial" pitchFamily="-110" charset="0"/>
                <a:ea typeface="+mn-ea"/>
                <a:cs typeface="+mn-cs"/>
              </a:rPr>
              <a:t>applets [DEFW96]. These implementations permitted an attacker to introduce code</a:t>
            </a:r>
          </a:p>
          <a:p>
            <a:r>
              <a:rPr lang="en-US" sz="1200" kern="1200" baseline="0" dirty="0" smtClean="0">
                <a:solidFill>
                  <a:schemeClr val="tx1"/>
                </a:solidFill>
                <a:latin typeface="Arial" pitchFamily="-110" charset="0"/>
                <a:ea typeface="+mn-ea"/>
                <a:cs typeface="+mn-cs"/>
              </a:rPr>
              <a:t>remotely, such as on a Web page, but trick the JVM interpreter into treating them</a:t>
            </a:r>
          </a:p>
          <a:p>
            <a:r>
              <a:rPr lang="en-US" sz="1200" kern="1200" baseline="0" dirty="0" smtClean="0">
                <a:solidFill>
                  <a:schemeClr val="tx1"/>
                </a:solidFill>
                <a:latin typeface="Arial" pitchFamily="-110" charset="0"/>
                <a:ea typeface="+mn-ea"/>
                <a:cs typeface="+mn-cs"/>
              </a:rPr>
              <a:t>as locally sourced and hence trusted code with much greater access to the local</a:t>
            </a:r>
          </a:p>
          <a:p>
            <a:r>
              <a:rPr lang="en-US" sz="1200" kern="1200" baseline="0" dirty="0" smtClean="0">
                <a:solidFill>
                  <a:schemeClr val="tx1"/>
                </a:solidFill>
                <a:latin typeface="Arial" pitchFamily="-110" charset="0"/>
                <a:ea typeface="+mn-ea"/>
                <a:cs typeface="+mn-cs"/>
              </a:rPr>
              <a:t>system and data.</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These examples illustrate the care that is needed when designing and implementing</a:t>
            </a:r>
          </a:p>
          <a:p>
            <a:r>
              <a:rPr lang="en-US" sz="1200" kern="1200" baseline="0" dirty="0" smtClean="0">
                <a:solidFill>
                  <a:schemeClr val="tx1"/>
                </a:solidFill>
                <a:latin typeface="Arial" pitchFamily="-110" charset="0"/>
                <a:ea typeface="+mn-ea"/>
                <a:cs typeface="+mn-cs"/>
              </a:rPr>
              <a:t>a program. It is important to specify assumptions carefully, such as that</a:t>
            </a:r>
          </a:p>
          <a:p>
            <a:r>
              <a:rPr lang="en-US" sz="1200" kern="1200" baseline="0" dirty="0" smtClean="0">
                <a:solidFill>
                  <a:schemeClr val="tx1"/>
                </a:solidFill>
                <a:latin typeface="Arial" pitchFamily="-110" charset="0"/>
                <a:ea typeface="+mn-ea"/>
                <a:cs typeface="+mn-cs"/>
              </a:rPr>
              <a:t>generated random number should indeed be unpredictable, in order to ensure that</a:t>
            </a:r>
          </a:p>
          <a:p>
            <a:r>
              <a:rPr lang="en-US" sz="1200" kern="1200" baseline="0" dirty="0" smtClean="0">
                <a:solidFill>
                  <a:schemeClr val="tx1"/>
                </a:solidFill>
                <a:latin typeface="Arial" pitchFamily="-110" charset="0"/>
                <a:ea typeface="+mn-ea"/>
                <a:cs typeface="+mn-cs"/>
              </a:rPr>
              <a:t>these assumptions are satisfied by the resulting program code. It is also very important</a:t>
            </a:r>
          </a:p>
          <a:p>
            <a:r>
              <a:rPr lang="en-US" sz="1200" kern="1200" baseline="0" dirty="0" smtClean="0">
                <a:solidFill>
                  <a:schemeClr val="tx1"/>
                </a:solidFill>
                <a:latin typeface="Arial" pitchFamily="-110" charset="0"/>
                <a:ea typeface="+mn-ea"/>
                <a:cs typeface="+mn-cs"/>
              </a:rPr>
              <a:t>to identify debugging and testing extensions to the program and to ensure that</a:t>
            </a:r>
          </a:p>
          <a:p>
            <a:r>
              <a:rPr lang="en-US" sz="1200" kern="1200" baseline="0" dirty="0" smtClean="0">
                <a:solidFill>
                  <a:schemeClr val="tx1"/>
                </a:solidFill>
                <a:latin typeface="Arial" pitchFamily="-110" charset="0"/>
                <a:ea typeface="+mn-ea"/>
                <a:cs typeface="+mn-cs"/>
              </a:rPr>
              <a:t>they are removed or disabled before the program is distributed and used.</a:t>
            </a:r>
          </a:p>
          <a:p>
            <a:endParaRPr lang="en-US" dirty="0">
              <a:latin typeface="Times" pitchFamily="-110" charset="0"/>
            </a:endParaRPr>
          </a:p>
        </p:txBody>
      </p:sp>
    </p:spTree>
    <p:extLst>
      <p:ext uri="{BB962C8B-B14F-4D97-AF65-F5344CB8AC3E}">
        <p14:creationId xmlns:p14="http://schemas.microsoft.com/office/powerpoint/2010/main" val="1792654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6FBC9-8558-224D-9340-F4B7640A38B1}" type="slidenum">
              <a:rPr lang="en-AU"/>
              <a:pPr/>
              <a:t>25</a:t>
            </a:fld>
            <a:endParaRPr lang="en-AU"/>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second issue concerns the correspondence between the algorithm specified in</a:t>
            </a:r>
          </a:p>
          <a:p>
            <a:r>
              <a:rPr lang="en-US" sz="1200" kern="1200" baseline="0" dirty="0" smtClean="0">
                <a:solidFill>
                  <a:schemeClr val="tx1"/>
                </a:solidFill>
                <a:latin typeface="Arial" pitchFamily="-110" charset="0"/>
                <a:ea typeface="+mn-ea"/>
                <a:cs typeface="+mn-cs"/>
              </a:rPr>
              <a:t>some programming language and the machine instructions that are run to implement</a:t>
            </a:r>
          </a:p>
          <a:p>
            <a:r>
              <a:rPr lang="en-US" sz="1200" kern="1200" baseline="0" dirty="0" smtClean="0">
                <a:solidFill>
                  <a:schemeClr val="tx1"/>
                </a:solidFill>
                <a:latin typeface="Arial" pitchFamily="-110" charset="0"/>
                <a:ea typeface="+mn-ea"/>
                <a:cs typeface="+mn-cs"/>
              </a:rPr>
              <a:t>it. This issue is one that is largely ignored by most programmers. The assumption</a:t>
            </a:r>
          </a:p>
          <a:p>
            <a:r>
              <a:rPr lang="en-US" sz="1200" kern="1200" baseline="0" dirty="0" smtClean="0">
                <a:solidFill>
                  <a:schemeClr val="tx1"/>
                </a:solidFill>
                <a:latin typeface="Arial" pitchFamily="-110" charset="0"/>
                <a:ea typeface="+mn-ea"/>
                <a:cs typeface="+mn-cs"/>
              </a:rPr>
              <a:t>is that the compiler or interpreter does indeed generate or execute code that</a:t>
            </a:r>
          </a:p>
          <a:p>
            <a:r>
              <a:rPr lang="en-US" sz="1200" kern="1200" baseline="0" dirty="0" smtClean="0">
                <a:solidFill>
                  <a:schemeClr val="tx1"/>
                </a:solidFill>
                <a:latin typeface="Arial" pitchFamily="-110" charset="0"/>
                <a:ea typeface="+mn-ea"/>
                <a:cs typeface="+mn-cs"/>
              </a:rPr>
              <a:t>validly implements the language statements. When this is considered, the issue is</a:t>
            </a:r>
          </a:p>
          <a:p>
            <a:r>
              <a:rPr lang="en-US" sz="1200" kern="1200" baseline="0" dirty="0" smtClean="0">
                <a:solidFill>
                  <a:schemeClr val="tx1"/>
                </a:solidFill>
                <a:latin typeface="Arial" pitchFamily="-110" charset="0"/>
                <a:ea typeface="+mn-ea"/>
                <a:cs typeface="+mn-cs"/>
              </a:rPr>
              <a:t>typically one of efficiency, usually addressed by specifying the required level of</a:t>
            </a:r>
          </a:p>
          <a:p>
            <a:r>
              <a:rPr lang="en-US" sz="1200" kern="1200" baseline="0" dirty="0" smtClean="0">
                <a:solidFill>
                  <a:schemeClr val="tx1"/>
                </a:solidFill>
                <a:latin typeface="Arial" pitchFamily="-110" charset="0"/>
                <a:ea typeface="+mn-ea"/>
                <a:cs typeface="+mn-cs"/>
              </a:rPr>
              <a:t>optimization flags to the compiler.</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With compiled languages, as Ken Thompson famously noted in [THOM84], a</a:t>
            </a:r>
          </a:p>
          <a:p>
            <a:r>
              <a:rPr lang="en-US" sz="1200" kern="1200" baseline="0" dirty="0" smtClean="0">
                <a:solidFill>
                  <a:schemeClr val="tx1"/>
                </a:solidFill>
                <a:latin typeface="Arial" pitchFamily="-110" charset="0"/>
                <a:ea typeface="+mn-ea"/>
                <a:cs typeface="+mn-cs"/>
              </a:rPr>
              <a:t>malicious compiler programmer could include instructions in the compiler to emit</a:t>
            </a:r>
          </a:p>
          <a:p>
            <a:r>
              <a:rPr lang="en-US" sz="1200" kern="1200" baseline="0" dirty="0" smtClean="0">
                <a:solidFill>
                  <a:schemeClr val="tx1"/>
                </a:solidFill>
                <a:latin typeface="Arial" pitchFamily="-110" charset="0"/>
                <a:ea typeface="+mn-ea"/>
                <a:cs typeface="+mn-cs"/>
              </a:rPr>
              <a:t>additional code when some specific input statements were processed. These statements</a:t>
            </a:r>
          </a:p>
          <a:p>
            <a:r>
              <a:rPr lang="en-US" sz="1200" kern="1200" baseline="0" dirty="0" smtClean="0">
                <a:solidFill>
                  <a:schemeClr val="tx1"/>
                </a:solidFill>
                <a:latin typeface="Arial" pitchFamily="-110" charset="0"/>
                <a:ea typeface="+mn-ea"/>
                <a:cs typeface="+mn-cs"/>
              </a:rPr>
              <a:t>could even include part of the compiler, so that these changes could be reinserted</a:t>
            </a:r>
          </a:p>
          <a:p>
            <a:r>
              <a:rPr lang="en-US" sz="1200" kern="1200" baseline="0" dirty="0" smtClean="0">
                <a:solidFill>
                  <a:schemeClr val="tx1"/>
                </a:solidFill>
                <a:latin typeface="Arial" pitchFamily="-110" charset="0"/>
                <a:ea typeface="+mn-ea"/>
                <a:cs typeface="+mn-cs"/>
              </a:rPr>
              <a:t>when the compiler source code was compiled, even after all trace of them</a:t>
            </a:r>
          </a:p>
          <a:p>
            <a:r>
              <a:rPr lang="en-US" sz="1200" kern="1200" baseline="0" dirty="0" smtClean="0">
                <a:solidFill>
                  <a:schemeClr val="tx1"/>
                </a:solidFill>
                <a:latin typeface="Arial" pitchFamily="-110" charset="0"/>
                <a:ea typeface="+mn-ea"/>
                <a:cs typeface="+mn-cs"/>
              </a:rPr>
              <a:t>had been removed from the compiler source. If this were done, the only evidence</a:t>
            </a:r>
          </a:p>
          <a:p>
            <a:r>
              <a:rPr lang="en-US" sz="1200" kern="1200" baseline="0" dirty="0" smtClean="0">
                <a:solidFill>
                  <a:schemeClr val="tx1"/>
                </a:solidFill>
                <a:latin typeface="Arial" pitchFamily="-110" charset="0"/>
                <a:ea typeface="+mn-ea"/>
                <a:cs typeface="+mn-cs"/>
              </a:rPr>
              <a:t>of these changes would be found in the machine code. Locating this would require</a:t>
            </a:r>
          </a:p>
          <a:p>
            <a:r>
              <a:rPr lang="en-US" sz="1200" kern="1200" baseline="0" dirty="0" smtClean="0">
                <a:solidFill>
                  <a:schemeClr val="tx1"/>
                </a:solidFill>
                <a:latin typeface="Arial" pitchFamily="-110" charset="0"/>
                <a:ea typeface="+mn-ea"/>
                <a:cs typeface="+mn-cs"/>
              </a:rPr>
              <a:t>careful comparison of the generated machine code with the original source. For</a:t>
            </a:r>
          </a:p>
          <a:p>
            <a:r>
              <a:rPr lang="en-US" sz="1200" kern="1200" baseline="0" dirty="0" smtClean="0">
                <a:solidFill>
                  <a:schemeClr val="tx1"/>
                </a:solidFill>
                <a:latin typeface="Arial" pitchFamily="-110" charset="0"/>
                <a:ea typeface="+mn-ea"/>
                <a:cs typeface="+mn-cs"/>
              </a:rPr>
              <a:t>large programs, with many source files, this would be an exceedingly slow and difficult</a:t>
            </a:r>
          </a:p>
          <a:p>
            <a:r>
              <a:rPr lang="en-US" sz="1200" kern="1200" baseline="0" dirty="0" smtClean="0">
                <a:solidFill>
                  <a:schemeClr val="tx1"/>
                </a:solidFill>
                <a:latin typeface="Arial" pitchFamily="-110" charset="0"/>
                <a:ea typeface="+mn-ea"/>
                <a:cs typeface="+mn-cs"/>
              </a:rPr>
              <a:t>task, one that, in general, is very unlikely to be done.</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development of trusted computer systems with very high assurance level</a:t>
            </a:r>
          </a:p>
          <a:p>
            <a:r>
              <a:rPr lang="en-US" sz="1200" kern="1200" baseline="0" dirty="0" smtClean="0">
                <a:solidFill>
                  <a:schemeClr val="tx1"/>
                </a:solidFill>
                <a:latin typeface="Arial" pitchFamily="-110" charset="0"/>
                <a:ea typeface="+mn-ea"/>
                <a:cs typeface="+mn-cs"/>
              </a:rPr>
              <a:t>is the one area where this level of checking is required. Specifically, certification</a:t>
            </a:r>
          </a:p>
          <a:p>
            <a:r>
              <a:rPr lang="en-US" sz="1200" kern="1200" baseline="0" dirty="0" smtClean="0">
                <a:solidFill>
                  <a:schemeClr val="tx1"/>
                </a:solidFill>
                <a:latin typeface="Arial" pitchFamily="-110" charset="0"/>
                <a:ea typeface="+mn-ea"/>
                <a:cs typeface="+mn-cs"/>
              </a:rPr>
              <a:t>of computer systems using a Common Criteria assurance level of EAL 7 requires</a:t>
            </a:r>
          </a:p>
          <a:p>
            <a:r>
              <a:rPr lang="en-US" sz="1200" kern="1200" baseline="0" dirty="0" smtClean="0">
                <a:solidFill>
                  <a:schemeClr val="tx1"/>
                </a:solidFill>
                <a:latin typeface="Arial" pitchFamily="-110" charset="0"/>
                <a:ea typeface="+mn-ea"/>
                <a:cs typeface="+mn-cs"/>
              </a:rPr>
              <a:t>validation of the correspondence among design, source code, and object code. We</a:t>
            </a:r>
          </a:p>
          <a:p>
            <a:r>
              <a:rPr lang="en-US" sz="1200" kern="1200" baseline="0" dirty="0" smtClean="0">
                <a:solidFill>
                  <a:schemeClr val="tx1"/>
                </a:solidFill>
                <a:latin typeface="Arial" pitchFamily="-110" charset="0"/>
                <a:ea typeface="+mn-ea"/>
                <a:cs typeface="+mn-cs"/>
              </a:rPr>
              <a:t>discuss this further in Chapter 13 .</a:t>
            </a:r>
            <a:endParaRPr lang="en-US" dirty="0"/>
          </a:p>
        </p:txBody>
      </p:sp>
    </p:spTree>
    <p:extLst>
      <p:ext uri="{BB962C8B-B14F-4D97-AF65-F5344CB8AC3E}">
        <p14:creationId xmlns:p14="http://schemas.microsoft.com/office/powerpoint/2010/main" val="257075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2AABA-04AF-4444-A01A-AE79C18576AA}" type="slidenum">
              <a:rPr lang="en-AU"/>
              <a:pPr/>
              <a:t>26</a:t>
            </a:fld>
            <a:endParaRPr lang="en-AU"/>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next issue concerns the correct interpretation of data values. At the most basic</a:t>
            </a:r>
          </a:p>
          <a:p>
            <a:r>
              <a:rPr lang="en-US" sz="1200" kern="1200" baseline="0" dirty="0" smtClean="0">
                <a:solidFill>
                  <a:schemeClr val="tx1"/>
                </a:solidFill>
                <a:latin typeface="Arial" pitchFamily="-110" charset="0"/>
                <a:ea typeface="+mn-ea"/>
                <a:cs typeface="+mn-cs"/>
              </a:rPr>
              <a:t>level, all data on a computer are stored as groups of binary bits. These are generally</a:t>
            </a:r>
          </a:p>
          <a:p>
            <a:r>
              <a:rPr lang="en-US" sz="1200" kern="1200" baseline="0" dirty="0" smtClean="0">
                <a:solidFill>
                  <a:schemeClr val="tx1"/>
                </a:solidFill>
                <a:latin typeface="Arial" pitchFamily="-110" charset="0"/>
                <a:ea typeface="+mn-ea"/>
                <a:cs typeface="+mn-cs"/>
              </a:rPr>
              <a:t>saved in bytes of memory, which may be grouped together as a larger unit, such as a</a:t>
            </a:r>
          </a:p>
          <a:p>
            <a:r>
              <a:rPr lang="en-US" sz="1200" kern="1200" baseline="0" dirty="0" smtClean="0">
                <a:solidFill>
                  <a:schemeClr val="tx1"/>
                </a:solidFill>
                <a:latin typeface="Arial" pitchFamily="-110" charset="0"/>
                <a:ea typeface="+mn-ea"/>
                <a:cs typeface="+mn-cs"/>
              </a:rPr>
              <a:t>word or </a:t>
            </a:r>
            <a:r>
              <a:rPr lang="en-US" sz="1200" kern="1200" baseline="0" dirty="0" err="1" smtClean="0">
                <a:solidFill>
                  <a:schemeClr val="tx1"/>
                </a:solidFill>
                <a:latin typeface="Arial" pitchFamily="-110" charset="0"/>
                <a:ea typeface="+mn-ea"/>
                <a:cs typeface="+mn-cs"/>
              </a:rPr>
              <a:t>longword</a:t>
            </a:r>
            <a:r>
              <a:rPr lang="en-US" sz="1200" kern="1200" baseline="0" dirty="0" smtClean="0">
                <a:solidFill>
                  <a:schemeClr val="tx1"/>
                </a:solidFill>
                <a:latin typeface="Arial" pitchFamily="-110" charset="0"/>
                <a:ea typeface="+mn-ea"/>
                <a:cs typeface="+mn-cs"/>
              </a:rPr>
              <a:t> value. They may be accessed and manipulated in memory, or they</a:t>
            </a:r>
          </a:p>
          <a:p>
            <a:r>
              <a:rPr lang="en-US" sz="1200" kern="1200" baseline="0" dirty="0" smtClean="0">
                <a:solidFill>
                  <a:schemeClr val="tx1"/>
                </a:solidFill>
                <a:latin typeface="Arial" pitchFamily="-110" charset="0"/>
                <a:ea typeface="+mn-ea"/>
                <a:cs typeface="+mn-cs"/>
              </a:rPr>
              <a:t>may be copied into processor registers before being used. Whether a particular group</a:t>
            </a:r>
          </a:p>
          <a:p>
            <a:r>
              <a:rPr lang="en-US" sz="1200" kern="1200" baseline="0" dirty="0" smtClean="0">
                <a:solidFill>
                  <a:schemeClr val="tx1"/>
                </a:solidFill>
                <a:latin typeface="Arial" pitchFamily="-110" charset="0"/>
                <a:ea typeface="+mn-ea"/>
                <a:cs typeface="+mn-cs"/>
              </a:rPr>
              <a:t>of bits is interpreted as representing a character, an integer, a floating-point number,</a:t>
            </a:r>
          </a:p>
          <a:p>
            <a:r>
              <a:rPr lang="en-US" sz="1200" kern="1200" baseline="0" dirty="0" smtClean="0">
                <a:solidFill>
                  <a:schemeClr val="tx1"/>
                </a:solidFill>
                <a:latin typeface="Arial" pitchFamily="-110" charset="0"/>
                <a:ea typeface="+mn-ea"/>
                <a:cs typeface="+mn-cs"/>
              </a:rPr>
              <a:t>a memory address (pointer), or some more complex interpretation depends on the</a:t>
            </a:r>
          </a:p>
          <a:p>
            <a:r>
              <a:rPr lang="en-US" sz="1200" kern="1200" baseline="0" dirty="0" smtClean="0">
                <a:solidFill>
                  <a:schemeClr val="tx1"/>
                </a:solidFill>
                <a:latin typeface="Arial" pitchFamily="-110" charset="0"/>
                <a:ea typeface="+mn-ea"/>
                <a:cs typeface="+mn-cs"/>
              </a:rPr>
              <a:t>program operations used to manipulate it and ultimately on the specific machine</a:t>
            </a:r>
          </a:p>
          <a:p>
            <a:r>
              <a:rPr lang="en-US" sz="1200" kern="1200" baseline="0" dirty="0" smtClean="0">
                <a:solidFill>
                  <a:schemeClr val="tx1"/>
                </a:solidFill>
                <a:latin typeface="Arial" pitchFamily="-110" charset="0"/>
                <a:ea typeface="+mn-ea"/>
                <a:cs typeface="+mn-cs"/>
              </a:rPr>
              <a:t>instructions executed. Different languages provide varying capabilities for restricting</a:t>
            </a:r>
          </a:p>
          <a:p>
            <a:r>
              <a:rPr lang="en-US" sz="1200" kern="1200" baseline="0" dirty="0" smtClean="0">
                <a:solidFill>
                  <a:schemeClr val="tx1"/>
                </a:solidFill>
                <a:latin typeface="Arial" pitchFamily="-110" charset="0"/>
                <a:ea typeface="+mn-ea"/>
                <a:cs typeface="+mn-cs"/>
              </a:rPr>
              <a:t>and validating assumptions on the interpretation of data in variables. If the language</a:t>
            </a:r>
          </a:p>
          <a:p>
            <a:r>
              <a:rPr lang="en-US" sz="1200" kern="1200" baseline="0" dirty="0" smtClean="0">
                <a:solidFill>
                  <a:schemeClr val="tx1"/>
                </a:solidFill>
                <a:latin typeface="Arial" pitchFamily="-110" charset="0"/>
                <a:ea typeface="+mn-ea"/>
                <a:cs typeface="+mn-cs"/>
              </a:rPr>
              <a:t>includes strong typing, then the operations performed on any specific type of data</a:t>
            </a:r>
          </a:p>
          <a:p>
            <a:r>
              <a:rPr lang="en-US" sz="1200" kern="1200" baseline="0" dirty="0" smtClean="0">
                <a:solidFill>
                  <a:schemeClr val="tx1"/>
                </a:solidFill>
                <a:latin typeface="Arial" pitchFamily="-110" charset="0"/>
                <a:ea typeface="+mn-ea"/>
                <a:cs typeface="+mn-cs"/>
              </a:rPr>
              <a:t>will be limited to appropriate manipulations of the values. This greatly reduces the</a:t>
            </a:r>
          </a:p>
          <a:p>
            <a:r>
              <a:rPr lang="en-US" sz="1200" kern="1200" baseline="0" dirty="0" smtClean="0">
                <a:solidFill>
                  <a:schemeClr val="tx1"/>
                </a:solidFill>
                <a:latin typeface="Arial" pitchFamily="-110" charset="0"/>
                <a:ea typeface="+mn-ea"/>
                <a:cs typeface="+mn-cs"/>
              </a:rPr>
              <a:t>likelihood of inappropriate manipulation and use of variables introducing a flaw in</a:t>
            </a:r>
          </a:p>
          <a:p>
            <a:r>
              <a:rPr lang="en-US" sz="1200" kern="1200" baseline="0" dirty="0" smtClean="0">
                <a:solidFill>
                  <a:schemeClr val="tx1"/>
                </a:solidFill>
                <a:latin typeface="Arial" pitchFamily="-110" charset="0"/>
                <a:ea typeface="+mn-ea"/>
                <a:cs typeface="+mn-cs"/>
              </a:rPr>
              <a:t>the program. Other languages, though, allow a much more liberal interpretation of</a:t>
            </a:r>
          </a:p>
          <a:p>
            <a:r>
              <a:rPr lang="en-US" sz="1200" kern="1200" baseline="0" dirty="0" smtClean="0">
                <a:solidFill>
                  <a:schemeClr val="tx1"/>
                </a:solidFill>
                <a:latin typeface="Arial" pitchFamily="-110" charset="0"/>
                <a:ea typeface="+mn-ea"/>
                <a:cs typeface="+mn-cs"/>
              </a:rPr>
              <a:t>data and permit program code to explicitly change their interpretation. The widely</a:t>
            </a:r>
          </a:p>
          <a:p>
            <a:r>
              <a:rPr lang="en-US" sz="1200" kern="1200" baseline="0" dirty="0" smtClean="0">
                <a:solidFill>
                  <a:schemeClr val="tx1"/>
                </a:solidFill>
                <a:latin typeface="Arial" pitchFamily="-110" charset="0"/>
                <a:ea typeface="+mn-ea"/>
                <a:cs typeface="+mn-cs"/>
              </a:rPr>
              <a:t>used language C has this characteristic, as we discuss in Section 10.1 . In particular,</a:t>
            </a:r>
          </a:p>
          <a:p>
            <a:r>
              <a:rPr lang="en-US" sz="1200" kern="1200" baseline="0" dirty="0" smtClean="0">
                <a:solidFill>
                  <a:schemeClr val="tx1"/>
                </a:solidFill>
                <a:latin typeface="Arial" pitchFamily="-110" charset="0"/>
                <a:ea typeface="+mn-ea"/>
                <a:cs typeface="+mn-cs"/>
              </a:rPr>
              <a:t>it allows easy conversion between interpreting variables as integers and interpreting</a:t>
            </a:r>
          </a:p>
          <a:p>
            <a:r>
              <a:rPr lang="en-US" sz="1200" kern="1200" baseline="0" dirty="0" smtClean="0">
                <a:solidFill>
                  <a:schemeClr val="tx1"/>
                </a:solidFill>
                <a:latin typeface="Arial" pitchFamily="-110" charset="0"/>
                <a:ea typeface="+mn-ea"/>
                <a:cs typeface="+mn-cs"/>
              </a:rPr>
              <a:t>them as memory addresses (pointers). This is a consequence of the close relationship</a:t>
            </a:r>
          </a:p>
          <a:p>
            <a:r>
              <a:rPr lang="en-US" sz="1200" kern="1200" baseline="0" dirty="0" smtClean="0">
                <a:solidFill>
                  <a:schemeClr val="tx1"/>
                </a:solidFill>
                <a:latin typeface="Arial" pitchFamily="-110" charset="0"/>
                <a:ea typeface="+mn-ea"/>
                <a:cs typeface="+mn-cs"/>
              </a:rPr>
              <a:t>between C language constructs and the capabilities of machine language instructions,</a:t>
            </a:r>
          </a:p>
          <a:p>
            <a:r>
              <a:rPr lang="en-US" sz="1200" kern="1200" baseline="0" dirty="0" smtClean="0">
                <a:solidFill>
                  <a:schemeClr val="tx1"/>
                </a:solidFill>
                <a:latin typeface="Arial" pitchFamily="-110" charset="0"/>
                <a:ea typeface="+mn-ea"/>
                <a:cs typeface="+mn-cs"/>
              </a:rPr>
              <a:t>and it provides significant benefits for system level programming. Unfortunately, it</a:t>
            </a:r>
          </a:p>
          <a:p>
            <a:r>
              <a:rPr lang="en-US" sz="1200" kern="1200" baseline="0" dirty="0" smtClean="0">
                <a:solidFill>
                  <a:schemeClr val="tx1"/>
                </a:solidFill>
                <a:latin typeface="Arial" pitchFamily="-110" charset="0"/>
                <a:ea typeface="+mn-ea"/>
                <a:cs typeface="+mn-cs"/>
              </a:rPr>
              <a:t>also allows a number of errors caused by the inappropriate manipulation and use of</a:t>
            </a:r>
          </a:p>
          <a:p>
            <a:r>
              <a:rPr lang="en-US" sz="1200" kern="1200" baseline="0" dirty="0" smtClean="0">
                <a:solidFill>
                  <a:schemeClr val="tx1"/>
                </a:solidFill>
                <a:latin typeface="Arial" pitchFamily="-110" charset="0"/>
                <a:ea typeface="+mn-ea"/>
                <a:cs typeface="+mn-cs"/>
              </a:rPr>
              <a:t>pointers. The prevalence of buffer overflow issues, as we discuss in Chapter 10 , is one</a:t>
            </a:r>
          </a:p>
          <a:p>
            <a:r>
              <a:rPr lang="en-US" sz="1200" kern="1200" baseline="0" dirty="0" smtClean="0">
                <a:solidFill>
                  <a:schemeClr val="tx1"/>
                </a:solidFill>
                <a:latin typeface="Arial" pitchFamily="-110" charset="0"/>
                <a:ea typeface="+mn-ea"/>
                <a:cs typeface="+mn-cs"/>
              </a:rPr>
              <a:t>consequence. A related issue is the occurrence of errors due to the incorrect manipulation</a:t>
            </a:r>
          </a:p>
          <a:p>
            <a:r>
              <a:rPr lang="en-US" sz="1200" kern="1200" baseline="0" dirty="0" smtClean="0">
                <a:solidFill>
                  <a:schemeClr val="tx1"/>
                </a:solidFill>
                <a:latin typeface="Arial" pitchFamily="-110" charset="0"/>
                <a:ea typeface="+mn-ea"/>
                <a:cs typeface="+mn-cs"/>
              </a:rPr>
              <a:t>of pointers in complex data structures, such as linked lists or trees, resulting in</a:t>
            </a:r>
          </a:p>
          <a:p>
            <a:r>
              <a:rPr lang="en-US" sz="1200" kern="1200" baseline="0" dirty="0" smtClean="0">
                <a:solidFill>
                  <a:schemeClr val="tx1"/>
                </a:solidFill>
                <a:latin typeface="Arial" pitchFamily="-110" charset="0"/>
                <a:ea typeface="+mn-ea"/>
                <a:cs typeface="+mn-cs"/>
              </a:rPr>
              <a:t>corruption of the structure or changing of incorrect data values. Any such programming</a:t>
            </a:r>
          </a:p>
          <a:p>
            <a:r>
              <a:rPr lang="en-US" sz="1200" kern="1200" baseline="0" dirty="0" smtClean="0">
                <a:solidFill>
                  <a:schemeClr val="tx1"/>
                </a:solidFill>
                <a:latin typeface="Arial" pitchFamily="-110" charset="0"/>
                <a:ea typeface="+mn-ea"/>
                <a:cs typeface="+mn-cs"/>
              </a:rPr>
              <a:t>bugs could provide a means for an attacker to subvert the correct operation of</a:t>
            </a:r>
          </a:p>
          <a:p>
            <a:r>
              <a:rPr lang="en-US" sz="1200" kern="1200" baseline="0" dirty="0" smtClean="0">
                <a:solidFill>
                  <a:schemeClr val="tx1"/>
                </a:solidFill>
                <a:latin typeface="Arial" pitchFamily="-110" charset="0"/>
                <a:ea typeface="+mn-ea"/>
                <a:cs typeface="+mn-cs"/>
              </a:rPr>
              <a:t>a program or simply to cause it to crash.</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best defense against such errors is to use a strongly typed programming</a:t>
            </a:r>
          </a:p>
          <a:p>
            <a:r>
              <a:rPr lang="en-US" sz="1200" kern="1200" baseline="0" dirty="0" smtClean="0">
                <a:solidFill>
                  <a:schemeClr val="tx1"/>
                </a:solidFill>
                <a:latin typeface="Arial" pitchFamily="-110" charset="0"/>
                <a:ea typeface="+mn-ea"/>
                <a:cs typeface="+mn-cs"/>
              </a:rPr>
              <a:t>language. However, even when the main program is written in such a language,</a:t>
            </a:r>
          </a:p>
          <a:p>
            <a:r>
              <a:rPr lang="en-US" sz="1200" kern="1200" baseline="0" dirty="0" smtClean="0">
                <a:solidFill>
                  <a:schemeClr val="tx1"/>
                </a:solidFill>
                <a:latin typeface="Arial" pitchFamily="-110" charset="0"/>
                <a:ea typeface="+mn-ea"/>
                <a:cs typeface="+mn-cs"/>
              </a:rPr>
              <a:t>it will still access and use operating system services and standard library routines,</a:t>
            </a:r>
          </a:p>
          <a:p>
            <a:r>
              <a:rPr lang="en-US" sz="1200" kern="1200" baseline="0" dirty="0" smtClean="0">
                <a:solidFill>
                  <a:schemeClr val="tx1"/>
                </a:solidFill>
                <a:latin typeface="Arial" pitchFamily="-110" charset="0"/>
                <a:ea typeface="+mn-ea"/>
                <a:cs typeface="+mn-cs"/>
              </a:rPr>
              <a:t>which are currently most likely written in languages like C, and could potentially</a:t>
            </a:r>
          </a:p>
          <a:p>
            <a:r>
              <a:rPr lang="en-US" sz="1200" kern="1200" baseline="0" dirty="0" smtClean="0">
                <a:solidFill>
                  <a:schemeClr val="tx1"/>
                </a:solidFill>
                <a:latin typeface="Arial" pitchFamily="-110" charset="0"/>
                <a:ea typeface="+mn-ea"/>
                <a:cs typeface="+mn-cs"/>
              </a:rPr>
              <a:t>contain such flaws. The only counter to this is to monitor any bug reports for the</a:t>
            </a:r>
          </a:p>
          <a:p>
            <a:r>
              <a:rPr lang="en-US" sz="1200" kern="1200" baseline="0" dirty="0" smtClean="0">
                <a:solidFill>
                  <a:schemeClr val="tx1"/>
                </a:solidFill>
                <a:latin typeface="Arial" pitchFamily="-110" charset="0"/>
                <a:ea typeface="+mn-ea"/>
                <a:cs typeface="+mn-cs"/>
              </a:rPr>
              <a:t>system being used and to try and not use any routines with known, serious bugs. If a</a:t>
            </a:r>
          </a:p>
          <a:p>
            <a:r>
              <a:rPr lang="en-US" sz="1200" kern="1200" baseline="0" dirty="0" smtClean="0">
                <a:solidFill>
                  <a:schemeClr val="tx1"/>
                </a:solidFill>
                <a:latin typeface="Arial" pitchFamily="-110" charset="0"/>
                <a:ea typeface="+mn-ea"/>
                <a:cs typeface="+mn-cs"/>
              </a:rPr>
              <a:t>loosely typed language like C is used, then due care is needed whenever values are</a:t>
            </a:r>
          </a:p>
          <a:p>
            <a:r>
              <a:rPr lang="en-US" sz="1200" kern="1200" baseline="0" dirty="0" smtClean="0">
                <a:solidFill>
                  <a:schemeClr val="tx1"/>
                </a:solidFill>
                <a:latin typeface="Arial" pitchFamily="-110" charset="0"/>
                <a:ea typeface="+mn-ea"/>
                <a:cs typeface="+mn-cs"/>
              </a:rPr>
              <a:t>cast between data types to ensure that their use remains valid.</a:t>
            </a:r>
            <a:endParaRPr lang="en-US" dirty="0">
              <a:latin typeface="Times" pitchFamily="-110" charset="0"/>
            </a:endParaRPr>
          </a:p>
        </p:txBody>
      </p:sp>
    </p:spTree>
    <p:extLst>
      <p:ext uri="{BB962C8B-B14F-4D97-AF65-F5344CB8AC3E}">
        <p14:creationId xmlns:p14="http://schemas.microsoft.com/office/powerpoint/2010/main" val="2079457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9B561-40ED-594F-A7CE-CA1D7764ED0B}" type="slidenum">
              <a:rPr lang="en-AU"/>
              <a:pPr/>
              <a:t>27</a:t>
            </a:fld>
            <a:endParaRPr lang="en-AU"/>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Related to the issue of interpretation of data values is the allocation and management</a:t>
            </a:r>
          </a:p>
          <a:p>
            <a:r>
              <a:rPr lang="en-US" sz="1200" b="0" kern="1200" baseline="0" dirty="0" smtClean="0">
                <a:solidFill>
                  <a:schemeClr val="tx1"/>
                </a:solidFill>
                <a:latin typeface="Arial" pitchFamily="-110" charset="0"/>
                <a:ea typeface="+mn-ea"/>
                <a:cs typeface="+mn-cs"/>
              </a:rPr>
              <a:t>of dynamic memory storage, generally using the process heap. Many</a:t>
            </a:r>
          </a:p>
          <a:p>
            <a:r>
              <a:rPr lang="en-US" sz="1200" b="0" kern="1200" baseline="0" dirty="0" smtClean="0">
                <a:solidFill>
                  <a:schemeClr val="tx1"/>
                </a:solidFill>
                <a:latin typeface="Arial" pitchFamily="-110" charset="0"/>
                <a:ea typeface="+mn-ea"/>
                <a:cs typeface="+mn-cs"/>
              </a:rPr>
              <a:t>programs, which manipulate unknown quantities of data, use dynamically allocated</a:t>
            </a:r>
          </a:p>
          <a:p>
            <a:r>
              <a:rPr lang="en-US" sz="1200" b="0" kern="1200" baseline="0" dirty="0" smtClean="0">
                <a:solidFill>
                  <a:schemeClr val="tx1"/>
                </a:solidFill>
                <a:latin typeface="Arial" pitchFamily="-110" charset="0"/>
                <a:ea typeface="+mn-ea"/>
                <a:cs typeface="+mn-cs"/>
              </a:rPr>
              <a:t>memory to store data when required. This memory must be allocated when needed</a:t>
            </a:r>
          </a:p>
          <a:p>
            <a:r>
              <a:rPr lang="en-US" sz="1200" b="0" kern="1200" baseline="0" dirty="0" smtClean="0">
                <a:solidFill>
                  <a:schemeClr val="tx1"/>
                </a:solidFill>
                <a:latin typeface="Arial" pitchFamily="-110" charset="0"/>
                <a:ea typeface="+mn-ea"/>
                <a:cs typeface="+mn-cs"/>
              </a:rPr>
              <a:t>and released when done. If a program fails to correctly manage this process, the</a:t>
            </a:r>
          </a:p>
          <a:p>
            <a:r>
              <a:rPr lang="en-US" sz="1200" b="0" kern="1200" baseline="0" dirty="0" smtClean="0">
                <a:solidFill>
                  <a:schemeClr val="tx1"/>
                </a:solidFill>
                <a:latin typeface="Arial" pitchFamily="-110" charset="0"/>
                <a:ea typeface="+mn-ea"/>
                <a:cs typeface="+mn-cs"/>
              </a:rPr>
              <a:t>consequence may be a steady reduction in memory available on the heap to the</a:t>
            </a:r>
          </a:p>
          <a:p>
            <a:r>
              <a:rPr lang="en-US" sz="1200" b="0" kern="1200" baseline="0" dirty="0" smtClean="0">
                <a:solidFill>
                  <a:schemeClr val="tx1"/>
                </a:solidFill>
                <a:latin typeface="Arial" pitchFamily="-110" charset="0"/>
                <a:ea typeface="+mn-ea"/>
                <a:cs typeface="+mn-cs"/>
              </a:rPr>
              <a:t>point where it is completely exhausted. This is known as a memory leak , and often</a:t>
            </a:r>
          </a:p>
          <a:p>
            <a:r>
              <a:rPr lang="en-US" sz="1200" b="0" kern="1200" baseline="0" dirty="0" smtClean="0">
                <a:solidFill>
                  <a:schemeClr val="tx1"/>
                </a:solidFill>
                <a:latin typeface="Arial" pitchFamily="-110" charset="0"/>
                <a:ea typeface="+mn-ea"/>
                <a:cs typeface="+mn-cs"/>
              </a:rPr>
              <a:t>the program will crash once the available memory on the heap is exhausted. This</a:t>
            </a:r>
          </a:p>
          <a:p>
            <a:r>
              <a:rPr lang="en-US" sz="1200" b="0" kern="1200" baseline="0" dirty="0" smtClean="0">
                <a:solidFill>
                  <a:schemeClr val="tx1"/>
                </a:solidFill>
                <a:latin typeface="Arial" pitchFamily="-110" charset="0"/>
                <a:ea typeface="+mn-ea"/>
                <a:cs typeface="+mn-cs"/>
              </a:rPr>
              <a:t>provides an obvious mechanism for an attacker to implement a denial-of-service</a:t>
            </a:r>
          </a:p>
          <a:p>
            <a:r>
              <a:rPr lang="en-US" sz="1200" b="0" kern="1200" baseline="0" dirty="0" smtClean="0">
                <a:solidFill>
                  <a:schemeClr val="tx1"/>
                </a:solidFill>
                <a:latin typeface="Arial" pitchFamily="-110" charset="0"/>
                <a:ea typeface="+mn-ea"/>
                <a:cs typeface="+mn-cs"/>
              </a:rPr>
              <a:t>attack on such a program.</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Many older languages, including C, provide no explicit support for dynamically</a:t>
            </a:r>
          </a:p>
          <a:p>
            <a:r>
              <a:rPr lang="en-US" sz="1200" b="0" kern="1200" baseline="0" dirty="0" smtClean="0">
                <a:solidFill>
                  <a:schemeClr val="tx1"/>
                </a:solidFill>
                <a:latin typeface="Arial" pitchFamily="-110" charset="0"/>
                <a:ea typeface="+mn-ea"/>
                <a:cs typeface="+mn-cs"/>
              </a:rPr>
              <a:t>allocated memory. Instead support is provided by explicitly calling standard</a:t>
            </a:r>
          </a:p>
          <a:p>
            <a:r>
              <a:rPr lang="en-US" sz="1200" b="0" kern="1200" baseline="0" dirty="0" smtClean="0">
                <a:solidFill>
                  <a:schemeClr val="tx1"/>
                </a:solidFill>
                <a:latin typeface="Arial" pitchFamily="-110" charset="0"/>
                <a:ea typeface="+mn-ea"/>
                <a:cs typeface="+mn-cs"/>
              </a:rPr>
              <a:t>library routines to allocate and release memory. Unfortunately, in large, complex</a:t>
            </a:r>
          </a:p>
          <a:p>
            <a:r>
              <a:rPr lang="en-US" sz="1200" b="0" kern="1200" baseline="0" dirty="0" smtClean="0">
                <a:solidFill>
                  <a:schemeClr val="tx1"/>
                </a:solidFill>
                <a:latin typeface="Arial" pitchFamily="-110" charset="0"/>
                <a:ea typeface="+mn-ea"/>
                <a:cs typeface="+mn-cs"/>
              </a:rPr>
              <a:t>programs, determining exactly when dynamically allocated memory is no longer</a:t>
            </a:r>
          </a:p>
          <a:p>
            <a:r>
              <a:rPr lang="en-US" sz="1200" b="0" kern="1200" baseline="0" dirty="0" smtClean="0">
                <a:solidFill>
                  <a:schemeClr val="tx1"/>
                </a:solidFill>
                <a:latin typeface="Arial" pitchFamily="-110" charset="0"/>
                <a:ea typeface="+mn-ea"/>
                <a:cs typeface="+mn-cs"/>
              </a:rPr>
              <a:t>required can be a difficult task. As a consequence, memory leaks in such programs</a:t>
            </a:r>
          </a:p>
          <a:p>
            <a:r>
              <a:rPr lang="en-US" sz="1200" b="0" kern="1200" baseline="0" dirty="0" smtClean="0">
                <a:solidFill>
                  <a:schemeClr val="tx1"/>
                </a:solidFill>
                <a:latin typeface="Arial" pitchFamily="-110" charset="0"/>
                <a:ea typeface="+mn-ea"/>
                <a:cs typeface="+mn-cs"/>
              </a:rPr>
              <a:t>can easily occur and can be difficult to identify and correct. There are library</a:t>
            </a:r>
          </a:p>
          <a:p>
            <a:r>
              <a:rPr lang="en-US" sz="1200" b="0" kern="1200" baseline="0" dirty="0" smtClean="0">
                <a:solidFill>
                  <a:schemeClr val="tx1"/>
                </a:solidFill>
                <a:latin typeface="Arial" pitchFamily="-110" charset="0"/>
                <a:ea typeface="+mn-ea"/>
                <a:cs typeface="+mn-cs"/>
              </a:rPr>
              <a:t>variants that implement much higher levels of checking and debugging such allocations</a:t>
            </a:r>
          </a:p>
          <a:p>
            <a:r>
              <a:rPr lang="en-US" sz="1200" b="0" kern="1200" baseline="0" dirty="0" smtClean="0">
                <a:solidFill>
                  <a:schemeClr val="tx1"/>
                </a:solidFill>
                <a:latin typeface="Arial" pitchFamily="-110" charset="0"/>
                <a:ea typeface="+mn-ea"/>
                <a:cs typeface="+mn-cs"/>
              </a:rPr>
              <a:t>that can be used to assist this process.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Other languages like Java and C++ manage memory allocation and release</a:t>
            </a:r>
          </a:p>
          <a:p>
            <a:r>
              <a:rPr lang="en-US" sz="1200" b="0" kern="1200" baseline="0" dirty="0" smtClean="0">
                <a:solidFill>
                  <a:schemeClr val="tx1"/>
                </a:solidFill>
                <a:latin typeface="Arial" pitchFamily="-110" charset="0"/>
                <a:ea typeface="+mn-ea"/>
                <a:cs typeface="+mn-cs"/>
              </a:rPr>
              <a:t>automatically. While such languages do incur an execution overhead to support this</a:t>
            </a:r>
          </a:p>
          <a:p>
            <a:r>
              <a:rPr lang="en-US" sz="1200" b="0" kern="1200" baseline="0" dirty="0" smtClean="0">
                <a:solidFill>
                  <a:schemeClr val="tx1"/>
                </a:solidFill>
                <a:latin typeface="Arial" pitchFamily="-110" charset="0"/>
                <a:ea typeface="+mn-ea"/>
                <a:cs typeface="+mn-cs"/>
              </a:rPr>
              <a:t>automatic management, the resulting programs are generally far more reliable. The</a:t>
            </a:r>
          </a:p>
          <a:p>
            <a:r>
              <a:rPr lang="en-US" sz="1200" b="0" kern="1200" baseline="0" dirty="0" smtClean="0">
                <a:solidFill>
                  <a:schemeClr val="tx1"/>
                </a:solidFill>
                <a:latin typeface="Arial" pitchFamily="-110" charset="0"/>
                <a:ea typeface="+mn-ea"/>
                <a:cs typeface="+mn-cs"/>
              </a:rPr>
              <a:t>use of such languages is strongly encouraged to avoid memory management problems.</a:t>
            </a:r>
            <a:endParaRPr lang="en-US" b="0" dirty="0"/>
          </a:p>
        </p:txBody>
      </p:sp>
    </p:spTree>
    <p:extLst>
      <p:ext uri="{BB962C8B-B14F-4D97-AF65-F5344CB8AC3E}">
        <p14:creationId xmlns:p14="http://schemas.microsoft.com/office/powerpoint/2010/main" val="1289280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8039A-B14D-124D-9448-19C73C68AF57}" type="slidenum">
              <a:rPr lang="en-AU"/>
              <a:pPr/>
              <a:t>28</a:t>
            </a:fld>
            <a:endParaRPr lang="en-AU"/>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Another topic of concern is management of access to common, shared memory by</a:t>
            </a:r>
          </a:p>
          <a:p>
            <a:r>
              <a:rPr lang="en-US" sz="1200" b="0" kern="1200" baseline="0" dirty="0" smtClean="0">
                <a:solidFill>
                  <a:schemeClr val="tx1"/>
                </a:solidFill>
                <a:latin typeface="Arial" pitchFamily="-110" charset="0"/>
                <a:ea typeface="+mn-ea"/>
                <a:cs typeface="+mn-cs"/>
              </a:rPr>
              <a:t>several processes or threads within a process. Without suitable synchronization of</a:t>
            </a:r>
          </a:p>
          <a:p>
            <a:r>
              <a:rPr lang="en-US" sz="1200" b="0" kern="1200" baseline="0" dirty="0" smtClean="0">
                <a:solidFill>
                  <a:schemeClr val="tx1"/>
                </a:solidFill>
                <a:latin typeface="Arial" pitchFamily="-110" charset="0"/>
                <a:ea typeface="+mn-ea"/>
                <a:cs typeface="+mn-cs"/>
              </a:rPr>
              <a:t>accesses, it is possible that values may be corrupted, or changes lost, due to overlapping</a:t>
            </a:r>
          </a:p>
          <a:p>
            <a:r>
              <a:rPr lang="en-US" sz="1200" b="0" kern="1200" baseline="0" dirty="0" smtClean="0">
                <a:solidFill>
                  <a:schemeClr val="tx1"/>
                </a:solidFill>
                <a:latin typeface="Arial" pitchFamily="-110" charset="0"/>
                <a:ea typeface="+mn-ea"/>
                <a:cs typeface="+mn-cs"/>
              </a:rPr>
              <a:t>access, use, and replacement of shared values. The resulting race condition</a:t>
            </a:r>
          </a:p>
          <a:p>
            <a:r>
              <a:rPr lang="en-US" sz="1200" b="0" kern="1200" baseline="0" dirty="0" smtClean="0">
                <a:solidFill>
                  <a:schemeClr val="tx1"/>
                </a:solidFill>
                <a:latin typeface="Arial" pitchFamily="-110" charset="0"/>
                <a:ea typeface="+mn-ea"/>
                <a:cs typeface="+mn-cs"/>
              </a:rPr>
              <a:t>occurs when multiple processes and threads compete to gain uncontrolled access</a:t>
            </a:r>
          </a:p>
          <a:p>
            <a:r>
              <a:rPr lang="en-US" sz="1200" b="0" kern="1200" baseline="0" dirty="0" smtClean="0">
                <a:solidFill>
                  <a:schemeClr val="tx1"/>
                </a:solidFill>
                <a:latin typeface="Arial" pitchFamily="-110" charset="0"/>
                <a:ea typeface="+mn-ea"/>
                <a:cs typeface="+mn-cs"/>
              </a:rPr>
              <a:t>to some resource. This problem is a well-known and documented issue that arises</a:t>
            </a:r>
          </a:p>
          <a:p>
            <a:r>
              <a:rPr lang="en-US" sz="1200" b="0" kern="1200" baseline="0" dirty="0" smtClean="0">
                <a:solidFill>
                  <a:schemeClr val="tx1"/>
                </a:solidFill>
                <a:latin typeface="Arial" pitchFamily="-110" charset="0"/>
                <a:ea typeface="+mn-ea"/>
                <a:cs typeface="+mn-cs"/>
              </a:rPr>
              <a:t>when writing concurrent code, whose solution requires the correct selection and</a:t>
            </a:r>
          </a:p>
          <a:p>
            <a:r>
              <a:rPr lang="en-US" sz="1200" b="0" kern="1200" baseline="0" dirty="0" smtClean="0">
                <a:solidFill>
                  <a:schemeClr val="tx1"/>
                </a:solidFill>
                <a:latin typeface="Arial" pitchFamily="-110" charset="0"/>
                <a:ea typeface="+mn-ea"/>
                <a:cs typeface="+mn-cs"/>
              </a:rPr>
              <a:t>use of appropriate synchronization primitives. Even so, it is neither easy nor obvious</a:t>
            </a:r>
          </a:p>
          <a:p>
            <a:r>
              <a:rPr lang="en-US" sz="1200" b="0" kern="1200" baseline="0" dirty="0" smtClean="0">
                <a:solidFill>
                  <a:schemeClr val="tx1"/>
                </a:solidFill>
                <a:latin typeface="Arial" pitchFamily="-110" charset="0"/>
                <a:ea typeface="+mn-ea"/>
                <a:cs typeface="+mn-cs"/>
              </a:rPr>
              <a:t>what the most appropriate and efficient choice is. If an incorrect sequence</a:t>
            </a:r>
          </a:p>
          <a:p>
            <a:r>
              <a:rPr lang="en-US" sz="1200" b="0" kern="1200" baseline="0" dirty="0" smtClean="0">
                <a:solidFill>
                  <a:schemeClr val="tx1"/>
                </a:solidFill>
                <a:latin typeface="Arial" pitchFamily="-110" charset="0"/>
                <a:ea typeface="+mn-ea"/>
                <a:cs typeface="+mn-cs"/>
              </a:rPr>
              <a:t>of synchronization primitives is chosen, it is possible for the various processes or</a:t>
            </a:r>
          </a:p>
          <a:p>
            <a:r>
              <a:rPr lang="en-US" sz="1200" b="0" kern="1200" baseline="0" dirty="0" smtClean="0">
                <a:solidFill>
                  <a:schemeClr val="tx1"/>
                </a:solidFill>
                <a:latin typeface="Arial" pitchFamily="-110" charset="0"/>
                <a:ea typeface="+mn-ea"/>
                <a:cs typeface="+mn-cs"/>
              </a:rPr>
              <a:t>threads to deadlock , each waiting on a resource held by the other. There is no easy</a:t>
            </a:r>
          </a:p>
          <a:p>
            <a:r>
              <a:rPr lang="en-US" sz="1200" b="0" kern="1200" baseline="0" dirty="0" smtClean="0">
                <a:solidFill>
                  <a:schemeClr val="tx1"/>
                </a:solidFill>
                <a:latin typeface="Arial" pitchFamily="-110" charset="0"/>
                <a:ea typeface="+mn-ea"/>
                <a:cs typeface="+mn-cs"/>
              </a:rPr>
              <a:t>way of recovering from this flaw without terminating one or more of the programs.</a:t>
            </a:r>
          </a:p>
          <a:p>
            <a:r>
              <a:rPr lang="en-US" sz="1200" b="0" kern="1200" baseline="0" dirty="0" smtClean="0">
                <a:solidFill>
                  <a:schemeClr val="tx1"/>
                </a:solidFill>
                <a:latin typeface="Arial" pitchFamily="-110" charset="0"/>
                <a:ea typeface="+mn-ea"/>
                <a:cs typeface="+mn-cs"/>
              </a:rPr>
              <a:t>An attacker could trigger such a deadlock in a vulnerable program to implement a</a:t>
            </a:r>
          </a:p>
          <a:p>
            <a:r>
              <a:rPr lang="en-US" sz="1200" b="0" kern="1200" baseline="0" dirty="0" smtClean="0">
                <a:solidFill>
                  <a:schemeClr val="tx1"/>
                </a:solidFill>
                <a:latin typeface="Arial" pitchFamily="-110" charset="0"/>
                <a:ea typeface="+mn-ea"/>
                <a:cs typeface="+mn-cs"/>
              </a:rPr>
              <a:t>denial-of-service upon it. In large complex applications, ensuring that deadlocks are</a:t>
            </a:r>
          </a:p>
          <a:p>
            <a:r>
              <a:rPr lang="en-US" sz="1200" b="0" kern="1200" baseline="0" dirty="0" smtClean="0">
                <a:solidFill>
                  <a:schemeClr val="tx1"/>
                </a:solidFill>
                <a:latin typeface="Arial" pitchFamily="-110" charset="0"/>
                <a:ea typeface="+mn-ea"/>
                <a:cs typeface="+mn-cs"/>
              </a:rPr>
              <a:t>not possible can be very difficult. Care is needed to carefully design and partition</a:t>
            </a:r>
          </a:p>
          <a:p>
            <a:r>
              <a:rPr lang="en-US" sz="1200" b="0" kern="1200" baseline="0" dirty="0" smtClean="0">
                <a:solidFill>
                  <a:schemeClr val="tx1"/>
                </a:solidFill>
                <a:latin typeface="Arial" pitchFamily="-110" charset="0"/>
                <a:ea typeface="+mn-ea"/>
                <a:cs typeface="+mn-cs"/>
              </a:rPr>
              <a:t>the problem to limit areas where access to shared memory is needed and to determine</a:t>
            </a:r>
          </a:p>
          <a:p>
            <a:r>
              <a:rPr lang="en-US" sz="1200" b="0" kern="1200" baseline="0" dirty="0" smtClean="0">
                <a:solidFill>
                  <a:schemeClr val="tx1"/>
                </a:solidFill>
                <a:latin typeface="Arial" pitchFamily="-110" charset="0"/>
                <a:ea typeface="+mn-ea"/>
                <a:cs typeface="+mn-cs"/>
              </a:rPr>
              <a:t>the best primitives to use.</a:t>
            </a:r>
            <a:endParaRPr lang="en-US" b="0" dirty="0"/>
          </a:p>
        </p:txBody>
      </p:sp>
    </p:spTree>
    <p:extLst>
      <p:ext uri="{BB962C8B-B14F-4D97-AF65-F5344CB8AC3E}">
        <p14:creationId xmlns:p14="http://schemas.microsoft.com/office/powerpoint/2010/main" val="831314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A961A2-2FAC-124D-81BD-A737F6AADEC4}" type="slidenum">
              <a:rPr lang="en-AU"/>
              <a:pPr/>
              <a:t>29</a:t>
            </a:fld>
            <a:endParaRPr lang="en-AU"/>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third component of our model of computer programs is that it executes on a</a:t>
            </a:r>
          </a:p>
          <a:p>
            <a:r>
              <a:rPr lang="en-US" sz="1200" kern="1200" baseline="0" dirty="0" smtClean="0">
                <a:solidFill>
                  <a:schemeClr val="tx1"/>
                </a:solidFill>
                <a:latin typeface="Arial" pitchFamily="-110" charset="0"/>
                <a:ea typeface="+mn-ea"/>
                <a:cs typeface="+mn-cs"/>
              </a:rPr>
              <a:t>computer system under the control of an operating system. This aspect of a computer</a:t>
            </a:r>
          </a:p>
          <a:p>
            <a:r>
              <a:rPr lang="en-US" sz="1200" kern="1200" baseline="0" dirty="0" smtClean="0">
                <a:solidFill>
                  <a:schemeClr val="tx1"/>
                </a:solidFill>
                <a:latin typeface="Arial" pitchFamily="-110" charset="0"/>
                <a:ea typeface="+mn-ea"/>
                <a:cs typeface="+mn-cs"/>
              </a:rPr>
              <a:t>program is often not emphasized in introductory programming courses; however,</a:t>
            </a:r>
          </a:p>
          <a:p>
            <a:r>
              <a:rPr lang="en-US" sz="1200" kern="1200" baseline="0" dirty="0" smtClean="0">
                <a:solidFill>
                  <a:schemeClr val="tx1"/>
                </a:solidFill>
                <a:latin typeface="Arial" pitchFamily="-110" charset="0"/>
                <a:ea typeface="+mn-ea"/>
                <a:cs typeface="+mn-cs"/>
              </a:rPr>
              <a:t>from the perspective of writing secure software, it is critical. Excepting dedicated</a:t>
            </a:r>
          </a:p>
          <a:p>
            <a:r>
              <a:rPr lang="en-US" sz="1200" kern="1200" baseline="0" dirty="0" smtClean="0">
                <a:solidFill>
                  <a:schemeClr val="tx1"/>
                </a:solidFill>
                <a:latin typeface="Arial" pitchFamily="-110" charset="0"/>
                <a:ea typeface="+mn-ea"/>
                <a:cs typeface="+mn-cs"/>
              </a:rPr>
              <a:t>embedded applications, in general, programs do not run in isolation on most</a:t>
            </a:r>
          </a:p>
          <a:p>
            <a:r>
              <a:rPr lang="en-US" sz="1200" kern="1200" baseline="0" dirty="0" smtClean="0">
                <a:solidFill>
                  <a:schemeClr val="tx1"/>
                </a:solidFill>
                <a:latin typeface="Arial" pitchFamily="-110" charset="0"/>
                <a:ea typeface="+mn-ea"/>
                <a:cs typeface="+mn-cs"/>
              </a:rPr>
              <a:t>computer systems. Rather, they run under the control of an operating system that</a:t>
            </a:r>
          </a:p>
          <a:p>
            <a:r>
              <a:rPr lang="en-US" sz="1200" kern="1200" baseline="0" dirty="0" smtClean="0">
                <a:solidFill>
                  <a:schemeClr val="tx1"/>
                </a:solidFill>
                <a:latin typeface="Arial" pitchFamily="-110" charset="0"/>
                <a:ea typeface="+mn-ea"/>
                <a:cs typeface="+mn-cs"/>
              </a:rPr>
              <a:t>mediates access to the resources of that system and shares their use between all the</a:t>
            </a:r>
          </a:p>
          <a:p>
            <a:r>
              <a:rPr lang="en-US" sz="1200" kern="1200" baseline="0" dirty="0" smtClean="0">
                <a:solidFill>
                  <a:schemeClr val="tx1"/>
                </a:solidFill>
                <a:latin typeface="Arial" pitchFamily="-110" charset="0"/>
                <a:ea typeface="+mn-ea"/>
                <a:cs typeface="+mn-cs"/>
              </a:rPr>
              <a:t>currently executing programs.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operating system constructs an execution environment for a process when</a:t>
            </a:r>
          </a:p>
          <a:p>
            <a:r>
              <a:rPr lang="en-US" sz="1200" kern="1200" baseline="0" dirty="0" smtClean="0">
                <a:solidFill>
                  <a:schemeClr val="tx1"/>
                </a:solidFill>
                <a:latin typeface="Arial" pitchFamily="-110" charset="0"/>
                <a:ea typeface="+mn-ea"/>
                <a:cs typeface="+mn-cs"/>
              </a:rPr>
              <a:t>a program is run, as illustrated in Figure 10.4 . In addition to the code and data for</a:t>
            </a:r>
          </a:p>
          <a:p>
            <a:r>
              <a:rPr lang="en-US" sz="1200" kern="1200" baseline="0" dirty="0" smtClean="0">
                <a:solidFill>
                  <a:schemeClr val="tx1"/>
                </a:solidFill>
                <a:latin typeface="Arial" pitchFamily="-110" charset="0"/>
                <a:ea typeface="+mn-ea"/>
                <a:cs typeface="+mn-cs"/>
              </a:rPr>
              <a:t>the program, the process includes information provided by the operating system.</a:t>
            </a:r>
          </a:p>
          <a:p>
            <a:r>
              <a:rPr lang="en-US" sz="1200" kern="1200" baseline="0" dirty="0" smtClean="0">
                <a:solidFill>
                  <a:schemeClr val="tx1"/>
                </a:solidFill>
                <a:latin typeface="Arial" pitchFamily="-110" charset="0"/>
                <a:ea typeface="+mn-ea"/>
                <a:cs typeface="+mn-cs"/>
              </a:rPr>
              <a:t>These include environment variables, which may be used to tailor the operation of</a:t>
            </a:r>
          </a:p>
          <a:p>
            <a:r>
              <a:rPr lang="en-US" sz="1200" kern="1200" baseline="0" dirty="0" smtClean="0">
                <a:solidFill>
                  <a:schemeClr val="tx1"/>
                </a:solidFill>
                <a:latin typeface="Arial" pitchFamily="-110" charset="0"/>
                <a:ea typeface="+mn-ea"/>
                <a:cs typeface="+mn-cs"/>
              </a:rPr>
              <a:t>the program, and any command-line arguments specified for the program. All such</a:t>
            </a:r>
          </a:p>
          <a:p>
            <a:r>
              <a:rPr lang="en-US" sz="1200" kern="1200" baseline="0" dirty="0" smtClean="0">
                <a:solidFill>
                  <a:schemeClr val="tx1"/>
                </a:solidFill>
                <a:latin typeface="Arial" pitchFamily="-110" charset="0"/>
                <a:ea typeface="+mn-ea"/>
                <a:cs typeface="+mn-cs"/>
              </a:rPr>
              <a:t>data should be considered external inputs to the program whose values need validation</a:t>
            </a:r>
          </a:p>
          <a:p>
            <a:r>
              <a:rPr lang="en-US" sz="1200" kern="1200" baseline="0" dirty="0" smtClean="0">
                <a:solidFill>
                  <a:schemeClr val="tx1"/>
                </a:solidFill>
                <a:latin typeface="Arial" pitchFamily="-110" charset="0"/>
                <a:ea typeface="+mn-ea"/>
                <a:cs typeface="+mn-cs"/>
              </a:rPr>
              <a:t>before use, as we discuss in Section 11.2 .</a:t>
            </a:r>
            <a:endParaRPr lang="en-US" dirty="0">
              <a:latin typeface="Times" pitchFamily="-110" charset="0"/>
            </a:endParaRPr>
          </a:p>
        </p:txBody>
      </p:sp>
    </p:spTree>
    <p:extLst>
      <p:ext uri="{BB962C8B-B14F-4D97-AF65-F5344CB8AC3E}">
        <p14:creationId xmlns:p14="http://schemas.microsoft.com/office/powerpoint/2010/main" val="38116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11.1</a:t>
            </a:r>
          </a:p>
          <a:p>
            <a:r>
              <a:rPr lang="en-US" dirty="0" smtClean="0"/>
              <a:t>CWE/SANS</a:t>
            </a:r>
            <a:r>
              <a:rPr lang="en-US" baseline="0" dirty="0" smtClean="0"/>
              <a:t> Top 25 Most Dangerous Software Errors</a:t>
            </a:r>
            <a:endParaRPr lang="en-US" dirty="0"/>
          </a:p>
        </p:txBody>
      </p:sp>
      <p:sp>
        <p:nvSpPr>
          <p:cNvPr id="4" name="Slide Number Placeholder 3"/>
          <p:cNvSpPr>
            <a:spLocks noGrp="1"/>
          </p:cNvSpPr>
          <p:nvPr>
            <p:ph type="sldNum" sz="quarter" idx="10"/>
          </p:nvPr>
        </p:nvSpPr>
        <p:spPr/>
        <p:txBody>
          <a:bodyPr/>
          <a:lstStyle/>
          <a:p>
            <a:fld id="{D5545940-966A-6A45-9F48-443597D6B6D4}" type="slidenum">
              <a:rPr lang="en-AU" smtClean="0"/>
              <a:pPr/>
              <a:t>3</a:t>
            </a:fld>
            <a:endParaRPr lang="en-AU"/>
          </a:p>
        </p:txBody>
      </p:sp>
    </p:spTree>
    <p:extLst>
      <p:ext uri="{BB962C8B-B14F-4D97-AF65-F5344CB8AC3E}">
        <p14:creationId xmlns:p14="http://schemas.microsoft.com/office/powerpoint/2010/main" val="1891615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4DFA35-2B9F-1C44-8C2E-7F869A927F01}" type="slidenum">
              <a:rPr lang="en-AU"/>
              <a:pPr/>
              <a:t>30</a:t>
            </a:fld>
            <a:endParaRPr lang="en-AU"/>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Environment variables are a collection of string values inherited by each process</a:t>
            </a:r>
          </a:p>
          <a:p>
            <a:r>
              <a:rPr lang="en-US" sz="1200" b="0" kern="1200" baseline="0" dirty="0" smtClean="0">
                <a:solidFill>
                  <a:schemeClr val="tx1"/>
                </a:solidFill>
                <a:latin typeface="Arial" pitchFamily="-110" charset="0"/>
                <a:ea typeface="+mn-ea"/>
                <a:cs typeface="+mn-cs"/>
              </a:rPr>
              <a:t>from its parent that can affect the way a running process behaves. The operating system</a:t>
            </a:r>
          </a:p>
          <a:p>
            <a:r>
              <a:rPr lang="en-US" sz="1200" b="0" kern="1200" baseline="0" dirty="0" smtClean="0">
                <a:solidFill>
                  <a:schemeClr val="tx1"/>
                </a:solidFill>
                <a:latin typeface="Arial" pitchFamily="-110" charset="0"/>
                <a:ea typeface="+mn-ea"/>
                <a:cs typeface="+mn-cs"/>
              </a:rPr>
              <a:t>includes these in the process’s memory when it is constructed. By default, they</a:t>
            </a:r>
          </a:p>
          <a:p>
            <a:r>
              <a:rPr lang="en-US" sz="1200" b="0" kern="1200" baseline="0" dirty="0" smtClean="0">
                <a:solidFill>
                  <a:schemeClr val="tx1"/>
                </a:solidFill>
                <a:latin typeface="Arial" pitchFamily="-110" charset="0"/>
                <a:ea typeface="+mn-ea"/>
                <a:cs typeface="+mn-cs"/>
              </a:rPr>
              <a:t>are a copy of the parent’s environment variables. However, the request to execute a</a:t>
            </a:r>
          </a:p>
          <a:p>
            <a:r>
              <a:rPr lang="en-US" sz="1200" b="0" kern="1200" baseline="0" dirty="0" smtClean="0">
                <a:solidFill>
                  <a:schemeClr val="tx1"/>
                </a:solidFill>
                <a:latin typeface="Arial" pitchFamily="-110" charset="0"/>
                <a:ea typeface="+mn-ea"/>
                <a:cs typeface="+mn-cs"/>
              </a:rPr>
              <a:t>new program can specify a new collection of values to use instead. A program can</a:t>
            </a:r>
          </a:p>
          <a:p>
            <a:r>
              <a:rPr lang="en-US" sz="1200" b="0" kern="1200" baseline="0" dirty="0" smtClean="0">
                <a:solidFill>
                  <a:schemeClr val="tx1"/>
                </a:solidFill>
                <a:latin typeface="Arial" pitchFamily="-110" charset="0"/>
                <a:ea typeface="+mn-ea"/>
                <a:cs typeface="+mn-cs"/>
              </a:rPr>
              <a:t>modify the environment variables in its process at any time, and these in turn will be</a:t>
            </a:r>
          </a:p>
          <a:p>
            <a:r>
              <a:rPr lang="en-US" sz="1200" b="0" kern="1200" baseline="0" dirty="0" smtClean="0">
                <a:solidFill>
                  <a:schemeClr val="tx1"/>
                </a:solidFill>
                <a:latin typeface="Arial" pitchFamily="-110" charset="0"/>
                <a:ea typeface="+mn-ea"/>
                <a:cs typeface="+mn-cs"/>
              </a:rPr>
              <a:t>passed to its children. Some environment variable names are well known and used</a:t>
            </a:r>
          </a:p>
          <a:p>
            <a:r>
              <a:rPr lang="en-US" sz="1200" b="0" kern="1200" baseline="0" dirty="0" smtClean="0">
                <a:solidFill>
                  <a:schemeClr val="tx1"/>
                </a:solidFill>
                <a:latin typeface="Arial" pitchFamily="-110" charset="0"/>
                <a:ea typeface="+mn-ea"/>
                <a:cs typeface="+mn-cs"/>
              </a:rPr>
              <a:t>by many programs and the operating system. Others may be custom to a specific</a:t>
            </a:r>
          </a:p>
          <a:p>
            <a:r>
              <a:rPr lang="en-US" sz="1200" b="0" kern="1200" baseline="0" dirty="0" smtClean="0">
                <a:solidFill>
                  <a:schemeClr val="tx1"/>
                </a:solidFill>
                <a:latin typeface="Arial" pitchFamily="-110" charset="0"/>
                <a:ea typeface="+mn-ea"/>
                <a:cs typeface="+mn-cs"/>
              </a:rPr>
              <a:t>program. Environment variables are used on a wide variety of operating systems,</a:t>
            </a:r>
          </a:p>
          <a:p>
            <a:r>
              <a:rPr lang="en-US" sz="1200" b="0" kern="1200" baseline="0" dirty="0" smtClean="0">
                <a:solidFill>
                  <a:schemeClr val="tx1"/>
                </a:solidFill>
                <a:latin typeface="Arial" pitchFamily="-110" charset="0"/>
                <a:ea typeface="+mn-ea"/>
                <a:cs typeface="+mn-cs"/>
              </a:rPr>
              <a:t>including all UNIX variants, DOS and Microsoft Windows systems, and others.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Well-known environment variables include the variable PATH, which specifies</a:t>
            </a:r>
          </a:p>
          <a:p>
            <a:r>
              <a:rPr lang="en-US" sz="1200" b="0" kern="1200" baseline="0" dirty="0" smtClean="0">
                <a:solidFill>
                  <a:schemeClr val="tx1"/>
                </a:solidFill>
                <a:latin typeface="Arial" pitchFamily="-110" charset="0"/>
                <a:ea typeface="+mn-ea"/>
                <a:cs typeface="+mn-cs"/>
              </a:rPr>
              <a:t>the set of directories to search for any given command; IFS, which specifies the</a:t>
            </a:r>
          </a:p>
          <a:p>
            <a:r>
              <a:rPr lang="en-US" sz="1200" b="0" kern="1200" baseline="0" dirty="0" smtClean="0">
                <a:solidFill>
                  <a:schemeClr val="tx1"/>
                </a:solidFill>
                <a:latin typeface="Arial" pitchFamily="-110" charset="0"/>
                <a:ea typeface="+mn-ea"/>
                <a:cs typeface="+mn-cs"/>
              </a:rPr>
              <a:t>word boundaries in a shell script; and LD_LIBRARY_PATH, which specifies the list of</a:t>
            </a:r>
          </a:p>
          <a:p>
            <a:r>
              <a:rPr lang="en-US" sz="1200" b="0" kern="1200" baseline="0" dirty="0" smtClean="0">
                <a:solidFill>
                  <a:schemeClr val="tx1"/>
                </a:solidFill>
                <a:latin typeface="Arial" pitchFamily="-110" charset="0"/>
                <a:ea typeface="+mn-ea"/>
                <a:cs typeface="+mn-cs"/>
              </a:rPr>
              <a:t>directories to search for dynamically loadable libraries. All of these have been used</a:t>
            </a:r>
          </a:p>
          <a:p>
            <a:r>
              <a:rPr lang="en-US" sz="1200" b="0" kern="1200" baseline="0" dirty="0" smtClean="0">
                <a:solidFill>
                  <a:schemeClr val="tx1"/>
                </a:solidFill>
                <a:latin typeface="Arial" pitchFamily="-110" charset="0"/>
                <a:ea typeface="+mn-ea"/>
                <a:cs typeface="+mn-cs"/>
              </a:rPr>
              <a:t>to attack programs.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The security concern for a program is that these provide another path for</a:t>
            </a:r>
          </a:p>
          <a:p>
            <a:r>
              <a:rPr lang="en-US" sz="1200" b="0" kern="1200" baseline="0" dirty="0" smtClean="0">
                <a:solidFill>
                  <a:schemeClr val="tx1"/>
                </a:solidFill>
                <a:latin typeface="Arial" pitchFamily="-110" charset="0"/>
                <a:ea typeface="+mn-ea"/>
                <a:cs typeface="+mn-cs"/>
              </a:rPr>
              <a:t>untrusted data to enter a program and hence need to be validated. The most common</a:t>
            </a:r>
          </a:p>
          <a:p>
            <a:r>
              <a:rPr lang="en-US" sz="1200" b="0" kern="1200" baseline="0" dirty="0" smtClean="0">
                <a:solidFill>
                  <a:schemeClr val="tx1"/>
                </a:solidFill>
                <a:latin typeface="Arial" pitchFamily="-110" charset="0"/>
                <a:ea typeface="+mn-ea"/>
                <a:cs typeface="+mn-cs"/>
              </a:rPr>
              <a:t>use of these variables in an attack is by a local user on some system attempting</a:t>
            </a:r>
          </a:p>
          <a:p>
            <a:r>
              <a:rPr lang="en-US" sz="1200" b="0" kern="1200" baseline="0" dirty="0" smtClean="0">
                <a:solidFill>
                  <a:schemeClr val="tx1"/>
                </a:solidFill>
                <a:latin typeface="Arial" pitchFamily="-110" charset="0"/>
                <a:ea typeface="+mn-ea"/>
                <a:cs typeface="+mn-cs"/>
              </a:rPr>
              <a:t>to gain increased privileges on the system. The goal is to subvert a program that</a:t>
            </a:r>
          </a:p>
          <a:p>
            <a:r>
              <a:rPr lang="en-US" sz="1200" b="0" kern="1200" baseline="0" dirty="0" smtClean="0">
                <a:solidFill>
                  <a:schemeClr val="tx1"/>
                </a:solidFill>
                <a:latin typeface="Arial" pitchFamily="-110" charset="0"/>
                <a:ea typeface="+mn-ea"/>
                <a:cs typeface="+mn-cs"/>
              </a:rPr>
              <a:t>grants superuser or administrator privileges, coercing it to run code of the attacker’s</a:t>
            </a:r>
          </a:p>
          <a:p>
            <a:r>
              <a:rPr lang="en-US" sz="1200" b="0" kern="1200" baseline="0" dirty="0" smtClean="0">
                <a:solidFill>
                  <a:schemeClr val="tx1"/>
                </a:solidFill>
                <a:latin typeface="Arial" pitchFamily="-110" charset="0"/>
                <a:ea typeface="+mn-ea"/>
                <a:cs typeface="+mn-cs"/>
              </a:rPr>
              <a:t>selection with these higher privileges.</a:t>
            </a:r>
            <a:endParaRPr lang="en-US" b="0" dirty="0">
              <a:latin typeface="Times" pitchFamily="-110" charset="0"/>
            </a:endParaRPr>
          </a:p>
        </p:txBody>
      </p:sp>
    </p:spTree>
    <p:extLst>
      <p:ext uri="{BB962C8B-B14F-4D97-AF65-F5344CB8AC3E}">
        <p14:creationId xmlns:p14="http://schemas.microsoft.com/office/powerpoint/2010/main" val="364050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75A159-D742-4049-A804-AD00F671CC7E}" type="slidenum">
              <a:rPr lang="en-AU"/>
              <a:pPr/>
              <a:t>31</a:t>
            </a:fld>
            <a:endParaRPr lang="en-AU"/>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Script takes user identity such as </a:t>
            </a:r>
            <a:r>
              <a:rPr lang="en-US" sz="1200" kern="1200" baseline="0" dirty="0" err="1" smtClean="0">
                <a:solidFill>
                  <a:schemeClr val="tx1"/>
                </a:solidFill>
                <a:latin typeface="Arial" pitchFamily="-110" charset="0"/>
                <a:ea typeface="+mn-ea"/>
                <a:cs typeface="+mn-cs"/>
              </a:rPr>
              <a:t>ian@vuw.ac.nz</a:t>
            </a:r>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Strips domain</a:t>
            </a:r>
          </a:p>
          <a:p>
            <a:r>
              <a:rPr lang="en-US" sz="1200" kern="1200" baseline="0" dirty="0" smtClean="0">
                <a:solidFill>
                  <a:schemeClr val="tx1"/>
                </a:solidFill>
                <a:latin typeface="Arial" pitchFamily="-110" charset="0"/>
                <a:ea typeface="+mn-ea"/>
                <a:cs typeface="+mn-cs"/>
              </a:rPr>
              <a:t>Retrieves mapping for that user to ip address</a:t>
            </a:r>
          </a:p>
          <a:p>
            <a:r>
              <a:rPr lang="en-US" sz="1200" kern="1200" baseline="0" dirty="0" smtClean="0">
                <a:solidFill>
                  <a:schemeClr val="tx1"/>
                </a:solidFill>
                <a:latin typeface="Arial" pitchFamily="-110" charset="0"/>
                <a:ea typeface="+mn-ea"/>
                <a:cs typeface="+mn-cs"/>
              </a:rPr>
              <a:t>Accounting information privileged so script runs with elevated privilege</a:t>
            </a:r>
          </a:p>
          <a:p>
            <a:r>
              <a:rPr lang="en-US" sz="1200" kern="1200" baseline="0" dirty="0" smtClean="0">
                <a:solidFill>
                  <a:schemeClr val="tx1"/>
                </a:solidFill>
                <a:latin typeface="Arial" pitchFamily="-110" charset="0"/>
                <a:ea typeface="+mn-ea"/>
                <a:cs typeface="+mn-cs"/>
              </a:rPr>
              <a:t>Example (a)</a:t>
            </a:r>
            <a:r>
              <a:rPr lang="is-IS" sz="1200" kern="1200" baseline="0" dirty="0" smtClean="0">
                <a:solidFill>
                  <a:schemeClr val="tx1"/>
                </a:solidFill>
                <a:latin typeface="Arial" pitchFamily="-110" charset="0"/>
                <a:ea typeface="+mn-ea"/>
                <a:cs typeface="+mn-cs"/>
              </a:rPr>
              <a:t>…</a:t>
            </a:r>
            <a:r>
              <a:rPr lang="en-US" sz="1200" kern="1200" baseline="0" dirty="0" smtClean="0">
                <a:solidFill>
                  <a:schemeClr val="tx1"/>
                </a:solidFill>
                <a:latin typeface="Arial" pitchFamily="-110" charset="0"/>
                <a:ea typeface="+mn-ea"/>
                <a:cs typeface="+mn-cs"/>
              </a:rPr>
              <a:t> Change PATH</a:t>
            </a:r>
          </a:p>
          <a:p>
            <a:r>
              <a:rPr lang="en-US" sz="1200" kern="1200" baseline="0" dirty="0" smtClean="0">
                <a:solidFill>
                  <a:schemeClr val="tx1"/>
                </a:solidFill>
                <a:latin typeface="Arial" pitchFamily="-110" charset="0"/>
                <a:ea typeface="+mn-ea"/>
                <a:cs typeface="+mn-cs"/>
              </a:rPr>
              <a:t>Example (b)</a:t>
            </a:r>
            <a:r>
              <a:rPr lang="is-IS" sz="1200" kern="1200" baseline="0" dirty="0" smtClean="0">
                <a:solidFill>
                  <a:schemeClr val="tx1"/>
                </a:solidFill>
                <a:latin typeface="Arial" pitchFamily="-110" charset="0"/>
                <a:ea typeface="+mn-ea"/>
                <a:cs typeface="+mn-cs"/>
              </a:rPr>
              <a:t>…</a:t>
            </a:r>
            <a:r>
              <a:rPr lang="en-US" sz="1200" kern="1200" baseline="0" dirty="0" smtClean="0">
                <a:solidFill>
                  <a:schemeClr val="tx1"/>
                </a:solidFill>
                <a:latin typeface="Arial" pitchFamily="-110" charset="0"/>
                <a:ea typeface="+mn-ea"/>
                <a:cs typeface="+mn-cs"/>
              </a:rPr>
              <a:t> Change IFS variable that can change spacing </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Some of the earliest attacks using environment variables targeted shell scripts</a:t>
            </a:r>
          </a:p>
          <a:p>
            <a:r>
              <a:rPr lang="en-US" sz="1200" kern="1200" baseline="0" dirty="0" smtClean="0">
                <a:solidFill>
                  <a:schemeClr val="tx1"/>
                </a:solidFill>
                <a:latin typeface="Arial" pitchFamily="-110" charset="0"/>
                <a:ea typeface="+mn-ea"/>
                <a:cs typeface="+mn-cs"/>
              </a:rPr>
              <a:t>that executed with the privileges of their owner rather than the user running them.</a:t>
            </a:r>
          </a:p>
          <a:p>
            <a:r>
              <a:rPr lang="en-US" sz="1200" kern="1200" baseline="0" dirty="0" smtClean="0">
                <a:solidFill>
                  <a:schemeClr val="tx1"/>
                </a:solidFill>
                <a:latin typeface="Arial" pitchFamily="-110" charset="0"/>
                <a:ea typeface="+mn-ea"/>
                <a:cs typeface="+mn-cs"/>
              </a:rPr>
              <a:t>Consider the simple example script shown in Figure 11.6a . This script, which might</a:t>
            </a:r>
          </a:p>
          <a:p>
            <a:r>
              <a:rPr lang="en-US" sz="1200" kern="1200" baseline="0" dirty="0" smtClean="0">
                <a:solidFill>
                  <a:schemeClr val="tx1"/>
                </a:solidFill>
                <a:latin typeface="Arial" pitchFamily="-110" charset="0"/>
                <a:ea typeface="+mn-ea"/>
                <a:cs typeface="+mn-cs"/>
              </a:rPr>
              <a:t>be used by an ISP, takes the identity of some user, strips any domain specification if</a:t>
            </a:r>
          </a:p>
          <a:p>
            <a:r>
              <a:rPr lang="en-US" sz="1200" kern="1200" baseline="0" dirty="0" smtClean="0">
                <a:solidFill>
                  <a:schemeClr val="tx1"/>
                </a:solidFill>
                <a:latin typeface="Arial" pitchFamily="-110" charset="0"/>
                <a:ea typeface="+mn-ea"/>
                <a:cs typeface="+mn-cs"/>
              </a:rPr>
              <a:t>included, and then retrieves the mapping for that user to an IP address. Because that</a:t>
            </a:r>
          </a:p>
          <a:p>
            <a:r>
              <a:rPr lang="en-US" sz="1200" kern="1200" baseline="0" dirty="0" smtClean="0">
                <a:solidFill>
                  <a:schemeClr val="tx1"/>
                </a:solidFill>
                <a:latin typeface="Arial" pitchFamily="-110" charset="0"/>
                <a:ea typeface="+mn-ea"/>
                <a:cs typeface="+mn-cs"/>
              </a:rPr>
              <a:t>information is held in a directory of privileged user accounting information, general</a:t>
            </a:r>
          </a:p>
          <a:p>
            <a:r>
              <a:rPr lang="en-US" sz="1200" kern="1200" baseline="0" dirty="0" smtClean="0">
                <a:solidFill>
                  <a:schemeClr val="tx1"/>
                </a:solidFill>
                <a:latin typeface="Arial" pitchFamily="-110" charset="0"/>
                <a:ea typeface="+mn-ea"/>
                <a:cs typeface="+mn-cs"/>
              </a:rPr>
              <a:t>access to that directory is not granted. Instead the script is run with the privileges</a:t>
            </a:r>
          </a:p>
          <a:p>
            <a:r>
              <a:rPr lang="en-US" sz="1200" kern="1200" baseline="0" dirty="0" smtClean="0">
                <a:solidFill>
                  <a:schemeClr val="tx1"/>
                </a:solidFill>
                <a:latin typeface="Arial" pitchFamily="-110" charset="0"/>
                <a:ea typeface="+mn-ea"/>
                <a:cs typeface="+mn-cs"/>
              </a:rPr>
              <a:t>of its owner, which does have access to the relevant directory. This type of simple</a:t>
            </a:r>
          </a:p>
          <a:p>
            <a:r>
              <a:rPr lang="en-US" sz="1200" kern="1200" baseline="0" dirty="0" smtClean="0">
                <a:solidFill>
                  <a:schemeClr val="tx1"/>
                </a:solidFill>
                <a:latin typeface="Arial" pitchFamily="-110" charset="0"/>
                <a:ea typeface="+mn-ea"/>
                <a:cs typeface="+mn-cs"/>
              </a:rPr>
              <a:t>utility script is very common on many systems. However, it contains a number of</a:t>
            </a:r>
          </a:p>
          <a:p>
            <a:r>
              <a:rPr lang="en-US" sz="1200" kern="1200" baseline="0" dirty="0" smtClean="0">
                <a:solidFill>
                  <a:schemeClr val="tx1"/>
                </a:solidFill>
                <a:latin typeface="Arial" pitchFamily="-110" charset="0"/>
                <a:ea typeface="+mn-ea"/>
                <a:cs typeface="+mn-cs"/>
              </a:rPr>
              <a:t>serious flaws. The first concerns the interaction with the PATH environment variable.</a:t>
            </a:r>
          </a:p>
          <a:p>
            <a:r>
              <a:rPr lang="en-US" sz="1200" kern="1200" baseline="0" dirty="0" smtClean="0">
                <a:solidFill>
                  <a:schemeClr val="tx1"/>
                </a:solidFill>
                <a:latin typeface="Arial" pitchFamily="-110" charset="0"/>
                <a:ea typeface="+mn-ea"/>
                <a:cs typeface="+mn-cs"/>
              </a:rPr>
              <a:t>This simple script calls two separate programs: </a:t>
            </a:r>
            <a:r>
              <a:rPr lang="en-US" sz="1200" kern="1200" baseline="0" dirty="0" err="1" smtClean="0">
                <a:solidFill>
                  <a:schemeClr val="tx1"/>
                </a:solidFill>
                <a:latin typeface="Arial" pitchFamily="-110" charset="0"/>
                <a:ea typeface="+mn-ea"/>
                <a:cs typeface="+mn-cs"/>
              </a:rPr>
              <a:t>sed</a:t>
            </a:r>
            <a:r>
              <a:rPr lang="en-US" sz="1200" kern="1200" baseline="0" dirty="0" smtClean="0">
                <a:solidFill>
                  <a:schemeClr val="tx1"/>
                </a:solidFill>
                <a:latin typeface="Arial" pitchFamily="-110" charset="0"/>
                <a:ea typeface="+mn-ea"/>
                <a:cs typeface="+mn-cs"/>
              </a:rPr>
              <a:t> and </a:t>
            </a:r>
            <a:r>
              <a:rPr lang="en-US" sz="1200" kern="1200" baseline="0" dirty="0" err="1" smtClean="0">
                <a:solidFill>
                  <a:schemeClr val="tx1"/>
                </a:solidFill>
                <a:latin typeface="Arial" pitchFamily="-110" charset="0"/>
                <a:ea typeface="+mn-ea"/>
                <a:cs typeface="+mn-cs"/>
              </a:rPr>
              <a:t>grep</a:t>
            </a:r>
            <a:r>
              <a:rPr lang="en-US" sz="1200" kern="1200" baseline="0" dirty="0" smtClean="0">
                <a:solidFill>
                  <a:schemeClr val="tx1"/>
                </a:solidFill>
                <a:latin typeface="Arial" pitchFamily="-110" charset="0"/>
                <a:ea typeface="+mn-ea"/>
                <a:cs typeface="+mn-cs"/>
              </a:rPr>
              <a:t>. The programmer</a:t>
            </a:r>
          </a:p>
          <a:p>
            <a:r>
              <a:rPr lang="en-US" sz="1200" kern="1200" baseline="0" dirty="0" smtClean="0">
                <a:solidFill>
                  <a:schemeClr val="tx1"/>
                </a:solidFill>
                <a:latin typeface="Arial" pitchFamily="-110" charset="0"/>
                <a:ea typeface="+mn-ea"/>
                <a:cs typeface="+mn-cs"/>
              </a:rPr>
              <a:t>assumes that the standard system versions of these scripts would be called. But</a:t>
            </a:r>
          </a:p>
          <a:p>
            <a:r>
              <a:rPr lang="en-US" sz="1200" kern="1200" baseline="0" dirty="0" smtClean="0">
                <a:solidFill>
                  <a:schemeClr val="tx1"/>
                </a:solidFill>
                <a:latin typeface="Arial" pitchFamily="-110" charset="0"/>
                <a:ea typeface="+mn-ea"/>
                <a:cs typeface="+mn-cs"/>
              </a:rPr>
              <a:t>they are specified just by their filename. To locate the actual program, the shell will</a:t>
            </a:r>
          </a:p>
          <a:p>
            <a:r>
              <a:rPr lang="en-US" sz="1200" kern="1200" baseline="0" dirty="0" smtClean="0">
                <a:solidFill>
                  <a:schemeClr val="tx1"/>
                </a:solidFill>
                <a:latin typeface="Arial" pitchFamily="-110" charset="0"/>
                <a:ea typeface="+mn-ea"/>
                <a:cs typeface="+mn-cs"/>
              </a:rPr>
              <a:t>search each directory named in the PATH variable for a file with the desired name.</a:t>
            </a:r>
          </a:p>
          <a:p>
            <a:r>
              <a:rPr lang="en-US" sz="1200" kern="1200" baseline="0" dirty="0" smtClean="0">
                <a:solidFill>
                  <a:schemeClr val="tx1"/>
                </a:solidFill>
                <a:latin typeface="Arial" pitchFamily="-110" charset="0"/>
                <a:ea typeface="+mn-ea"/>
                <a:cs typeface="+mn-cs"/>
              </a:rPr>
              <a:t>The attacker simply has to redefine the PATH variable to include a directory they</a:t>
            </a:r>
          </a:p>
          <a:p>
            <a:r>
              <a:rPr lang="en-US" sz="1200" kern="1200" baseline="0" dirty="0" smtClean="0">
                <a:solidFill>
                  <a:schemeClr val="tx1"/>
                </a:solidFill>
                <a:latin typeface="Arial" pitchFamily="-110" charset="0"/>
                <a:ea typeface="+mn-ea"/>
                <a:cs typeface="+mn-cs"/>
              </a:rPr>
              <a:t>control, which contains a program called </a:t>
            </a:r>
            <a:r>
              <a:rPr lang="en-US" sz="1200" kern="1200" baseline="0" dirty="0" err="1" smtClean="0">
                <a:solidFill>
                  <a:schemeClr val="tx1"/>
                </a:solidFill>
                <a:latin typeface="Arial" pitchFamily="-110" charset="0"/>
                <a:ea typeface="+mn-ea"/>
                <a:cs typeface="+mn-cs"/>
              </a:rPr>
              <a:t>grep</a:t>
            </a:r>
            <a:r>
              <a:rPr lang="en-US" sz="1200" kern="1200" baseline="0" dirty="0" smtClean="0">
                <a:solidFill>
                  <a:schemeClr val="tx1"/>
                </a:solidFill>
                <a:latin typeface="Arial" pitchFamily="-110" charset="0"/>
                <a:ea typeface="+mn-ea"/>
                <a:cs typeface="+mn-cs"/>
              </a:rPr>
              <a:t>, for example. Then when this script</a:t>
            </a:r>
          </a:p>
          <a:p>
            <a:r>
              <a:rPr lang="en-US" sz="1200" kern="1200" baseline="0" dirty="0" smtClean="0">
                <a:solidFill>
                  <a:schemeClr val="tx1"/>
                </a:solidFill>
                <a:latin typeface="Arial" pitchFamily="-110" charset="0"/>
                <a:ea typeface="+mn-ea"/>
                <a:cs typeface="+mn-cs"/>
              </a:rPr>
              <a:t>is run, the attacker’s </a:t>
            </a:r>
            <a:r>
              <a:rPr lang="en-US" sz="1200" kern="1200" baseline="0" dirty="0" err="1" smtClean="0">
                <a:solidFill>
                  <a:schemeClr val="tx1"/>
                </a:solidFill>
                <a:latin typeface="Arial" pitchFamily="-110" charset="0"/>
                <a:ea typeface="+mn-ea"/>
                <a:cs typeface="+mn-cs"/>
              </a:rPr>
              <a:t>grep</a:t>
            </a:r>
            <a:r>
              <a:rPr lang="en-US" sz="1200" kern="1200" baseline="0" dirty="0" smtClean="0">
                <a:solidFill>
                  <a:schemeClr val="tx1"/>
                </a:solidFill>
                <a:latin typeface="Arial" pitchFamily="-110" charset="0"/>
                <a:ea typeface="+mn-ea"/>
                <a:cs typeface="+mn-cs"/>
              </a:rPr>
              <a:t> program is called instead of the standard system version.</a:t>
            </a:r>
          </a:p>
          <a:p>
            <a:r>
              <a:rPr lang="en-US" sz="1200" kern="1200" baseline="0" dirty="0" smtClean="0">
                <a:solidFill>
                  <a:schemeClr val="tx1"/>
                </a:solidFill>
                <a:latin typeface="Arial" pitchFamily="-110" charset="0"/>
                <a:ea typeface="+mn-ea"/>
                <a:cs typeface="+mn-cs"/>
              </a:rPr>
              <a:t>This program can do whatever the attacker desires, with the privileges granted to the</a:t>
            </a:r>
          </a:p>
          <a:p>
            <a:r>
              <a:rPr lang="en-US" sz="1200" kern="1200" baseline="0" dirty="0" smtClean="0">
                <a:solidFill>
                  <a:schemeClr val="tx1"/>
                </a:solidFill>
                <a:latin typeface="Arial" pitchFamily="-110" charset="0"/>
                <a:ea typeface="+mn-ea"/>
                <a:cs typeface="+mn-cs"/>
              </a:rPr>
              <a:t>shell script. To address this vulnerability the script could be rewritten to use absolute</a:t>
            </a:r>
          </a:p>
          <a:p>
            <a:r>
              <a:rPr lang="en-US" sz="1200" kern="1200" baseline="0" dirty="0" smtClean="0">
                <a:solidFill>
                  <a:schemeClr val="tx1"/>
                </a:solidFill>
                <a:latin typeface="Arial" pitchFamily="-110" charset="0"/>
                <a:ea typeface="+mn-ea"/>
                <a:cs typeface="+mn-cs"/>
              </a:rPr>
              <a:t>names for each program. This avoids the use of the PATH variable, though at a cost</a:t>
            </a:r>
          </a:p>
          <a:p>
            <a:r>
              <a:rPr lang="en-US" sz="1200" kern="1200" baseline="0" dirty="0" smtClean="0">
                <a:solidFill>
                  <a:schemeClr val="tx1"/>
                </a:solidFill>
                <a:latin typeface="Arial" pitchFamily="-110" charset="0"/>
                <a:ea typeface="+mn-ea"/>
                <a:cs typeface="+mn-cs"/>
              </a:rPr>
              <a:t>in readability and portability. Alternatively, the PATH variable could be reset to a</a:t>
            </a:r>
          </a:p>
          <a:p>
            <a:r>
              <a:rPr lang="en-US" sz="1200" kern="1200" baseline="0" dirty="0" smtClean="0">
                <a:solidFill>
                  <a:schemeClr val="tx1"/>
                </a:solidFill>
                <a:latin typeface="Arial" pitchFamily="-110" charset="0"/>
                <a:ea typeface="+mn-ea"/>
                <a:cs typeface="+mn-cs"/>
              </a:rPr>
              <a:t>known default value by the script, as shown in Figure 11.6b . Unfortunately, this version</a:t>
            </a:r>
          </a:p>
          <a:p>
            <a:r>
              <a:rPr lang="en-US" sz="1200" kern="1200" baseline="0" dirty="0" smtClean="0">
                <a:solidFill>
                  <a:schemeClr val="tx1"/>
                </a:solidFill>
                <a:latin typeface="Arial" pitchFamily="-110" charset="0"/>
                <a:ea typeface="+mn-ea"/>
                <a:cs typeface="+mn-cs"/>
              </a:rPr>
              <a:t>of the script is still vulnerable, this time due to the IFS variable. This is used</a:t>
            </a:r>
          </a:p>
          <a:p>
            <a:r>
              <a:rPr lang="en-US" sz="1200" kern="1200" baseline="0" dirty="0" smtClean="0">
                <a:solidFill>
                  <a:schemeClr val="tx1"/>
                </a:solidFill>
                <a:latin typeface="Arial" pitchFamily="-110" charset="0"/>
                <a:ea typeface="+mn-ea"/>
                <a:cs typeface="+mn-cs"/>
              </a:rPr>
              <a:t>to separate the words that form a line of commands. It defaults to a space, tab, or</a:t>
            </a:r>
          </a:p>
          <a:p>
            <a:r>
              <a:rPr lang="en-US" sz="1200" kern="1200" baseline="0" dirty="0" smtClean="0">
                <a:solidFill>
                  <a:schemeClr val="tx1"/>
                </a:solidFill>
                <a:latin typeface="Arial" pitchFamily="-110" charset="0"/>
                <a:ea typeface="+mn-ea"/>
                <a:cs typeface="+mn-cs"/>
              </a:rPr>
              <a:t>newline character. However, it can be set to any sequence of characters. Consider</a:t>
            </a:r>
          </a:p>
          <a:p>
            <a:r>
              <a:rPr lang="en-US" sz="1200" kern="1200" baseline="0" dirty="0" smtClean="0">
                <a:solidFill>
                  <a:schemeClr val="tx1"/>
                </a:solidFill>
                <a:latin typeface="Arial" pitchFamily="-110" charset="0"/>
                <a:ea typeface="+mn-ea"/>
                <a:cs typeface="+mn-cs"/>
              </a:rPr>
              <a:t>the effect of including the “=” character in this set. Then the assignment of a new</a:t>
            </a:r>
          </a:p>
          <a:p>
            <a:r>
              <a:rPr lang="en-US" sz="1200" kern="1200" baseline="0" dirty="0" smtClean="0">
                <a:solidFill>
                  <a:schemeClr val="tx1"/>
                </a:solidFill>
                <a:latin typeface="Arial" pitchFamily="-110" charset="0"/>
                <a:ea typeface="+mn-ea"/>
                <a:cs typeface="+mn-cs"/>
              </a:rPr>
              <a:t>value to the PATH variable is interpreted as a command to execute the program</a:t>
            </a:r>
          </a:p>
          <a:p>
            <a:r>
              <a:rPr lang="en-US" sz="1200" kern="1200" baseline="0" dirty="0" smtClean="0">
                <a:solidFill>
                  <a:schemeClr val="tx1"/>
                </a:solidFill>
                <a:latin typeface="Arial" pitchFamily="-110" charset="0"/>
                <a:ea typeface="+mn-ea"/>
                <a:cs typeface="+mn-cs"/>
              </a:rPr>
              <a:t>PATH with the list of directories as its argument. If the attacker has also changed the</a:t>
            </a:r>
          </a:p>
          <a:p>
            <a:r>
              <a:rPr lang="en-US" sz="1200" kern="1200" baseline="0" dirty="0" smtClean="0">
                <a:solidFill>
                  <a:schemeClr val="tx1"/>
                </a:solidFill>
                <a:latin typeface="Arial" pitchFamily="-110" charset="0"/>
                <a:ea typeface="+mn-ea"/>
                <a:cs typeface="+mn-cs"/>
              </a:rPr>
              <a:t>PATH variable to include a directory with an attack program PATH, then this will be</a:t>
            </a:r>
          </a:p>
          <a:p>
            <a:r>
              <a:rPr lang="en-US" sz="1200" kern="1200" baseline="0" dirty="0" smtClean="0">
                <a:solidFill>
                  <a:schemeClr val="tx1"/>
                </a:solidFill>
                <a:latin typeface="Arial" pitchFamily="-110" charset="0"/>
                <a:ea typeface="+mn-ea"/>
                <a:cs typeface="+mn-cs"/>
              </a:rPr>
              <a:t>executed when the script is run. It is essentially impossible to prevent this form of</a:t>
            </a:r>
          </a:p>
          <a:p>
            <a:r>
              <a:rPr lang="en-US" sz="1200" kern="1200" baseline="0" dirty="0" smtClean="0">
                <a:solidFill>
                  <a:schemeClr val="tx1"/>
                </a:solidFill>
                <a:latin typeface="Arial" pitchFamily="-110" charset="0"/>
                <a:ea typeface="+mn-ea"/>
                <a:cs typeface="+mn-cs"/>
              </a:rPr>
              <a:t>attack on a shell script. In the worst case, if the script executes as the root user, then</a:t>
            </a:r>
          </a:p>
          <a:p>
            <a:r>
              <a:rPr lang="en-US" sz="1200" kern="1200" baseline="0" dirty="0" smtClean="0">
                <a:solidFill>
                  <a:schemeClr val="tx1"/>
                </a:solidFill>
                <a:latin typeface="Arial" pitchFamily="-110" charset="0"/>
                <a:ea typeface="+mn-ea"/>
                <a:cs typeface="+mn-cs"/>
              </a:rPr>
              <a:t>total compromise of the system is possible. Some recent UNIX systems do block</a:t>
            </a:r>
          </a:p>
          <a:p>
            <a:r>
              <a:rPr lang="en-US" sz="1200" kern="1200" baseline="0" dirty="0" smtClean="0">
                <a:solidFill>
                  <a:schemeClr val="tx1"/>
                </a:solidFill>
                <a:latin typeface="Arial" pitchFamily="-110" charset="0"/>
                <a:ea typeface="+mn-ea"/>
                <a:cs typeface="+mn-cs"/>
              </a:rPr>
              <a:t>the setting of critical environment variables such as these for programs executing as</a:t>
            </a:r>
          </a:p>
          <a:p>
            <a:r>
              <a:rPr lang="en-US" sz="1200" kern="1200" baseline="0" dirty="0" smtClean="0">
                <a:solidFill>
                  <a:schemeClr val="tx1"/>
                </a:solidFill>
                <a:latin typeface="Arial" pitchFamily="-110" charset="0"/>
                <a:ea typeface="+mn-ea"/>
                <a:cs typeface="+mn-cs"/>
              </a:rPr>
              <a:t>root. However, that does not prevent attacks on programs running as other users,</a:t>
            </a:r>
          </a:p>
          <a:p>
            <a:r>
              <a:rPr lang="en-US" sz="1200" kern="1200" baseline="0" dirty="0" smtClean="0">
                <a:solidFill>
                  <a:schemeClr val="tx1"/>
                </a:solidFill>
                <a:latin typeface="Arial" pitchFamily="-110" charset="0"/>
                <a:ea typeface="+mn-ea"/>
                <a:cs typeface="+mn-cs"/>
              </a:rPr>
              <a:t>possibly with greater access to the system.</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It is generally recognized that writing secure, privileged shell scripts is very</a:t>
            </a:r>
          </a:p>
          <a:p>
            <a:r>
              <a:rPr lang="en-US" sz="1200" kern="1200" baseline="0" dirty="0" smtClean="0">
                <a:solidFill>
                  <a:schemeClr val="tx1"/>
                </a:solidFill>
                <a:latin typeface="Arial" pitchFamily="-110" charset="0"/>
                <a:ea typeface="+mn-ea"/>
                <a:cs typeface="+mn-cs"/>
              </a:rPr>
              <a:t>difficult. Hence their use is strongly discouraged. At best, the recommendation is</a:t>
            </a:r>
          </a:p>
          <a:p>
            <a:r>
              <a:rPr lang="en-US" sz="1200" kern="1200" baseline="0" dirty="0" smtClean="0">
                <a:solidFill>
                  <a:schemeClr val="tx1"/>
                </a:solidFill>
                <a:latin typeface="Arial" pitchFamily="-110" charset="0"/>
                <a:ea typeface="+mn-ea"/>
                <a:cs typeface="+mn-cs"/>
              </a:rPr>
              <a:t>to change only the group, rather than user, identity and to reset all critical environment</a:t>
            </a:r>
          </a:p>
          <a:p>
            <a:r>
              <a:rPr lang="en-US" sz="1200" kern="1200" baseline="0" dirty="0" smtClean="0">
                <a:solidFill>
                  <a:schemeClr val="tx1"/>
                </a:solidFill>
                <a:latin typeface="Arial" pitchFamily="-110" charset="0"/>
                <a:ea typeface="+mn-ea"/>
                <a:cs typeface="+mn-cs"/>
              </a:rPr>
              <a:t>variables. This at least ensures the attack cannot gain superuser privileges.</a:t>
            </a:r>
          </a:p>
          <a:p>
            <a:r>
              <a:rPr lang="en-US" sz="1200" kern="1200" baseline="0" dirty="0" smtClean="0">
                <a:solidFill>
                  <a:schemeClr val="tx1"/>
                </a:solidFill>
                <a:latin typeface="Arial" pitchFamily="-110" charset="0"/>
                <a:ea typeface="+mn-ea"/>
                <a:cs typeface="+mn-cs"/>
              </a:rPr>
              <a:t>If a scripted application is needed, the best solution is to use a compiled wrapper</a:t>
            </a:r>
          </a:p>
          <a:p>
            <a:r>
              <a:rPr lang="en-US" sz="1200" kern="1200" baseline="0" dirty="0" smtClean="0">
                <a:solidFill>
                  <a:schemeClr val="tx1"/>
                </a:solidFill>
                <a:latin typeface="Arial" pitchFamily="-110" charset="0"/>
                <a:ea typeface="+mn-ea"/>
                <a:cs typeface="+mn-cs"/>
              </a:rPr>
              <a:t>program to call it. The change of owner or group is done using the compiled</a:t>
            </a:r>
          </a:p>
          <a:p>
            <a:r>
              <a:rPr lang="en-US" sz="1200" kern="1200" baseline="0" dirty="0" smtClean="0">
                <a:solidFill>
                  <a:schemeClr val="tx1"/>
                </a:solidFill>
                <a:latin typeface="Arial" pitchFamily="-110" charset="0"/>
                <a:ea typeface="+mn-ea"/>
                <a:cs typeface="+mn-cs"/>
              </a:rPr>
              <a:t>program, which then constructs a suitably safe set of environment variables before</a:t>
            </a:r>
          </a:p>
          <a:p>
            <a:r>
              <a:rPr lang="en-US" sz="1200" kern="1200" baseline="0" dirty="0" smtClean="0">
                <a:solidFill>
                  <a:schemeClr val="tx1"/>
                </a:solidFill>
                <a:latin typeface="Arial" pitchFamily="-110" charset="0"/>
                <a:ea typeface="+mn-ea"/>
                <a:cs typeface="+mn-cs"/>
              </a:rPr>
              <a:t>calling the desired script. Correctly implemented, this provides a safe mechanism</a:t>
            </a:r>
          </a:p>
          <a:p>
            <a:r>
              <a:rPr lang="en-US" sz="1200" kern="1200" baseline="0" dirty="0" smtClean="0">
                <a:solidFill>
                  <a:schemeClr val="tx1"/>
                </a:solidFill>
                <a:latin typeface="Arial" pitchFamily="-110" charset="0"/>
                <a:ea typeface="+mn-ea"/>
                <a:cs typeface="+mn-cs"/>
              </a:rPr>
              <a:t>for executing such scripts. A very good example of this approach is the use of the</a:t>
            </a:r>
          </a:p>
          <a:p>
            <a:r>
              <a:rPr lang="en-US" sz="1200" kern="1200" baseline="0" dirty="0" err="1" smtClean="0">
                <a:solidFill>
                  <a:schemeClr val="tx1"/>
                </a:solidFill>
                <a:latin typeface="Arial" pitchFamily="-110" charset="0"/>
                <a:ea typeface="+mn-ea"/>
                <a:cs typeface="+mn-cs"/>
              </a:rPr>
              <a:t>suexec</a:t>
            </a:r>
            <a:r>
              <a:rPr lang="en-US" sz="1200" kern="1200" baseline="0" dirty="0" smtClean="0">
                <a:solidFill>
                  <a:schemeClr val="tx1"/>
                </a:solidFill>
                <a:latin typeface="Arial" pitchFamily="-110" charset="0"/>
                <a:ea typeface="+mn-ea"/>
                <a:cs typeface="+mn-cs"/>
              </a:rPr>
              <a:t> wrapper program by the Apache Web server to execute user CGI scripts.</a:t>
            </a:r>
          </a:p>
          <a:p>
            <a:r>
              <a:rPr lang="en-US" sz="1200" kern="1200" baseline="0" dirty="0" smtClean="0">
                <a:solidFill>
                  <a:schemeClr val="tx1"/>
                </a:solidFill>
                <a:latin typeface="Arial" pitchFamily="-110" charset="0"/>
                <a:ea typeface="+mn-ea"/>
                <a:cs typeface="+mn-cs"/>
              </a:rPr>
              <a:t>The wrapper program performs a rigorous set of security checks before constructing</a:t>
            </a:r>
          </a:p>
          <a:p>
            <a:r>
              <a:rPr lang="en-US" sz="1200" kern="1200" baseline="0" dirty="0" smtClean="0">
                <a:solidFill>
                  <a:schemeClr val="tx1"/>
                </a:solidFill>
                <a:latin typeface="Arial" pitchFamily="-110" charset="0"/>
                <a:ea typeface="+mn-ea"/>
                <a:cs typeface="+mn-cs"/>
              </a:rPr>
              <a:t>a safe environment and running the specified script.</a:t>
            </a:r>
            <a:endParaRPr lang="en-US" dirty="0">
              <a:latin typeface="Times" pitchFamily="-110" charset="0"/>
            </a:endParaRPr>
          </a:p>
        </p:txBody>
      </p:sp>
    </p:spTree>
    <p:extLst>
      <p:ext uri="{BB962C8B-B14F-4D97-AF65-F5344CB8AC3E}">
        <p14:creationId xmlns:p14="http://schemas.microsoft.com/office/powerpoint/2010/main" val="416851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835DF-7442-734E-856B-208E7CFB1EAD}" type="slidenum">
              <a:rPr lang="en-AU"/>
              <a:pPr/>
              <a:t>32</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1" kern="1200" baseline="0" dirty="0" smtClean="0">
                <a:solidFill>
                  <a:schemeClr val="tx1"/>
                </a:solidFill>
                <a:latin typeface="Arial" pitchFamily="-110" charset="0"/>
                <a:ea typeface="+mn-ea"/>
                <a:cs typeface="+mn-cs"/>
              </a:rPr>
              <a:t>Even if a compiled program is run with elevated privileges, it may still be</a:t>
            </a:r>
          </a:p>
          <a:p>
            <a:r>
              <a:rPr lang="en-US" sz="1200" b="1" kern="1200" baseline="0" dirty="0" smtClean="0">
                <a:solidFill>
                  <a:schemeClr val="tx1"/>
                </a:solidFill>
                <a:latin typeface="Arial" pitchFamily="-110" charset="0"/>
                <a:ea typeface="+mn-ea"/>
                <a:cs typeface="+mn-cs"/>
              </a:rPr>
              <a:t>vulnerable to attacks using environment variables.</a:t>
            </a:r>
            <a:r>
              <a:rPr lang="en-US" sz="1200" kern="1200" baseline="0" dirty="0" smtClean="0">
                <a:solidFill>
                  <a:schemeClr val="tx1"/>
                </a:solidFill>
                <a:latin typeface="Arial" pitchFamily="-110" charset="0"/>
                <a:ea typeface="+mn-ea"/>
                <a:cs typeface="+mn-cs"/>
              </a:rPr>
              <a:t> If this program executes another</a:t>
            </a:r>
          </a:p>
          <a:p>
            <a:r>
              <a:rPr lang="en-US" sz="1200" kern="1200" baseline="0" dirty="0" smtClean="0">
                <a:solidFill>
                  <a:schemeClr val="tx1"/>
                </a:solidFill>
                <a:latin typeface="Arial" pitchFamily="-110" charset="0"/>
                <a:ea typeface="+mn-ea"/>
                <a:cs typeface="+mn-cs"/>
              </a:rPr>
              <a:t>program, depending on the command used to do this, the PATH variable may still</a:t>
            </a:r>
          </a:p>
          <a:p>
            <a:r>
              <a:rPr lang="en-US" sz="1200" kern="1200" baseline="0" dirty="0" smtClean="0">
                <a:solidFill>
                  <a:schemeClr val="tx1"/>
                </a:solidFill>
                <a:latin typeface="Arial" pitchFamily="-110" charset="0"/>
                <a:ea typeface="+mn-ea"/>
                <a:cs typeface="+mn-cs"/>
              </a:rPr>
              <a:t>be used to locate it. Hence any such program must reset this to known safe values</a:t>
            </a:r>
          </a:p>
          <a:p>
            <a:r>
              <a:rPr lang="en-US" sz="1200" kern="1200" baseline="0" dirty="0" smtClean="0">
                <a:solidFill>
                  <a:schemeClr val="tx1"/>
                </a:solidFill>
                <a:latin typeface="Arial" pitchFamily="-110" charset="0"/>
                <a:ea typeface="+mn-ea"/>
                <a:cs typeface="+mn-cs"/>
              </a:rPr>
              <a:t>first. This at least can be done securely. However, there are other vulnerabilities.</a:t>
            </a:r>
          </a:p>
          <a:p>
            <a:r>
              <a:rPr lang="en-US" sz="1200" kern="1200" baseline="0" dirty="0" smtClean="0">
                <a:solidFill>
                  <a:schemeClr val="tx1"/>
                </a:solidFill>
                <a:latin typeface="Arial" pitchFamily="-110" charset="0"/>
                <a:ea typeface="+mn-ea"/>
                <a:cs typeface="+mn-cs"/>
              </a:rPr>
              <a:t>Essentially all programs on modern computer systems use functionality provided</a:t>
            </a:r>
          </a:p>
          <a:p>
            <a:r>
              <a:rPr lang="en-US" sz="1200" kern="1200" baseline="0" dirty="0" smtClean="0">
                <a:solidFill>
                  <a:schemeClr val="tx1"/>
                </a:solidFill>
                <a:latin typeface="Arial" pitchFamily="-110" charset="0"/>
                <a:ea typeface="+mn-ea"/>
                <a:cs typeface="+mn-cs"/>
              </a:rPr>
              <a:t>by standard library routines. When the program is compiled and linked, the code</a:t>
            </a:r>
          </a:p>
          <a:p>
            <a:r>
              <a:rPr lang="en-US" sz="1200" kern="1200" baseline="0" dirty="0" smtClean="0">
                <a:solidFill>
                  <a:schemeClr val="tx1"/>
                </a:solidFill>
                <a:latin typeface="Arial" pitchFamily="-110" charset="0"/>
                <a:ea typeface="+mn-ea"/>
                <a:cs typeface="+mn-cs"/>
              </a:rPr>
              <a:t>for these standard libraries could be included in the executable program file. This</a:t>
            </a:r>
          </a:p>
          <a:p>
            <a:r>
              <a:rPr lang="en-US" sz="1200" kern="1200" baseline="0" dirty="0" smtClean="0">
                <a:solidFill>
                  <a:schemeClr val="tx1"/>
                </a:solidFill>
                <a:latin typeface="Arial" pitchFamily="-110" charset="0"/>
                <a:ea typeface="+mn-ea"/>
                <a:cs typeface="+mn-cs"/>
              </a:rPr>
              <a:t>is known as a static link. With the use of static links every program loads its own</a:t>
            </a:r>
          </a:p>
          <a:p>
            <a:r>
              <a:rPr lang="en-US" sz="1200" kern="1200" baseline="0" dirty="0" smtClean="0">
                <a:solidFill>
                  <a:schemeClr val="tx1"/>
                </a:solidFill>
                <a:latin typeface="Arial" pitchFamily="-110" charset="0"/>
                <a:ea typeface="+mn-ea"/>
                <a:cs typeface="+mn-cs"/>
              </a:rPr>
              <a:t>copy of these standard libraries into the computer’s memory. This is wasteful, as</a:t>
            </a:r>
          </a:p>
          <a:p>
            <a:r>
              <a:rPr lang="en-US" sz="1200" kern="1200" baseline="0" dirty="0" smtClean="0">
                <a:solidFill>
                  <a:schemeClr val="tx1"/>
                </a:solidFill>
                <a:latin typeface="Arial" pitchFamily="-110" charset="0"/>
                <a:ea typeface="+mn-ea"/>
                <a:cs typeface="+mn-cs"/>
              </a:rPr>
              <a:t>all these copies of code are identical. Hence most modern systems support the</a:t>
            </a:r>
          </a:p>
          <a:p>
            <a:r>
              <a:rPr lang="en-US" sz="1200" kern="1200" baseline="0" dirty="0" smtClean="0">
                <a:solidFill>
                  <a:schemeClr val="tx1"/>
                </a:solidFill>
                <a:latin typeface="Arial" pitchFamily="-110" charset="0"/>
                <a:ea typeface="+mn-ea"/>
                <a:cs typeface="+mn-cs"/>
              </a:rPr>
              <a:t>concept of dynamic linking. A dynamically linked executable program does not</a:t>
            </a:r>
          </a:p>
          <a:p>
            <a:r>
              <a:rPr lang="en-US" sz="1200" kern="1200" baseline="0" dirty="0" smtClean="0">
                <a:solidFill>
                  <a:schemeClr val="tx1"/>
                </a:solidFill>
                <a:latin typeface="Arial" pitchFamily="-110" charset="0"/>
                <a:ea typeface="+mn-ea"/>
                <a:cs typeface="+mn-cs"/>
              </a:rPr>
              <a:t>include the code for common libraries, but rather has a table of names and pointers</a:t>
            </a:r>
          </a:p>
          <a:p>
            <a:r>
              <a:rPr lang="en-US" sz="1200" kern="1200" baseline="0" dirty="0" smtClean="0">
                <a:solidFill>
                  <a:schemeClr val="tx1"/>
                </a:solidFill>
                <a:latin typeface="Arial" pitchFamily="-110" charset="0"/>
                <a:ea typeface="+mn-ea"/>
                <a:cs typeface="+mn-cs"/>
              </a:rPr>
              <a:t>to all the functions it needs to use. When the program is loaded into a process, this</a:t>
            </a:r>
          </a:p>
          <a:p>
            <a:r>
              <a:rPr lang="en-US" sz="1200" kern="1200" baseline="0" dirty="0" smtClean="0">
                <a:solidFill>
                  <a:schemeClr val="tx1"/>
                </a:solidFill>
                <a:latin typeface="Arial" pitchFamily="-110" charset="0"/>
                <a:ea typeface="+mn-ea"/>
                <a:cs typeface="+mn-cs"/>
              </a:rPr>
              <a:t>table is resolved to reference a single copy of any library, shared by all processes</a:t>
            </a:r>
          </a:p>
          <a:p>
            <a:r>
              <a:rPr lang="en-US" sz="1200" kern="1200" baseline="0" dirty="0" smtClean="0">
                <a:solidFill>
                  <a:schemeClr val="tx1"/>
                </a:solidFill>
                <a:latin typeface="Arial" pitchFamily="-110" charset="0"/>
                <a:ea typeface="+mn-ea"/>
                <a:cs typeface="+mn-cs"/>
              </a:rPr>
              <a:t>needing it on the system. However, there are reasons why different programs may</a:t>
            </a:r>
          </a:p>
          <a:p>
            <a:r>
              <a:rPr lang="en-US" sz="1200" kern="1200" baseline="0" dirty="0" smtClean="0">
                <a:solidFill>
                  <a:schemeClr val="tx1"/>
                </a:solidFill>
                <a:latin typeface="Arial" pitchFamily="-110" charset="0"/>
                <a:ea typeface="+mn-ea"/>
                <a:cs typeface="+mn-cs"/>
              </a:rPr>
              <a:t>need different versions of libraries with the same name. Hence there is usually</a:t>
            </a:r>
          </a:p>
          <a:p>
            <a:r>
              <a:rPr lang="en-US" sz="1200" kern="1200" baseline="0" dirty="0" smtClean="0">
                <a:solidFill>
                  <a:schemeClr val="tx1"/>
                </a:solidFill>
                <a:latin typeface="Arial" pitchFamily="-110" charset="0"/>
                <a:ea typeface="+mn-ea"/>
                <a:cs typeface="+mn-cs"/>
              </a:rPr>
              <a:t>a way to specify a list of directories to search for dynamically loaded libraries.</a:t>
            </a:r>
          </a:p>
          <a:p>
            <a:r>
              <a:rPr lang="en-US" sz="1200" kern="1200" baseline="0" dirty="0" smtClean="0">
                <a:solidFill>
                  <a:schemeClr val="tx1"/>
                </a:solidFill>
                <a:latin typeface="Arial" pitchFamily="-110" charset="0"/>
                <a:ea typeface="+mn-ea"/>
                <a:cs typeface="+mn-cs"/>
              </a:rPr>
              <a:t>On many UNIX systems this is the LD_LIBRARY_PATH environment variable. Its</a:t>
            </a:r>
          </a:p>
          <a:p>
            <a:r>
              <a:rPr lang="en-US" sz="1200" kern="1200" baseline="0" dirty="0" smtClean="0">
                <a:solidFill>
                  <a:schemeClr val="tx1"/>
                </a:solidFill>
                <a:latin typeface="Arial" pitchFamily="-110" charset="0"/>
                <a:ea typeface="+mn-ea"/>
                <a:cs typeface="+mn-cs"/>
              </a:rPr>
              <a:t>use does provide a degree of flexibility with dynamic libraries. But again it also</a:t>
            </a:r>
          </a:p>
          <a:p>
            <a:r>
              <a:rPr lang="en-US" sz="1200" kern="1200" baseline="0" dirty="0" smtClean="0">
                <a:solidFill>
                  <a:schemeClr val="tx1"/>
                </a:solidFill>
                <a:latin typeface="Arial" pitchFamily="-110" charset="0"/>
                <a:ea typeface="+mn-ea"/>
                <a:cs typeface="+mn-cs"/>
              </a:rPr>
              <a:t>introduces a possible mechanism for attack. The attacker constructs a custom version</a:t>
            </a:r>
          </a:p>
          <a:p>
            <a:r>
              <a:rPr lang="en-US" sz="1200" kern="1200" baseline="0" dirty="0" smtClean="0">
                <a:solidFill>
                  <a:schemeClr val="tx1"/>
                </a:solidFill>
                <a:latin typeface="Arial" pitchFamily="-110" charset="0"/>
                <a:ea typeface="+mn-ea"/>
                <a:cs typeface="+mn-cs"/>
              </a:rPr>
              <a:t>of a common library, placing the desired attack code in a function known</a:t>
            </a:r>
          </a:p>
          <a:p>
            <a:r>
              <a:rPr lang="en-US" sz="1200" kern="1200" baseline="0" dirty="0" smtClean="0">
                <a:solidFill>
                  <a:schemeClr val="tx1"/>
                </a:solidFill>
                <a:latin typeface="Arial" pitchFamily="-110" charset="0"/>
                <a:ea typeface="+mn-ea"/>
                <a:cs typeface="+mn-cs"/>
              </a:rPr>
              <a:t>to be used by some target, dynamically linked program. Then by setting the</a:t>
            </a:r>
          </a:p>
          <a:p>
            <a:r>
              <a:rPr lang="en-US" sz="1200" kern="1200" baseline="0" dirty="0" smtClean="0">
                <a:solidFill>
                  <a:schemeClr val="tx1"/>
                </a:solidFill>
                <a:latin typeface="Arial" pitchFamily="-110" charset="0"/>
                <a:ea typeface="+mn-ea"/>
                <a:cs typeface="+mn-cs"/>
              </a:rPr>
              <a:t>LD_LIBRARY_PATH variable to reference the attacker’s copy of the library first,</a:t>
            </a:r>
          </a:p>
          <a:p>
            <a:r>
              <a:rPr lang="en-US" sz="1200" kern="1200" baseline="0" dirty="0" smtClean="0">
                <a:solidFill>
                  <a:schemeClr val="tx1"/>
                </a:solidFill>
                <a:latin typeface="Arial" pitchFamily="-110" charset="0"/>
                <a:ea typeface="+mn-ea"/>
                <a:cs typeface="+mn-cs"/>
              </a:rPr>
              <a:t>when the target program is run and calls the known function, the attacker’s code is</a:t>
            </a:r>
          </a:p>
          <a:p>
            <a:r>
              <a:rPr lang="en-US" sz="1200" kern="1200" baseline="0" dirty="0" smtClean="0">
                <a:solidFill>
                  <a:schemeClr val="tx1"/>
                </a:solidFill>
                <a:latin typeface="Arial" pitchFamily="-110" charset="0"/>
                <a:ea typeface="+mn-ea"/>
                <a:cs typeface="+mn-cs"/>
              </a:rPr>
              <a:t>run with the privileges of the target program. To prevent this type of attack, a statically</a:t>
            </a:r>
          </a:p>
          <a:p>
            <a:r>
              <a:rPr lang="en-US" sz="1200" kern="1200" baseline="0" dirty="0" smtClean="0">
                <a:solidFill>
                  <a:schemeClr val="tx1"/>
                </a:solidFill>
                <a:latin typeface="Arial" pitchFamily="-110" charset="0"/>
                <a:ea typeface="+mn-ea"/>
                <a:cs typeface="+mn-cs"/>
              </a:rPr>
              <a:t>linked executable can be used, at a cost of memory efficiency. Alternatively,</a:t>
            </a:r>
          </a:p>
          <a:p>
            <a:r>
              <a:rPr lang="en-US" sz="1200" kern="1200" baseline="0" dirty="0" smtClean="0">
                <a:solidFill>
                  <a:schemeClr val="tx1"/>
                </a:solidFill>
                <a:latin typeface="Arial" pitchFamily="-110" charset="0"/>
                <a:ea typeface="+mn-ea"/>
                <a:cs typeface="+mn-cs"/>
              </a:rPr>
              <a:t>again some modern operating systems block the use of this environment variable</a:t>
            </a:r>
          </a:p>
          <a:p>
            <a:r>
              <a:rPr lang="en-US" sz="1200" kern="1200" baseline="0" dirty="0" smtClean="0">
                <a:solidFill>
                  <a:schemeClr val="tx1"/>
                </a:solidFill>
                <a:latin typeface="Arial" pitchFamily="-110" charset="0"/>
                <a:ea typeface="+mn-ea"/>
                <a:cs typeface="+mn-cs"/>
              </a:rPr>
              <a:t>when the program executed runs with different privileges.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Lastly, apart from the standard environment variables, many programs use</a:t>
            </a:r>
          </a:p>
          <a:p>
            <a:r>
              <a:rPr lang="en-US" sz="1200" kern="1200" baseline="0" dirty="0" smtClean="0">
                <a:solidFill>
                  <a:schemeClr val="tx1"/>
                </a:solidFill>
                <a:latin typeface="Arial" pitchFamily="-110" charset="0"/>
                <a:ea typeface="+mn-ea"/>
                <a:cs typeface="+mn-cs"/>
              </a:rPr>
              <a:t>custom variables to permit users to generically change their behavior just by</a:t>
            </a:r>
          </a:p>
          <a:p>
            <a:r>
              <a:rPr lang="en-US" sz="1200" kern="1200" baseline="0" dirty="0" smtClean="0">
                <a:solidFill>
                  <a:schemeClr val="tx1"/>
                </a:solidFill>
                <a:latin typeface="Arial" pitchFamily="-110" charset="0"/>
                <a:ea typeface="+mn-ea"/>
                <a:cs typeface="+mn-cs"/>
              </a:rPr>
              <a:t>setting appropriate values for these variables in their startup scripts. Again, such</a:t>
            </a:r>
          </a:p>
          <a:p>
            <a:r>
              <a:rPr lang="en-US" sz="1200" kern="1200" baseline="0" dirty="0" smtClean="0">
                <a:solidFill>
                  <a:schemeClr val="tx1"/>
                </a:solidFill>
                <a:latin typeface="Arial" pitchFamily="-110" charset="0"/>
                <a:ea typeface="+mn-ea"/>
                <a:cs typeface="+mn-cs"/>
              </a:rPr>
              <a:t>use means these variables constitute untrusted input to the program that needs</a:t>
            </a:r>
          </a:p>
          <a:p>
            <a:r>
              <a:rPr lang="en-US" sz="1200" kern="1200" baseline="0" dirty="0" smtClean="0">
                <a:solidFill>
                  <a:schemeClr val="tx1"/>
                </a:solidFill>
                <a:latin typeface="Arial" pitchFamily="-110" charset="0"/>
                <a:ea typeface="+mn-ea"/>
                <a:cs typeface="+mn-cs"/>
              </a:rPr>
              <a:t>to be validated. One particular danger is to merge values from such a variable</a:t>
            </a:r>
          </a:p>
          <a:p>
            <a:r>
              <a:rPr lang="en-US" sz="1200" kern="1200" baseline="0" dirty="0" smtClean="0">
                <a:solidFill>
                  <a:schemeClr val="tx1"/>
                </a:solidFill>
                <a:latin typeface="Arial" pitchFamily="-110" charset="0"/>
                <a:ea typeface="+mn-ea"/>
                <a:cs typeface="+mn-cs"/>
              </a:rPr>
              <a:t>with other information into some buffer. Unless due care is taken, a buffer overflow</a:t>
            </a:r>
          </a:p>
          <a:p>
            <a:r>
              <a:rPr lang="en-US" sz="1200" kern="1200" baseline="0" dirty="0" smtClean="0">
                <a:solidFill>
                  <a:schemeClr val="tx1"/>
                </a:solidFill>
                <a:latin typeface="Arial" pitchFamily="-110" charset="0"/>
                <a:ea typeface="+mn-ea"/>
                <a:cs typeface="+mn-cs"/>
              </a:rPr>
              <a:t>can occur, with consequences as we discuss in Chapter 10 . Alternatively,</a:t>
            </a:r>
          </a:p>
          <a:p>
            <a:r>
              <a:rPr lang="en-US" sz="1200" kern="1200" baseline="0" dirty="0" smtClean="0">
                <a:solidFill>
                  <a:schemeClr val="tx1"/>
                </a:solidFill>
                <a:latin typeface="Arial" pitchFamily="-110" charset="0"/>
                <a:ea typeface="+mn-ea"/>
                <a:cs typeface="+mn-cs"/>
              </a:rPr>
              <a:t>any of the issues with correct interpretation of textual information we discuss in</a:t>
            </a:r>
          </a:p>
          <a:p>
            <a:r>
              <a:rPr lang="en-US" sz="1200" kern="1200" baseline="0" dirty="0" smtClean="0">
                <a:solidFill>
                  <a:schemeClr val="tx1"/>
                </a:solidFill>
                <a:latin typeface="Arial" pitchFamily="-110" charset="0"/>
                <a:ea typeface="+mn-ea"/>
                <a:cs typeface="+mn-cs"/>
              </a:rPr>
              <a:t>Section 11.2 could also apply.</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All of these examples illustrate how care is needed to identify the way in which</a:t>
            </a:r>
          </a:p>
          <a:p>
            <a:r>
              <a:rPr lang="en-US" sz="1200" kern="1200" baseline="0" dirty="0" smtClean="0">
                <a:solidFill>
                  <a:schemeClr val="tx1"/>
                </a:solidFill>
                <a:latin typeface="Arial" pitchFamily="-110" charset="0"/>
                <a:ea typeface="+mn-ea"/>
                <a:cs typeface="+mn-cs"/>
              </a:rPr>
              <a:t>a program interacts with the system in which it executes and to carefully consider</a:t>
            </a:r>
          </a:p>
          <a:p>
            <a:r>
              <a:rPr lang="en-US" sz="1200" kern="1200" baseline="0" dirty="0" smtClean="0">
                <a:solidFill>
                  <a:schemeClr val="tx1"/>
                </a:solidFill>
                <a:latin typeface="Arial" pitchFamily="-110" charset="0"/>
                <a:ea typeface="+mn-ea"/>
                <a:cs typeface="+mn-cs"/>
              </a:rPr>
              <a:t>the security implications of these assumptions.</a:t>
            </a:r>
            <a:endParaRPr lang="en-US" dirty="0">
              <a:latin typeface="Times" pitchFamily="-110" charset="0"/>
            </a:endParaRPr>
          </a:p>
        </p:txBody>
      </p:sp>
    </p:spTree>
    <p:extLst>
      <p:ext uri="{BB962C8B-B14F-4D97-AF65-F5344CB8AC3E}">
        <p14:creationId xmlns:p14="http://schemas.microsoft.com/office/powerpoint/2010/main" val="933470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49EAD-85AB-3747-BAAB-24C35BF6112D}" type="slidenum">
              <a:rPr lang="en-AU"/>
              <a:pPr/>
              <a:t>33</a:t>
            </a:fld>
            <a:endParaRPr lang="en-AU"/>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consequence of many of the program flaws we discuss in both this chapter and</a:t>
            </a:r>
          </a:p>
          <a:p>
            <a:r>
              <a:rPr lang="en-US" sz="1200" kern="1200" baseline="0" dirty="0" smtClean="0">
                <a:solidFill>
                  <a:schemeClr val="tx1"/>
                </a:solidFill>
                <a:latin typeface="Arial" pitchFamily="-110" charset="0"/>
                <a:ea typeface="+mn-ea"/>
                <a:cs typeface="+mn-cs"/>
              </a:rPr>
              <a:t>Chapter 10 is that the attacker is able to execute code with the privileges and access</a:t>
            </a:r>
          </a:p>
          <a:p>
            <a:r>
              <a:rPr lang="en-US" sz="1200" kern="1200" baseline="0" dirty="0" smtClean="0">
                <a:solidFill>
                  <a:schemeClr val="tx1"/>
                </a:solidFill>
                <a:latin typeface="Arial" pitchFamily="-110" charset="0"/>
                <a:ea typeface="+mn-ea"/>
                <a:cs typeface="+mn-cs"/>
              </a:rPr>
              <a:t>rights of the compromised program or service. If these privileges are greater than</a:t>
            </a:r>
          </a:p>
          <a:p>
            <a:r>
              <a:rPr lang="en-US" sz="1200" kern="1200" baseline="0" dirty="0" smtClean="0">
                <a:solidFill>
                  <a:schemeClr val="tx1"/>
                </a:solidFill>
                <a:latin typeface="Arial" pitchFamily="-110" charset="0"/>
                <a:ea typeface="+mn-ea"/>
                <a:cs typeface="+mn-cs"/>
              </a:rPr>
              <a:t>those available already to the attacker, then this results in a </a:t>
            </a:r>
            <a:r>
              <a:rPr lang="en-US" sz="1200" b="1" kern="1200" baseline="0" dirty="0" smtClean="0">
                <a:solidFill>
                  <a:schemeClr val="tx1"/>
                </a:solidFill>
                <a:latin typeface="Arial" pitchFamily="-110" charset="0"/>
                <a:ea typeface="+mn-ea"/>
                <a:cs typeface="+mn-cs"/>
              </a:rPr>
              <a:t>privilege escalation , an</a:t>
            </a:r>
          </a:p>
          <a:p>
            <a:r>
              <a:rPr lang="en-US" sz="1200" kern="1200" baseline="0" dirty="0" smtClean="0">
                <a:solidFill>
                  <a:schemeClr val="tx1"/>
                </a:solidFill>
                <a:latin typeface="Arial" pitchFamily="-110" charset="0"/>
                <a:ea typeface="+mn-ea"/>
                <a:cs typeface="+mn-cs"/>
              </a:rPr>
              <a:t>important stage in the overall attack process. Using the higher levels of privilege</a:t>
            </a:r>
          </a:p>
          <a:p>
            <a:r>
              <a:rPr lang="en-US" sz="1200" kern="1200" baseline="0" dirty="0" smtClean="0">
                <a:solidFill>
                  <a:schemeClr val="tx1"/>
                </a:solidFill>
                <a:latin typeface="Arial" pitchFamily="-110" charset="0"/>
                <a:ea typeface="+mn-ea"/>
                <a:cs typeface="+mn-cs"/>
              </a:rPr>
              <a:t>may enable the attacker to make changes to the system, ensuring future use of these</a:t>
            </a:r>
          </a:p>
          <a:p>
            <a:r>
              <a:rPr lang="en-US" sz="1200" kern="1200" baseline="0" dirty="0" smtClean="0">
                <a:solidFill>
                  <a:schemeClr val="tx1"/>
                </a:solidFill>
                <a:latin typeface="Arial" pitchFamily="-110" charset="0"/>
                <a:ea typeface="+mn-ea"/>
                <a:cs typeface="+mn-cs"/>
              </a:rPr>
              <a:t>greater capabilities. This strongly suggests that programs should execute with the</a:t>
            </a:r>
          </a:p>
          <a:p>
            <a:r>
              <a:rPr lang="en-US" sz="1200" kern="1200" baseline="0" dirty="0" smtClean="0">
                <a:solidFill>
                  <a:schemeClr val="tx1"/>
                </a:solidFill>
                <a:latin typeface="Arial" pitchFamily="-110" charset="0"/>
                <a:ea typeface="+mn-ea"/>
                <a:cs typeface="+mn-cs"/>
              </a:rPr>
              <a:t>least amount of privileges needed to complete their function. This is known as the</a:t>
            </a:r>
          </a:p>
          <a:p>
            <a:r>
              <a:rPr lang="en-US" sz="1200" kern="1200" baseline="0" dirty="0" smtClean="0">
                <a:solidFill>
                  <a:schemeClr val="tx1"/>
                </a:solidFill>
                <a:latin typeface="Arial" pitchFamily="-110" charset="0"/>
                <a:ea typeface="+mn-ea"/>
                <a:cs typeface="+mn-cs"/>
              </a:rPr>
              <a:t>principle of </a:t>
            </a:r>
            <a:r>
              <a:rPr lang="en-US" sz="1200" b="1" kern="1200" baseline="0" dirty="0" smtClean="0">
                <a:solidFill>
                  <a:schemeClr val="tx1"/>
                </a:solidFill>
                <a:latin typeface="Arial" pitchFamily="-110" charset="0"/>
                <a:ea typeface="+mn-ea"/>
                <a:cs typeface="+mn-cs"/>
              </a:rPr>
              <a:t>least privilege and is widely recognized as a desirable characteristic in a</a:t>
            </a:r>
          </a:p>
          <a:p>
            <a:r>
              <a:rPr lang="en-US" sz="1200" kern="1200" baseline="0" dirty="0" smtClean="0">
                <a:solidFill>
                  <a:schemeClr val="tx1"/>
                </a:solidFill>
                <a:latin typeface="Arial" pitchFamily="-110" charset="0"/>
                <a:ea typeface="+mn-ea"/>
                <a:cs typeface="+mn-cs"/>
              </a:rPr>
              <a:t>secure program.</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Normally when a user runs a program, it executes with the same privileges and</a:t>
            </a:r>
          </a:p>
          <a:p>
            <a:r>
              <a:rPr lang="en-US" sz="1200" kern="1200" baseline="0" dirty="0" smtClean="0">
                <a:solidFill>
                  <a:schemeClr val="tx1"/>
                </a:solidFill>
                <a:latin typeface="Arial" pitchFamily="-110" charset="0"/>
                <a:ea typeface="+mn-ea"/>
                <a:cs typeface="+mn-cs"/>
              </a:rPr>
              <a:t>access rights as that user. Exploiting flaws in such a program does not benefit an</a:t>
            </a:r>
          </a:p>
          <a:p>
            <a:r>
              <a:rPr lang="en-US" sz="1200" kern="1200" baseline="0" dirty="0" smtClean="0">
                <a:solidFill>
                  <a:schemeClr val="tx1"/>
                </a:solidFill>
                <a:latin typeface="Arial" pitchFamily="-110" charset="0"/>
                <a:ea typeface="+mn-ea"/>
                <a:cs typeface="+mn-cs"/>
              </a:rPr>
              <a:t>attacker in relation to privileges, although the attacker may have other goals, such as</a:t>
            </a:r>
          </a:p>
          <a:p>
            <a:r>
              <a:rPr lang="en-US" sz="1200" kern="1200" baseline="0" dirty="0" smtClean="0">
                <a:solidFill>
                  <a:schemeClr val="tx1"/>
                </a:solidFill>
                <a:latin typeface="Arial" pitchFamily="-110" charset="0"/>
                <a:ea typeface="+mn-ea"/>
                <a:cs typeface="+mn-cs"/>
              </a:rPr>
              <a:t>a denial-of-service attack on the program. However, there are many circumstances</a:t>
            </a:r>
          </a:p>
          <a:p>
            <a:r>
              <a:rPr lang="en-US" sz="1200" kern="1200" baseline="0" dirty="0" smtClean="0">
                <a:solidFill>
                  <a:schemeClr val="tx1"/>
                </a:solidFill>
                <a:latin typeface="Arial" pitchFamily="-110" charset="0"/>
                <a:ea typeface="+mn-ea"/>
                <a:cs typeface="+mn-cs"/>
              </a:rPr>
              <a:t>when a program needs to utilize resources to which the user is not normally granted</a:t>
            </a:r>
          </a:p>
          <a:p>
            <a:r>
              <a:rPr lang="en-US" sz="1200" kern="1200" baseline="0" dirty="0" smtClean="0">
                <a:solidFill>
                  <a:schemeClr val="tx1"/>
                </a:solidFill>
                <a:latin typeface="Arial" pitchFamily="-110" charset="0"/>
                <a:ea typeface="+mn-ea"/>
                <a:cs typeface="+mn-cs"/>
              </a:rPr>
              <a:t>access. This may be to provide a finer granularity of access control that the standard</a:t>
            </a:r>
          </a:p>
          <a:p>
            <a:r>
              <a:rPr lang="en-US" sz="1200" kern="1200" baseline="0" dirty="0" smtClean="0">
                <a:solidFill>
                  <a:schemeClr val="tx1"/>
                </a:solidFill>
                <a:latin typeface="Arial" pitchFamily="-110" charset="0"/>
                <a:ea typeface="+mn-ea"/>
                <a:cs typeface="+mn-cs"/>
              </a:rPr>
              <a:t>system mechanisms support. A common practice is to use a special system login for</a:t>
            </a:r>
          </a:p>
          <a:p>
            <a:r>
              <a:rPr lang="en-US" sz="1200" kern="1200" baseline="0" dirty="0" smtClean="0">
                <a:solidFill>
                  <a:schemeClr val="tx1"/>
                </a:solidFill>
                <a:latin typeface="Arial" pitchFamily="-110" charset="0"/>
                <a:ea typeface="+mn-ea"/>
                <a:cs typeface="+mn-cs"/>
              </a:rPr>
              <a:t>a service and make all files and directories used by the service assessable only to that</a:t>
            </a:r>
          </a:p>
          <a:p>
            <a:r>
              <a:rPr lang="en-US" sz="1200" kern="1200" baseline="0" dirty="0" smtClean="0">
                <a:solidFill>
                  <a:schemeClr val="tx1"/>
                </a:solidFill>
                <a:latin typeface="Arial" pitchFamily="-110" charset="0"/>
                <a:ea typeface="+mn-ea"/>
                <a:cs typeface="+mn-cs"/>
              </a:rPr>
              <a:t>login. Any program used to implement the service runs using the access rights of this</a:t>
            </a:r>
          </a:p>
          <a:p>
            <a:r>
              <a:rPr lang="en-US" sz="1200" kern="1200" baseline="0" dirty="0" smtClean="0">
                <a:solidFill>
                  <a:schemeClr val="tx1"/>
                </a:solidFill>
                <a:latin typeface="Arial" pitchFamily="-110" charset="0"/>
                <a:ea typeface="+mn-ea"/>
                <a:cs typeface="+mn-cs"/>
              </a:rPr>
              <a:t>system user and is regarded as a privileged program. Different operating systems</a:t>
            </a:r>
          </a:p>
          <a:p>
            <a:r>
              <a:rPr lang="en-US" sz="1200" kern="1200" baseline="0" dirty="0" smtClean="0">
                <a:solidFill>
                  <a:schemeClr val="tx1"/>
                </a:solidFill>
                <a:latin typeface="Arial" pitchFamily="-110" charset="0"/>
                <a:ea typeface="+mn-ea"/>
                <a:cs typeface="+mn-cs"/>
              </a:rPr>
              <a:t>provide different mechanisms to support this concept. UNIX systems use the set</a:t>
            </a:r>
          </a:p>
          <a:p>
            <a:r>
              <a:rPr lang="en-US" sz="1200" kern="1200" baseline="0" dirty="0" smtClean="0">
                <a:solidFill>
                  <a:schemeClr val="tx1"/>
                </a:solidFill>
                <a:latin typeface="Arial" pitchFamily="-110" charset="0"/>
                <a:ea typeface="+mn-ea"/>
                <a:cs typeface="+mn-cs"/>
              </a:rPr>
              <a:t>user or set group options. The access control lists used in Windows systems provide</a:t>
            </a:r>
          </a:p>
          <a:p>
            <a:r>
              <a:rPr lang="en-US" sz="1200" kern="1200" baseline="0" dirty="0" smtClean="0">
                <a:solidFill>
                  <a:schemeClr val="tx1"/>
                </a:solidFill>
                <a:latin typeface="Arial" pitchFamily="-110" charset="0"/>
                <a:ea typeface="+mn-ea"/>
                <a:cs typeface="+mn-cs"/>
              </a:rPr>
              <a:t>a means to specify alternate owner or group access rights if desired. We discuss such</a:t>
            </a:r>
          </a:p>
          <a:p>
            <a:r>
              <a:rPr lang="en-US" sz="1200" kern="1200" baseline="0" dirty="0" smtClean="0">
                <a:solidFill>
                  <a:schemeClr val="tx1"/>
                </a:solidFill>
                <a:latin typeface="Arial" pitchFamily="-110" charset="0"/>
                <a:ea typeface="+mn-ea"/>
                <a:cs typeface="+mn-cs"/>
              </a:rPr>
              <a:t>access control concepts further in Chapter 4 .</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Whenever a privileged program runs, care must be taken to determine the</a:t>
            </a:r>
          </a:p>
          <a:p>
            <a:r>
              <a:rPr lang="en-US" sz="1200" kern="1200" baseline="0" dirty="0" smtClean="0">
                <a:solidFill>
                  <a:schemeClr val="tx1"/>
                </a:solidFill>
                <a:latin typeface="Arial" pitchFamily="-110" charset="0"/>
                <a:ea typeface="+mn-ea"/>
                <a:cs typeface="+mn-cs"/>
              </a:rPr>
              <a:t>appropriate user and group privileges required. Any such program is a potential</a:t>
            </a:r>
          </a:p>
          <a:p>
            <a:r>
              <a:rPr lang="en-US" sz="1200" kern="1200" baseline="0" dirty="0" smtClean="0">
                <a:solidFill>
                  <a:schemeClr val="tx1"/>
                </a:solidFill>
                <a:latin typeface="Arial" pitchFamily="-110" charset="0"/>
                <a:ea typeface="+mn-ea"/>
                <a:cs typeface="+mn-cs"/>
              </a:rPr>
              <a:t>target for an attacker to acquire additional privileges, as we noted in the discussion</a:t>
            </a:r>
          </a:p>
          <a:p>
            <a:r>
              <a:rPr lang="en-US" sz="1200" kern="1200" baseline="0" dirty="0" smtClean="0">
                <a:solidFill>
                  <a:schemeClr val="tx1"/>
                </a:solidFill>
                <a:latin typeface="Arial" pitchFamily="-110" charset="0"/>
                <a:ea typeface="+mn-ea"/>
                <a:cs typeface="+mn-cs"/>
              </a:rPr>
              <a:t>of concerns regarding environment variables and privileged shell scripts. One key</a:t>
            </a:r>
          </a:p>
          <a:p>
            <a:r>
              <a:rPr lang="en-US" sz="1200" kern="1200" baseline="0" dirty="0" smtClean="0">
                <a:solidFill>
                  <a:schemeClr val="tx1"/>
                </a:solidFill>
                <a:latin typeface="Arial" pitchFamily="-110" charset="0"/>
                <a:ea typeface="+mn-ea"/>
                <a:cs typeface="+mn-cs"/>
              </a:rPr>
              <a:t>decision involves whether to grant additional user or just group privileges. Where</a:t>
            </a:r>
          </a:p>
          <a:p>
            <a:r>
              <a:rPr lang="en-US" sz="1200" kern="1200" baseline="0" dirty="0" smtClean="0">
                <a:solidFill>
                  <a:schemeClr val="tx1"/>
                </a:solidFill>
                <a:latin typeface="Arial" pitchFamily="-110" charset="0"/>
                <a:ea typeface="+mn-ea"/>
                <a:cs typeface="+mn-cs"/>
              </a:rPr>
              <a:t>appropriate the latter is generally preferred. This is because on UNIX and related</a:t>
            </a:r>
          </a:p>
          <a:p>
            <a:r>
              <a:rPr lang="en-US" sz="1200" kern="1200" baseline="0" dirty="0" smtClean="0">
                <a:solidFill>
                  <a:schemeClr val="tx1"/>
                </a:solidFill>
                <a:latin typeface="Arial" pitchFamily="-110" charset="0"/>
                <a:ea typeface="+mn-ea"/>
                <a:cs typeface="+mn-cs"/>
              </a:rPr>
              <a:t>systems, any file created will have the user running the program as the file’s owner,</a:t>
            </a:r>
          </a:p>
          <a:p>
            <a:r>
              <a:rPr lang="en-US" sz="1200" kern="1200" baseline="0" dirty="0" smtClean="0">
                <a:solidFill>
                  <a:schemeClr val="tx1"/>
                </a:solidFill>
                <a:latin typeface="Arial" pitchFamily="-110" charset="0"/>
                <a:ea typeface="+mn-ea"/>
                <a:cs typeface="+mn-cs"/>
              </a:rPr>
              <a:t>enabling users to be more easily identified. If additional special user privileges</a:t>
            </a:r>
          </a:p>
          <a:p>
            <a:r>
              <a:rPr lang="en-US" sz="1200" kern="1200" baseline="0" dirty="0" smtClean="0">
                <a:solidFill>
                  <a:schemeClr val="tx1"/>
                </a:solidFill>
                <a:latin typeface="Arial" pitchFamily="-110" charset="0"/>
                <a:ea typeface="+mn-ea"/>
                <a:cs typeface="+mn-cs"/>
              </a:rPr>
              <a:t>are granted, this special user is the owner of any new files, masking the identity of</a:t>
            </a:r>
          </a:p>
          <a:p>
            <a:r>
              <a:rPr lang="en-US" sz="1200" kern="1200" baseline="0" dirty="0" smtClean="0">
                <a:solidFill>
                  <a:schemeClr val="tx1"/>
                </a:solidFill>
                <a:latin typeface="Arial" pitchFamily="-110" charset="0"/>
                <a:ea typeface="+mn-ea"/>
                <a:cs typeface="+mn-cs"/>
              </a:rPr>
              <a:t>the user running the program. However, there are circumstances when providing</a:t>
            </a:r>
          </a:p>
          <a:p>
            <a:r>
              <a:rPr lang="en-US" sz="1200" kern="1200" baseline="0" dirty="0" smtClean="0">
                <a:solidFill>
                  <a:schemeClr val="tx1"/>
                </a:solidFill>
                <a:latin typeface="Arial" pitchFamily="-110" charset="0"/>
                <a:ea typeface="+mn-ea"/>
                <a:cs typeface="+mn-cs"/>
              </a:rPr>
              <a:t>privileged group access is not sufficient. In those cases care is needed to manage,</a:t>
            </a:r>
          </a:p>
          <a:p>
            <a:r>
              <a:rPr lang="en-US" sz="1200" kern="1200" baseline="0" dirty="0" smtClean="0">
                <a:solidFill>
                  <a:schemeClr val="tx1"/>
                </a:solidFill>
                <a:latin typeface="Arial" pitchFamily="-110" charset="0"/>
                <a:ea typeface="+mn-ea"/>
                <a:cs typeface="+mn-cs"/>
              </a:rPr>
              <a:t>and log if necessary, use of these programs.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Another concern is ensuring that any privileged program can modify only those</a:t>
            </a:r>
          </a:p>
          <a:p>
            <a:r>
              <a:rPr lang="en-US" sz="1200" kern="1200" baseline="0" dirty="0" smtClean="0">
                <a:solidFill>
                  <a:schemeClr val="tx1"/>
                </a:solidFill>
                <a:latin typeface="Arial" pitchFamily="-110" charset="0"/>
                <a:ea typeface="+mn-ea"/>
                <a:cs typeface="+mn-cs"/>
              </a:rPr>
              <a:t>files and directories necessary. A common deficiency found with many privileged</a:t>
            </a:r>
          </a:p>
          <a:p>
            <a:r>
              <a:rPr lang="en-US" sz="1200" kern="1200" baseline="0" dirty="0" smtClean="0">
                <a:solidFill>
                  <a:schemeClr val="tx1"/>
                </a:solidFill>
                <a:latin typeface="Arial" pitchFamily="-110" charset="0"/>
                <a:ea typeface="+mn-ea"/>
                <a:cs typeface="+mn-cs"/>
              </a:rPr>
              <a:t>programs is for them to have ownership of all associated files and directories. If the</a:t>
            </a:r>
          </a:p>
          <a:p>
            <a:r>
              <a:rPr lang="en-US" sz="1200" kern="1200" baseline="0" dirty="0" smtClean="0">
                <a:solidFill>
                  <a:schemeClr val="tx1"/>
                </a:solidFill>
                <a:latin typeface="Arial" pitchFamily="-110" charset="0"/>
                <a:ea typeface="+mn-ea"/>
                <a:cs typeface="+mn-cs"/>
              </a:rPr>
              <a:t>program is then compromised, the attacker then has greater scope for modifying and</a:t>
            </a:r>
          </a:p>
          <a:p>
            <a:r>
              <a:rPr lang="en-US" sz="1200" kern="1200" baseline="0" dirty="0" smtClean="0">
                <a:solidFill>
                  <a:schemeClr val="tx1"/>
                </a:solidFill>
                <a:latin typeface="Arial" pitchFamily="-110" charset="0"/>
                <a:ea typeface="+mn-ea"/>
                <a:cs typeface="+mn-cs"/>
              </a:rPr>
              <a:t>corrupting the system. This violates the principle of least privilege. A very common</a:t>
            </a:r>
          </a:p>
          <a:p>
            <a:r>
              <a:rPr lang="en-US" sz="1200" kern="1200" baseline="0" dirty="0" smtClean="0">
                <a:solidFill>
                  <a:schemeClr val="tx1"/>
                </a:solidFill>
                <a:latin typeface="Arial" pitchFamily="-110" charset="0"/>
                <a:ea typeface="+mn-ea"/>
                <a:cs typeface="+mn-cs"/>
              </a:rPr>
              <a:t>example of this poor practice is seen in the configuration of many Web servers and</a:t>
            </a:r>
          </a:p>
          <a:p>
            <a:r>
              <a:rPr lang="en-US" sz="1200" kern="1200" baseline="0" dirty="0" smtClean="0">
                <a:solidFill>
                  <a:schemeClr val="tx1"/>
                </a:solidFill>
                <a:latin typeface="Arial" pitchFamily="-110" charset="0"/>
                <a:ea typeface="+mn-ea"/>
                <a:cs typeface="+mn-cs"/>
              </a:rPr>
              <a:t>their document directories. On most systems the Web server runs with the privilege</a:t>
            </a:r>
          </a:p>
          <a:p>
            <a:r>
              <a:rPr lang="en-US" sz="1200" kern="1200" baseline="0" dirty="0" smtClean="0">
                <a:solidFill>
                  <a:schemeClr val="tx1"/>
                </a:solidFill>
                <a:latin typeface="Arial" pitchFamily="-110" charset="0"/>
                <a:ea typeface="+mn-ea"/>
                <a:cs typeface="+mn-cs"/>
              </a:rPr>
              <a:t>of a special user, commonly www or similar. Generally the Web server only needs</a:t>
            </a:r>
          </a:p>
          <a:p>
            <a:r>
              <a:rPr lang="en-US" sz="1200" kern="1200" baseline="0" dirty="0" smtClean="0">
                <a:solidFill>
                  <a:schemeClr val="tx1"/>
                </a:solidFill>
                <a:latin typeface="Arial" pitchFamily="-110" charset="0"/>
                <a:ea typeface="+mn-ea"/>
                <a:cs typeface="+mn-cs"/>
              </a:rPr>
              <a:t>the ability to read files it is serving. The only files it needs write access to are those</a:t>
            </a:r>
          </a:p>
          <a:p>
            <a:r>
              <a:rPr lang="en-US" sz="1200" kern="1200" baseline="0" dirty="0" smtClean="0">
                <a:solidFill>
                  <a:schemeClr val="tx1"/>
                </a:solidFill>
                <a:latin typeface="Arial" pitchFamily="-110" charset="0"/>
                <a:ea typeface="+mn-ea"/>
                <a:cs typeface="+mn-cs"/>
              </a:rPr>
              <a:t>used to store information provided by CGI scripts, file uploads, and the like. All</a:t>
            </a:r>
          </a:p>
          <a:p>
            <a:r>
              <a:rPr lang="en-US" sz="1200" kern="1200" baseline="0" dirty="0" smtClean="0">
                <a:solidFill>
                  <a:schemeClr val="tx1"/>
                </a:solidFill>
                <a:latin typeface="Arial" pitchFamily="-110" charset="0"/>
                <a:ea typeface="+mn-ea"/>
                <a:cs typeface="+mn-cs"/>
              </a:rPr>
              <a:t>other files should have write access to the group of users managing them, but not</a:t>
            </a:r>
          </a:p>
          <a:p>
            <a:r>
              <a:rPr lang="en-US" sz="1200" kern="1200" baseline="0" dirty="0" smtClean="0">
                <a:solidFill>
                  <a:schemeClr val="tx1"/>
                </a:solidFill>
                <a:latin typeface="Arial" pitchFamily="-110" charset="0"/>
                <a:ea typeface="+mn-ea"/>
                <a:cs typeface="+mn-cs"/>
              </a:rPr>
              <a:t>the Web server. However, common practice by system managers with insufficient</a:t>
            </a:r>
          </a:p>
          <a:p>
            <a:r>
              <a:rPr lang="en-US" sz="1200" kern="1200" baseline="0" dirty="0" smtClean="0">
                <a:solidFill>
                  <a:schemeClr val="tx1"/>
                </a:solidFill>
                <a:latin typeface="Arial" pitchFamily="-110" charset="0"/>
                <a:ea typeface="+mn-ea"/>
                <a:cs typeface="+mn-cs"/>
              </a:rPr>
              <a:t>security awareness is to assign the ownership of most files in the Web document</a:t>
            </a:r>
          </a:p>
          <a:p>
            <a:r>
              <a:rPr lang="en-US" sz="1200" kern="1200" baseline="0" dirty="0" smtClean="0">
                <a:solidFill>
                  <a:schemeClr val="tx1"/>
                </a:solidFill>
                <a:latin typeface="Arial" pitchFamily="-110" charset="0"/>
                <a:ea typeface="+mn-ea"/>
                <a:cs typeface="+mn-cs"/>
              </a:rPr>
              <a:t>hierarchy to the Web server. Consequently, should the Web server be compromised,</a:t>
            </a:r>
          </a:p>
          <a:p>
            <a:r>
              <a:rPr lang="en-US" sz="1200" kern="1200" baseline="0" dirty="0" smtClean="0">
                <a:solidFill>
                  <a:schemeClr val="tx1"/>
                </a:solidFill>
                <a:latin typeface="Arial" pitchFamily="-110" charset="0"/>
                <a:ea typeface="+mn-ea"/>
                <a:cs typeface="+mn-cs"/>
              </a:rPr>
              <a:t>the attacker can then change most of the files. The widespread occurrence of Web</a:t>
            </a:r>
          </a:p>
          <a:p>
            <a:r>
              <a:rPr lang="en-US" sz="1200" kern="1200" baseline="0" dirty="0" smtClean="0">
                <a:solidFill>
                  <a:schemeClr val="tx1"/>
                </a:solidFill>
                <a:latin typeface="Arial" pitchFamily="-110" charset="0"/>
                <a:ea typeface="+mn-ea"/>
                <a:cs typeface="+mn-cs"/>
              </a:rPr>
              <a:t>defacement attacks is a direct consequence of this practice. The server is typically</a:t>
            </a:r>
          </a:p>
          <a:p>
            <a:r>
              <a:rPr lang="en-US" sz="1200" kern="1200" baseline="0" dirty="0" smtClean="0">
                <a:solidFill>
                  <a:schemeClr val="tx1"/>
                </a:solidFill>
                <a:latin typeface="Arial" pitchFamily="-110" charset="0"/>
                <a:ea typeface="+mn-ea"/>
                <a:cs typeface="+mn-cs"/>
              </a:rPr>
              <a:t>compromised by an attack like the PHP remote code injection attack we discuss in</a:t>
            </a:r>
          </a:p>
          <a:p>
            <a:r>
              <a:rPr lang="en-US" sz="1200" kern="1200" baseline="0" dirty="0" smtClean="0">
                <a:solidFill>
                  <a:schemeClr val="tx1"/>
                </a:solidFill>
                <a:latin typeface="Arial" pitchFamily="-110" charset="0"/>
                <a:ea typeface="+mn-ea"/>
                <a:cs typeface="+mn-cs"/>
              </a:rPr>
              <a:t>Section 11.2 . This allows the attacker to run any PHP code of their choice with the</a:t>
            </a:r>
          </a:p>
          <a:p>
            <a:r>
              <a:rPr lang="en-US" sz="1200" kern="1200" baseline="0" dirty="0" smtClean="0">
                <a:solidFill>
                  <a:schemeClr val="tx1"/>
                </a:solidFill>
                <a:latin typeface="Arial" pitchFamily="-110" charset="0"/>
                <a:ea typeface="+mn-ea"/>
                <a:cs typeface="+mn-cs"/>
              </a:rPr>
              <a:t>privileges of the Web server. The attacker may then replace any pages the server has</a:t>
            </a:r>
          </a:p>
          <a:p>
            <a:r>
              <a:rPr lang="en-US" sz="1200" kern="1200" baseline="0" dirty="0" smtClean="0">
                <a:solidFill>
                  <a:schemeClr val="tx1"/>
                </a:solidFill>
                <a:latin typeface="Arial" pitchFamily="-110" charset="0"/>
                <a:ea typeface="+mn-ea"/>
                <a:cs typeface="+mn-cs"/>
              </a:rPr>
              <a:t>write access to. The result is almost certain embarrassment for the organization. If</a:t>
            </a:r>
          </a:p>
          <a:p>
            <a:r>
              <a:rPr lang="en-US" sz="1200" kern="1200" baseline="0" dirty="0" smtClean="0">
                <a:solidFill>
                  <a:schemeClr val="tx1"/>
                </a:solidFill>
                <a:latin typeface="Arial" pitchFamily="-110" charset="0"/>
                <a:ea typeface="+mn-ea"/>
                <a:cs typeface="+mn-cs"/>
              </a:rPr>
              <a:t>the attacker accesses or modifies form data saved by previous CGI script users, then</a:t>
            </a:r>
          </a:p>
          <a:p>
            <a:r>
              <a:rPr lang="en-US" sz="1200" kern="1200" baseline="0" dirty="0" smtClean="0">
                <a:solidFill>
                  <a:schemeClr val="tx1"/>
                </a:solidFill>
                <a:latin typeface="Arial" pitchFamily="-110" charset="0"/>
                <a:ea typeface="+mn-ea"/>
                <a:cs typeface="+mn-cs"/>
              </a:rPr>
              <a:t>more serious consequences can result.</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Care is needed to assign the correct file and group ownerships to files and</a:t>
            </a:r>
          </a:p>
          <a:p>
            <a:r>
              <a:rPr lang="en-US" sz="1200" kern="1200" baseline="0" dirty="0" smtClean="0">
                <a:solidFill>
                  <a:schemeClr val="tx1"/>
                </a:solidFill>
                <a:latin typeface="Arial" pitchFamily="-110" charset="0"/>
                <a:ea typeface="+mn-ea"/>
                <a:cs typeface="+mn-cs"/>
              </a:rPr>
              <a:t>directories managed by privileged programs. Problems can manifest particularly</a:t>
            </a:r>
          </a:p>
          <a:p>
            <a:r>
              <a:rPr lang="en-US" sz="1200" kern="1200" baseline="0" dirty="0" smtClean="0">
                <a:solidFill>
                  <a:schemeClr val="tx1"/>
                </a:solidFill>
                <a:latin typeface="Arial" pitchFamily="-110" charset="0"/>
                <a:ea typeface="+mn-ea"/>
                <a:cs typeface="+mn-cs"/>
              </a:rPr>
              <a:t>when a program is moved from one computer system to another or when there</a:t>
            </a:r>
          </a:p>
          <a:p>
            <a:r>
              <a:rPr lang="en-US" sz="1200" kern="1200" baseline="0" dirty="0" smtClean="0">
                <a:solidFill>
                  <a:schemeClr val="tx1"/>
                </a:solidFill>
                <a:latin typeface="Arial" pitchFamily="-110" charset="0"/>
                <a:ea typeface="+mn-ea"/>
                <a:cs typeface="+mn-cs"/>
              </a:rPr>
              <a:t>is a major upgrade of the operating system. The new system might use different</a:t>
            </a:r>
          </a:p>
          <a:p>
            <a:r>
              <a:rPr lang="en-US" sz="1200" kern="1200" baseline="0" dirty="0" smtClean="0">
                <a:solidFill>
                  <a:schemeClr val="tx1"/>
                </a:solidFill>
                <a:latin typeface="Arial" pitchFamily="-110" charset="0"/>
                <a:ea typeface="+mn-ea"/>
                <a:cs typeface="+mn-cs"/>
              </a:rPr>
              <a:t>defaults for such users and groups. If all affected programs, files, and directories are</a:t>
            </a:r>
          </a:p>
          <a:p>
            <a:r>
              <a:rPr lang="en-US" sz="1200" kern="1200" baseline="0" dirty="0" smtClean="0">
                <a:solidFill>
                  <a:schemeClr val="tx1"/>
                </a:solidFill>
                <a:latin typeface="Arial" pitchFamily="-110" charset="0"/>
                <a:ea typeface="+mn-ea"/>
                <a:cs typeface="+mn-cs"/>
              </a:rPr>
              <a:t>not correctly updated, then either the service will fail to function as desired or worse</a:t>
            </a:r>
          </a:p>
          <a:p>
            <a:r>
              <a:rPr lang="en-US" sz="1200" kern="1200" baseline="0" dirty="0" smtClean="0">
                <a:solidFill>
                  <a:schemeClr val="tx1"/>
                </a:solidFill>
                <a:latin typeface="Arial" pitchFamily="-110" charset="0"/>
                <a:ea typeface="+mn-ea"/>
                <a:cs typeface="+mn-cs"/>
              </a:rPr>
              <a:t>may have access to files it should not, which may result in corruption of files. Again</a:t>
            </a:r>
          </a:p>
          <a:p>
            <a:r>
              <a:rPr lang="en-US" sz="1200" kern="1200" baseline="0" dirty="0" smtClean="0">
                <a:solidFill>
                  <a:schemeClr val="tx1"/>
                </a:solidFill>
                <a:latin typeface="Arial" pitchFamily="-110" charset="0"/>
                <a:ea typeface="+mn-ea"/>
                <a:cs typeface="+mn-cs"/>
              </a:rPr>
              <a:t>this may be seen in moving a Web server to a newer, different system, where the</a:t>
            </a:r>
          </a:p>
          <a:p>
            <a:r>
              <a:rPr lang="en-US" sz="1200" kern="1200" baseline="0" dirty="0" smtClean="0">
                <a:solidFill>
                  <a:schemeClr val="tx1"/>
                </a:solidFill>
                <a:latin typeface="Arial" pitchFamily="-110" charset="0"/>
                <a:ea typeface="+mn-ea"/>
                <a:cs typeface="+mn-cs"/>
              </a:rPr>
              <a:t>Web server user might change from www to www-data. The affected files may not</a:t>
            </a:r>
          </a:p>
          <a:p>
            <a:r>
              <a:rPr lang="en-US" sz="1200" kern="1200" baseline="0" dirty="0" smtClean="0">
                <a:solidFill>
                  <a:schemeClr val="tx1"/>
                </a:solidFill>
                <a:latin typeface="Arial" pitchFamily="-110" charset="0"/>
                <a:ea typeface="+mn-ea"/>
                <a:cs typeface="+mn-cs"/>
              </a:rPr>
              <a:t>just be those in the main Web server document hierarchy but may also include files</a:t>
            </a:r>
          </a:p>
          <a:p>
            <a:r>
              <a:rPr lang="en-US" sz="1200" kern="1200" baseline="0" dirty="0" smtClean="0">
                <a:solidFill>
                  <a:schemeClr val="tx1"/>
                </a:solidFill>
                <a:latin typeface="Arial" pitchFamily="-110" charset="0"/>
                <a:ea typeface="+mn-ea"/>
                <a:cs typeface="+mn-cs"/>
              </a:rPr>
              <a:t>in users’ public Web directories.</a:t>
            </a:r>
          </a:p>
          <a:p>
            <a:endParaRPr lang="en-US" sz="1200" kern="1200" baseline="0" dirty="0" smtClean="0">
              <a:solidFill>
                <a:schemeClr val="tx1"/>
              </a:solidFill>
              <a:latin typeface="Arial" pitchFamily="-110" charset="0"/>
              <a:ea typeface="+mn-ea"/>
              <a:cs typeface="+mn-cs"/>
            </a:endParaRPr>
          </a:p>
          <a:p>
            <a:endParaRPr lang="en-US" dirty="0">
              <a:latin typeface="Times" pitchFamily="-110" charset="0"/>
            </a:endParaRPr>
          </a:p>
        </p:txBody>
      </p:sp>
    </p:spTree>
    <p:extLst>
      <p:ext uri="{BB962C8B-B14F-4D97-AF65-F5344CB8AC3E}">
        <p14:creationId xmlns:p14="http://schemas.microsoft.com/office/powerpoint/2010/main" val="730472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DC367-C9FF-CE4D-BCBA-E083BB08657C}" type="slidenum">
              <a:rPr lang="en-AU"/>
              <a:pPr/>
              <a:t>34</a:t>
            </a:fld>
            <a:endParaRPr lang="en-AU"/>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The greatest concerns with privileged programs occur when such programs</a:t>
            </a:r>
          </a:p>
          <a:p>
            <a:r>
              <a:rPr lang="en-US" sz="1200" b="0" kern="1200" baseline="0" dirty="0" smtClean="0">
                <a:solidFill>
                  <a:schemeClr val="tx1"/>
                </a:solidFill>
                <a:latin typeface="Arial" pitchFamily="-110" charset="0"/>
                <a:ea typeface="+mn-ea"/>
                <a:cs typeface="+mn-cs"/>
              </a:rPr>
              <a:t>execute with root or administrator privileges. These provide very high levels of</a:t>
            </a:r>
          </a:p>
          <a:p>
            <a:r>
              <a:rPr lang="en-US" sz="1200" b="0" kern="1200" baseline="0" dirty="0" smtClean="0">
                <a:solidFill>
                  <a:schemeClr val="tx1"/>
                </a:solidFill>
                <a:latin typeface="Arial" pitchFamily="-110" charset="0"/>
                <a:ea typeface="+mn-ea"/>
                <a:cs typeface="+mn-cs"/>
              </a:rPr>
              <a:t>access and control to the system. Acquiring such privileges is typically the major</a:t>
            </a:r>
          </a:p>
          <a:p>
            <a:r>
              <a:rPr lang="en-US" sz="1200" b="0" kern="1200" baseline="0" dirty="0" smtClean="0">
                <a:solidFill>
                  <a:schemeClr val="tx1"/>
                </a:solidFill>
                <a:latin typeface="Arial" pitchFamily="-110" charset="0"/>
                <a:ea typeface="+mn-ea"/>
                <a:cs typeface="+mn-cs"/>
              </a:rPr>
              <a:t>goal of an attacker on any system. Hence any such privileged program is a key</a:t>
            </a:r>
          </a:p>
          <a:p>
            <a:r>
              <a:rPr lang="en-US" sz="1200" b="0" kern="1200" baseline="0" dirty="0" smtClean="0">
                <a:solidFill>
                  <a:schemeClr val="tx1"/>
                </a:solidFill>
                <a:latin typeface="Arial" pitchFamily="-110" charset="0"/>
                <a:ea typeface="+mn-ea"/>
                <a:cs typeface="+mn-cs"/>
              </a:rPr>
              <a:t>target. The principle of least privilege indicates that such access should be granted</a:t>
            </a:r>
          </a:p>
          <a:p>
            <a:r>
              <a:rPr lang="en-US" sz="1200" b="0" kern="1200" baseline="0" dirty="0" smtClean="0">
                <a:solidFill>
                  <a:schemeClr val="tx1"/>
                </a:solidFill>
                <a:latin typeface="Arial" pitchFamily="-110" charset="0"/>
                <a:ea typeface="+mn-ea"/>
                <a:cs typeface="+mn-cs"/>
              </a:rPr>
              <a:t>as rarely and as briefly as possible. Unfortunately, due to the design of operating</a:t>
            </a:r>
          </a:p>
          <a:p>
            <a:r>
              <a:rPr lang="en-US" sz="1200" b="0" kern="1200" baseline="0" dirty="0" smtClean="0">
                <a:solidFill>
                  <a:schemeClr val="tx1"/>
                </a:solidFill>
                <a:latin typeface="Arial" pitchFamily="-110" charset="0"/>
                <a:ea typeface="+mn-ea"/>
                <a:cs typeface="+mn-cs"/>
              </a:rPr>
              <a:t>systems and the need to restrict access to underlying system resources, there are</a:t>
            </a:r>
          </a:p>
          <a:p>
            <a:r>
              <a:rPr lang="en-US" sz="1200" b="0" kern="1200" baseline="0" dirty="0" smtClean="0">
                <a:solidFill>
                  <a:schemeClr val="tx1"/>
                </a:solidFill>
                <a:latin typeface="Arial" pitchFamily="-110" charset="0"/>
                <a:ea typeface="+mn-ea"/>
                <a:cs typeface="+mn-cs"/>
              </a:rPr>
              <a:t>circumstances when such access must be granted. Classic examples include the</a:t>
            </a:r>
          </a:p>
          <a:p>
            <a:r>
              <a:rPr lang="en-US" sz="1200" b="0" kern="1200" baseline="0" dirty="0" smtClean="0">
                <a:solidFill>
                  <a:schemeClr val="tx1"/>
                </a:solidFill>
                <a:latin typeface="Arial" pitchFamily="-110" charset="0"/>
                <a:ea typeface="+mn-ea"/>
                <a:cs typeface="+mn-cs"/>
              </a:rPr>
              <a:t>programs used to allow a user to login or to change passwords on a system; such</a:t>
            </a:r>
          </a:p>
          <a:p>
            <a:r>
              <a:rPr lang="en-US" sz="1200" b="0" kern="1200" baseline="0" dirty="0" smtClean="0">
                <a:solidFill>
                  <a:schemeClr val="tx1"/>
                </a:solidFill>
                <a:latin typeface="Arial" pitchFamily="-110" charset="0"/>
                <a:ea typeface="+mn-ea"/>
                <a:cs typeface="+mn-cs"/>
              </a:rPr>
              <a:t>programs are only accessible to the root user. Another common example is network</a:t>
            </a:r>
          </a:p>
          <a:p>
            <a:r>
              <a:rPr lang="en-US" sz="1200" b="0" kern="1200" baseline="0" dirty="0" smtClean="0">
                <a:solidFill>
                  <a:schemeClr val="tx1"/>
                </a:solidFill>
                <a:latin typeface="Arial" pitchFamily="-110" charset="0"/>
                <a:ea typeface="+mn-ea"/>
                <a:cs typeface="+mn-cs"/>
              </a:rPr>
              <a:t>servers that need to bind to a privileged service port. These include Web, Secure</a:t>
            </a:r>
          </a:p>
          <a:p>
            <a:r>
              <a:rPr lang="en-US" sz="1200" b="0" kern="1200" baseline="0" dirty="0" smtClean="0">
                <a:solidFill>
                  <a:schemeClr val="tx1"/>
                </a:solidFill>
                <a:latin typeface="Arial" pitchFamily="-110" charset="0"/>
                <a:ea typeface="+mn-ea"/>
                <a:cs typeface="+mn-cs"/>
              </a:rPr>
              <a:t>Shell (SSH), SMTP mail delivery, DNS, and many other servers. Traditionally, such</a:t>
            </a:r>
          </a:p>
          <a:p>
            <a:r>
              <a:rPr lang="en-US" sz="1200" b="0" kern="1200" baseline="0" dirty="0" smtClean="0">
                <a:solidFill>
                  <a:schemeClr val="tx1"/>
                </a:solidFill>
                <a:latin typeface="Arial" pitchFamily="-110" charset="0"/>
                <a:ea typeface="+mn-ea"/>
                <a:cs typeface="+mn-cs"/>
              </a:rPr>
              <a:t>server programs executed with root privileges for the entire time they were running.</a:t>
            </a:r>
          </a:p>
          <a:p>
            <a:r>
              <a:rPr lang="en-US" sz="1200" b="0" kern="1200" baseline="0" dirty="0" smtClean="0">
                <a:solidFill>
                  <a:schemeClr val="tx1"/>
                </a:solidFill>
                <a:latin typeface="Arial" pitchFamily="-110" charset="0"/>
                <a:ea typeface="+mn-ea"/>
                <a:cs typeface="+mn-cs"/>
              </a:rPr>
              <a:t>Closer inspection of the privilege requirements reveals that they only need</a:t>
            </a:r>
          </a:p>
          <a:p>
            <a:r>
              <a:rPr lang="en-US" sz="1200" b="0" kern="1200" baseline="0" dirty="0" smtClean="0">
                <a:solidFill>
                  <a:schemeClr val="tx1"/>
                </a:solidFill>
                <a:latin typeface="Arial" pitchFamily="-110" charset="0"/>
                <a:ea typeface="+mn-ea"/>
                <a:cs typeface="+mn-cs"/>
              </a:rPr>
              <a:t>root privileges to initially bind to the desired privileged port. Once this is done</a:t>
            </a:r>
          </a:p>
          <a:p>
            <a:r>
              <a:rPr lang="en-US" sz="1200" b="0" kern="1200" baseline="0" dirty="0" smtClean="0">
                <a:solidFill>
                  <a:schemeClr val="tx1"/>
                </a:solidFill>
                <a:latin typeface="Arial" pitchFamily="-110" charset="0"/>
                <a:ea typeface="+mn-ea"/>
                <a:cs typeface="+mn-cs"/>
              </a:rPr>
              <a:t>the server programs could reduce their user privileges to those of another special</a:t>
            </a:r>
          </a:p>
          <a:p>
            <a:r>
              <a:rPr lang="en-US" sz="1200" b="0" kern="1200" baseline="0" dirty="0" smtClean="0">
                <a:solidFill>
                  <a:schemeClr val="tx1"/>
                </a:solidFill>
                <a:latin typeface="Arial" pitchFamily="-110" charset="0"/>
                <a:ea typeface="+mn-ea"/>
                <a:cs typeface="+mn-cs"/>
              </a:rPr>
              <a:t>system user. Any subsequent attack is then much less significant. The problems</a:t>
            </a:r>
          </a:p>
          <a:p>
            <a:r>
              <a:rPr lang="en-US" sz="1200" b="0" kern="1200" baseline="0" dirty="0" smtClean="0">
                <a:solidFill>
                  <a:schemeClr val="tx1"/>
                </a:solidFill>
                <a:latin typeface="Arial" pitchFamily="-110" charset="0"/>
                <a:ea typeface="+mn-ea"/>
                <a:cs typeface="+mn-cs"/>
              </a:rPr>
              <a:t>resulting from the numerous security bugs in the once widely used </a:t>
            </a:r>
            <a:r>
              <a:rPr lang="en-US" sz="1200" b="0" kern="1200" baseline="0" dirty="0" err="1" smtClean="0">
                <a:solidFill>
                  <a:schemeClr val="tx1"/>
                </a:solidFill>
                <a:latin typeface="Arial" pitchFamily="-110" charset="0"/>
                <a:ea typeface="+mn-ea"/>
                <a:cs typeface="+mn-cs"/>
              </a:rPr>
              <a:t>sendmail</a:t>
            </a:r>
            <a:r>
              <a:rPr lang="en-US" sz="1200" b="0" kern="1200" baseline="0" dirty="0" smtClean="0">
                <a:solidFill>
                  <a:schemeClr val="tx1"/>
                </a:solidFill>
                <a:latin typeface="Arial" pitchFamily="-110" charset="0"/>
                <a:ea typeface="+mn-ea"/>
                <a:cs typeface="+mn-cs"/>
              </a:rPr>
              <a:t> mail</a:t>
            </a:r>
          </a:p>
          <a:p>
            <a:r>
              <a:rPr lang="en-US" sz="1200" b="0" kern="1200" baseline="0" dirty="0" smtClean="0">
                <a:solidFill>
                  <a:schemeClr val="tx1"/>
                </a:solidFill>
                <a:latin typeface="Arial" pitchFamily="-110" charset="0"/>
                <a:ea typeface="+mn-ea"/>
                <a:cs typeface="+mn-cs"/>
              </a:rPr>
              <a:t>delivery program are a direct consequence of it being a large, complex monolithic</a:t>
            </a:r>
          </a:p>
          <a:p>
            <a:r>
              <a:rPr lang="en-US" sz="1200" b="0" kern="1200" baseline="0" dirty="0" smtClean="0">
                <a:solidFill>
                  <a:schemeClr val="tx1"/>
                </a:solidFill>
                <a:latin typeface="Arial" pitchFamily="-110" charset="0"/>
                <a:ea typeface="+mn-ea"/>
                <a:cs typeface="+mn-cs"/>
              </a:rPr>
              <a:t>program that ran continuously as the root user.</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We now recognize that good defensive program design requires that large,</a:t>
            </a:r>
          </a:p>
          <a:p>
            <a:r>
              <a:rPr lang="en-US" sz="1200" b="0" kern="1200" baseline="0" dirty="0" smtClean="0">
                <a:solidFill>
                  <a:schemeClr val="tx1"/>
                </a:solidFill>
                <a:latin typeface="Arial" pitchFamily="-110" charset="0"/>
                <a:ea typeface="+mn-ea"/>
                <a:cs typeface="+mn-cs"/>
              </a:rPr>
              <a:t>complex programs be partitioned into smaller modules, each granted the privileges</a:t>
            </a:r>
          </a:p>
          <a:p>
            <a:r>
              <a:rPr lang="en-US" sz="1200" b="0" kern="1200" baseline="0" dirty="0" smtClean="0">
                <a:solidFill>
                  <a:schemeClr val="tx1"/>
                </a:solidFill>
                <a:latin typeface="Arial" pitchFamily="-110" charset="0"/>
                <a:ea typeface="+mn-ea"/>
                <a:cs typeface="+mn-cs"/>
              </a:rPr>
              <a:t>they require, only for as long as they need them. This form of program modularization</a:t>
            </a:r>
          </a:p>
          <a:p>
            <a:r>
              <a:rPr lang="en-US" sz="1200" b="0" kern="1200" baseline="0" dirty="0" smtClean="0">
                <a:solidFill>
                  <a:schemeClr val="tx1"/>
                </a:solidFill>
                <a:latin typeface="Arial" pitchFamily="-110" charset="0"/>
                <a:ea typeface="+mn-ea"/>
                <a:cs typeface="+mn-cs"/>
              </a:rPr>
              <a:t>provides a greater degree of isolation between the components, reducing the</a:t>
            </a:r>
          </a:p>
          <a:p>
            <a:r>
              <a:rPr lang="en-US" sz="1200" b="0" kern="1200" baseline="0" dirty="0" smtClean="0">
                <a:solidFill>
                  <a:schemeClr val="tx1"/>
                </a:solidFill>
                <a:latin typeface="Arial" pitchFamily="-110" charset="0"/>
                <a:ea typeface="+mn-ea"/>
                <a:cs typeface="+mn-cs"/>
              </a:rPr>
              <a:t>consequences of a security breach in one component. In addition, being smaller,</a:t>
            </a:r>
          </a:p>
          <a:p>
            <a:r>
              <a:rPr lang="en-US" sz="1200" b="0" kern="1200" baseline="0" dirty="0" smtClean="0">
                <a:solidFill>
                  <a:schemeClr val="tx1"/>
                </a:solidFill>
                <a:latin typeface="Arial" pitchFamily="-110" charset="0"/>
                <a:ea typeface="+mn-ea"/>
                <a:cs typeface="+mn-cs"/>
              </a:rPr>
              <a:t>each component module is easier to test and verify. Ideally the few components that</a:t>
            </a:r>
          </a:p>
          <a:p>
            <a:r>
              <a:rPr lang="en-US" sz="1200" b="0" kern="1200" baseline="0" dirty="0" smtClean="0">
                <a:solidFill>
                  <a:schemeClr val="tx1"/>
                </a:solidFill>
                <a:latin typeface="Arial" pitchFamily="-110" charset="0"/>
                <a:ea typeface="+mn-ea"/>
                <a:cs typeface="+mn-cs"/>
              </a:rPr>
              <a:t>require elevated privileges can be kept small and subject to much greater scrutiny</a:t>
            </a:r>
          </a:p>
          <a:p>
            <a:r>
              <a:rPr lang="en-US" sz="1200" b="0" kern="1200" baseline="0" dirty="0" smtClean="0">
                <a:solidFill>
                  <a:schemeClr val="tx1"/>
                </a:solidFill>
                <a:latin typeface="Arial" pitchFamily="-110" charset="0"/>
                <a:ea typeface="+mn-ea"/>
                <a:cs typeface="+mn-cs"/>
              </a:rPr>
              <a:t>than the remainder of the program. The popularity of the postfix mail delivery</a:t>
            </a:r>
          </a:p>
          <a:p>
            <a:r>
              <a:rPr lang="en-US" sz="1200" b="0" kern="1200" baseline="0" dirty="0" smtClean="0">
                <a:solidFill>
                  <a:schemeClr val="tx1"/>
                </a:solidFill>
                <a:latin typeface="Arial" pitchFamily="-110" charset="0"/>
                <a:ea typeface="+mn-ea"/>
                <a:cs typeface="+mn-cs"/>
              </a:rPr>
              <a:t>program, now widely replacing the use of </a:t>
            </a:r>
            <a:r>
              <a:rPr lang="en-US" sz="1200" b="0" kern="1200" baseline="0" dirty="0" err="1" smtClean="0">
                <a:solidFill>
                  <a:schemeClr val="tx1"/>
                </a:solidFill>
                <a:latin typeface="Arial" pitchFamily="-110" charset="0"/>
                <a:ea typeface="+mn-ea"/>
                <a:cs typeface="+mn-cs"/>
              </a:rPr>
              <a:t>sendmail</a:t>
            </a:r>
            <a:r>
              <a:rPr lang="en-US" sz="1200" b="0" kern="1200" baseline="0" dirty="0" smtClean="0">
                <a:solidFill>
                  <a:schemeClr val="tx1"/>
                </a:solidFill>
                <a:latin typeface="Arial" pitchFamily="-110" charset="0"/>
                <a:ea typeface="+mn-ea"/>
                <a:cs typeface="+mn-cs"/>
              </a:rPr>
              <a:t> in many organizations, is</a:t>
            </a:r>
          </a:p>
          <a:p>
            <a:r>
              <a:rPr lang="en-US" sz="1200" b="0" kern="1200" baseline="0" dirty="0" smtClean="0">
                <a:solidFill>
                  <a:schemeClr val="tx1"/>
                </a:solidFill>
                <a:latin typeface="Arial" pitchFamily="-110" charset="0"/>
                <a:ea typeface="+mn-ea"/>
                <a:cs typeface="+mn-cs"/>
              </a:rPr>
              <a:t>partly due to its adoption of these more secure design guidelines.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A further technique to minimize privilege is to run potentially vulnerable</a:t>
            </a:r>
          </a:p>
          <a:p>
            <a:r>
              <a:rPr lang="en-US" sz="1200" b="0" kern="1200" baseline="0" dirty="0" smtClean="0">
                <a:solidFill>
                  <a:schemeClr val="tx1"/>
                </a:solidFill>
                <a:latin typeface="Arial" pitchFamily="-110" charset="0"/>
                <a:ea typeface="+mn-ea"/>
                <a:cs typeface="+mn-cs"/>
              </a:rPr>
              <a:t>programs in a specially partitioned and isolated section of the file system. </a:t>
            </a:r>
            <a:r>
              <a:rPr lang="en-US" sz="1200" b="0" kern="1200" baseline="0" dirty="0" err="1" smtClean="0">
                <a:solidFill>
                  <a:schemeClr val="tx1"/>
                </a:solidFill>
                <a:latin typeface="Arial" pitchFamily="-110" charset="0"/>
                <a:ea typeface="+mn-ea"/>
                <a:cs typeface="+mn-cs"/>
              </a:rPr>
              <a:t>UNIXrelated</a:t>
            </a:r>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systems provide the </a:t>
            </a:r>
            <a:r>
              <a:rPr lang="en-US" sz="1200" b="0" kern="1200" baseline="0" dirty="0" err="1" smtClean="0">
                <a:solidFill>
                  <a:schemeClr val="tx1"/>
                </a:solidFill>
                <a:latin typeface="Arial" pitchFamily="-110" charset="0"/>
                <a:ea typeface="+mn-ea"/>
                <a:cs typeface="+mn-cs"/>
              </a:rPr>
              <a:t>chroot</a:t>
            </a:r>
            <a:r>
              <a:rPr lang="en-US" sz="1200" b="0" kern="1200" baseline="0" dirty="0" smtClean="0">
                <a:solidFill>
                  <a:schemeClr val="tx1"/>
                </a:solidFill>
                <a:latin typeface="Arial" pitchFamily="-110" charset="0"/>
                <a:ea typeface="+mn-ea"/>
                <a:cs typeface="+mn-cs"/>
              </a:rPr>
              <a:t> system function to limit a program’s view of</a:t>
            </a:r>
          </a:p>
          <a:p>
            <a:r>
              <a:rPr lang="en-US" sz="1200" b="0" kern="1200" baseline="0" dirty="0" smtClean="0">
                <a:solidFill>
                  <a:schemeClr val="tx1"/>
                </a:solidFill>
                <a:latin typeface="Arial" pitchFamily="-110" charset="0"/>
                <a:ea typeface="+mn-ea"/>
                <a:cs typeface="+mn-cs"/>
              </a:rPr>
              <a:t>the file system to just one carefully configured section. This is known as a </a:t>
            </a:r>
            <a:r>
              <a:rPr lang="en-US" sz="1200" b="0" kern="1200" baseline="0" dirty="0" err="1" smtClean="0">
                <a:solidFill>
                  <a:schemeClr val="tx1"/>
                </a:solidFill>
                <a:latin typeface="Arial" pitchFamily="-110" charset="0"/>
                <a:ea typeface="+mn-ea"/>
                <a:cs typeface="+mn-cs"/>
              </a:rPr>
              <a:t>chroot</a:t>
            </a:r>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jail . Provided this is configured correctly, even if the program is compromised,</a:t>
            </a:r>
          </a:p>
          <a:p>
            <a:r>
              <a:rPr lang="en-US" sz="1200" b="0" kern="1200" baseline="0" dirty="0" smtClean="0">
                <a:solidFill>
                  <a:schemeClr val="tx1"/>
                </a:solidFill>
                <a:latin typeface="Arial" pitchFamily="-110" charset="0"/>
                <a:ea typeface="+mn-ea"/>
                <a:cs typeface="+mn-cs"/>
              </a:rPr>
              <a:t>it may only access or modify files in the </a:t>
            </a:r>
            <a:r>
              <a:rPr lang="en-US" sz="1200" b="0" kern="1200" baseline="0" dirty="0" err="1" smtClean="0">
                <a:solidFill>
                  <a:schemeClr val="tx1"/>
                </a:solidFill>
                <a:latin typeface="Arial" pitchFamily="-110" charset="0"/>
                <a:ea typeface="+mn-ea"/>
                <a:cs typeface="+mn-cs"/>
              </a:rPr>
              <a:t>chroot</a:t>
            </a:r>
            <a:r>
              <a:rPr lang="en-US" sz="1200" b="0" kern="1200" baseline="0" dirty="0" smtClean="0">
                <a:solidFill>
                  <a:schemeClr val="tx1"/>
                </a:solidFill>
                <a:latin typeface="Arial" pitchFamily="-110" charset="0"/>
                <a:ea typeface="+mn-ea"/>
                <a:cs typeface="+mn-cs"/>
              </a:rPr>
              <a:t> jail section of the file system.</a:t>
            </a:r>
          </a:p>
          <a:p>
            <a:r>
              <a:rPr lang="en-US" sz="1200" b="0" kern="1200" baseline="0" dirty="0" smtClean="0">
                <a:solidFill>
                  <a:schemeClr val="tx1"/>
                </a:solidFill>
                <a:latin typeface="Arial" pitchFamily="-110" charset="0"/>
                <a:ea typeface="+mn-ea"/>
                <a:cs typeface="+mn-cs"/>
              </a:rPr>
              <a:t>Unfortunately, correct configuration of </a:t>
            </a:r>
            <a:r>
              <a:rPr lang="en-US" sz="1200" b="0" kern="1200" baseline="0" dirty="0" err="1" smtClean="0">
                <a:solidFill>
                  <a:schemeClr val="tx1"/>
                </a:solidFill>
                <a:latin typeface="Arial" pitchFamily="-110" charset="0"/>
                <a:ea typeface="+mn-ea"/>
                <a:cs typeface="+mn-cs"/>
              </a:rPr>
              <a:t>chroot</a:t>
            </a:r>
            <a:r>
              <a:rPr lang="en-US" sz="1200" b="0" kern="1200" baseline="0" dirty="0" smtClean="0">
                <a:solidFill>
                  <a:schemeClr val="tx1"/>
                </a:solidFill>
                <a:latin typeface="Arial" pitchFamily="-110" charset="0"/>
                <a:ea typeface="+mn-ea"/>
                <a:cs typeface="+mn-cs"/>
              </a:rPr>
              <a:t> jail is difficult. If created incorrectly,</a:t>
            </a:r>
          </a:p>
          <a:p>
            <a:r>
              <a:rPr lang="en-US" sz="1200" b="0" kern="1200" baseline="0" dirty="0" smtClean="0">
                <a:solidFill>
                  <a:schemeClr val="tx1"/>
                </a:solidFill>
                <a:latin typeface="Arial" pitchFamily="-110" charset="0"/>
                <a:ea typeface="+mn-ea"/>
                <a:cs typeface="+mn-cs"/>
              </a:rPr>
              <a:t>the program may either fail to run correctly or worse may still be able to</a:t>
            </a:r>
          </a:p>
          <a:p>
            <a:r>
              <a:rPr lang="en-US" sz="1200" b="0" kern="1200" baseline="0" dirty="0" smtClean="0">
                <a:solidFill>
                  <a:schemeClr val="tx1"/>
                </a:solidFill>
                <a:latin typeface="Arial" pitchFamily="-110" charset="0"/>
                <a:ea typeface="+mn-ea"/>
                <a:cs typeface="+mn-cs"/>
              </a:rPr>
              <a:t>interact with files outside the jail. While the use of a </a:t>
            </a:r>
            <a:r>
              <a:rPr lang="en-US" sz="1200" b="0" kern="1200" baseline="0" dirty="0" err="1" smtClean="0">
                <a:solidFill>
                  <a:schemeClr val="tx1"/>
                </a:solidFill>
                <a:latin typeface="Arial" pitchFamily="-110" charset="0"/>
                <a:ea typeface="+mn-ea"/>
                <a:cs typeface="+mn-cs"/>
              </a:rPr>
              <a:t>chroot</a:t>
            </a:r>
            <a:r>
              <a:rPr lang="en-US" sz="1200" b="0" kern="1200" baseline="0" dirty="0" smtClean="0">
                <a:solidFill>
                  <a:schemeClr val="tx1"/>
                </a:solidFill>
                <a:latin typeface="Arial" pitchFamily="-110" charset="0"/>
                <a:ea typeface="+mn-ea"/>
                <a:cs typeface="+mn-cs"/>
              </a:rPr>
              <a:t> jail can significantly</a:t>
            </a:r>
          </a:p>
          <a:p>
            <a:r>
              <a:rPr lang="en-US" sz="1200" b="0" kern="1200" baseline="0" dirty="0" smtClean="0">
                <a:solidFill>
                  <a:schemeClr val="tx1"/>
                </a:solidFill>
                <a:latin typeface="Arial" pitchFamily="-110" charset="0"/>
                <a:ea typeface="+mn-ea"/>
                <a:cs typeface="+mn-cs"/>
              </a:rPr>
              <a:t>limit the consequences of compromise, it is not suitable for all circumstances, and</a:t>
            </a:r>
          </a:p>
          <a:p>
            <a:r>
              <a:rPr lang="en-US" sz="1200" b="0" kern="1200" baseline="0" dirty="0" smtClean="0">
                <a:solidFill>
                  <a:schemeClr val="tx1"/>
                </a:solidFill>
                <a:latin typeface="Arial" pitchFamily="-110" charset="0"/>
                <a:ea typeface="+mn-ea"/>
                <a:cs typeface="+mn-cs"/>
              </a:rPr>
              <a:t>nor is it a complete security solution.</a:t>
            </a:r>
            <a:endParaRPr lang="en-US" b="0" dirty="0"/>
          </a:p>
        </p:txBody>
      </p:sp>
    </p:spTree>
    <p:extLst>
      <p:ext uri="{BB962C8B-B14F-4D97-AF65-F5344CB8AC3E}">
        <p14:creationId xmlns:p14="http://schemas.microsoft.com/office/powerpoint/2010/main" val="153215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5D578-EA4E-5B4E-8F3F-B5267F7EBEB6}" type="slidenum">
              <a:rPr lang="en-AU"/>
              <a:pPr/>
              <a:t>35</a:t>
            </a:fld>
            <a:endParaRPr lang="en-AU"/>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Except on very small, embedded systems, no computer program contains all of</a:t>
            </a:r>
          </a:p>
          <a:p>
            <a:r>
              <a:rPr lang="en-US" sz="1200" kern="1200" baseline="0" dirty="0" smtClean="0">
                <a:solidFill>
                  <a:schemeClr val="tx1"/>
                </a:solidFill>
                <a:latin typeface="Arial" pitchFamily="-110" charset="0"/>
                <a:ea typeface="+mn-ea"/>
                <a:cs typeface="+mn-cs"/>
              </a:rPr>
              <a:t>the code it needs to execute. Rather, programs make calls to the operating system</a:t>
            </a:r>
          </a:p>
          <a:p>
            <a:r>
              <a:rPr lang="en-US" sz="1200" kern="1200" baseline="0" dirty="0" smtClean="0">
                <a:solidFill>
                  <a:schemeClr val="tx1"/>
                </a:solidFill>
                <a:latin typeface="Arial" pitchFamily="-110" charset="0"/>
                <a:ea typeface="+mn-ea"/>
                <a:cs typeface="+mn-cs"/>
              </a:rPr>
              <a:t>to access the system’s resources and to standard library functions to perform</a:t>
            </a:r>
          </a:p>
          <a:p>
            <a:r>
              <a:rPr lang="en-US" sz="1200" kern="1200" baseline="0" dirty="0" smtClean="0">
                <a:solidFill>
                  <a:schemeClr val="tx1"/>
                </a:solidFill>
                <a:latin typeface="Arial" pitchFamily="-110" charset="0"/>
                <a:ea typeface="+mn-ea"/>
                <a:cs typeface="+mn-cs"/>
              </a:rPr>
              <a:t>common operations. When using such functions, programmers commonly make</a:t>
            </a:r>
          </a:p>
          <a:p>
            <a:r>
              <a:rPr lang="en-US" sz="1200" kern="1200" baseline="0" dirty="0" smtClean="0">
                <a:solidFill>
                  <a:schemeClr val="tx1"/>
                </a:solidFill>
                <a:latin typeface="Arial" pitchFamily="-110" charset="0"/>
                <a:ea typeface="+mn-ea"/>
                <a:cs typeface="+mn-cs"/>
              </a:rPr>
              <a:t>assumptions about how they actually operate. Most of the time they do indeed</a:t>
            </a:r>
          </a:p>
          <a:p>
            <a:r>
              <a:rPr lang="en-US" sz="1200" kern="1200" baseline="0" dirty="0" smtClean="0">
                <a:solidFill>
                  <a:schemeClr val="tx1"/>
                </a:solidFill>
                <a:latin typeface="Arial" pitchFamily="-110" charset="0"/>
                <a:ea typeface="+mn-ea"/>
                <a:cs typeface="+mn-cs"/>
              </a:rPr>
              <a:t>seem to perform as expected. However, there are circumstances when the assumptions</a:t>
            </a:r>
          </a:p>
          <a:p>
            <a:r>
              <a:rPr lang="en-US" sz="1200" kern="1200" baseline="0" dirty="0" smtClean="0">
                <a:solidFill>
                  <a:schemeClr val="tx1"/>
                </a:solidFill>
                <a:latin typeface="Arial" pitchFamily="-110" charset="0"/>
                <a:ea typeface="+mn-ea"/>
                <a:cs typeface="+mn-cs"/>
              </a:rPr>
              <a:t>a programmer makes about these functions are not correct. The result can</a:t>
            </a:r>
          </a:p>
          <a:p>
            <a:r>
              <a:rPr lang="en-US" sz="1200" kern="1200" baseline="0" dirty="0" smtClean="0">
                <a:solidFill>
                  <a:schemeClr val="tx1"/>
                </a:solidFill>
                <a:latin typeface="Arial" pitchFamily="-110" charset="0"/>
                <a:ea typeface="+mn-ea"/>
                <a:cs typeface="+mn-cs"/>
              </a:rPr>
              <a:t>be that the program does not perform as expected. Part of the reason for this is</a:t>
            </a:r>
          </a:p>
          <a:p>
            <a:r>
              <a:rPr lang="en-US" sz="1200" kern="1200" baseline="0" dirty="0" smtClean="0">
                <a:solidFill>
                  <a:schemeClr val="tx1"/>
                </a:solidFill>
                <a:latin typeface="Arial" pitchFamily="-110" charset="0"/>
                <a:ea typeface="+mn-ea"/>
                <a:cs typeface="+mn-cs"/>
              </a:rPr>
              <a:t>that programmers tend to focus on the particular program they are developing and</a:t>
            </a:r>
          </a:p>
          <a:p>
            <a:r>
              <a:rPr lang="en-US" sz="1200" kern="1200" baseline="0" dirty="0" smtClean="0">
                <a:solidFill>
                  <a:schemeClr val="tx1"/>
                </a:solidFill>
                <a:latin typeface="Arial" pitchFamily="-110" charset="0"/>
                <a:ea typeface="+mn-ea"/>
                <a:cs typeface="+mn-cs"/>
              </a:rPr>
              <a:t>view it in isolation. However, on most systems this program will simply be one of</a:t>
            </a:r>
          </a:p>
          <a:p>
            <a:r>
              <a:rPr lang="en-US" sz="1200" kern="1200" baseline="0" dirty="0" smtClean="0">
                <a:solidFill>
                  <a:schemeClr val="tx1"/>
                </a:solidFill>
                <a:latin typeface="Arial" pitchFamily="-110" charset="0"/>
                <a:ea typeface="+mn-ea"/>
                <a:cs typeface="+mn-cs"/>
              </a:rPr>
              <a:t>many running and sharing the available system resources. The operating system</a:t>
            </a:r>
          </a:p>
          <a:p>
            <a:r>
              <a:rPr lang="en-US" sz="1200" kern="1200" baseline="0" dirty="0" smtClean="0">
                <a:solidFill>
                  <a:schemeClr val="tx1"/>
                </a:solidFill>
                <a:latin typeface="Arial" pitchFamily="-110" charset="0"/>
                <a:ea typeface="+mn-ea"/>
                <a:cs typeface="+mn-cs"/>
              </a:rPr>
              <a:t>and library functions attempt to manage their resources in a manner that provides</a:t>
            </a:r>
          </a:p>
          <a:p>
            <a:r>
              <a:rPr lang="en-US" sz="1200" kern="1200" baseline="0" dirty="0" smtClean="0">
                <a:solidFill>
                  <a:schemeClr val="tx1"/>
                </a:solidFill>
                <a:latin typeface="Arial" pitchFamily="-110" charset="0"/>
                <a:ea typeface="+mn-ea"/>
                <a:cs typeface="+mn-cs"/>
              </a:rPr>
              <a:t>the best performance to all the programs running on the system. This does</a:t>
            </a:r>
          </a:p>
          <a:p>
            <a:r>
              <a:rPr lang="en-US" sz="1200" kern="1200" baseline="0" dirty="0" smtClean="0">
                <a:solidFill>
                  <a:schemeClr val="tx1"/>
                </a:solidFill>
                <a:latin typeface="Arial" pitchFamily="-110" charset="0"/>
                <a:ea typeface="+mn-ea"/>
                <a:cs typeface="+mn-cs"/>
              </a:rPr>
              <a:t>result in requests for services being buffered, </a:t>
            </a:r>
            <a:r>
              <a:rPr lang="en-US" sz="1200" kern="1200" baseline="0" dirty="0" err="1" smtClean="0">
                <a:solidFill>
                  <a:schemeClr val="tx1"/>
                </a:solidFill>
                <a:latin typeface="Arial" pitchFamily="-110" charset="0"/>
                <a:ea typeface="+mn-ea"/>
                <a:cs typeface="+mn-cs"/>
              </a:rPr>
              <a:t>resequenced</a:t>
            </a:r>
            <a:r>
              <a:rPr lang="en-US" sz="1200" kern="1200" baseline="0" dirty="0" smtClean="0">
                <a:solidFill>
                  <a:schemeClr val="tx1"/>
                </a:solidFill>
                <a:latin typeface="Arial" pitchFamily="-110" charset="0"/>
                <a:ea typeface="+mn-ea"/>
                <a:cs typeface="+mn-cs"/>
              </a:rPr>
              <a:t>, or otherwise modified</a:t>
            </a:r>
          </a:p>
          <a:p>
            <a:r>
              <a:rPr lang="en-US" sz="1200" kern="1200" baseline="0" dirty="0" smtClean="0">
                <a:solidFill>
                  <a:schemeClr val="tx1"/>
                </a:solidFill>
                <a:latin typeface="Arial" pitchFamily="-110" charset="0"/>
                <a:ea typeface="+mn-ea"/>
                <a:cs typeface="+mn-cs"/>
              </a:rPr>
              <a:t>to optimize system use. Unfortunately, there are times when these optimizations</a:t>
            </a:r>
          </a:p>
          <a:p>
            <a:r>
              <a:rPr lang="en-US" sz="1200" kern="1200" baseline="0" dirty="0" smtClean="0">
                <a:solidFill>
                  <a:schemeClr val="tx1"/>
                </a:solidFill>
                <a:latin typeface="Arial" pitchFamily="-110" charset="0"/>
                <a:ea typeface="+mn-ea"/>
                <a:cs typeface="+mn-cs"/>
              </a:rPr>
              <a:t>conflict with the goals of the program. Unless the programmer is aware of these</a:t>
            </a:r>
          </a:p>
          <a:p>
            <a:r>
              <a:rPr lang="en-US" sz="1200" kern="1200" baseline="0" dirty="0" smtClean="0">
                <a:solidFill>
                  <a:schemeClr val="tx1"/>
                </a:solidFill>
                <a:latin typeface="Arial" pitchFamily="-110" charset="0"/>
                <a:ea typeface="+mn-ea"/>
                <a:cs typeface="+mn-cs"/>
              </a:rPr>
              <a:t>interactions and explicitly codes for them, the resulting program may not perform</a:t>
            </a:r>
          </a:p>
          <a:p>
            <a:r>
              <a:rPr lang="en-US" sz="1200" kern="1200" baseline="0" dirty="0" smtClean="0">
                <a:solidFill>
                  <a:schemeClr val="tx1"/>
                </a:solidFill>
                <a:latin typeface="Arial" pitchFamily="-110" charset="0"/>
                <a:ea typeface="+mn-ea"/>
                <a:cs typeface="+mn-cs"/>
              </a:rPr>
              <a:t>as expected.</a:t>
            </a:r>
            <a:endParaRPr lang="en-US" dirty="0"/>
          </a:p>
        </p:txBody>
      </p:sp>
    </p:spTree>
    <p:extLst>
      <p:ext uri="{BB962C8B-B14F-4D97-AF65-F5344CB8AC3E}">
        <p14:creationId xmlns:p14="http://schemas.microsoft.com/office/powerpoint/2010/main" val="33874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676450-052B-D94B-BB1B-62B9F38B0A4A}" type="slidenum">
              <a:rPr lang="en-AU"/>
              <a:pPr/>
              <a:t>36</a:t>
            </a:fld>
            <a:endParaRPr lang="en-AU"/>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Example of mismatch between programmer expectations and reality.</a:t>
            </a:r>
          </a:p>
          <a:p>
            <a:r>
              <a:rPr lang="en-US" sz="1200" kern="1200" baseline="0" dirty="0" smtClean="0">
                <a:solidFill>
                  <a:schemeClr val="tx1"/>
                </a:solidFill>
                <a:latin typeface="Arial" pitchFamily="-110" charset="0"/>
                <a:ea typeface="+mn-ea"/>
                <a:cs typeface="+mn-cs"/>
              </a:rPr>
              <a:t>Recommend overwriting disk blocks multiple times with different bit patterns.</a:t>
            </a:r>
          </a:p>
          <a:p>
            <a:r>
              <a:rPr lang="en-US" sz="1200" kern="1200" baseline="0" dirty="0" smtClean="0">
                <a:solidFill>
                  <a:schemeClr val="tx1"/>
                </a:solidFill>
                <a:latin typeface="Arial" pitchFamily="-110" charset="0"/>
                <a:ea typeface="+mn-ea"/>
                <a:cs typeface="+mn-cs"/>
              </a:rPr>
              <a:t>Protects against undelete and physical reconstruction.</a:t>
            </a:r>
          </a:p>
          <a:p>
            <a:r>
              <a:rPr lang="en-US" sz="1200" kern="1200" baseline="0" dirty="0" smtClean="0">
                <a:solidFill>
                  <a:schemeClr val="tx1"/>
                </a:solidFill>
                <a:latin typeface="Arial" pitchFamily="-110" charset="0"/>
                <a:ea typeface="+mn-ea"/>
                <a:cs typeface="+mn-cs"/>
              </a:rPr>
              <a:t>Program writes one pattern, then another and another.</a:t>
            </a:r>
          </a:p>
          <a:p>
            <a:r>
              <a:rPr lang="en-US" sz="1200" kern="1200" baseline="0" dirty="0" smtClean="0">
                <a:solidFill>
                  <a:schemeClr val="tx1"/>
                </a:solidFill>
                <a:latin typeface="Arial" pitchFamily="-110" charset="0"/>
                <a:ea typeface="+mn-ea"/>
                <a:cs typeface="+mn-cs"/>
              </a:rPr>
              <a:t>Problems with (a). 1. Open for write, operating system may just allocate new blocks (efficiency) leaving others in place (use update). 2. Writing is buffered, may get to last pattern and still not written to disk so older writes thrown away meaning only overwrite once (sync after each pattern).</a:t>
            </a:r>
          </a:p>
          <a:p>
            <a:r>
              <a:rPr lang="en-US" sz="1200" kern="1200" baseline="0" dirty="0" smtClean="0">
                <a:solidFill>
                  <a:schemeClr val="tx1"/>
                </a:solidFill>
                <a:latin typeface="Arial" pitchFamily="-110" charset="0"/>
                <a:ea typeface="+mn-ea"/>
                <a:cs typeface="+mn-cs"/>
              </a:rPr>
              <a:t>Problem with (b). Disk controller might override sync. Consider flash, </a:t>
            </a:r>
            <a:r>
              <a:rPr lang="en-US" sz="1200" kern="1200" baseline="0" dirty="0" err="1" smtClean="0">
                <a:solidFill>
                  <a:schemeClr val="tx1"/>
                </a:solidFill>
                <a:latin typeface="Arial" pitchFamily="-110" charset="0"/>
                <a:ea typeface="+mn-ea"/>
                <a:cs typeface="+mn-cs"/>
              </a:rPr>
              <a:t>minimise</a:t>
            </a:r>
            <a:r>
              <a:rPr lang="en-US" sz="1200" kern="1200" baseline="0" dirty="0" smtClean="0">
                <a:solidFill>
                  <a:schemeClr val="tx1"/>
                </a:solidFill>
                <a:latin typeface="Arial" pitchFamily="-110" charset="0"/>
                <a:ea typeface="+mn-ea"/>
                <a:cs typeface="+mn-cs"/>
              </a:rPr>
              <a:t> writes to extend lifetime so very aggressive controller </a:t>
            </a:r>
            <a:r>
              <a:rPr lang="en-US" sz="1200" kern="1200" baseline="0" dirty="0" err="1" smtClean="0">
                <a:solidFill>
                  <a:schemeClr val="tx1"/>
                </a:solidFill>
                <a:latin typeface="Arial" pitchFamily="-110" charset="0"/>
                <a:ea typeface="+mn-ea"/>
                <a:cs typeface="+mn-cs"/>
              </a:rPr>
              <a:t>optimisation</a:t>
            </a:r>
            <a:r>
              <a:rPr lang="en-US" sz="1200" kern="1200" baseline="0" dirty="0" smtClean="0">
                <a:solidFill>
                  <a:schemeClr val="tx1"/>
                </a:solidFill>
                <a:latin typeface="Arial" pitchFamily="-110" charset="0"/>
                <a:ea typeface="+mn-ea"/>
                <a:cs typeface="+mn-cs"/>
              </a:rPr>
              <a:t>.</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An excellent illustration of these issues is given by </a:t>
            </a:r>
            <a:r>
              <a:rPr lang="en-US" sz="1200" kern="1200" baseline="0" dirty="0" err="1" smtClean="0">
                <a:solidFill>
                  <a:schemeClr val="tx1"/>
                </a:solidFill>
                <a:latin typeface="Arial" pitchFamily="-110" charset="0"/>
                <a:ea typeface="+mn-ea"/>
                <a:cs typeface="+mn-cs"/>
              </a:rPr>
              <a:t>Venema</a:t>
            </a:r>
            <a:r>
              <a:rPr lang="en-US" sz="1200" kern="1200" baseline="0" dirty="0" smtClean="0">
                <a:solidFill>
                  <a:schemeClr val="tx1"/>
                </a:solidFill>
                <a:latin typeface="Arial" pitchFamily="-110" charset="0"/>
                <a:ea typeface="+mn-ea"/>
                <a:cs typeface="+mn-cs"/>
              </a:rPr>
              <a:t> in his discussion</a:t>
            </a:r>
          </a:p>
          <a:p>
            <a:r>
              <a:rPr lang="en-US" sz="1200" kern="1200" baseline="0" dirty="0" smtClean="0">
                <a:solidFill>
                  <a:schemeClr val="tx1"/>
                </a:solidFill>
                <a:latin typeface="Arial" pitchFamily="-110" charset="0"/>
                <a:ea typeface="+mn-ea"/>
                <a:cs typeface="+mn-cs"/>
              </a:rPr>
              <a:t>of the design of a secure file shredding program [VENE06]. The problem is how</a:t>
            </a:r>
          </a:p>
          <a:p>
            <a:r>
              <a:rPr lang="en-US" sz="1200" kern="1200" baseline="0" dirty="0" smtClean="0">
                <a:solidFill>
                  <a:schemeClr val="tx1"/>
                </a:solidFill>
                <a:latin typeface="Arial" pitchFamily="-110" charset="0"/>
                <a:ea typeface="+mn-ea"/>
                <a:cs typeface="+mn-cs"/>
              </a:rPr>
              <a:t>to securely delete a file so that its contents cannot subsequently be recovered. Just</a:t>
            </a:r>
          </a:p>
          <a:p>
            <a:r>
              <a:rPr lang="en-US" sz="1200" kern="1200" baseline="0" dirty="0" smtClean="0">
                <a:solidFill>
                  <a:schemeClr val="tx1"/>
                </a:solidFill>
                <a:latin typeface="Arial" pitchFamily="-110" charset="0"/>
                <a:ea typeface="+mn-ea"/>
                <a:cs typeface="+mn-cs"/>
              </a:rPr>
              <a:t>using the standard file delete utility or system call does not suffice, as this simply</a:t>
            </a:r>
          </a:p>
          <a:p>
            <a:r>
              <a:rPr lang="en-US" sz="1200" kern="1200" baseline="0" dirty="0" smtClean="0">
                <a:solidFill>
                  <a:schemeClr val="tx1"/>
                </a:solidFill>
                <a:latin typeface="Arial" pitchFamily="-110" charset="0"/>
                <a:ea typeface="+mn-ea"/>
                <a:cs typeface="+mn-cs"/>
              </a:rPr>
              <a:t>removes the linkage between the file’s name and its contents. The contents still</a:t>
            </a:r>
          </a:p>
          <a:p>
            <a:r>
              <a:rPr lang="en-US" sz="1200" kern="1200" baseline="0" dirty="0" smtClean="0">
                <a:solidFill>
                  <a:schemeClr val="tx1"/>
                </a:solidFill>
                <a:latin typeface="Arial" pitchFamily="-110" charset="0"/>
                <a:ea typeface="+mn-ea"/>
                <a:cs typeface="+mn-cs"/>
              </a:rPr>
              <a:t>exist on the disk until those blocks are eventually reused in another file. Reversing</a:t>
            </a:r>
          </a:p>
          <a:p>
            <a:r>
              <a:rPr lang="en-US" sz="1200" kern="1200" baseline="0" dirty="0" smtClean="0">
                <a:solidFill>
                  <a:schemeClr val="tx1"/>
                </a:solidFill>
                <a:latin typeface="Arial" pitchFamily="-110" charset="0"/>
                <a:ea typeface="+mn-ea"/>
                <a:cs typeface="+mn-cs"/>
              </a:rPr>
              <a:t>this operation is relatively straightforward, and undelete programs have existed</a:t>
            </a:r>
          </a:p>
          <a:p>
            <a:r>
              <a:rPr lang="en-US" sz="1200" kern="1200" baseline="0" dirty="0" smtClean="0">
                <a:solidFill>
                  <a:schemeClr val="tx1"/>
                </a:solidFill>
                <a:latin typeface="Arial" pitchFamily="-110" charset="0"/>
                <a:ea typeface="+mn-ea"/>
                <a:cs typeface="+mn-cs"/>
              </a:rPr>
              <a:t>for many years to do this. Even when blocks from a deleted file are reused, the</a:t>
            </a:r>
          </a:p>
          <a:p>
            <a:r>
              <a:rPr lang="en-US" sz="1200" kern="1200" baseline="0" dirty="0" smtClean="0">
                <a:solidFill>
                  <a:schemeClr val="tx1"/>
                </a:solidFill>
                <a:latin typeface="Arial" pitchFamily="-110" charset="0"/>
                <a:ea typeface="+mn-ea"/>
                <a:cs typeface="+mn-cs"/>
              </a:rPr>
              <a:t>data in the files can still be recovered because not all traces of the previous bit</a:t>
            </a:r>
          </a:p>
          <a:p>
            <a:r>
              <a:rPr lang="en-US" sz="1200" kern="1200" baseline="0" dirty="0" smtClean="0">
                <a:solidFill>
                  <a:schemeClr val="tx1"/>
                </a:solidFill>
                <a:latin typeface="Arial" pitchFamily="-110" charset="0"/>
                <a:ea typeface="+mn-ea"/>
                <a:cs typeface="+mn-cs"/>
              </a:rPr>
              <a:t>values are removed [GUTM96]. Consequently, the standard recommendation is</a:t>
            </a:r>
          </a:p>
          <a:p>
            <a:r>
              <a:rPr lang="en-US" sz="1200" kern="1200" baseline="0" dirty="0" smtClean="0">
                <a:solidFill>
                  <a:schemeClr val="tx1"/>
                </a:solidFill>
                <a:latin typeface="Arial" pitchFamily="-110" charset="0"/>
                <a:ea typeface="+mn-ea"/>
                <a:cs typeface="+mn-cs"/>
              </a:rPr>
              <a:t>to repeatedly overwrite the data contents with several distinct bit patterns to minimize</a:t>
            </a:r>
          </a:p>
          <a:p>
            <a:r>
              <a:rPr lang="en-US" sz="1200" kern="1200" baseline="0" dirty="0" smtClean="0">
                <a:solidFill>
                  <a:schemeClr val="tx1"/>
                </a:solidFill>
                <a:latin typeface="Arial" pitchFamily="-110" charset="0"/>
                <a:ea typeface="+mn-ea"/>
                <a:cs typeface="+mn-cs"/>
              </a:rPr>
              <a:t>the likelihood of the original data being recovered. Hence a secure file shredding</a:t>
            </a:r>
          </a:p>
          <a:p>
            <a:r>
              <a:rPr lang="en-US" sz="1200" kern="1200" baseline="0" dirty="0" smtClean="0">
                <a:solidFill>
                  <a:schemeClr val="tx1"/>
                </a:solidFill>
                <a:latin typeface="Arial" pitchFamily="-110" charset="0"/>
                <a:ea typeface="+mn-ea"/>
                <a:cs typeface="+mn-cs"/>
              </a:rPr>
              <a:t>program might perhaps implement the algorithm like that shown in Figure</a:t>
            </a:r>
          </a:p>
          <a:p>
            <a:r>
              <a:rPr lang="en-US" sz="1200" kern="1200" baseline="0" dirty="0" smtClean="0">
                <a:solidFill>
                  <a:schemeClr val="tx1"/>
                </a:solidFill>
                <a:latin typeface="Arial" pitchFamily="-110" charset="0"/>
                <a:ea typeface="+mn-ea"/>
                <a:cs typeface="+mn-cs"/>
              </a:rPr>
              <a:t>11.7a . However, when an obvious implementation of this algorithm is tried, the</a:t>
            </a:r>
          </a:p>
          <a:p>
            <a:r>
              <a:rPr lang="en-US" sz="1200" kern="1200" baseline="0" dirty="0" smtClean="0">
                <a:solidFill>
                  <a:schemeClr val="tx1"/>
                </a:solidFill>
                <a:latin typeface="Arial" pitchFamily="-110" charset="0"/>
                <a:ea typeface="+mn-ea"/>
                <a:cs typeface="+mn-cs"/>
              </a:rPr>
              <a:t>file contents were still recoverable afterwards. </a:t>
            </a:r>
            <a:r>
              <a:rPr lang="en-US" sz="1200" kern="1200" baseline="0" dirty="0" err="1" smtClean="0">
                <a:solidFill>
                  <a:schemeClr val="tx1"/>
                </a:solidFill>
                <a:latin typeface="Arial" pitchFamily="-110" charset="0"/>
                <a:ea typeface="+mn-ea"/>
                <a:cs typeface="+mn-cs"/>
              </a:rPr>
              <a:t>Venema</a:t>
            </a:r>
            <a:r>
              <a:rPr lang="en-US" sz="1200" kern="1200" baseline="0" dirty="0" smtClean="0">
                <a:solidFill>
                  <a:schemeClr val="tx1"/>
                </a:solidFill>
                <a:latin typeface="Arial" pitchFamily="-110" charset="0"/>
                <a:ea typeface="+mn-ea"/>
                <a:cs typeface="+mn-cs"/>
              </a:rPr>
              <a:t> details a number of flaws</a:t>
            </a:r>
          </a:p>
          <a:p>
            <a:r>
              <a:rPr lang="en-US" sz="1200" kern="1200" baseline="0" dirty="0" smtClean="0">
                <a:solidFill>
                  <a:schemeClr val="tx1"/>
                </a:solidFill>
                <a:latin typeface="Arial" pitchFamily="-110" charset="0"/>
                <a:ea typeface="+mn-ea"/>
                <a:cs typeface="+mn-cs"/>
              </a:rPr>
              <a:t>in this algorithm that mean the program does not behave as expected. These flaws</a:t>
            </a:r>
          </a:p>
          <a:p>
            <a:r>
              <a:rPr lang="en-US" sz="1200" kern="1200" baseline="0" dirty="0" smtClean="0">
                <a:solidFill>
                  <a:schemeClr val="tx1"/>
                </a:solidFill>
                <a:latin typeface="Arial" pitchFamily="-110" charset="0"/>
                <a:ea typeface="+mn-ea"/>
                <a:cs typeface="+mn-cs"/>
              </a:rPr>
              <a:t>relate to incorrect assumptions about how the relevant system functions operate</a:t>
            </a:r>
          </a:p>
          <a:p>
            <a:r>
              <a:rPr lang="en-US" sz="1200" kern="1200" baseline="0" dirty="0" smtClean="0">
                <a:solidFill>
                  <a:schemeClr val="tx1"/>
                </a:solidFill>
                <a:latin typeface="Arial" pitchFamily="-110" charset="0"/>
                <a:ea typeface="+mn-ea"/>
                <a:cs typeface="+mn-cs"/>
              </a:rPr>
              <a:t>and include the following:</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When the file is opened for writing, the system will write the new data to</a:t>
            </a:r>
          </a:p>
          <a:p>
            <a:r>
              <a:rPr lang="en-US" sz="1200" kern="1200" baseline="0" dirty="0" smtClean="0">
                <a:solidFill>
                  <a:schemeClr val="tx1"/>
                </a:solidFill>
                <a:latin typeface="Arial" pitchFamily="-110" charset="0"/>
                <a:ea typeface="+mn-ea"/>
                <a:cs typeface="+mn-cs"/>
              </a:rPr>
              <a:t>same disk blocks as the original data. In practice, the operating system may</a:t>
            </a:r>
          </a:p>
          <a:p>
            <a:r>
              <a:rPr lang="en-US" sz="1200" kern="1200" baseline="0" dirty="0" smtClean="0">
                <a:solidFill>
                  <a:schemeClr val="tx1"/>
                </a:solidFill>
                <a:latin typeface="Arial" pitchFamily="-110" charset="0"/>
                <a:ea typeface="+mn-ea"/>
                <a:cs typeface="+mn-cs"/>
              </a:rPr>
              <a:t>well assume that the existing data are no longer required, remove them from</a:t>
            </a:r>
          </a:p>
          <a:p>
            <a:r>
              <a:rPr lang="en-US" sz="1200" kern="1200" baseline="0" dirty="0" smtClean="0">
                <a:solidFill>
                  <a:schemeClr val="tx1"/>
                </a:solidFill>
                <a:latin typeface="Arial" pitchFamily="-110" charset="0"/>
                <a:ea typeface="+mn-ea"/>
                <a:cs typeface="+mn-cs"/>
              </a:rPr>
              <a:t>association with the file, and then allocate new unused blocks to write the data</a:t>
            </a:r>
          </a:p>
          <a:p>
            <a:r>
              <a:rPr lang="en-US" sz="1200" kern="1200" baseline="0" dirty="0" smtClean="0">
                <a:solidFill>
                  <a:schemeClr val="tx1"/>
                </a:solidFill>
                <a:latin typeface="Arial" pitchFamily="-110" charset="0"/>
                <a:ea typeface="+mn-ea"/>
                <a:cs typeface="+mn-cs"/>
              </a:rPr>
              <a:t>to. What the program should do is open the file for update, indicating to the</a:t>
            </a:r>
          </a:p>
          <a:p>
            <a:r>
              <a:rPr lang="en-US" sz="1200" kern="1200" baseline="0" dirty="0" smtClean="0">
                <a:solidFill>
                  <a:schemeClr val="tx1"/>
                </a:solidFill>
                <a:latin typeface="Arial" pitchFamily="-110" charset="0"/>
                <a:ea typeface="+mn-ea"/>
                <a:cs typeface="+mn-cs"/>
              </a:rPr>
              <a:t>operating system that the existing data are still required.</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When the file is overwritten with pattern, the data are written immediately</a:t>
            </a:r>
          </a:p>
          <a:p>
            <a:r>
              <a:rPr lang="en-US" sz="1200" kern="1200" baseline="0" dirty="0" smtClean="0">
                <a:solidFill>
                  <a:schemeClr val="tx1"/>
                </a:solidFill>
                <a:latin typeface="Arial" pitchFamily="-110" charset="0"/>
                <a:ea typeface="+mn-ea"/>
                <a:cs typeface="+mn-cs"/>
              </a:rPr>
              <a:t>to disk. In the first instance the data are copied into a buffer in the application,</a:t>
            </a:r>
          </a:p>
          <a:p>
            <a:r>
              <a:rPr lang="en-US" sz="1200" kern="1200" baseline="0" dirty="0" smtClean="0">
                <a:solidFill>
                  <a:schemeClr val="tx1"/>
                </a:solidFill>
                <a:latin typeface="Arial" pitchFamily="-110" charset="0"/>
                <a:ea typeface="+mn-ea"/>
                <a:cs typeface="+mn-cs"/>
              </a:rPr>
              <a:t>managed by the standard library file I/O routines. These routines delay</a:t>
            </a:r>
          </a:p>
          <a:p>
            <a:r>
              <a:rPr lang="en-US" sz="1200" kern="1200" baseline="0" dirty="0" smtClean="0">
                <a:solidFill>
                  <a:schemeClr val="tx1"/>
                </a:solidFill>
                <a:latin typeface="Arial" pitchFamily="-110" charset="0"/>
                <a:ea typeface="+mn-ea"/>
                <a:cs typeface="+mn-cs"/>
              </a:rPr>
              <a:t>writing this buffer until it is sufficiently full, the program flushes the buffer,</a:t>
            </a:r>
          </a:p>
          <a:p>
            <a:r>
              <a:rPr lang="en-US" sz="1200" kern="1200" baseline="0" dirty="0" smtClean="0">
                <a:solidFill>
                  <a:schemeClr val="tx1"/>
                </a:solidFill>
                <a:latin typeface="Arial" pitchFamily="-110" charset="0"/>
                <a:ea typeface="+mn-ea"/>
                <a:cs typeface="+mn-cs"/>
              </a:rPr>
              <a:t>or the file is closed. If the file is relatively small, this buffer may never fill up</a:t>
            </a:r>
          </a:p>
          <a:p>
            <a:r>
              <a:rPr lang="en-US" sz="1200" kern="1200" baseline="0" dirty="0" smtClean="0">
                <a:solidFill>
                  <a:schemeClr val="tx1"/>
                </a:solidFill>
                <a:latin typeface="Arial" pitchFamily="-110" charset="0"/>
                <a:ea typeface="+mn-ea"/>
                <a:cs typeface="+mn-cs"/>
              </a:rPr>
              <a:t>before the program loops round, seeks back to the start of the file, and writes</a:t>
            </a:r>
          </a:p>
          <a:p>
            <a:r>
              <a:rPr lang="en-US" sz="1200" kern="1200" baseline="0" dirty="0" smtClean="0">
                <a:solidFill>
                  <a:schemeClr val="tx1"/>
                </a:solidFill>
                <a:latin typeface="Arial" pitchFamily="-110" charset="0"/>
                <a:ea typeface="+mn-ea"/>
                <a:cs typeface="+mn-cs"/>
              </a:rPr>
              <a:t>the next pattern. In such a case the library code will decide that because the</a:t>
            </a:r>
          </a:p>
          <a:p>
            <a:r>
              <a:rPr lang="en-US" sz="1200" kern="1200" baseline="0" dirty="0" smtClean="0">
                <a:solidFill>
                  <a:schemeClr val="tx1"/>
                </a:solidFill>
                <a:latin typeface="Arial" pitchFamily="-110" charset="0"/>
                <a:ea typeface="+mn-ea"/>
                <a:cs typeface="+mn-cs"/>
              </a:rPr>
              <a:t>previously written data have changed, there is no need to write the data to</a:t>
            </a:r>
          </a:p>
          <a:p>
            <a:r>
              <a:rPr lang="en-US" sz="1200" kern="1200" baseline="0" dirty="0" smtClean="0">
                <a:solidFill>
                  <a:schemeClr val="tx1"/>
                </a:solidFill>
                <a:latin typeface="Arial" pitchFamily="-110" charset="0"/>
                <a:ea typeface="+mn-ea"/>
                <a:cs typeface="+mn-cs"/>
              </a:rPr>
              <a:t>disk. The program needs to explicitly insist that the buffer be flushed after</a:t>
            </a:r>
          </a:p>
          <a:p>
            <a:r>
              <a:rPr lang="en-US" sz="1200" kern="1200" baseline="0" dirty="0" smtClean="0">
                <a:solidFill>
                  <a:schemeClr val="tx1"/>
                </a:solidFill>
                <a:latin typeface="Arial" pitchFamily="-110" charset="0"/>
                <a:ea typeface="+mn-ea"/>
                <a:cs typeface="+mn-cs"/>
              </a:rPr>
              <a:t>each pattern is written.</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When the I/O buffers are flushed and the file is closed, the data are then written</a:t>
            </a:r>
          </a:p>
          <a:p>
            <a:r>
              <a:rPr lang="en-US" sz="1200" kern="1200" baseline="0" dirty="0" smtClean="0">
                <a:solidFill>
                  <a:schemeClr val="tx1"/>
                </a:solidFill>
                <a:latin typeface="Arial" pitchFamily="-110" charset="0"/>
                <a:ea typeface="+mn-ea"/>
                <a:cs typeface="+mn-cs"/>
              </a:rPr>
              <a:t>to disk. However, there is another layer of buffering in the operating system’s</a:t>
            </a:r>
          </a:p>
          <a:p>
            <a:r>
              <a:rPr lang="en-US" sz="1200" kern="1200" baseline="0" dirty="0" smtClean="0">
                <a:solidFill>
                  <a:schemeClr val="tx1"/>
                </a:solidFill>
                <a:latin typeface="Arial" pitchFamily="-110" charset="0"/>
                <a:ea typeface="+mn-ea"/>
                <a:cs typeface="+mn-cs"/>
              </a:rPr>
              <a:t>file handling code. This layer buffers information being read from and written</a:t>
            </a:r>
          </a:p>
          <a:p>
            <a:r>
              <a:rPr lang="en-US" sz="1200" kern="1200" baseline="0" dirty="0" smtClean="0">
                <a:solidFill>
                  <a:schemeClr val="tx1"/>
                </a:solidFill>
                <a:latin typeface="Arial" pitchFamily="-110" charset="0"/>
                <a:ea typeface="+mn-ea"/>
                <a:cs typeface="+mn-cs"/>
              </a:rPr>
              <a:t>to files by all of the processes currently running on the computer system. It</a:t>
            </a:r>
          </a:p>
          <a:p>
            <a:r>
              <a:rPr lang="en-US" sz="1200" kern="1200" baseline="0" dirty="0" smtClean="0">
                <a:solidFill>
                  <a:schemeClr val="tx1"/>
                </a:solidFill>
                <a:latin typeface="Arial" pitchFamily="-110" charset="0"/>
                <a:ea typeface="+mn-ea"/>
                <a:cs typeface="+mn-cs"/>
              </a:rPr>
              <a:t>then reorders and schedules these data for reading and writing to make the</a:t>
            </a:r>
          </a:p>
          <a:p>
            <a:r>
              <a:rPr lang="en-US" sz="1200" kern="1200" baseline="0" dirty="0" smtClean="0">
                <a:solidFill>
                  <a:schemeClr val="tx1"/>
                </a:solidFill>
                <a:latin typeface="Arial" pitchFamily="-110" charset="0"/>
                <a:ea typeface="+mn-ea"/>
                <a:cs typeface="+mn-cs"/>
              </a:rPr>
              <a:t>most efficient use of physical device accesses. Even if the program flushes the</a:t>
            </a:r>
          </a:p>
          <a:p>
            <a:r>
              <a:rPr lang="en-US" sz="1200" kern="1200" baseline="0" dirty="0" smtClean="0">
                <a:solidFill>
                  <a:schemeClr val="tx1"/>
                </a:solidFill>
                <a:latin typeface="Arial" pitchFamily="-110" charset="0"/>
                <a:ea typeface="+mn-ea"/>
                <a:cs typeface="+mn-cs"/>
              </a:rPr>
              <a:t>data out of the application buffer into the file system buffer, the data will not</a:t>
            </a:r>
          </a:p>
          <a:p>
            <a:r>
              <a:rPr lang="en-US" sz="1200" kern="1200" baseline="0" dirty="0" smtClean="0">
                <a:solidFill>
                  <a:schemeClr val="tx1"/>
                </a:solidFill>
                <a:latin typeface="Arial" pitchFamily="-110" charset="0"/>
                <a:ea typeface="+mn-ea"/>
                <a:cs typeface="+mn-cs"/>
              </a:rPr>
              <a:t>be immediately written. If new replacement data are flushed from the program,</a:t>
            </a:r>
          </a:p>
          <a:p>
            <a:r>
              <a:rPr lang="en-US" sz="1200" kern="1200" baseline="0" dirty="0" smtClean="0">
                <a:solidFill>
                  <a:schemeClr val="tx1"/>
                </a:solidFill>
                <a:latin typeface="Arial" pitchFamily="-110" charset="0"/>
                <a:ea typeface="+mn-ea"/>
                <a:cs typeface="+mn-cs"/>
              </a:rPr>
              <a:t>again they will most likely replace the previous data and not be written to disk,</a:t>
            </a:r>
          </a:p>
          <a:p>
            <a:r>
              <a:rPr lang="en-US" sz="1200" kern="1200" baseline="0" dirty="0" smtClean="0">
                <a:solidFill>
                  <a:schemeClr val="tx1"/>
                </a:solidFill>
                <a:latin typeface="Arial" pitchFamily="-110" charset="0"/>
                <a:ea typeface="+mn-ea"/>
                <a:cs typeface="+mn-cs"/>
              </a:rPr>
              <a:t>because the file system code will assume that the earlier values are no longer</a:t>
            </a:r>
          </a:p>
          <a:p>
            <a:r>
              <a:rPr lang="en-US" sz="1200" kern="1200" baseline="0" dirty="0" smtClean="0">
                <a:solidFill>
                  <a:schemeClr val="tx1"/>
                </a:solidFill>
                <a:latin typeface="Arial" pitchFamily="-110" charset="0"/>
                <a:ea typeface="+mn-ea"/>
                <a:cs typeface="+mn-cs"/>
              </a:rPr>
              <a:t>required. The program must insist that the file system synchronize the data</a:t>
            </a:r>
          </a:p>
          <a:p>
            <a:r>
              <a:rPr lang="en-US" sz="1200" kern="1200" baseline="0" dirty="0" smtClean="0">
                <a:solidFill>
                  <a:schemeClr val="tx1"/>
                </a:solidFill>
                <a:latin typeface="Arial" pitchFamily="-110" charset="0"/>
                <a:ea typeface="+mn-ea"/>
                <a:cs typeface="+mn-cs"/>
              </a:rPr>
              <a:t>with the values on the device in order to ensure that the data are physically</a:t>
            </a:r>
          </a:p>
          <a:p>
            <a:r>
              <a:rPr lang="en-US" sz="1200" kern="1200" baseline="0" dirty="0" smtClean="0">
                <a:solidFill>
                  <a:schemeClr val="tx1"/>
                </a:solidFill>
                <a:latin typeface="Arial" pitchFamily="-110" charset="0"/>
                <a:ea typeface="+mn-ea"/>
                <a:cs typeface="+mn-cs"/>
              </a:rPr>
              <a:t>transferred to the device. However, doing this results in a performance penalty</a:t>
            </a:r>
          </a:p>
          <a:p>
            <a:r>
              <a:rPr lang="en-US" sz="1200" kern="1200" baseline="0" dirty="0" smtClean="0">
                <a:solidFill>
                  <a:schemeClr val="tx1"/>
                </a:solidFill>
                <a:latin typeface="Arial" pitchFamily="-110" charset="0"/>
                <a:ea typeface="+mn-ea"/>
                <a:cs typeface="+mn-cs"/>
              </a:rPr>
              <a:t>on the system because it forces device accesses to occur at less than optimal</a:t>
            </a:r>
          </a:p>
          <a:p>
            <a:r>
              <a:rPr lang="en-US" sz="1200" kern="1200" baseline="0" dirty="0" smtClean="0">
                <a:solidFill>
                  <a:schemeClr val="tx1"/>
                </a:solidFill>
                <a:latin typeface="Arial" pitchFamily="-110" charset="0"/>
                <a:ea typeface="+mn-ea"/>
                <a:cs typeface="+mn-cs"/>
              </a:rPr>
              <a:t>times. This penalty impacts not just this file shredding program but every</a:t>
            </a:r>
          </a:p>
          <a:p>
            <a:r>
              <a:rPr lang="en-US" sz="1200" kern="1200" baseline="0" dirty="0" smtClean="0">
                <a:solidFill>
                  <a:schemeClr val="tx1"/>
                </a:solidFill>
                <a:latin typeface="Arial" pitchFamily="-110" charset="0"/>
                <a:ea typeface="+mn-ea"/>
                <a:cs typeface="+mn-cs"/>
              </a:rPr>
              <a:t>program currently running on the system.</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With these changes, the algorithm for a secure file shredding program changes</a:t>
            </a:r>
          </a:p>
          <a:p>
            <a:r>
              <a:rPr lang="en-US" sz="1200" kern="1200" baseline="0" dirty="0" smtClean="0">
                <a:solidFill>
                  <a:schemeClr val="tx1"/>
                </a:solidFill>
                <a:latin typeface="Arial" pitchFamily="-110" charset="0"/>
                <a:ea typeface="+mn-ea"/>
                <a:cs typeface="+mn-cs"/>
              </a:rPr>
              <a:t>to that shown in Figure 11.7b . This is certainly more likely to achieve the desired</a:t>
            </a:r>
          </a:p>
          <a:p>
            <a:r>
              <a:rPr lang="en-US" sz="1200" kern="1200" baseline="0" dirty="0" smtClean="0">
                <a:solidFill>
                  <a:schemeClr val="tx1"/>
                </a:solidFill>
                <a:latin typeface="Arial" pitchFamily="-110" charset="0"/>
                <a:ea typeface="+mn-ea"/>
                <a:cs typeface="+mn-cs"/>
              </a:rPr>
              <a:t>result; however, examined more closely, there are yet more concerns.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Modern disk drives and other storage devices are managed by smart controllers,</a:t>
            </a:r>
          </a:p>
          <a:p>
            <a:r>
              <a:rPr lang="en-US" sz="1200" kern="1200" baseline="0" dirty="0" smtClean="0">
                <a:solidFill>
                  <a:schemeClr val="tx1"/>
                </a:solidFill>
                <a:latin typeface="Arial" pitchFamily="-110" charset="0"/>
                <a:ea typeface="+mn-ea"/>
                <a:cs typeface="+mn-cs"/>
              </a:rPr>
              <a:t>which are dedicated processors with their own memory. When the operating</a:t>
            </a:r>
          </a:p>
          <a:p>
            <a:r>
              <a:rPr lang="en-US" sz="1200" kern="1200" baseline="0" dirty="0" smtClean="0">
                <a:solidFill>
                  <a:schemeClr val="tx1"/>
                </a:solidFill>
                <a:latin typeface="Arial" pitchFamily="-110" charset="0"/>
                <a:ea typeface="+mn-ea"/>
                <a:cs typeface="+mn-cs"/>
              </a:rPr>
              <a:t>system transfers data to such a device, the data are stored in buffers in the controller’s</a:t>
            </a:r>
          </a:p>
          <a:p>
            <a:r>
              <a:rPr lang="en-US" sz="1200" kern="1200" baseline="0" dirty="0" smtClean="0">
                <a:solidFill>
                  <a:schemeClr val="tx1"/>
                </a:solidFill>
                <a:latin typeface="Arial" pitchFamily="-110" charset="0"/>
                <a:ea typeface="+mn-ea"/>
                <a:cs typeface="+mn-cs"/>
              </a:rPr>
              <a:t>memory. The controller also attempts to optimize the sequence of transfers</a:t>
            </a:r>
          </a:p>
          <a:p>
            <a:r>
              <a:rPr lang="en-US" sz="1200" kern="1200" baseline="0" dirty="0" smtClean="0">
                <a:solidFill>
                  <a:schemeClr val="tx1"/>
                </a:solidFill>
                <a:latin typeface="Arial" pitchFamily="-110" charset="0"/>
                <a:ea typeface="+mn-ea"/>
                <a:cs typeface="+mn-cs"/>
              </a:rPr>
              <a:t>to the actual device. If it detects that the same data block is being written multiple</a:t>
            </a:r>
          </a:p>
          <a:p>
            <a:r>
              <a:rPr lang="en-US" sz="1200" kern="1200" baseline="0" dirty="0" smtClean="0">
                <a:solidFill>
                  <a:schemeClr val="tx1"/>
                </a:solidFill>
                <a:latin typeface="Arial" pitchFamily="-110" charset="0"/>
                <a:ea typeface="+mn-ea"/>
                <a:cs typeface="+mn-cs"/>
              </a:rPr>
              <a:t>times, the controller may discard the earlier data values. To prevent this the program</a:t>
            </a:r>
          </a:p>
          <a:p>
            <a:r>
              <a:rPr lang="en-US" sz="1200" kern="1200" baseline="0" dirty="0" smtClean="0">
                <a:solidFill>
                  <a:schemeClr val="tx1"/>
                </a:solidFill>
                <a:latin typeface="Arial" pitchFamily="-110" charset="0"/>
                <a:ea typeface="+mn-ea"/>
                <a:cs typeface="+mn-cs"/>
              </a:rPr>
              <a:t>needs some way to command the controller to write all pending data. Unfortunately,</a:t>
            </a:r>
          </a:p>
          <a:p>
            <a:r>
              <a:rPr lang="en-US" sz="1200" kern="1200" baseline="0" dirty="0" smtClean="0">
                <a:solidFill>
                  <a:schemeClr val="tx1"/>
                </a:solidFill>
                <a:latin typeface="Arial" pitchFamily="-110" charset="0"/>
                <a:ea typeface="+mn-ea"/>
                <a:cs typeface="+mn-cs"/>
              </a:rPr>
              <a:t>there is no standard mechanism on most operating systems to make such a request.</a:t>
            </a:r>
          </a:p>
          <a:p>
            <a:r>
              <a:rPr lang="en-US" sz="1200" kern="1200" baseline="0" dirty="0" smtClean="0">
                <a:solidFill>
                  <a:schemeClr val="tx1"/>
                </a:solidFill>
                <a:latin typeface="Arial" pitchFamily="-110" charset="0"/>
                <a:ea typeface="+mn-ea"/>
                <a:cs typeface="+mn-cs"/>
              </a:rPr>
              <a:t>When Apple was developing its Mac OS X secure file delete program, it found it</a:t>
            </a:r>
          </a:p>
          <a:p>
            <a:r>
              <a:rPr lang="en-US" sz="1200" kern="1200" baseline="0" dirty="0" smtClean="0">
                <a:solidFill>
                  <a:schemeClr val="tx1"/>
                </a:solidFill>
                <a:latin typeface="Arial" pitchFamily="-110" charset="0"/>
                <a:ea typeface="+mn-ea"/>
                <a:cs typeface="+mn-cs"/>
              </a:rPr>
              <a:t>necessary to create an additional file control option to generate this command. And</a:t>
            </a:r>
          </a:p>
          <a:p>
            <a:r>
              <a:rPr lang="en-US" sz="1200" kern="1200" baseline="0" dirty="0" smtClean="0">
                <a:solidFill>
                  <a:schemeClr val="tx1"/>
                </a:solidFill>
                <a:latin typeface="Arial" pitchFamily="-110" charset="0"/>
                <a:ea typeface="+mn-ea"/>
                <a:cs typeface="+mn-cs"/>
              </a:rPr>
              <a:t>its use incurs a further performance penalty on the system. But there are still more</a:t>
            </a:r>
          </a:p>
          <a:p>
            <a:r>
              <a:rPr lang="en-US" sz="1200" kern="1200" baseline="0" dirty="0" smtClean="0">
                <a:solidFill>
                  <a:schemeClr val="tx1"/>
                </a:solidFill>
                <a:latin typeface="Arial" pitchFamily="-110" charset="0"/>
                <a:ea typeface="+mn-ea"/>
                <a:cs typeface="+mn-cs"/>
              </a:rPr>
              <a:t>problems. If the device is a nonmagnetic disk (a flash memory drive, for example),</a:t>
            </a:r>
          </a:p>
          <a:p>
            <a:r>
              <a:rPr lang="en-US" sz="1200" kern="1200" baseline="0" dirty="0" smtClean="0">
                <a:solidFill>
                  <a:schemeClr val="tx1"/>
                </a:solidFill>
                <a:latin typeface="Arial" pitchFamily="-110" charset="0"/>
                <a:ea typeface="+mn-ea"/>
                <a:cs typeface="+mn-cs"/>
              </a:rPr>
              <a:t>then their controllers try to minimize the number of writes to any block. This is</a:t>
            </a:r>
          </a:p>
          <a:p>
            <a:r>
              <a:rPr lang="en-US" sz="1200" kern="1200" baseline="0" dirty="0" smtClean="0">
                <a:solidFill>
                  <a:schemeClr val="tx1"/>
                </a:solidFill>
                <a:latin typeface="Arial" pitchFamily="-110" charset="0"/>
                <a:ea typeface="+mn-ea"/>
                <a:cs typeface="+mn-cs"/>
              </a:rPr>
              <a:t>because such devices only support a limited number of rewrites to any block. Instead</a:t>
            </a:r>
          </a:p>
          <a:p>
            <a:r>
              <a:rPr lang="en-US" sz="1200" kern="1200" baseline="0" dirty="0" smtClean="0">
                <a:solidFill>
                  <a:schemeClr val="tx1"/>
                </a:solidFill>
                <a:latin typeface="Arial" pitchFamily="-110" charset="0"/>
                <a:ea typeface="+mn-ea"/>
                <a:cs typeface="+mn-cs"/>
              </a:rPr>
              <a:t>they may allocate new blocks when data are rewritten instead of reusing the existing</a:t>
            </a:r>
          </a:p>
          <a:p>
            <a:r>
              <a:rPr lang="en-US" sz="1200" kern="1200" baseline="0" dirty="0" smtClean="0">
                <a:solidFill>
                  <a:schemeClr val="tx1"/>
                </a:solidFill>
                <a:latin typeface="Arial" pitchFamily="-110" charset="0"/>
                <a:ea typeface="+mn-ea"/>
                <a:cs typeface="+mn-cs"/>
              </a:rPr>
              <a:t>block. Also, some types of journaling file systems keep records of all changes made</a:t>
            </a:r>
          </a:p>
          <a:p>
            <a:r>
              <a:rPr lang="en-US" sz="1200" kern="1200" baseline="0" dirty="0" smtClean="0">
                <a:solidFill>
                  <a:schemeClr val="tx1"/>
                </a:solidFill>
                <a:latin typeface="Arial" pitchFamily="-110" charset="0"/>
                <a:ea typeface="+mn-ea"/>
                <a:cs typeface="+mn-cs"/>
              </a:rPr>
              <a:t>to files to enable fast recovery after a disk crash. But these records can be used to</a:t>
            </a:r>
          </a:p>
          <a:p>
            <a:r>
              <a:rPr lang="en-US" sz="1200" kern="1200" baseline="0" dirty="0" smtClean="0">
                <a:solidFill>
                  <a:schemeClr val="tx1"/>
                </a:solidFill>
                <a:latin typeface="Arial" pitchFamily="-110" charset="0"/>
                <a:ea typeface="+mn-ea"/>
                <a:cs typeface="+mn-cs"/>
              </a:rPr>
              <a:t>access previous data contents.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All of this indicates that writing a secure file shredding program is actually</a:t>
            </a:r>
          </a:p>
          <a:p>
            <a:r>
              <a:rPr lang="en-US" sz="1200" kern="1200" baseline="0" dirty="0" smtClean="0">
                <a:solidFill>
                  <a:schemeClr val="tx1"/>
                </a:solidFill>
                <a:latin typeface="Arial" pitchFamily="-110" charset="0"/>
                <a:ea typeface="+mn-ea"/>
                <a:cs typeface="+mn-cs"/>
              </a:rPr>
              <a:t>an extremely difficult exercise. There are so many layers of code involved, each of</a:t>
            </a:r>
          </a:p>
          <a:p>
            <a:r>
              <a:rPr lang="en-US" sz="1200" kern="1200" baseline="0" dirty="0" smtClean="0">
                <a:solidFill>
                  <a:schemeClr val="tx1"/>
                </a:solidFill>
                <a:latin typeface="Arial" pitchFamily="-110" charset="0"/>
                <a:ea typeface="+mn-ea"/>
                <a:cs typeface="+mn-cs"/>
              </a:rPr>
              <a:t>which makes assumptions about what the program really requires in order to provide</a:t>
            </a:r>
          </a:p>
          <a:p>
            <a:r>
              <a:rPr lang="en-US" sz="1200" kern="1200" baseline="0" dirty="0" smtClean="0">
                <a:solidFill>
                  <a:schemeClr val="tx1"/>
                </a:solidFill>
                <a:latin typeface="Arial" pitchFamily="-110" charset="0"/>
                <a:ea typeface="+mn-ea"/>
                <a:cs typeface="+mn-cs"/>
              </a:rPr>
              <a:t>the best performance. When these assumptions conflict with the actual goals</a:t>
            </a:r>
          </a:p>
          <a:p>
            <a:r>
              <a:rPr lang="en-US" sz="1200" kern="1200" baseline="0" dirty="0" smtClean="0">
                <a:solidFill>
                  <a:schemeClr val="tx1"/>
                </a:solidFill>
                <a:latin typeface="Arial" pitchFamily="-110" charset="0"/>
                <a:ea typeface="+mn-ea"/>
                <a:cs typeface="+mn-cs"/>
              </a:rPr>
              <a:t>of the program, the result is that the program fails to perform as expected. A secure</a:t>
            </a:r>
          </a:p>
          <a:p>
            <a:r>
              <a:rPr lang="en-US" sz="1200" kern="1200" baseline="0" dirty="0" smtClean="0">
                <a:solidFill>
                  <a:schemeClr val="tx1"/>
                </a:solidFill>
                <a:latin typeface="Arial" pitchFamily="-110" charset="0"/>
                <a:ea typeface="+mn-ea"/>
                <a:cs typeface="+mn-cs"/>
              </a:rPr>
              <a:t>programmer needs to identify such assumptions and resolve any conflicts with the</a:t>
            </a:r>
          </a:p>
          <a:p>
            <a:r>
              <a:rPr lang="en-US" sz="1200" kern="1200" baseline="0" dirty="0" smtClean="0">
                <a:solidFill>
                  <a:schemeClr val="tx1"/>
                </a:solidFill>
                <a:latin typeface="Arial" pitchFamily="-110" charset="0"/>
                <a:ea typeface="+mn-ea"/>
                <a:cs typeface="+mn-cs"/>
              </a:rPr>
              <a:t>program goals. Because identifying all relevant assumptions may be very difficult,</a:t>
            </a:r>
          </a:p>
          <a:p>
            <a:r>
              <a:rPr lang="en-US" sz="1200" kern="1200" baseline="0" dirty="0" smtClean="0">
                <a:solidFill>
                  <a:schemeClr val="tx1"/>
                </a:solidFill>
                <a:latin typeface="Arial" pitchFamily="-110" charset="0"/>
                <a:ea typeface="+mn-ea"/>
                <a:cs typeface="+mn-cs"/>
              </a:rPr>
              <a:t>it also means exhaustively testing the program to ensure that it does indeed behave</a:t>
            </a:r>
          </a:p>
          <a:p>
            <a:r>
              <a:rPr lang="en-US" sz="1200" kern="1200" baseline="0" dirty="0" smtClean="0">
                <a:solidFill>
                  <a:schemeClr val="tx1"/>
                </a:solidFill>
                <a:latin typeface="Arial" pitchFamily="-110" charset="0"/>
                <a:ea typeface="+mn-ea"/>
                <a:cs typeface="+mn-cs"/>
              </a:rPr>
              <a:t>as expected. When it does not, the reasons should be determined and the invalid</a:t>
            </a:r>
          </a:p>
          <a:p>
            <a:r>
              <a:rPr lang="en-US" sz="1200" kern="1200" baseline="0" dirty="0" smtClean="0">
                <a:solidFill>
                  <a:schemeClr val="tx1"/>
                </a:solidFill>
                <a:latin typeface="Arial" pitchFamily="-110" charset="0"/>
                <a:ea typeface="+mn-ea"/>
                <a:cs typeface="+mn-cs"/>
              </a:rPr>
              <a:t>assumptions identified and corrected.</a:t>
            </a:r>
          </a:p>
          <a:p>
            <a:endParaRPr lang="en-US" sz="1200" kern="1200" baseline="0" dirty="0" smtClean="0">
              <a:solidFill>
                <a:schemeClr val="tx1"/>
              </a:solidFill>
              <a:latin typeface="Arial" pitchFamily="-110" charset="0"/>
              <a:ea typeface="+mn-ea"/>
              <a:cs typeface="+mn-cs"/>
            </a:endParaRPr>
          </a:p>
          <a:p>
            <a:r>
              <a:rPr lang="en-US" sz="1200" kern="1200" baseline="0" dirty="0" err="1" smtClean="0">
                <a:solidFill>
                  <a:schemeClr val="tx1"/>
                </a:solidFill>
                <a:latin typeface="Arial" pitchFamily="-110" charset="0"/>
                <a:ea typeface="+mn-ea"/>
                <a:cs typeface="+mn-cs"/>
              </a:rPr>
              <a:t>Venema</a:t>
            </a:r>
            <a:r>
              <a:rPr lang="en-US" sz="1200" kern="1200" baseline="0" dirty="0" smtClean="0">
                <a:solidFill>
                  <a:schemeClr val="tx1"/>
                </a:solidFill>
                <a:latin typeface="Arial" pitchFamily="-110" charset="0"/>
                <a:ea typeface="+mn-ea"/>
                <a:cs typeface="+mn-cs"/>
              </a:rPr>
              <a:t> concludes his discussion by noting that in fact the program may actually</a:t>
            </a:r>
          </a:p>
          <a:p>
            <a:r>
              <a:rPr lang="en-US" sz="1200" kern="1200" baseline="0" dirty="0" smtClean="0">
                <a:solidFill>
                  <a:schemeClr val="tx1"/>
                </a:solidFill>
                <a:latin typeface="Arial" pitchFamily="-110" charset="0"/>
                <a:ea typeface="+mn-ea"/>
                <a:cs typeface="+mn-cs"/>
              </a:rPr>
              <a:t>be solving the wrong problem. Rather than trying to destroy the file contents</a:t>
            </a:r>
          </a:p>
          <a:p>
            <a:r>
              <a:rPr lang="en-US" sz="1200" kern="1200" baseline="0" dirty="0" smtClean="0">
                <a:solidFill>
                  <a:schemeClr val="tx1"/>
                </a:solidFill>
                <a:latin typeface="Arial" pitchFamily="-110" charset="0"/>
                <a:ea typeface="+mn-ea"/>
                <a:cs typeface="+mn-cs"/>
              </a:rPr>
              <a:t>before deletion, a better approach may in fact be to overwrite all currently unused</a:t>
            </a:r>
          </a:p>
          <a:p>
            <a:r>
              <a:rPr lang="en-US" sz="1200" kern="1200" baseline="0" dirty="0" smtClean="0">
                <a:solidFill>
                  <a:schemeClr val="tx1"/>
                </a:solidFill>
                <a:latin typeface="Arial" pitchFamily="-110" charset="0"/>
                <a:ea typeface="+mn-ea"/>
                <a:cs typeface="+mn-cs"/>
              </a:rPr>
              <a:t>blocks in the file systems and swap space, including those recently released from</a:t>
            </a:r>
          </a:p>
          <a:p>
            <a:r>
              <a:rPr lang="en-US" sz="1200" kern="1200" baseline="0" dirty="0" smtClean="0">
                <a:solidFill>
                  <a:schemeClr val="tx1"/>
                </a:solidFill>
                <a:latin typeface="Arial" pitchFamily="-110" charset="0"/>
                <a:ea typeface="+mn-ea"/>
                <a:cs typeface="+mn-cs"/>
              </a:rPr>
              <a:t>deleted files.</a:t>
            </a:r>
            <a:endParaRPr lang="en-US" dirty="0">
              <a:latin typeface="Times" pitchFamily="-110" charset="0"/>
            </a:endParaRPr>
          </a:p>
        </p:txBody>
      </p:sp>
    </p:spTree>
    <p:extLst>
      <p:ext uri="{BB962C8B-B14F-4D97-AF65-F5344CB8AC3E}">
        <p14:creationId xmlns:p14="http://schemas.microsoft.com/office/powerpoint/2010/main" val="6124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584BBF-1618-CB42-A7DD-893D9449ED6F}" type="slidenum">
              <a:rPr lang="en-AU"/>
              <a:pPr/>
              <a:t>37</a:t>
            </a:fld>
            <a:endParaRPr lang="en-AU"/>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There are circumstances in which multiple programs need to access a common</a:t>
            </a:r>
          </a:p>
          <a:p>
            <a:r>
              <a:rPr lang="en-US" sz="1200" b="0" kern="1200" baseline="0" dirty="0" smtClean="0">
                <a:solidFill>
                  <a:schemeClr val="tx1"/>
                </a:solidFill>
                <a:latin typeface="Arial" pitchFamily="-110" charset="0"/>
                <a:ea typeface="+mn-ea"/>
                <a:cs typeface="+mn-cs"/>
              </a:rPr>
              <a:t>system resource, often a file containing data created and manipulated by multiple</a:t>
            </a:r>
          </a:p>
          <a:p>
            <a:r>
              <a:rPr lang="en-US" sz="1200" b="0" kern="1200" baseline="0" dirty="0" smtClean="0">
                <a:solidFill>
                  <a:schemeClr val="tx1"/>
                </a:solidFill>
                <a:latin typeface="Arial" pitchFamily="-110" charset="0"/>
                <a:ea typeface="+mn-ea"/>
                <a:cs typeface="+mn-cs"/>
              </a:rPr>
              <a:t>programs. Examples include mail client and mail delivery programs sharing access</a:t>
            </a:r>
          </a:p>
          <a:p>
            <a:r>
              <a:rPr lang="en-US" sz="1200" b="0" kern="1200" baseline="0" dirty="0" smtClean="0">
                <a:solidFill>
                  <a:schemeClr val="tx1"/>
                </a:solidFill>
                <a:latin typeface="Arial" pitchFamily="-110" charset="0"/>
                <a:ea typeface="+mn-ea"/>
                <a:cs typeface="+mn-cs"/>
              </a:rPr>
              <a:t>to a user’s mailbox file, or various users of a Web CGI script updating the same</a:t>
            </a:r>
          </a:p>
          <a:p>
            <a:r>
              <a:rPr lang="en-US" sz="1200" b="0" kern="1200" baseline="0" dirty="0" smtClean="0">
                <a:solidFill>
                  <a:schemeClr val="tx1"/>
                </a:solidFill>
                <a:latin typeface="Arial" pitchFamily="-110" charset="0"/>
                <a:ea typeface="+mn-ea"/>
                <a:cs typeface="+mn-cs"/>
              </a:rPr>
              <a:t>file used to save submitted form values. This is a variant of the issue, discussed in</a:t>
            </a:r>
          </a:p>
          <a:p>
            <a:r>
              <a:rPr lang="en-US" sz="1200" b="0" kern="1200" baseline="0" dirty="0" smtClean="0">
                <a:solidFill>
                  <a:schemeClr val="tx1"/>
                </a:solidFill>
                <a:latin typeface="Arial" pitchFamily="-110" charset="0"/>
                <a:ea typeface="+mn-ea"/>
                <a:cs typeface="+mn-cs"/>
              </a:rPr>
              <a:t>Section 11.3 —synchronizing access to shared memory. As in that case, the solution</a:t>
            </a:r>
          </a:p>
          <a:p>
            <a:r>
              <a:rPr lang="en-US" sz="1200" b="0" kern="1200" baseline="0" dirty="0" smtClean="0">
                <a:solidFill>
                  <a:schemeClr val="tx1"/>
                </a:solidFill>
                <a:latin typeface="Arial" pitchFamily="-110" charset="0"/>
                <a:ea typeface="+mn-ea"/>
                <a:cs typeface="+mn-cs"/>
              </a:rPr>
              <a:t>is to use an appropriate synchronization mechanism to serialize the accesses</a:t>
            </a:r>
          </a:p>
          <a:p>
            <a:r>
              <a:rPr lang="en-US" sz="1200" b="0" kern="1200" baseline="0" dirty="0" smtClean="0">
                <a:solidFill>
                  <a:schemeClr val="tx1"/>
                </a:solidFill>
                <a:latin typeface="Arial" pitchFamily="-110" charset="0"/>
                <a:ea typeface="+mn-ea"/>
                <a:cs typeface="+mn-cs"/>
              </a:rPr>
              <a:t>to prevent errors. The most common technique is to acquire a lock on the shared</a:t>
            </a:r>
          </a:p>
          <a:p>
            <a:r>
              <a:rPr lang="en-US" sz="1200" b="0" kern="1200" baseline="0" dirty="0" smtClean="0">
                <a:solidFill>
                  <a:schemeClr val="tx1"/>
                </a:solidFill>
                <a:latin typeface="Arial" pitchFamily="-110" charset="0"/>
                <a:ea typeface="+mn-ea"/>
                <a:cs typeface="+mn-cs"/>
              </a:rPr>
              <a:t>file, ensuring that each process has appropriate access in turn. There are several</a:t>
            </a:r>
          </a:p>
          <a:p>
            <a:r>
              <a:rPr lang="en-US" sz="1200" b="0" kern="1200" baseline="0" dirty="0" smtClean="0">
                <a:solidFill>
                  <a:schemeClr val="tx1"/>
                </a:solidFill>
                <a:latin typeface="Arial" pitchFamily="-110" charset="0"/>
                <a:ea typeface="+mn-ea"/>
                <a:cs typeface="+mn-cs"/>
              </a:rPr>
              <a:t>methods used for this, depending on the operating system in use.</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The oldest and most general technique is to use a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 A process must</a:t>
            </a:r>
          </a:p>
          <a:p>
            <a:r>
              <a:rPr lang="en-US" sz="1200" b="0" kern="1200" baseline="0" dirty="0" smtClean="0">
                <a:solidFill>
                  <a:schemeClr val="tx1"/>
                </a:solidFill>
                <a:latin typeface="Arial" pitchFamily="-110" charset="0"/>
                <a:ea typeface="+mn-ea"/>
                <a:cs typeface="+mn-cs"/>
              </a:rPr>
              <a:t>create and own the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in order to gain access to the shared resource. Any other</a:t>
            </a:r>
          </a:p>
          <a:p>
            <a:r>
              <a:rPr lang="en-US" sz="1200" b="0" kern="1200" baseline="0" dirty="0" smtClean="0">
                <a:solidFill>
                  <a:schemeClr val="tx1"/>
                </a:solidFill>
                <a:latin typeface="Arial" pitchFamily="-110" charset="0"/>
                <a:ea typeface="+mn-ea"/>
                <a:cs typeface="+mn-cs"/>
              </a:rPr>
              <a:t>process that detects the existence of a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must wait until it is removed before</a:t>
            </a:r>
          </a:p>
          <a:p>
            <a:r>
              <a:rPr lang="en-US" sz="1200" b="0" kern="1200" baseline="0" dirty="0" smtClean="0">
                <a:solidFill>
                  <a:schemeClr val="tx1"/>
                </a:solidFill>
                <a:latin typeface="Arial" pitchFamily="-110" charset="0"/>
                <a:ea typeface="+mn-ea"/>
                <a:cs typeface="+mn-cs"/>
              </a:rPr>
              <a:t>creating its own to gain access. There are several concerns with this approach. First,</a:t>
            </a:r>
          </a:p>
          <a:p>
            <a:r>
              <a:rPr lang="en-US" sz="1200" b="0" kern="1200" baseline="0" dirty="0" smtClean="0">
                <a:solidFill>
                  <a:schemeClr val="tx1"/>
                </a:solidFill>
                <a:latin typeface="Arial" pitchFamily="-110" charset="0"/>
                <a:ea typeface="+mn-ea"/>
                <a:cs typeface="+mn-cs"/>
              </a:rPr>
              <a:t>it is purely advisory. If a program chooses to ignore the existence of the </a:t>
            </a:r>
            <a:r>
              <a:rPr lang="en-US" sz="1200" b="0" kern="1200" baseline="0" dirty="0" err="1" smtClean="0">
                <a:solidFill>
                  <a:schemeClr val="tx1"/>
                </a:solidFill>
                <a:latin typeface="Arial" pitchFamily="-110" charset="0"/>
                <a:ea typeface="+mn-ea"/>
                <a:cs typeface="+mn-cs"/>
              </a:rPr>
              <a:t>lockfile</a:t>
            </a:r>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and access the shared resource, then the system will not prevent this. All programs</a:t>
            </a:r>
          </a:p>
          <a:p>
            <a:r>
              <a:rPr lang="en-US" sz="1200" b="0" kern="1200" baseline="0" dirty="0" smtClean="0">
                <a:solidFill>
                  <a:schemeClr val="tx1"/>
                </a:solidFill>
                <a:latin typeface="Arial" pitchFamily="-110" charset="0"/>
                <a:ea typeface="+mn-ea"/>
                <a:cs typeface="+mn-cs"/>
              </a:rPr>
              <a:t>using this form of synchronization must cooperate. A more serious flaw occurs in</a:t>
            </a:r>
          </a:p>
          <a:p>
            <a:r>
              <a:rPr lang="en-US" sz="1200" b="0" kern="1200" baseline="0" dirty="0" smtClean="0">
                <a:solidFill>
                  <a:schemeClr val="tx1"/>
                </a:solidFill>
                <a:latin typeface="Arial" pitchFamily="-110" charset="0"/>
                <a:ea typeface="+mn-ea"/>
                <a:cs typeface="+mn-cs"/>
              </a:rPr>
              <a:t>the implementation. The obvious implementation is first to check that the </a:t>
            </a:r>
            <a:r>
              <a:rPr lang="en-US" sz="1200" b="0" kern="1200" baseline="0" dirty="0" err="1" smtClean="0">
                <a:solidFill>
                  <a:schemeClr val="tx1"/>
                </a:solidFill>
                <a:latin typeface="Arial" pitchFamily="-110" charset="0"/>
                <a:ea typeface="+mn-ea"/>
                <a:cs typeface="+mn-cs"/>
              </a:rPr>
              <a:t>lockfile</a:t>
            </a:r>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does not exist and then create it. Unfortunately, this contains a fatal deficiency.</a:t>
            </a:r>
          </a:p>
          <a:p>
            <a:r>
              <a:rPr lang="en-US" sz="1200" b="0" kern="1200" baseline="0" dirty="0" smtClean="0">
                <a:solidFill>
                  <a:schemeClr val="tx1"/>
                </a:solidFill>
                <a:latin typeface="Arial" pitchFamily="-110" charset="0"/>
                <a:ea typeface="+mn-ea"/>
                <a:cs typeface="+mn-cs"/>
              </a:rPr>
              <a:t>Consider two processes each attempting to check and create this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The first</a:t>
            </a:r>
          </a:p>
          <a:p>
            <a:r>
              <a:rPr lang="en-US" sz="1200" b="0" kern="1200" baseline="0" dirty="0" smtClean="0">
                <a:solidFill>
                  <a:schemeClr val="tx1"/>
                </a:solidFill>
                <a:latin typeface="Arial" pitchFamily="-110" charset="0"/>
                <a:ea typeface="+mn-ea"/>
                <a:cs typeface="+mn-cs"/>
              </a:rPr>
              <a:t>checks and determines that the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does not exist. However, before it is able</a:t>
            </a:r>
          </a:p>
          <a:p>
            <a:r>
              <a:rPr lang="en-US" sz="1200" b="0" kern="1200" baseline="0" dirty="0" smtClean="0">
                <a:solidFill>
                  <a:schemeClr val="tx1"/>
                </a:solidFill>
                <a:latin typeface="Arial" pitchFamily="-110" charset="0"/>
                <a:ea typeface="+mn-ea"/>
                <a:cs typeface="+mn-cs"/>
              </a:rPr>
              <a:t>to create the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the system suspends the process to allow other processes to</a:t>
            </a:r>
          </a:p>
          <a:p>
            <a:r>
              <a:rPr lang="en-US" sz="1200" b="0" kern="1200" baseline="0" dirty="0" smtClean="0">
                <a:solidFill>
                  <a:schemeClr val="tx1"/>
                </a:solidFill>
                <a:latin typeface="Arial" pitchFamily="-110" charset="0"/>
                <a:ea typeface="+mn-ea"/>
                <a:cs typeface="+mn-cs"/>
              </a:rPr>
              <a:t>run. At this point the second process also checks that the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does not exist,</a:t>
            </a:r>
          </a:p>
          <a:p>
            <a:r>
              <a:rPr lang="en-US" sz="1200" b="0" kern="1200" baseline="0" dirty="0" smtClean="0">
                <a:solidFill>
                  <a:schemeClr val="tx1"/>
                </a:solidFill>
                <a:latin typeface="Arial" pitchFamily="-110" charset="0"/>
                <a:ea typeface="+mn-ea"/>
                <a:cs typeface="+mn-cs"/>
              </a:rPr>
              <a:t>creates it, and proceeds to start using the shared resource. Then it is suspended and</a:t>
            </a:r>
          </a:p>
          <a:p>
            <a:r>
              <a:rPr lang="en-US" sz="1200" b="0" kern="1200" baseline="0" dirty="0" smtClean="0">
                <a:solidFill>
                  <a:schemeClr val="tx1"/>
                </a:solidFill>
                <a:latin typeface="Arial" pitchFamily="-110" charset="0"/>
                <a:ea typeface="+mn-ea"/>
                <a:cs typeface="+mn-cs"/>
              </a:rPr>
              <a:t>control returns to the first process, which proceeds to also create the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and</a:t>
            </a:r>
          </a:p>
          <a:p>
            <a:r>
              <a:rPr lang="en-US" sz="1200" b="0" kern="1200" baseline="0" dirty="0" smtClean="0">
                <a:solidFill>
                  <a:schemeClr val="tx1"/>
                </a:solidFill>
                <a:latin typeface="Arial" pitchFamily="-110" charset="0"/>
                <a:ea typeface="+mn-ea"/>
                <a:cs typeface="+mn-cs"/>
              </a:rPr>
              <a:t>access the shared resource at the same time. The data in the shared file will then</a:t>
            </a:r>
          </a:p>
          <a:p>
            <a:r>
              <a:rPr lang="en-US" sz="1200" b="0" kern="1200" baseline="0" dirty="0" smtClean="0">
                <a:solidFill>
                  <a:schemeClr val="tx1"/>
                </a:solidFill>
                <a:latin typeface="Arial" pitchFamily="-110" charset="0"/>
                <a:ea typeface="+mn-ea"/>
                <a:cs typeface="+mn-cs"/>
              </a:rPr>
              <a:t>likely be corrupted. This is a classic illustration of a race condition. The problem</a:t>
            </a:r>
          </a:p>
          <a:p>
            <a:r>
              <a:rPr lang="en-US" sz="1200" b="0" kern="1200" baseline="0" dirty="0" smtClean="0">
                <a:solidFill>
                  <a:schemeClr val="tx1"/>
                </a:solidFill>
                <a:latin typeface="Arial" pitchFamily="-110" charset="0"/>
                <a:ea typeface="+mn-ea"/>
                <a:cs typeface="+mn-cs"/>
              </a:rPr>
              <a:t>is that the process of checking the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does not exist, and then creating the</a:t>
            </a:r>
          </a:p>
          <a:p>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must be executed together, without the possibility of interruption. This is</a:t>
            </a:r>
          </a:p>
          <a:p>
            <a:r>
              <a:rPr lang="en-US" sz="1200" b="0" kern="1200" baseline="0" dirty="0" smtClean="0">
                <a:solidFill>
                  <a:schemeClr val="tx1"/>
                </a:solidFill>
                <a:latin typeface="Arial" pitchFamily="-110" charset="0"/>
                <a:ea typeface="+mn-ea"/>
                <a:cs typeface="+mn-cs"/>
              </a:rPr>
              <a:t>known as an atomic operation . The correct implementation in this case is not to</a:t>
            </a:r>
          </a:p>
          <a:p>
            <a:r>
              <a:rPr lang="en-US" sz="1200" b="0" kern="1200" baseline="0" dirty="0" smtClean="0">
                <a:solidFill>
                  <a:schemeClr val="tx1"/>
                </a:solidFill>
                <a:latin typeface="Arial" pitchFamily="-110" charset="0"/>
                <a:ea typeface="+mn-ea"/>
                <a:cs typeface="+mn-cs"/>
              </a:rPr>
              <a:t>test separately for the presence of the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but always to attempt to create it.</a:t>
            </a:r>
          </a:p>
          <a:p>
            <a:r>
              <a:rPr lang="en-US" sz="1200" b="0" kern="1200" baseline="0" dirty="0" smtClean="0">
                <a:solidFill>
                  <a:schemeClr val="tx1"/>
                </a:solidFill>
                <a:latin typeface="Arial" pitchFamily="-110" charset="0"/>
                <a:ea typeface="+mn-ea"/>
                <a:cs typeface="+mn-cs"/>
              </a:rPr>
              <a:t>The specific options used in the file create state that if the file already exists, then</a:t>
            </a:r>
          </a:p>
          <a:p>
            <a:r>
              <a:rPr lang="en-US" sz="1200" b="0" kern="1200" baseline="0" dirty="0" smtClean="0">
                <a:solidFill>
                  <a:schemeClr val="tx1"/>
                </a:solidFill>
                <a:latin typeface="Arial" pitchFamily="-110" charset="0"/>
                <a:ea typeface="+mn-ea"/>
                <a:cs typeface="+mn-cs"/>
              </a:rPr>
              <a:t>the attempt must fail and return a suitable error code. If it fails, the process waits</a:t>
            </a:r>
          </a:p>
          <a:p>
            <a:r>
              <a:rPr lang="en-US" sz="1200" b="0" kern="1200" baseline="0" dirty="0" smtClean="0">
                <a:solidFill>
                  <a:schemeClr val="tx1"/>
                </a:solidFill>
                <a:latin typeface="Arial" pitchFamily="-110" charset="0"/>
                <a:ea typeface="+mn-ea"/>
                <a:cs typeface="+mn-cs"/>
              </a:rPr>
              <a:t>for a period and then tries again until it succeeds. The operating system implements</a:t>
            </a:r>
          </a:p>
          <a:p>
            <a:r>
              <a:rPr lang="en-US" sz="1200" b="0" kern="1200" baseline="0" dirty="0" smtClean="0">
                <a:solidFill>
                  <a:schemeClr val="tx1"/>
                </a:solidFill>
                <a:latin typeface="Arial" pitchFamily="-110" charset="0"/>
                <a:ea typeface="+mn-ea"/>
                <a:cs typeface="+mn-cs"/>
              </a:rPr>
              <a:t>this function as an atomic operation, providing guaranteed controlled access to the</a:t>
            </a:r>
          </a:p>
          <a:p>
            <a:r>
              <a:rPr lang="en-US" sz="1200" b="0" kern="1200" baseline="0" dirty="0" smtClean="0">
                <a:solidFill>
                  <a:schemeClr val="tx1"/>
                </a:solidFill>
                <a:latin typeface="Arial" pitchFamily="-110" charset="0"/>
                <a:ea typeface="+mn-ea"/>
                <a:cs typeface="+mn-cs"/>
              </a:rPr>
              <a:t>resource. While the use of a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is a classic technique, it has the advantage that</a:t>
            </a:r>
          </a:p>
          <a:p>
            <a:r>
              <a:rPr lang="en-US" sz="1200" b="0" kern="1200" baseline="0" dirty="0" smtClean="0">
                <a:solidFill>
                  <a:schemeClr val="tx1"/>
                </a:solidFill>
                <a:latin typeface="Arial" pitchFamily="-110" charset="0"/>
                <a:ea typeface="+mn-ea"/>
                <a:cs typeface="+mn-cs"/>
              </a:rPr>
              <a:t>the presence of a lock is quite clear because the </a:t>
            </a:r>
            <a:r>
              <a:rPr lang="en-US" sz="1200" b="0" kern="1200" baseline="0" dirty="0" err="1" smtClean="0">
                <a:solidFill>
                  <a:schemeClr val="tx1"/>
                </a:solidFill>
                <a:latin typeface="Arial" pitchFamily="-110" charset="0"/>
                <a:ea typeface="+mn-ea"/>
                <a:cs typeface="+mn-cs"/>
              </a:rPr>
              <a:t>lockfile</a:t>
            </a:r>
            <a:r>
              <a:rPr lang="en-US" sz="1200" b="0" kern="1200" baseline="0" dirty="0" smtClean="0">
                <a:solidFill>
                  <a:schemeClr val="tx1"/>
                </a:solidFill>
                <a:latin typeface="Arial" pitchFamily="-110" charset="0"/>
                <a:ea typeface="+mn-ea"/>
                <a:cs typeface="+mn-cs"/>
              </a:rPr>
              <a:t> is seen in a directory listing.</a:t>
            </a:r>
          </a:p>
          <a:p>
            <a:r>
              <a:rPr lang="en-US" sz="1200" b="0" kern="1200" baseline="0" dirty="0" smtClean="0">
                <a:solidFill>
                  <a:schemeClr val="tx1"/>
                </a:solidFill>
                <a:latin typeface="Arial" pitchFamily="-110" charset="0"/>
                <a:ea typeface="+mn-ea"/>
                <a:cs typeface="+mn-cs"/>
              </a:rPr>
              <a:t>It also allows the administrator to easily remove a lock left by a program that either</a:t>
            </a:r>
          </a:p>
          <a:p>
            <a:r>
              <a:rPr lang="en-US" sz="1200" b="0" kern="1200" baseline="0" dirty="0" smtClean="0">
                <a:solidFill>
                  <a:schemeClr val="tx1"/>
                </a:solidFill>
                <a:latin typeface="Arial" pitchFamily="-110" charset="0"/>
                <a:ea typeface="+mn-ea"/>
                <a:cs typeface="+mn-cs"/>
              </a:rPr>
              <a:t>crashed or otherwise failed to remove the lock.</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There are more modern and alternative locking mechanisms available for files.</a:t>
            </a:r>
          </a:p>
          <a:p>
            <a:r>
              <a:rPr lang="en-US" sz="1200" b="0" kern="1200" baseline="0" dirty="0" smtClean="0">
                <a:solidFill>
                  <a:schemeClr val="tx1"/>
                </a:solidFill>
                <a:latin typeface="Arial" pitchFamily="-110" charset="0"/>
                <a:ea typeface="+mn-ea"/>
                <a:cs typeface="+mn-cs"/>
              </a:rPr>
              <a:t>These may also be advisory and can also be mandatory, where the operating system</a:t>
            </a:r>
          </a:p>
          <a:p>
            <a:r>
              <a:rPr lang="en-US" sz="1200" b="0" kern="1200" baseline="0" dirty="0" smtClean="0">
                <a:solidFill>
                  <a:schemeClr val="tx1"/>
                </a:solidFill>
                <a:latin typeface="Arial" pitchFamily="-110" charset="0"/>
                <a:ea typeface="+mn-ea"/>
                <a:cs typeface="+mn-cs"/>
              </a:rPr>
              <a:t>guarantees that a locked file cannot be accessed inappropriately. The issue with</a:t>
            </a:r>
          </a:p>
          <a:p>
            <a:r>
              <a:rPr lang="en-US" sz="1200" b="0" kern="1200" baseline="0" dirty="0" smtClean="0">
                <a:solidFill>
                  <a:schemeClr val="tx1"/>
                </a:solidFill>
                <a:latin typeface="Arial" pitchFamily="-110" charset="0"/>
                <a:ea typeface="+mn-ea"/>
                <a:cs typeface="+mn-cs"/>
              </a:rPr>
              <a:t>mandatory locks is the mechanisms for removing them should the locking process</a:t>
            </a:r>
          </a:p>
          <a:p>
            <a:r>
              <a:rPr lang="en-US" sz="1200" b="0" kern="1200" baseline="0" dirty="0" smtClean="0">
                <a:solidFill>
                  <a:schemeClr val="tx1"/>
                </a:solidFill>
                <a:latin typeface="Arial" pitchFamily="-110" charset="0"/>
                <a:ea typeface="+mn-ea"/>
                <a:cs typeface="+mn-cs"/>
              </a:rPr>
              <a:t>crash or otherwise not release the lock. These mechanisms are also implemented</a:t>
            </a:r>
          </a:p>
          <a:p>
            <a:r>
              <a:rPr lang="en-US" sz="1200" b="0" kern="1200" baseline="0" dirty="0" smtClean="0">
                <a:solidFill>
                  <a:schemeClr val="tx1"/>
                </a:solidFill>
                <a:latin typeface="Arial" pitchFamily="-110" charset="0"/>
                <a:ea typeface="+mn-ea"/>
                <a:cs typeface="+mn-cs"/>
              </a:rPr>
              <a:t>differently on different operating systems. Hence care is needed to ensure that the</a:t>
            </a:r>
          </a:p>
          <a:p>
            <a:r>
              <a:rPr lang="en-US" sz="1200" b="0" kern="1200" baseline="0" dirty="0" smtClean="0">
                <a:solidFill>
                  <a:schemeClr val="tx1"/>
                </a:solidFill>
                <a:latin typeface="Arial" pitchFamily="-110" charset="0"/>
                <a:ea typeface="+mn-ea"/>
                <a:cs typeface="+mn-cs"/>
              </a:rPr>
              <a:t>chosen mechanism is used correctly.</a:t>
            </a:r>
            <a:endParaRPr lang="en-US" b="0" dirty="0">
              <a:latin typeface="Times" pitchFamily="-110" charset="0"/>
            </a:endParaRPr>
          </a:p>
        </p:txBody>
      </p:sp>
    </p:spTree>
    <p:extLst>
      <p:ext uri="{BB962C8B-B14F-4D97-AF65-F5344CB8AC3E}">
        <p14:creationId xmlns:p14="http://schemas.microsoft.com/office/powerpoint/2010/main" val="1704050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DE9F3-BF97-E84A-A5F9-A102B1F14AD5}" type="slidenum">
              <a:rPr lang="en-AU"/>
              <a:pPr/>
              <a:t>39</a:t>
            </a:fld>
            <a:endParaRPr lang="en-AU"/>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Many programs need to store a temporary copy of data while they are processing the</a:t>
            </a:r>
          </a:p>
          <a:p>
            <a:r>
              <a:rPr lang="en-US" sz="1200" kern="1200" baseline="0" dirty="0" smtClean="0">
                <a:solidFill>
                  <a:schemeClr val="tx1"/>
                </a:solidFill>
                <a:latin typeface="Arial" pitchFamily="-110" charset="0"/>
                <a:ea typeface="+mn-ea"/>
                <a:cs typeface="+mn-cs"/>
              </a:rPr>
              <a:t>data. A temporary file is commonly used for this purpose. Most operating systems</a:t>
            </a:r>
          </a:p>
          <a:p>
            <a:r>
              <a:rPr lang="en-US" sz="1200" kern="1200" baseline="0" dirty="0" smtClean="0">
                <a:solidFill>
                  <a:schemeClr val="tx1"/>
                </a:solidFill>
                <a:latin typeface="Arial" pitchFamily="-110" charset="0"/>
                <a:ea typeface="+mn-ea"/>
                <a:cs typeface="+mn-cs"/>
              </a:rPr>
              <a:t>provide well-known locations for placing temporary files and standard functions for</a:t>
            </a:r>
          </a:p>
          <a:p>
            <a:r>
              <a:rPr lang="en-US" sz="1200" kern="1200" baseline="0" dirty="0" smtClean="0">
                <a:solidFill>
                  <a:schemeClr val="tx1"/>
                </a:solidFill>
                <a:latin typeface="Arial" pitchFamily="-110" charset="0"/>
                <a:ea typeface="+mn-ea"/>
                <a:cs typeface="+mn-cs"/>
              </a:rPr>
              <a:t>naming and creating them. The critical issue with temporary files is that they are</a:t>
            </a:r>
          </a:p>
          <a:p>
            <a:r>
              <a:rPr lang="en-US" sz="1200" kern="1200" baseline="0" dirty="0" smtClean="0">
                <a:solidFill>
                  <a:schemeClr val="tx1"/>
                </a:solidFill>
                <a:latin typeface="Arial" pitchFamily="-110" charset="0"/>
                <a:ea typeface="+mn-ea"/>
                <a:cs typeface="+mn-cs"/>
              </a:rPr>
              <a:t>unique and not accessed by other processes. In a sense this is the opposite problem</a:t>
            </a:r>
          </a:p>
          <a:p>
            <a:r>
              <a:rPr lang="en-US" sz="1200" kern="1200" baseline="0" dirty="0" smtClean="0">
                <a:solidFill>
                  <a:schemeClr val="tx1"/>
                </a:solidFill>
                <a:latin typeface="Arial" pitchFamily="-110" charset="0"/>
                <a:ea typeface="+mn-ea"/>
                <a:cs typeface="+mn-cs"/>
              </a:rPr>
              <a:t>to managing access to a shared file. The most common technique for constructing</a:t>
            </a:r>
          </a:p>
          <a:p>
            <a:r>
              <a:rPr lang="en-US" sz="1200" kern="1200" baseline="0" dirty="0" smtClean="0">
                <a:solidFill>
                  <a:schemeClr val="tx1"/>
                </a:solidFill>
                <a:latin typeface="Arial" pitchFamily="-110" charset="0"/>
                <a:ea typeface="+mn-ea"/>
                <a:cs typeface="+mn-cs"/>
              </a:rPr>
              <a:t>a temporary filename is to include a value such as the process identifier. As each</a:t>
            </a:r>
          </a:p>
          <a:p>
            <a:r>
              <a:rPr lang="en-US" sz="1200" kern="1200" baseline="0" dirty="0" smtClean="0">
                <a:solidFill>
                  <a:schemeClr val="tx1"/>
                </a:solidFill>
                <a:latin typeface="Arial" pitchFamily="-110" charset="0"/>
                <a:ea typeface="+mn-ea"/>
                <a:cs typeface="+mn-cs"/>
              </a:rPr>
              <a:t>process has its own distinct identifier, this should guarantee a unique name. The</a:t>
            </a:r>
          </a:p>
          <a:p>
            <a:r>
              <a:rPr lang="en-US" sz="1200" kern="1200" baseline="0" dirty="0" smtClean="0">
                <a:solidFill>
                  <a:schemeClr val="tx1"/>
                </a:solidFill>
                <a:latin typeface="Arial" pitchFamily="-110" charset="0"/>
                <a:ea typeface="+mn-ea"/>
                <a:cs typeface="+mn-cs"/>
              </a:rPr>
              <a:t>program generally checks to ensure that the file does not already exist, perhaps left</a:t>
            </a:r>
          </a:p>
          <a:p>
            <a:r>
              <a:rPr lang="en-US" sz="1200" kern="1200" baseline="0" dirty="0" smtClean="0">
                <a:solidFill>
                  <a:schemeClr val="tx1"/>
                </a:solidFill>
                <a:latin typeface="Arial" pitchFamily="-110" charset="0"/>
                <a:ea typeface="+mn-ea"/>
                <a:cs typeface="+mn-cs"/>
              </a:rPr>
              <a:t>over from a crash of a previous program, and then creates the file. This approach</a:t>
            </a:r>
          </a:p>
          <a:p>
            <a:r>
              <a:rPr lang="en-US" sz="1200" kern="1200" baseline="0" dirty="0" smtClean="0">
                <a:solidFill>
                  <a:schemeClr val="tx1"/>
                </a:solidFill>
                <a:latin typeface="Arial" pitchFamily="-110" charset="0"/>
                <a:ea typeface="+mn-ea"/>
                <a:cs typeface="+mn-cs"/>
              </a:rPr>
              <a:t>suffices from the perspective of reliability but not with respect to security.</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Again the problem is that an attacker does not play by the rules. The attacker</a:t>
            </a:r>
          </a:p>
          <a:p>
            <a:r>
              <a:rPr lang="en-US" sz="1200" kern="1200" baseline="0" dirty="0" smtClean="0">
                <a:solidFill>
                  <a:schemeClr val="tx1"/>
                </a:solidFill>
                <a:latin typeface="Arial" pitchFamily="-110" charset="0"/>
                <a:ea typeface="+mn-ea"/>
                <a:cs typeface="+mn-cs"/>
              </a:rPr>
              <a:t>could attempt to guess the temporary filename a privileged program will use.</a:t>
            </a:r>
          </a:p>
          <a:p>
            <a:r>
              <a:rPr lang="en-US" sz="1200" kern="1200" baseline="0" dirty="0" smtClean="0">
                <a:solidFill>
                  <a:schemeClr val="tx1"/>
                </a:solidFill>
                <a:latin typeface="Arial" pitchFamily="-110" charset="0"/>
                <a:ea typeface="+mn-ea"/>
                <a:cs typeface="+mn-cs"/>
              </a:rPr>
              <a:t>The attacker then attempts to create a file with that name in the interval between</a:t>
            </a:r>
          </a:p>
          <a:p>
            <a:r>
              <a:rPr lang="en-US" sz="1200" kern="1200" baseline="0" dirty="0" smtClean="0">
                <a:solidFill>
                  <a:schemeClr val="tx1"/>
                </a:solidFill>
                <a:latin typeface="Arial" pitchFamily="-110" charset="0"/>
                <a:ea typeface="+mn-ea"/>
                <a:cs typeface="+mn-cs"/>
              </a:rPr>
              <a:t>the program checking the file does not exist and subsequently creating it. This is</a:t>
            </a:r>
          </a:p>
          <a:p>
            <a:r>
              <a:rPr lang="en-US" sz="1200" kern="1200" baseline="0" dirty="0" smtClean="0">
                <a:solidFill>
                  <a:schemeClr val="tx1"/>
                </a:solidFill>
                <a:latin typeface="Arial" pitchFamily="-110" charset="0"/>
                <a:ea typeface="+mn-ea"/>
                <a:cs typeface="+mn-cs"/>
              </a:rPr>
              <a:t>another example of a race condition, very similar to that when two processes race to</a:t>
            </a:r>
          </a:p>
          <a:p>
            <a:r>
              <a:rPr lang="en-US" sz="1200" kern="1200" baseline="0" dirty="0" smtClean="0">
                <a:solidFill>
                  <a:schemeClr val="tx1"/>
                </a:solidFill>
                <a:latin typeface="Arial" pitchFamily="-110" charset="0"/>
                <a:ea typeface="+mn-ea"/>
                <a:cs typeface="+mn-cs"/>
              </a:rPr>
              <a:t>access a shared file when locks are not used. There is a famous example, reported</a:t>
            </a:r>
          </a:p>
          <a:p>
            <a:r>
              <a:rPr lang="en-US" sz="1200" kern="1200" baseline="0" dirty="0" smtClean="0">
                <a:solidFill>
                  <a:schemeClr val="tx1"/>
                </a:solidFill>
                <a:latin typeface="Arial" pitchFamily="-110" charset="0"/>
                <a:ea typeface="+mn-ea"/>
                <a:cs typeface="+mn-cs"/>
              </a:rPr>
              <a:t>in [WHEE03], of some versions of the tripwire file integrity program suffering</a:t>
            </a:r>
          </a:p>
          <a:p>
            <a:r>
              <a:rPr lang="en-US" sz="1200" kern="1200" baseline="0" dirty="0" smtClean="0">
                <a:solidFill>
                  <a:schemeClr val="tx1"/>
                </a:solidFill>
                <a:latin typeface="Arial" pitchFamily="-110" charset="0"/>
                <a:ea typeface="+mn-ea"/>
                <a:cs typeface="+mn-cs"/>
              </a:rPr>
              <a:t>from this bug. The attacker would write a script that made repeated guesses on the</a:t>
            </a:r>
          </a:p>
          <a:p>
            <a:r>
              <a:rPr lang="en-US" sz="1200" kern="1200" baseline="0" dirty="0" smtClean="0">
                <a:solidFill>
                  <a:schemeClr val="tx1"/>
                </a:solidFill>
                <a:latin typeface="Arial" pitchFamily="-110" charset="0"/>
                <a:ea typeface="+mn-ea"/>
                <a:cs typeface="+mn-cs"/>
              </a:rPr>
              <a:t>temporary filename used and create a symbolic link from that name to the password</a:t>
            </a:r>
          </a:p>
          <a:p>
            <a:r>
              <a:rPr lang="en-US" sz="1200" kern="1200" baseline="0" dirty="0" smtClean="0">
                <a:solidFill>
                  <a:schemeClr val="tx1"/>
                </a:solidFill>
                <a:latin typeface="Arial" pitchFamily="-110" charset="0"/>
                <a:ea typeface="+mn-ea"/>
                <a:cs typeface="+mn-cs"/>
              </a:rPr>
              <a:t>file. Access to the password file was restricted, so the attacker could not write to it.</a:t>
            </a:r>
          </a:p>
          <a:p>
            <a:r>
              <a:rPr lang="en-US" sz="1200" kern="1200" baseline="0" dirty="0" smtClean="0">
                <a:solidFill>
                  <a:schemeClr val="tx1"/>
                </a:solidFill>
                <a:latin typeface="Arial" pitchFamily="-110" charset="0"/>
                <a:ea typeface="+mn-ea"/>
                <a:cs typeface="+mn-cs"/>
              </a:rPr>
              <a:t>However, the tripwire program runs with root privileges, giving it access to all files</a:t>
            </a:r>
          </a:p>
          <a:p>
            <a:r>
              <a:rPr lang="en-US" sz="1200" kern="1200" baseline="0" dirty="0" smtClean="0">
                <a:solidFill>
                  <a:schemeClr val="tx1"/>
                </a:solidFill>
                <a:latin typeface="Arial" pitchFamily="-110" charset="0"/>
                <a:ea typeface="+mn-ea"/>
                <a:cs typeface="+mn-cs"/>
              </a:rPr>
              <a:t>on the system. If the attacker succeeds, then tripwire will follow the link and use</a:t>
            </a:r>
          </a:p>
          <a:p>
            <a:r>
              <a:rPr lang="en-US" sz="1200" kern="1200" baseline="0" dirty="0" smtClean="0">
                <a:solidFill>
                  <a:schemeClr val="tx1"/>
                </a:solidFill>
                <a:latin typeface="Arial" pitchFamily="-110" charset="0"/>
                <a:ea typeface="+mn-ea"/>
                <a:cs typeface="+mn-cs"/>
              </a:rPr>
              <a:t>the password file as its temporary file, destroying all user login details and denying</a:t>
            </a:r>
          </a:p>
          <a:p>
            <a:r>
              <a:rPr lang="en-US" sz="1200" kern="1200" baseline="0" dirty="0" smtClean="0">
                <a:solidFill>
                  <a:schemeClr val="tx1"/>
                </a:solidFill>
                <a:latin typeface="Arial" pitchFamily="-110" charset="0"/>
                <a:ea typeface="+mn-ea"/>
                <a:cs typeface="+mn-cs"/>
              </a:rPr>
              <a:t>access to the system until the administrators can replace the password file with a</a:t>
            </a:r>
          </a:p>
          <a:p>
            <a:r>
              <a:rPr lang="en-US" sz="1200" kern="1200" baseline="0" dirty="0" smtClean="0">
                <a:solidFill>
                  <a:schemeClr val="tx1"/>
                </a:solidFill>
                <a:latin typeface="Arial" pitchFamily="-110" charset="0"/>
                <a:ea typeface="+mn-ea"/>
                <a:cs typeface="+mn-cs"/>
              </a:rPr>
              <a:t>backup copy. This was a very effective and inconvenient denial of service attack on</a:t>
            </a:r>
          </a:p>
          <a:p>
            <a:r>
              <a:rPr lang="en-US" sz="1200" kern="1200" baseline="0" dirty="0" smtClean="0">
                <a:solidFill>
                  <a:schemeClr val="tx1"/>
                </a:solidFill>
                <a:latin typeface="Arial" pitchFamily="-110" charset="0"/>
                <a:ea typeface="+mn-ea"/>
                <a:cs typeface="+mn-cs"/>
              </a:rPr>
              <a:t>the targeted system. This illustrates the importance of securely managing temporary</a:t>
            </a:r>
          </a:p>
          <a:p>
            <a:r>
              <a:rPr lang="en-US" sz="1200" kern="1200" baseline="0" dirty="0" smtClean="0">
                <a:solidFill>
                  <a:schemeClr val="tx1"/>
                </a:solidFill>
                <a:latin typeface="Arial" pitchFamily="-110" charset="0"/>
                <a:ea typeface="+mn-ea"/>
                <a:cs typeface="+mn-cs"/>
              </a:rPr>
              <a:t>file creation.</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Secure temporary file creation and use preferably requires the use of a random</a:t>
            </a:r>
          </a:p>
          <a:p>
            <a:r>
              <a:rPr lang="en-US" sz="1200" kern="1200" baseline="0" dirty="0" smtClean="0">
                <a:solidFill>
                  <a:schemeClr val="tx1"/>
                </a:solidFill>
                <a:latin typeface="Arial" pitchFamily="-110" charset="0"/>
                <a:ea typeface="+mn-ea"/>
                <a:cs typeface="+mn-cs"/>
              </a:rPr>
              <a:t>temporary filename. The creation of this file should be done using an atomic system</a:t>
            </a:r>
          </a:p>
          <a:p>
            <a:r>
              <a:rPr lang="en-US" sz="1200" kern="1200" baseline="0" dirty="0" smtClean="0">
                <a:solidFill>
                  <a:schemeClr val="tx1"/>
                </a:solidFill>
                <a:latin typeface="Arial" pitchFamily="-110" charset="0"/>
                <a:ea typeface="+mn-ea"/>
                <a:cs typeface="+mn-cs"/>
              </a:rPr>
              <a:t>primitive, as is done with the creation of a </a:t>
            </a:r>
            <a:r>
              <a:rPr lang="en-US" sz="1200" kern="1200" baseline="0" dirty="0" err="1" smtClean="0">
                <a:solidFill>
                  <a:schemeClr val="tx1"/>
                </a:solidFill>
                <a:latin typeface="Arial" pitchFamily="-110" charset="0"/>
                <a:ea typeface="+mn-ea"/>
                <a:cs typeface="+mn-cs"/>
              </a:rPr>
              <a:t>lockfile</a:t>
            </a:r>
            <a:r>
              <a:rPr lang="en-US" sz="1200" kern="1200" baseline="0" dirty="0" smtClean="0">
                <a:solidFill>
                  <a:schemeClr val="tx1"/>
                </a:solidFill>
                <a:latin typeface="Arial" pitchFamily="-110" charset="0"/>
                <a:ea typeface="+mn-ea"/>
                <a:cs typeface="+mn-cs"/>
              </a:rPr>
              <a:t>. This prevents the race condition</a:t>
            </a:r>
          </a:p>
          <a:p>
            <a:r>
              <a:rPr lang="en-US" sz="1200" kern="1200" baseline="0" dirty="0" smtClean="0">
                <a:solidFill>
                  <a:schemeClr val="tx1"/>
                </a:solidFill>
                <a:latin typeface="Arial" pitchFamily="-110" charset="0"/>
                <a:ea typeface="+mn-ea"/>
                <a:cs typeface="+mn-cs"/>
              </a:rPr>
              <a:t>and hence the potential exploit of this file. The standard C function </a:t>
            </a:r>
            <a:r>
              <a:rPr lang="en-US" sz="1200" kern="1200" baseline="0" dirty="0" err="1" smtClean="0">
                <a:solidFill>
                  <a:schemeClr val="tx1"/>
                </a:solidFill>
                <a:latin typeface="Arial" pitchFamily="-110" charset="0"/>
                <a:ea typeface="+mn-ea"/>
                <a:cs typeface="+mn-cs"/>
              </a:rPr>
              <a:t>mkstemp</a:t>
            </a:r>
            <a:r>
              <a:rPr lang="en-US" sz="1200" kern="1200" baseline="0" dirty="0" smtClean="0">
                <a:solidFill>
                  <a:schemeClr val="tx1"/>
                </a:solidFill>
                <a:latin typeface="Arial" pitchFamily="-110" charset="0"/>
                <a:ea typeface="+mn-ea"/>
                <a:cs typeface="+mn-cs"/>
              </a:rPr>
              <a:t>() is</a:t>
            </a:r>
          </a:p>
          <a:p>
            <a:r>
              <a:rPr lang="en-US" sz="1200" kern="1200" baseline="0" dirty="0" smtClean="0">
                <a:solidFill>
                  <a:schemeClr val="tx1"/>
                </a:solidFill>
                <a:latin typeface="Arial" pitchFamily="-110" charset="0"/>
                <a:ea typeface="+mn-ea"/>
                <a:cs typeface="+mn-cs"/>
              </a:rPr>
              <a:t>suitable; however, the older functions </a:t>
            </a:r>
            <a:r>
              <a:rPr lang="en-US" sz="1200" kern="1200" baseline="0" dirty="0" err="1" smtClean="0">
                <a:solidFill>
                  <a:schemeClr val="tx1"/>
                </a:solidFill>
                <a:latin typeface="Arial" pitchFamily="-110" charset="0"/>
                <a:ea typeface="+mn-ea"/>
                <a:cs typeface="+mn-cs"/>
              </a:rPr>
              <a:t>tmpfile</a:t>
            </a:r>
            <a:r>
              <a:rPr lang="en-US" sz="1200" kern="1200" baseline="0" dirty="0" smtClean="0">
                <a:solidFill>
                  <a:schemeClr val="tx1"/>
                </a:solidFill>
                <a:latin typeface="Arial" pitchFamily="-110" charset="0"/>
                <a:ea typeface="+mn-ea"/>
                <a:cs typeface="+mn-cs"/>
              </a:rPr>
              <a:t>(), </a:t>
            </a:r>
            <a:r>
              <a:rPr lang="en-US" sz="1200" kern="1200" baseline="0" dirty="0" err="1" smtClean="0">
                <a:solidFill>
                  <a:schemeClr val="tx1"/>
                </a:solidFill>
                <a:latin typeface="Arial" pitchFamily="-110" charset="0"/>
                <a:ea typeface="+mn-ea"/>
                <a:cs typeface="+mn-cs"/>
              </a:rPr>
              <a:t>tmpnam</a:t>
            </a:r>
            <a:r>
              <a:rPr lang="en-US" sz="1200" kern="1200" baseline="0" dirty="0" smtClean="0">
                <a:solidFill>
                  <a:schemeClr val="tx1"/>
                </a:solidFill>
                <a:latin typeface="Arial" pitchFamily="-110" charset="0"/>
                <a:ea typeface="+mn-ea"/>
                <a:cs typeface="+mn-cs"/>
              </a:rPr>
              <a:t>(), and </a:t>
            </a:r>
            <a:r>
              <a:rPr lang="en-US" sz="1200" kern="1200" baseline="0" dirty="0" err="1" smtClean="0">
                <a:solidFill>
                  <a:schemeClr val="tx1"/>
                </a:solidFill>
                <a:latin typeface="Arial" pitchFamily="-110" charset="0"/>
                <a:ea typeface="+mn-ea"/>
                <a:cs typeface="+mn-cs"/>
              </a:rPr>
              <a:t>tempnam</a:t>
            </a:r>
            <a:r>
              <a:rPr lang="en-US" sz="1200" kern="1200" baseline="0" dirty="0" smtClean="0">
                <a:solidFill>
                  <a:schemeClr val="tx1"/>
                </a:solidFill>
                <a:latin typeface="Arial" pitchFamily="-110" charset="0"/>
                <a:ea typeface="+mn-ea"/>
                <a:cs typeface="+mn-cs"/>
              </a:rPr>
              <a:t>() are all</a:t>
            </a:r>
          </a:p>
          <a:p>
            <a:r>
              <a:rPr lang="en-US" sz="1200" kern="1200" baseline="0" dirty="0" smtClean="0">
                <a:solidFill>
                  <a:schemeClr val="tx1"/>
                </a:solidFill>
                <a:latin typeface="Arial" pitchFamily="-110" charset="0"/>
                <a:ea typeface="+mn-ea"/>
                <a:cs typeface="+mn-cs"/>
              </a:rPr>
              <a:t>insecure unless used with care. It is also important that the minimum access is given</a:t>
            </a:r>
          </a:p>
          <a:p>
            <a:r>
              <a:rPr lang="en-US" sz="1200" kern="1200" baseline="0" dirty="0" smtClean="0">
                <a:solidFill>
                  <a:schemeClr val="tx1"/>
                </a:solidFill>
                <a:latin typeface="Arial" pitchFamily="-110" charset="0"/>
                <a:ea typeface="+mn-ea"/>
                <a:cs typeface="+mn-cs"/>
              </a:rPr>
              <a:t>to this file. In most cases only the effective owner of the program creating this file</a:t>
            </a:r>
          </a:p>
          <a:p>
            <a:r>
              <a:rPr lang="en-US" sz="1200" kern="1200" baseline="0" dirty="0" smtClean="0">
                <a:solidFill>
                  <a:schemeClr val="tx1"/>
                </a:solidFill>
                <a:latin typeface="Arial" pitchFamily="-110" charset="0"/>
                <a:ea typeface="+mn-ea"/>
                <a:cs typeface="+mn-cs"/>
              </a:rPr>
              <a:t>should have any access.</a:t>
            </a:r>
            <a:endParaRPr lang="en-US" dirty="0">
              <a:latin typeface="Times" pitchFamily="-110" charset="0"/>
            </a:endParaRPr>
          </a:p>
        </p:txBody>
      </p:sp>
    </p:spTree>
    <p:extLst>
      <p:ext uri="{BB962C8B-B14F-4D97-AF65-F5344CB8AC3E}">
        <p14:creationId xmlns:p14="http://schemas.microsoft.com/office/powerpoint/2010/main" val="1415081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10" charset="0"/>
                <a:ea typeface="+mn-ea"/>
                <a:cs typeface="+mn-cs"/>
              </a:rPr>
              <a:t>The GNOME Programming Guidelines recommend using</a:t>
            </a:r>
          </a:p>
          <a:p>
            <a:r>
              <a:rPr lang="en-US" sz="1200" kern="1200" baseline="0" dirty="0" smtClean="0">
                <a:solidFill>
                  <a:schemeClr val="tx1"/>
                </a:solidFill>
                <a:latin typeface="Arial" pitchFamily="-110" charset="0"/>
                <a:ea typeface="+mn-ea"/>
                <a:cs typeface="+mn-cs"/>
              </a:rPr>
              <a:t>the C code shown in Figure 11.9 to create a temporary file in a shared directory on</a:t>
            </a:r>
          </a:p>
          <a:p>
            <a:r>
              <a:rPr lang="en-US" sz="1200" kern="1200" baseline="0" dirty="0" smtClean="0">
                <a:solidFill>
                  <a:schemeClr val="tx1"/>
                </a:solidFill>
                <a:latin typeface="Arial" pitchFamily="-110" charset="0"/>
                <a:ea typeface="+mn-ea"/>
                <a:cs typeface="+mn-cs"/>
              </a:rPr>
              <a:t>Linux and UNIX systems. Although this code calls the insecure </a:t>
            </a:r>
            <a:r>
              <a:rPr lang="en-US" sz="1200" kern="1200" baseline="0" dirty="0" err="1" smtClean="0">
                <a:solidFill>
                  <a:schemeClr val="tx1"/>
                </a:solidFill>
                <a:latin typeface="Arial" pitchFamily="-110" charset="0"/>
                <a:ea typeface="+mn-ea"/>
                <a:cs typeface="+mn-cs"/>
              </a:rPr>
              <a:t>tempnam</a:t>
            </a:r>
            <a:r>
              <a:rPr lang="en-US" sz="1200" kern="1200" baseline="0" dirty="0" smtClean="0">
                <a:solidFill>
                  <a:schemeClr val="tx1"/>
                </a:solidFill>
                <a:latin typeface="Arial" pitchFamily="-110" charset="0"/>
                <a:ea typeface="+mn-ea"/>
                <a:cs typeface="+mn-cs"/>
              </a:rPr>
              <a:t>() function,</a:t>
            </a:r>
          </a:p>
          <a:p>
            <a:r>
              <a:rPr lang="en-US" sz="1200" kern="1200" baseline="0" dirty="0" smtClean="0">
                <a:solidFill>
                  <a:schemeClr val="tx1"/>
                </a:solidFill>
                <a:latin typeface="Arial" pitchFamily="-110" charset="0"/>
                <a:ea typeface="+mn-ea"/>
                <a:cs typeface="+mn-cs"/>
              </a:rPr>
              <a:t>it uses a loop with appropriately restrictive file creation flags to counter its security</a:t>
            </a:r>
          </a:p>
          <a:p>
            <a:r>
              <a:rPr lang="en-US" sz="1200" kern="1200" baseline="0" dirty="0" smtClean="0">
                <a:solidFill>
                  <a:schemeClr val="tx1"/>
                </a:solidFill>
                <a:latin typeface="Arial" pitchFamily="-110" charset="0"/>
                <a:ea typeface="+mn-ea"/>
                <a:cs typeface="+mn-cs"/>
              </a:rPr>
              <a:t>deficiencies. Once the program has finished using the file, it must be closed and</a:t>
            </a:r>
          </a:p>
          <a:p>
            <a:r>
              <a:rPr lang="en-US" sz="1200" kern="1200" baseline="0" dirty="0" smtClean="0">
                <a:solidFill>
                  <a:schemeClr val="tx1"/>
                </a:solidFill>
                <a:latin typeface="Arial" pitchFamily="-110" charset="0"/>
                <a:ea typeface="+mn-ea"/>
                <a:cs typeface="+mn-cs"/>
              </a:rPr>
              <a:t>unlinked. Perl programmers can use the </a:t>
            </a:r>
            <a:r>
              <a:rPr lang="en-US" sz="1200" kern="1200" baseline="0" dirty="0" err="1" smtClean="0">
                <a:solidFill>
                  <a:schemeClr val="tx1"/>
                </a:solidFill>
                <a:latin typeface="Arial" pitchFamily="-110" charset="0"/>
                <a:ea typeface="+mn-ea"/>
                <a:cs typeface="+mn-cs"/>
              </a:rPr>
              <a:t>File::Temp</a:t>
            </a:r>
            <a:r>
              <a:rPr lang="en-US" sz="1200" kern="1200" baseline="0" dirty="0" smtClean="0">
                <a:solidFill>
                  <a:schemeClr val="tx1"/>
                </a:solidFill>
                <a:latin typeface="Arial" pitchFamily="-110" charset="0"/>
                <a:ea typeface="+mn-ea"/>
                <a:cs typeface="+mn-cs"/>
              </a:rPr>
              <a:t> module for secure temporary file</a:t>
            </a:r>
          </a:p>
          <a:p>
            <a:r>
              <a:rPr lang="en-US" sz="1200" kern="1200" baseline="0" dirty="0" smtClean="0">
                <a:solidFill>
                  <a:schemeClr val="tx1"/>
                </a:solidFill>
                <a:latin typeface="Arial" pitchFamily="-110" charset="0"/>
                <a:ea typeface="+mn-ea"/>
                <a:cs typeface="+mn-cs"/>
              </a:rPr>
              <a:t>creation. Programmers using other languages should consult appropriate references</a:t>
            </a:r>
          </a:p>
          <a:p>
            <a:r>
              <a:rPr lang="en-US" sz="1200" kern="1200" baseline="0" dirty="0" smtClean="0">
                <a:solidFill>
                  <a:schemeClr val="tx1"/>
                </a:solidFill>
                <a:latin typeface="Arial" pitchFamily="-110" charset="0"/>
                <a:ea typeface="+mn-ea"/>
                <a:cs typeface="+mn-cs"/>
              </a:rPr>
              <a:t>for suitable methods.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When the file is created in a shared temporary directory, the access permissions</a:t>
            </a:r>
          </a:p>
          <a:p>
            <a:r>
              <a:rPr lang="en-US" sz="1200" kern="1200" baseline="0" dirty="0" smtClean="0">
                <a:solidFill>
                  <a:schemeClr val="tx1"/>
                </a:solidFill>
                <a:latin typeface="Arial" pitchFamily="-110" charset="0"/>
                <a:ea typeface="+mn-ea"/>
                <a:cs typeface="+mn-cs"/>
              </a:rPr>
              <a:t>should specify that only the owner of the temporary file, or the system administrators,</a:t>
            </a:r>
          </a:p>
          <a:p>
            <a:r>
              <a:rPr lang="en-US" sz="1200" kern="1200" baseline="0" dirty="0" smtClean="0">
                <a:solidFill>
                  <a:schemeClr val="tx1"/>
                </a:solidFill>
                <a:latin typeface="Arial" pitchFamily="-110" charset="0"/>
                <a:ea typeface="+mn-ea"/>
                <a:cs typeface="+mn-cs"/>
              </a:rPr>
              <a:t>should be able to remove it. This is not always the default permission setting,</a:t>
            </a:r>
          </a:p>
          <a:p>
            <a:r>
              <a:rPr lang="en-US" sz="1200" kern="1200" baseline="0" dirty="0" smtClean="0">
                <a:solidFill>
                  <a:schemeClr val="tx1"/>
                </a:solidFill>
                <a:latin typeface="Arial" pitchFamily="-110" charset="0"/>
                <a:ea typeface="+mn-ea"/>
                <a:cs typeface="+mn-cs"/>
              </a:rPr>
              <a:t>which must be corrected to enable secure use of such files. On Linux and UNIX</a:t>
            </a:r>
          </a:p>
          <a:p>
            <a:r>
              <a:rPr lang="en-US" sz="1200" kern="1200" baseline="0" dirty="0" smtClean="0">
                <a:solidFill>
                  <a:schemeClr val="tx1"/>
                </a:solidFill>
                <a:latin typeface="Arial" pitchFamily="-110" charset="0"/>
                <a:ea typeface="+mn-ea"/>
                <a:cs typeface="+mn-cs"/>
              </a:rPr>
              <a:t>systems this requires setting the sticky permission bit on the temporary directory, as</a:t>
            </a:r>
          </a:p>
          <a:p>
            <a:r>
              <a:rPr lang="en-US" sz="1200" kern="1200" baseline="0" dirty="0" smtClean="0">
                <a:solidFill>
                  <a:schemeClr val="tx1"/>
                </a:solidFill>
                <a:latin typeface="Arial" pitchFamily="-110" charset="0"/>
                <a:ea typeface="+mn-ea"/>
                <a:cs typeface="+mn-cs"/>
              </a:rPr>
              <a:t>we discuss in Sections 4.4 and 25.3 .</a:t>
            </a:r>
            <a:endParaRPr lang="en-US" dirty="0"/>
          </a:p>
        </p:txBody>
      </p:sp>
      <p:sp>
        <p:nvSpPr>
          <p:cNvPr id="4" name="Slide Number Placeholder 3"/>
          <p:cNvSpPr>
            <a:spLocks noGrp="1"/>
          </p:cNvSpPr>
          <p:nvPr>
            <p:ph type="sldNum" sz="quarter" idx="10"/>
          </p:nvPr>
        </p:nvSpPr>
        <p:spPr/>
        <p:txBody>
          <a:bodyPr/>
          <a:lstStyle/>
          <a:p>
            <a:fld id="{D5545940-966A-6A45-9F48-443597D6B6D4}" type="slidenum">
              <a:rPr lang="en-AU" smtClean="0"/>
              <a:pPr/>
              <a:t>40</a:t>
            </a:fld>
            <a:endParaRPr lang="en-AU"/>
          </a:p>
        </p:txBody>
      </p:sp>
    </p:spTree>
    <p:extLst>
      <p:ext uri="{BB962C8B-B14F-4D97-AF65-F5344CB8AC3E}">
        <p14:creationId xmlns:p14="http://schemas.microsoft.com/office/powerpoint/2010/main" val="204032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11.1</a:t>
            </a:r>
          </a:p>
          <a:p>
            <a:r>
              <a:rPr lang="en-US" dirty="0" smtClean="0"/>
              <a:t>CWE/SANS</a:t>
            </a:r>
            <a:r>
              <a:rPr lang="en-US" baseline="0" dirty="0" smtClean="0"/>
              <a:t> Top 25 Most Dangerous Software Errors</a:t>
            </a:r>
            <a:endParaRPr lang="en-US" dirty="0"/>
          </a:p>
        </p:txBody>
      </p:sp>
      <p:sp>
        <p:nvSpPr>
          <p:cNvPr id="4" name="Slide Number Placeholder 3"/>
          <p:cNvSpPr>
            <a:spLocks noGrp="1"/>
          </p:cNvSpPr>
          <p:nvPr>
            <p:ph type="sldNum" sz="quarter" idx="10"/>
          </p:nvPr>
        </p:nvSpPr>
        <p:spPr/>
        <p:txBody>
          <a:bodyPr/>
          <a:lstStyle/>
          <a:p>
            <a:fld id="{D5545940-966A-6A45-9F48-443597D6B6D4}" type="slidenum">
              <a:rPr lang="en-AU" smtClean="0"/>
              <a:pPr/>
              <a:t>4</a:t>
            </a:fld>
            <a:endParaRPr lang="en-AU"/>
          </a:p>
        </p:txBody>
      </p:sp>
    </p:spTree>
    <p:extLst>
      <p:ext uri="{BB962C8B-B14F-4D97-AF65-F5344CB8AC3E}">
        <p14:creationId xmlns:p14="http://schemas.microsoft.com/office/powerpoint/2010/main" val="666616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82A75-BAE8-2249-AA78-8068A1C58630}" type="slidenum">
              <a:rPr lang="en-AU"/>
              <a:pPr/>
              <a:t>41</a:t>
            </a:fld>
            <a:endParaRPr lang="en-AU"/>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As well as using functionality provided by the operating system and standard</a:t>
            </a:r>
          </a:p>
          <a:p>
            <a:r>
              <a:rPr lang="en-US" sz="1200" kern="1200" baseline="0" dirty="0" smtClean="0">
                <a:solidFill>
                  <a:schemeClr val="tx1"/>
                </a:solidFill>
                <a:latin typeface="Arial" pitchFamily="-110" charset="0"/>
                <a:ea typeface="+mn-ea"/>
                <a:cs typeface="+mn-cs"/>
              </a:rPr>
              <a:t>library functions, programs may also use functionality and services provided</a:t>
            </a:r>
          </a:p>
          <a:p>
            <a:r>
              <a:rPr lang="en-US" sz="1200" kern="1200" baseline="0" dirty="0" smtClean="0">
                <a:solidFill>
                  <a:schemeClr val="tx1"/>
                </a:solidFill>
                <a:latin typeface="Arial" pitchFamily="-110" charset="0"/>
                <a:ea typeface="+mn-ea"/>
                <a:cs typeface="+mn-cs"/>
              </a:rPr>
              <a:t>by other programs. Unless care is taken with this interaction, failure to identify</a:t>
            </a:r>
          </a:p>
          <a:p>
            <a:r>
              <a:rPr lang="en-US" sz="1200" kern="1200" baseline="0" dirty="0" smtClean="0">
                <a:solidFill>
                  <a:schemeClr val="tx1"/>
                </a:solidFill>
                <a:latin typeface="Arial" pitchFamily="-110" charset="0"/>
                <a:ea typeface="+mn-ea"/>
                <a:cs typeface="+mn-cs"/>
              </a:rPr>
              <a:t>assumptions about the size and interpretation of data flowing among different</a:t>
            </a:r>
          </a:p>
          <a:p>
            <a:r>
              <a:rPr lang="en-US" sz="1200" kern="1200" baseline="0" dirty="0" smtClean="0">
                <a:solidFill>
                  <a:schemeClr val="tx1"/>
                </a:solidFill>
                <a:latin typeface="Arial" pitchFamily="-110" charset="0"/>
                <a:ea typeface="+mn-ea"/>
                <a:cs typeface="+mn-cs"/>
              </a:rPr>
              <a:t>programs can result in security vulnerabilities. We discuss a number of issues</a:t>
            </a:r>
          </a:p>
          <a:p>
            <a:r>
              <a:rPr lang="en-US" sz="1200" kern="1200" baseline="0" dirty="0" smtClean="0">
                <a:solidFill>
                  <a:schemeClr val="tx1"/>
                </a:solidFill>
                <a:latin typeface="Arial" pitchFamily="-110" charset="0"/>
                <a:ea typeface="+mn-ea"/>
                <a:cs typeface="+mn-cs"/>
              </a:rPr>
              <a:t>related to managing program input in Section 11.2 and program output in Section 11.5 .</a:t>
            </a:r>
          </a:p>
          <a:p>
            <a:r>
              <a:rPr lang="en-US" sz="1200" kern="1200" baseline="0" dirty="0" smtClean="0">
                <a:solidFill>
                  <a:schemeClr val="tx1"/>
                </a:solidFill>
                <a:latin typeface="Arial" pitchFamily="-110" charset="0"/>
                <a:ea typeface="+mn-ea"/>
                <a:cs typeface="+mn-cs"/>
              </a:rPr>
              <a:t>The flow of information between programs can be viewed as output from one</a:t>
            </a:r>
          </a:p>
          <a:p>
            <a:r>
              <a:rPr lang="en-US" sz="1200" kern="1200" baseline="0" dirty="0" smtClean="0">
                <a:solidFill>
                  <a:schemeClr val="tx1"/>
                </a:solidFill>
                <a:latin typeface="Arial" pitchFamily="-110" charset="0"/>
                <a:ea typeface="+mn-ea"/>
                <a:cs typeface="+mn-cs"/>
              </a:rPr>
              <a:t>forming input to the other. Such issues are of particular concern when the program</a:t>
            </a:r>
          </a:p>
          <a:p>
            <a:r>
              <a:rPr lang="en-US" sz="1200" kern="1200" baseline="0" dirty="0" smtClean="0">
                <a:solidFill>
                  <a:schemeClr val="tx1"/>
                </a:solidFill>
                <a:latin typeface="Arial" pitchFamily="-110" charset="0"/>
                <a:ea typeface="+mn-ea"/>
                <a:cs typeface="+mn-cs"/>
              </a:rPr>
              <a:t>being used was not originally written with this wider use as a design issue</a:t>
            </a:r>
          </a:p>
          <a:p>
            <a:r>
              <a:rPr lang="en-US" sz="1200" kern="1200" baseline="0" dirty="0" smtClean="0">
                <a:solidFill>
                  <a:schemeClr val="tx1"/>
                </a:solidFill>
                <a:latin typeface="Arial" pitchFamily="-110" charset="0"/>
                <a:ea typeface="+mn-ea"/>
                <a:cs typeface="+mn-cs"/>
              </a:rPr>
              <a:t>and hence did not adequately identify all the security concerns that might arise.</a:t>
            </a:r>
          </a:p>
          <a:p>
            <a:r>
              <a:rPr lang="en-US" sz="1200" kern="1200" baseline="0" dirty="0" smtClean="0">
                <a:solidFill>
                  <a:schemeClr val="tx1"/>
                </a:solidFill>
                <a:latin typeface="Arial" pitchFamily="-110" charset="0"/>
                <a:ea typeface="+mn-ea"/>
                <a:cs typeface="+mn-cs"/>
              </a:rPr>
              <a:t>This occurs particularly with the current trend of providing Web interfaces to</a:t>
            </a:r>
          </a:p>
          <a:p>
            <a:r>
              <a:rPr lang="en-US" sz="1200" kern="1200" baseline="0" dirty="0" smtClean="0">
                <a:solidFill>
                  <a:schemeClr val="tx1"/>
                </a:solidFill>
                <a:latin typeface="Arial" pitchFamily="-110" charset="0"/>
                <a:ea typeface="+mn-ea"/>
                <a:cs typeface="+mn-cs"/>
              </a:rPr>
              <a:t>programs that users previously ran directly on the server system. While ideally all</a:t>
            </a:r>
          </a:p>
          <a:p>
            <a:r>
              <a:rPr lang="en-US" sz="1200" kern="1200" baseline="0" dirty="0" smtClean="0">
                <a:solidFill>
                  <a:schemeClr val="tx1"/>
                </a:solidFill>
                <a:latin typeface="Arial" pitchFamily="-110" charset="0"/>
                <a:ea typeface="+mn-ea"/>
                <a:cs typeface="+mn-cs"/>
              </a:rPr>
              <a:t>programs should be designed to manage security concerns and be written defensively,</a:t>
            </a:r>
          </a:p>
          <a:p>
            <a:r>
              <a:rPr lang="en-US" sz="1200" kern="1200" baseline="0" dirty="0" smtClean="0">
                <a:solidFill>
                  <a:schemeClr val="tx1"/>
                </a:solidFill>
                <a:latin typeface="Arial" pitchFamily="-110" charset="0"/>
                <a:ea typeface="+mn-ea"/>
                <a:cs typeface="+mn-cs"/>
              </a:rPr>
              <a:t>this is not the case in reality. Hence the burden falls on the newer programs,</a:t>
            </a:r>
          </a:p>
          <a:p>
            <a:r>
              <a:rPr lang="en-US" sz="1200" kern="1200" baseline="0" dirty="0" smtClean="0">
                <a:solidFill>
                  <a:schemeClr val="tx1"/>
                </a:solidFill>
                <a:latin typeface="Arial" pitchFamily="-110" charset="0"/>
                <a:ea typeface="+mn-ea"/>
                <a:cs typeface="+mn-cs"/>
              </a:rPr>
              <a:t>utilizing these older programs, to identify and manage any security issues</a:t>
            </a:r>
          </a:p>
          <a:p>
            <a:r>
              <a:rPr lang="en-US" sz="1200" kern="1200" baseline="0" dirty="0" smtClean="0">
                <a:solidFill>
                  <a:schemeClr val="tx1"/>
                </a:solidFill>
                <a:latin typeface="Arial" pitchFamily="-110" charset="0"/>
                <a:ea typeface="+mn-ea"/>
                <a:cs typeface="+mn-cs"/>
              </a:rPr>
              <a:t>that may arise.</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 further concern relates to protecting the confidentiality and integrity of</a:t>
            </a:r>
          </a:p>
          <a:p>
            <a:r>
              <a:rPr lang="en-US" sz="1200" kern="1200" baseline="0" dirty="0" smtClean="0">
                <a:solidFill>
                  <a:schemeClr val="tx1"/>
                </a:solidFill>
                <a:latin typeface="Arial" pitchFamily="-110" charset="0"/>
                <a:ea typeface="+mn-ea"/>
                <a:cs typeface="+mn-cs"/>
              </a:rPr>
              <a:t>the data flowing among various programs. When these programs are running on</a:t>
            </a:r>
          </a:p>
          <a:p>
            <a:r>
              <a:rPr lang="en-US" sz="1200" kern="1200" baseline="0" dirty="0" smtClean="0">
                <a:solidFill>
                  <a:schemeClr val="tx1"/>
                </a:solidFill>
                <a:latin typeface="Arial" pitchFamily="-110" charset="0"/>
                <a:ea typeface="+mn-ea"/>
                <a:cs typeface="+mn-cs"/>
              </a:rPr>
              <a:t>the same computer system, appropriate use of system functionality such as pipes</a:t>
            </a:r>
          </a:p>
          <a:p>
            <a:r>
              <a:rPr lang="en-US" sz="1200" kern="1200" baseline="0" dirty="0" smtClean="0">
                <a:solidFill>
                  <a:schemeClr val="tx1"/>
                </a:solidFill>
                <a:latin typeface="Arial" pitchFamily="-110" charset="0"/>
                <a:ea typeface="+mn-ea"/>
                <a:cs typeface="+mn-cs"/>
              </a:rPr>
              <a:t>or temporary files provides this protection. If the programs run on different systems,</a:t>
            </a:r>
          </a:p>
          <a:p>
            <a:r>
              <a:rPr lang="en-US" sz="1200" kern="1200" baseline="0" dirty="0" smtClean="0">
                <a:solidFill>
                  <a:schemeClr val="tx1"/>
                </a:solidFill>
                <a:latin typeface="Arial" pitchFamily="-110" charset="0"/>
                <a:ea typeface="+mn-ea"/>
                <a:cs typeface="+mn-cs"/>
              </a:rPr>
              <a:t>linked by a suitable network connection, then appropriate security mechanisms</a:t>
            </a:r>
          </a:p>
          <a:p>
            <a:r>
              <a:rPr lang="en-US" sz="1200" kern="1200" baseline="0" dirty="0" smtClean="0">
                <a:solidFill>
                  <a:schemeClr val="tx1"/>
                </a:solidFill>
                <a:latin typeface="Arial" pitchFamily="-110" charset="0"/>
                <a:ea typeface="+mn-ea"/>
                <a:cs typeface="+mn-cs"/>
              </a:rPr>
              <a:t>should be employed by these network connections. Alternatives include the</a:t>
            </a:r>
          </a:p>
          <a:p>
            <a:r>
              <a:rPr lang="en-US" sz="1200" kern="1200" baseline="0" dirty="0" smtClean="0">
                <a:solidFill>
                  <a:schemeClr val="tx1"/>
                </a:solidFill>
                <a:latin typeface="Arial" pitchFamily="-110" charset="0"/>
                <a:ea typeface="+mn-ea"/>
                <a:cs typeface="+mn-cs"/>
              </a:rPr>
              <a:t>use of IP Security (IPSec), Transport Layer/Secure Socket Layer Security (TLS/</a:t>
            </a:r>
          </a:p>
          <a:p>
            <a:r>
              <a:rPr lang="en-US" sz="1200" kern="1200" baseline="0" dirty="0" smtClean="0">
                <a:solidFill>
                  <a:schemeClr val="tx1"/>
                </a:solidFill>
                <a:latin typeface="Arial" pitchFamily="-110" charset="0"/>
                <a:ea typeface="+mn-ea"/>
                <a:cs typeface="+mn-cs"/>
              </a:rPr>
              <a:t>SSL), or Secure Shell (SSH) connections. We discuss some of these alternatives in</a:t>
            </a:r>
          </a:p>
          <a:p>
            <a:r>
              <a:rPr lang="en-US" sz="1200" kern="1200" baseline="0" dirty="0" smtClean="0">
                <a:solidFill>
                  <a:schemeClr val="tx1"/>
                </a:solidFill>
                <a:latin typeface="Arial" pitchFamily="-110" charset="0"/>
                <a:ea typeface="+mn-ea"/>
                <a:cs typeface="+mn-cs"/>
              </a:rPr>
              <a:t>Chapter 22 .</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Suitable detection and handling of exceptions and errors generated by program</a:t>
            </a:r>
          </a:p>
          <a:p>
            <a:r>
              <a:rPr lang="en-US" sz="1200" kern="1200" baseline="0" dirty="0" smtClean="0">
                <a:solidFill>
                  <a:schemeClr val="tx1"/>
                </a:solidFill>
                <a:latin typeface="Arial" pitchFamily="-110" charset="0"/>
                <a:ea typeface="+mn-ea"/>
                <a:cs typeface="+mn-cs"/>
              </a:rPr>
              <a:t>interaction is also important from a security perspective. When one process invokes</a:t>
            </a:r>
          </a:p>
          <a:p>
            <a:r>
              <a:rPr lang="en-US" sz="1200" kern="1200" baseline="0" dirty="0" smtClean="0">
                <a:solidFill>
                  <a:schemeClr val="tx1"/>
                </a:solidFill>
                <a:latin typeface="Arial" pitchFamily="-110" charset="0"/>
                <a:ea typeface="+mn-ea"/>
                <a:cs typeface="+mn-cs"/>
              </a:rPr>
              <a:t>another program as a child process, it should ensure that the program terminates</a:t>
            </a:r>
          </a:p>
          <a:p>
            <a:r>
              <a:rPr lang="en-US" sz="1200" kern="1200" baseline="0" dirty="0" smtClean="0">
                <a:solidFill>
                  <a:schemeClr val="tx1"/>
                </a:solidFill>
                <a:latin typeface="Arial" pitchFamily="-110" charset="0"/>
                <a:ea typeface="+mn-ea"/>
                <a:cs typeface="+mn-cs"/>
              </a:rPr>
              <a:t>correctly and accept its exit status. It must also catch and process signals resulting</a:t>
            </a:r>
          </a:p>
          <a:p>
            <a:r>
              <a:rPr lang="en-US" sz="1200" kern="1200" baseline="0" dirty="0" smtClean="0">
                <a:solidFill>
                  <a:schemeClr val="tx1"/>
                </a:solidFill>
                <a:latin typeface="Arial" pitchFamily="-110" charset="0"/>
                <a:ea typeface="+mn-ea"/>
                <a:cs typeface="+mn-cs"/>
              </a:rPr>
              <a:t>from interaction with other programs and the operating system.</a:t>
            </a:r>
            <a:endParaRPr lang="en-US" dirty="0">
              <a:latin typeface="Times" pitchFamily="-110" charset="0"/>
            </a:endParaRPr>
          </a:p>
        </p:txBody>
      </p:sp>
    </p:spTree>
    <p:extLst>
      <p:ext uri="{BB962C8B-B14F-4D97-AF65-F5344CB8AC3E}">
        <p14:creationId xmlns:p14="http://schemas.microsoft.com/office/powerpoint/2010/main" val="7368116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FD430-4273-0C45-BCD0-0DC702BF8757}" type="slidenum">
              <a:rPr lang="en-AU"/>
              <a:pPr/>
              <a:t>42</a:t>
            </a:fld>
            <a:endParaRPr lang="en-AU"/>
          </a:p>
        </p:txBody>
      </p:sp>
      <p:sp>
        <p:nvSpPr>
          <p:cNvPr id="281602" name="Rectangle 1026"/>
          <p:cNvSpPr>
            <a:spLocks noGrp="1" noRot="1" noChangeAspect="1" noChangeArrowheads="1" noTextEdit="1"/>
          </p:cNvSpPr>
          <p:nvPr>
            <p:ph type="sldImg"/>
          </p:nvPr>
        </p:nvSpPr>
        <p:spPr>
          <a:ln/>
        </p:spPr>
      </p:sp>
      <p:sp>
        <p:nvSpPr>
          <p:cNvPr id="281603" name="Rectangle 1027"/>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final component of our model of computer programs is the generation of output</a:t>
            </a:r>
          </a:p>
          <a:p>
            <a:r>
              <a:rPr lang="en-US" sz="1200" kern="1200" baseline="0" dirty="0" smtClean="0">
                <a:solidFill>
                  <a:schemeClr val="tx1"/>
                </a:solidFill>
                <a:latin typeface="Arial" pitchFamily="-110" charset="0"/>
                <a:ea typeface="+mn-ea"/>
                <a:cs typeface="+mn-cs"/>
              </a:rPr>
              <a:t>as a result of the processing of input and other interactions. This output might be</a:t>
            </a:r>
          </a:p>
          <a:p>
            <a:r>
              <a:rPr lang="en-US" sz="1200" kern="1200" baseline="0" dirty="0" smtClean="0">
                <a:solidFill>
                  <a:schemeClr val="tx1"/>
                </a:solidFill>
                <a:latin typeface="Arial" pitchFamily="-110" charset="0"/>
                <a:ea typeface="+mn-ea"/>
                <a:cs typeface="+mn-cs"/>
              </a:rPr>
              <a:t>stored for future use (in files or a database, for example), or be transmitted over</a:t>
            </a:r>
          </a:p>
          <a:p>
            <a:r>
              <a:rPr lang="en-US" sz="1200" kern="1200" baseline="0" dirty="0" smtClean="0">
                <a:solidFill>
                  <a:schemeClr val="tx1"/>
                </a:solidFill>
                <a:latin typeface="Arial" pitchFamily="-110" charset="0"/>
                <a:ea typeface="+mn-ea"/>
                <a:cs typeface="+mn-cs"/>
              </a:rPr>
              <a:t>a network connection, or be destined for display to some user. As with program</a:t>
            </a:r>
          </a:p>
          <a:p>
            <a:r>
              <a:rPr lang="en-US" sz="1200" kern="1200" baseline="0" dirty="0" smtClean="0">
                <a:solidFill>
                  <a:schemeClr val="tx1"/>
                </a:solidFill>
                <a:latin typeface="Arial" pitchFamily="-110" charset="0"/>
                <a:ea typeface="+mn-ea"/>
                <a:cs typeface="+mn-cs"/>
              </a:rPr>
              <a:t>input, the output data may be classified as binary or textual. Binary data may encode</a:t>
            </a:r>
          </a:p>
          <a:p>
            <a:r>
              <a:rPr lang="en-US" sz="1200" kern="1200" baseline="0" dirty="0" smtClean="0">
                <a:solidFill>
                  <a:schemeClr val="tx1"/>
                </a:solidFill>
                <a:latin typeface="Arial" pitchFamily="-110" charset="0"/>
                <a:ea typeface="+mn-ea"/>
                <a:cs typeface="+mn-cs"/>
              </a:rPr>
              <a:t>complex structures, such as requests to an X-Windows display system to create and</a:t>
            </a:r>
          </a:p>
          <a:p>
            <a:r>
              <a:rPr lang="en-US" sz="1200" kern="1200" baseline="0" dirty="0" smtClean="0">
                <a:solidFill>
                  <a:schemeClr val="tx1"/>
                </a:solidFill>
                <a:latin typeface="Arial" pitchFamily="-110" charset="0"/>
                <a:ea typeface="+mn-ea"/>
                <a:cs typeface="+mn-cs"/>
              </a:rPr>
              <a:t>manipulate complex graphical interface display components. Or the data could be</a:t>
            </a:r>
          </a:p>
          <a:p>
            <a:r>
              <a:rPr lang="en-US" sz="1200" kern="1200" baseline="0" dirty="0" smtClean="0">
                <a:solidFill>
                  <a:schemeClr val="tx1"/>
                </a:solidFill>
                <a:latin typeface="Arial" pitchFamily="-110" charset="0"/>
                <a:ea typeface="+mn-ea"/>
                <a:cs typeface="+mn-cs"/>
              </a:rPr>
              <a:t>complex binary network protocol structures. If representing textual information,</a:t>
            </a:r>
          </a:p>
          <a:p>
            <a:r>
              <a:rPr lang="en-US" sz="1200" kern="1200" baseline="0" dirty="0" smtClean="0">
                <a:solidFill>
                  <a:schemeClr val="tx1"/>
                </a:solidFill>
                <a:latin typeface="Arial" pitchFamily="-110" charset="0"/>
                <a:ea typeface="+mn-ea"/>
                <a:cs typeface="+mn-cs"/>
              </a:rPr>
              <a:t>the data will be encoded using some character set and possibly representing some</a:t>
            </a:r>
          </a:p>
          <a:p>
            <a:r>
              <a:rPr lang="en-US" sz="1200" kern="1200" baseline="0" dirty="0" smtClean="0">
                <a:solidFill>
                  <a:schemeClr val="tx1"/>
                </a:solidFill>
                <a:latin typeface="Arial" pitchFamily="-110" charset="0"/>
                <a:ea typeface="+mn-ea"/>
                <a:cs typeface="+mn-cs"/>
              </a:rPr>
              <a:t>structured output, such as HTML.</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In all cases it is important from a program security perspective that the output</a:t>
            </a:r>
          </a:p>
          <a:p>
            <a:r>
              <a:rPr lang="en-US" sz="1200" kern="1200" baseline="0" dirty="0" smtClean="0">
                <a:solidFill>
                  <a:schemeClr val="tx1"/>
                </a:solidFill>
                <a:latin typeface="Arial" pitchFamily="-110" charset="0"/>
                <a:ea typeface="+mn-ea"/>
                <a:cs typeface="+mn-cs"/>
              </a:rPr>
              <a:t>really does conform to the expected form and interpretation. If directed to a user,</a:t>
            </a:r>
          </a:p>
          <a:p>
            <a:r>
              <a:rPr lang="en-US" sz="1200" kern="1200" baseline="0" dirty="0" smtClean="0">
                <a:solidFill>
                  <a:schemeClr val="tx1"/>
                </a:solidFill>
                <a:latin typeface="Arial" pitchFamily="-110" charset="0"/>
                <a:ea typeface="+mn-ea"/>
                <a:cs typeface="+mn-cs"/>
              </a:rPr>
              <a:t>it will be interpreted and displayed by some appropriate program or device. If this</a:t>
            </a:r>
          </a:p>
          <a:p>
            <a:r>
              <a:rPr lang="en-US" sz="1200" kern="1200" baseline="0" dirty="0" smtClean="0">
                <a:solidFill>
                  <a:schemeClr val="tx1"/>
                </a:solidFill>
                <a:latin typeface="Arial" pitchFamily="-110" charset="0"/>
                <a:ea typeface="+mn-ea"/>
                <a:cs typeface="+mn-cs"/>
              </a:rPr>
              <a:t>output includes unexpected content, then anomalous behavior may result, with</a:t>
            </a:r>
          </a:p>
          <a:p>
            <a:r>
              <a:rPr lang="en-US" sz="1200" kern="1200" baseline="0" dirty="0" smtClean="0">
                <a:solidFill>
                  <a:schemeClr val="tx1"/>
                </a:solidFill>
                <a:latin typeface="Arial" pitchFamily="-110" charset="0"/>
                <a:ea typeface="+mn-ea"/>
                <a:cs typeface="+mn-cs"/>
              </a:rPr>
              <a:t>detrimental effects on the user. A critical issue here is the assumption of common</a:t>
            </a:r>
          </a:p>
          <a:p>
            <a:r>
              <a:rPr lang="en-US" sz="1200" kern="1200" baseline="0" dirty="0" smtClean="0">
                <a:solidFill>
                  <a:schemeClr val="tx1"/>
                </a:solidFill>
                <a:latin typeface="Arial" pitchFamily="-110" charset="0"/>
                <a:ea typeface="+mn-ea"/>
                <a:cs typeface="+mn-cs"/>
              </a:rPr>
              <a:t>origin. If a user is interacting with a program, the assumption is that all output seen</a:t>
            </a:r>
          </a:p>
          <a:p>
            <a:r>
              <a:rPr lang="en-US" sz="1200" kern="1200" baseline="0" dirty="0" smtClean="0">
                <a:solidFill>
                  <a:schemeClr val="tx1"/>
                </a:solidFill>
                <a:latin typeface="Arial" pitchFamily="-110" charset="0"/>
                <a:ea typeface="+mn-ea"/>
                <a:cs typeface="+mn-cs"/>
              </a:rPr>
              <a:t>was created by, or at least validated by, that program. However, as the discussion</a:t>
            </a:r>
          </a:p>
          <a:p>
            <a:r>
              <a:rPr lang="en-US" sz="1200" kern="1200" baseline="0" dirty="0" smtClean="0">
                <a:solidFill>
                  <a:schemeClr val="tx1"/>
                </a:solidFill>
                <a:latin typeface="Arial" pitchFamily="-110" charset="0"/>
                <a:ea typeface="+mn-ea"/>
                <a:cs typeface="+mn-cs"/>
              </a:rPr>
              <a:t>of cross-site scripting (XSS) attacks in Section 11.2 illustrated, this assumption may</a:t>
            </a:r>
          </a:p>
          <a:p>
            <a:r>
              <a:rPr lang="en-US" sz="1200" kern="1200" baseline="0" dirty="0" smtClean="0">
                <a:solidFill>
                  <a:schemeClr val="tx1"/>
                </a:solidFill>
                <a:latin typeface="Arial" pitchFamily="-110" charset="0"/>
                <a:ea typeface="+mn-ea"/>
                <a:cs typeface="+mn-cs"/>
              </a:rPr>
              <a:t>not be valid. A program may accept input from one user, save it, and subsequently</a:t>
            </a:r>
          </a:p>
          <a:p>
            <a:r>
              <a:rPr lang="en-US" sz="1200" kern="1200" baseline="0" dirty="0" smtClean="0">
                <a:solidFill>
                  <a:schemeClr val="tx1"/>
                </a:solidFill>
                <a:latin typeface="Arial" pitchFamily="-110" charset="0"/>
                <a:ea typeface="+mn-ea"/>
                <a:cs typeface="+mn-cs"/>
              </a:rPr>
              <a:t>display it to another user. If this input contains content that alters the behavior of</a:t>
            </a:r>
          </a:p>
          <a:p>
            <a:r>
              <a:rPr lang="en-US" sz="1200" kern="1200" baseline="0" dirty="0" smtClean="0">
                <a:solidFill>
                  <a:schemeClr val="tx1"/>
                </a:solidFill>
                <a:latin typeface="Arial" pitchFamily="-110" charset="0"/>
                <a:ea typeface="+mn-ea"/>
                <a:cs typeface="+mn-cs"/>
              </a:rPr>
              <a:t>the program or device displaying the data, and the content is not adequately sanitized</a:t>
            </a:r>
          </a:p>
          <a:p>
            <a:r>
              <a:rPr lang="en-US" sz="1200" kern="1200" baseline="0" dirty="0" smtClean="0">
                <a:solidFill>
                  <a:schemeClr val="tx1"/>
                </a:solidFill>
                <a:latin typeface="Arial" pitchFamily="-110" charset="0"/>
                <a:ea typeface="+mn-ea"/>
                <a:cs typeface="+mn-cs"/>
              </a:rPr>
              <a:t>by the program, then an attack on the user is possible.</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Consider two examples. The first involves simple text-based programs run</a:t>
            </a:r>
          </a:p>
          <a:p>
            <a:r>
              <a:rPr lang="en-US" sz="1200" kern="1200" baseline="0" dirty="0" smtClean="0">
                <a:solidFill>
                  <a:schemeClr val="tx1"/>
                </a:solidFill>
                <a:latin typeface="Arial" pitchFamily="-110" charset="0"/>
                <a:ea typeface="+mn-ea"/>
                <a:cs typeface="+mn-cs"/>
              </a:rPr>
              <a:t>on classic time-sharing systems when purely textual terminals, such as the VT100,</a:t>
            </a:r>
          </a:p>
          <a:p>
            <a:r>
              <a:rPr lang="en-US" sz="1200" kern="1200" baseline="0" dirty="0" smtClean="0">
                <a:solidFill>
                  <a:schemeClr val="tx1"/>
                </a:solidFill>
                <a:latin typeface="Arial" pitchFamily="-110" charset="0"/>
                <a:ea typeface="+mn-ea"/>
                <a:cs typeface="+mn-cs"/>
              </a:rPr>
              <a:t>were used to interact with the system. Such terminals often supported a set of</a:t>
            </a:r>
          </a:p>
          <a:p>
            <a:r>
              <a:rPr lang="en-US" sz="1200" kern="1200" baseline="0" dirty="0" smtClean="0">
                <a:solidFill>
                  <a:schemeClr val="tx1"/>
                </a:solidFill>
                <a:latin typeface="Arial" pitchFamily="-110" charset="0"/>
                <a:ea typeface="+mn-ea"/>
                <a:cs typeface="+mn-cs"/>
              </a:rPr>
              <a:t>function keys, which could be programmed to send any desired sequence of characters</a:t>
            </a:r>
          </a:p>
          <a:p>
            <a:r>
              <a:rPr lang="en-US" sz="1200" kern="1200" baseline="0" dirty="0" smtClean="0">
                <a:solidFill>
                  <a:schemeClr val="tx1"/>
                </a:solidFill>
                <a:latin typeface="Arial" pitchFamily="-110" charset="0"/>
                <a:ea typeface="+mn-ea"/>
                <a:cs typeface="+mn-cs"/>
              </a:rPr>
              <a:t>when pressed. This programming was implemented by sending a special escape</a:t>
            </a:r>
          </a:p>
          <a:p>
            <a:r>
              <a:rPr lang="en-US" sz="1200" kern="1200" baseline="0" dirty="0" smtClean="0">
                <a:solidFill>
                  <a:schemeClr val="tx1"/>
                </a:solidFill>
                <a:latin typeface="Arial" pitchFamily="-110" charset="0"/>
                <a:ea typeface="+mn-ea"/>
                <a:cs typeface="+mn-cs"/>
              </a:rPr>
              <a:t>sequence. The terminal would recognize these sequences and, rather than displaying</a:t>
            </a:r>
          </a:p>
          <a:p>
            <a:r>
              <a:rPr lang="en-US" sz="1200" kern="1200" baseline="0" dirty="0" smtClean="0">
                <a:solidFill>
                  <a:schemeClr val="tx1"/>
                </a:solidFill>
                <a:latin typeface="Arial" pitchFamily="-110" charset="0"/>
                <a:ea typeface="+mn-ea"/>
                <a:cs typeface="+mn-cs"/>
              </a:rPr>
              <a:t>the characters on the screen, would perform the requested action. In addition</a:t>
            </a:r>
          </a:p>
          <a:p>
            <a:r>
              <a:rPr lang="en-US" sz="1200" kern="1200" baseline="0" dirty="0" smtClean="0">
                <a:solidFill>
                  <a:schemeClr val="tx1"/>
                </a:solidFill>
                <a:latin typeface="Arial" pitchFamily="-110" charset="0"/>
                <a:ea typeface="+mn-ea"/>
                <a:cs typeface="+mn-cs"/>
              </a:rPr>
              <a:t>to programming the function keys, other escape sequences were used to control</a:t>
            </a:r>
          </a:p>
          <a:p>
            <a:r>
              <a:rPr lang="en-US" sz="1200" kern="1200" baseline="0" dirty="0" smtClean="0">
                <a:solidFill>
                  <a:schemeClr val="tx1"/>
                </a:solidFill>
                <a:latin typeface="Arial" pitchFamily="-110" charset="0"/>
                <a:ea typeface="+mn-ea"/>
                <a:cs typeface="+mn-cs"/>
              </a:rPr>
              <a:t>formatting of the textual output (bold, underline, etc.), to change the current cursor</a:t>
            </a:r>
          </a:p>
          <a:p>
            <a:r>
              <a:rPr lang="en-US" sz="1200" kern="1200" baseline="0" dirty="0" smtClean="0">
                <a:solidFill>
                  <a:schemeClr val="tx1"/>
                </a:solidFill>
                <a:latin typeface="Arial" pitchFamily="-110" charset="0"/>
                <a:ea typeface="+mn-ea"/>
                <a:cs typeface="+mn-cs"/>
              </a:rPr>
              <a:t>location, and critically to specify that the current contents of a function key should</a:t>
            </a:r>
          </a:p>
          <a:p>
            <a:r>
              <a:rPr lang="en-US" sz="1200" kern="1200" baseline="0" dirty="0" smtClean="0">
                <a:solidFill>
                  <a:schemeClr val="tx1"/>
                </a:solidFill>
                <a:latin typeface="Arial" pitchFamily="-110" charset="0"/>
                <a:ea typeface="+mn-ea"/>
                <a:cs typeface="+mn-cs"/>
              </a:rPr>
              <a:t>be sent, as if the user had just pressed the key. Together these capabilities could be</a:t>
            </a:r>
          </a:p>
          <a:p>
            <a:r>
              <a:rPr lang="en-US" sz="1200" kern="1200" baseline="0" dirty="0" smtClean="0">
                <a:solidFill>
                  <a:schemeClr val="tx1"/>
                </a:solidFill>
                <a:latin typeface="Arial" pitchFamily="-110" charset="0"/>
                <a:ea typeface="+mn-ea"/>
                <a:cs typeface="+mn-cs"/>
              </a:rPr>
              <a:t>used to implement a classic command injection attack on a user, which was a favorite</a:t>
            </a:r>
          </a:p>
          <a:p>
            <a:r>
              <a:rPr lang="en-US" sz="1200" kern="1200" baseline="0" dirty="0" smtClean="0">
                <a:solidFill>
                  <a:schemeClr val="tx1"/>
                </a:solidFill>
                <a:latin typeface="Arial" pitchFamily="-110" charset="0"/>
                <a:ea typeface="+mn-ea"/>
                <a:cs typeface="+mn-cs"/>
              </a:rPr>
              <a:t>student prank in previous years. The attacker would get the victim to display some</a:t>
            </a:r>
          </a:p>
          <a:p>
            <a:r>
              <a:rPr lang="en-US" sz="1200" kern="1200" baseline="0" dirty="0" smtClean="0">
                <a:solidFill>
                  <a:schemeClr val="tx1"/>
                </a:solidFill>
                <a:latin typeface="Arial" pitchFamily="-110" charset="0"/>
                <a:ea typeface="+mn-ea"/>
                <a:cs typeface="+mn-cs"/>
              </a:rPr>
              <a:t>carefully crafted text on his or her terminal. This could be achieved by convincing</a:t>
            </a:r>
          </a:p>
          <a:p>
            <a:r>
              <a:rPr lang="en-US" sz="1200" kern="1200" baseline="0" dirty="0" smtClean="0">
                <a:solidFill>
                  <a:schemeClr val="tx1"/>
                </a:solidFill>
                <a:latin typeface="Arial" pitchFamily="-110" charset="0"/>
                <a:ea typeface="+mn-ea"/>
                <a:cs typeface="+mn-cs"/>
              </a:rPr>
              <a:t>the victim to run a program, have it included in an e-mail message, or have it written</a:t>
            </a:r>
          </a:p>
          <a:p>
            <a:r>
              <a:rPr lang="en-US" sz="1200" kern="1200" baseline="0" dirty="0" smtClean="0">
                <a:solidFill>
                  <a:schemeClr val="tx1"/>
                </a:solidFill>
                <a:latin typeface="Arial" pitchFamily="-110" charset="0"/>
                <a:ea typeface="+mn-ea"/>
                <a:cs typeface="+mn-cs"/>
              </a:rPr>
              <a:t>directly to the victim’s terminal if the victim permitted this. While displaying some</a:t>
            </a:r>
          </a:p>
          <a:p>
            <a:r>
              <a:rPr lang="en-US" sz="1200" kern="1200" baseline="0" dirty="0" smtClean="0">
                <a:solidFill>
                  <a:schemeClr val="tx1"/>
                </a:solidFill>
                <a:latin typeface="Arial" pitchFamily="-110" charset="0"/>
                <a:ea typeface="+mn-ea"/>
                <a:cs typeface="+mn-cs"/>
              </a:rPr>
              <a:t>innocent message to distract the targeted user, this text would also include a number</a:t>
            </a:r>
          </a:p>
          <a:p>
            <a:r>
              <a:rPr lang="en-US" sz="1200" kern="1200" baseline="0" dirty="0" smtClean="0">
                <a:solidFill>
                  <a:schemeClr val="tx1"/>
                </a:solidFill>
                <a:latin typeface="Arial" pitchFamily="-110" charset="0"/>
                <a:ea typeface="+mn-ea"/>
                <a:cs typeface="+mn-cs"/>
              </a:rPr>
              <a:t>of escape sequences that first programmed a function key to send some selected</a:t>
            </a:r>
          </a:p>
          <a:p>
            <a:r>
              <a:rPr lang="en-US" sz="1200" kern="1200" baseline="0" dirty="0" smtClean="0">
                <a:solidFill>
                  <a:schemeClr val="tx1"/>
                </a:solidFill>
                <a:latin typeface="Arial" pitchFamily="-110" charset="0"/>
                <a:ea typeface="+mn-ea"/>
                <a:cs typeface="+mn-cs"/>
              </a:rPr>
              <a:t>command and then the command to send that text as if the programmed function</a:t>
            </a:r>
          </a:p>
          <a:p>
            <a:r>
              <a:rPr lang="en-US" sz="1200" kern="1200" baseline="0" dirty="0" smtClean="0">
                <a:solidFill>
                  <a:schemeClr val="tx1"/>
                </a:solidFill>
                <a:latin typeface="Arial" pitchFamily="-110" charset="0"/>
                <a:ea typeface="+mn-ea"/>
                <a:cs typeface="+mn-cs"/>
              </a:rPr>
              <a:t>key had been pressed. If the text was displayed by a program that subsequently</a:t>
            </a:r>
          </a:p>
          <a:p>
            <a:r>
              <a:rPr lang="en-US" sz="1200" kern="1200" baseline="0" dirty="0" smtClean="0">
                <a:solidFill>
                  <a:schemeClr val="tx1"/>
                </a:solidFill>
                <a:latin typeface="Arial" pitchFamily="-110" charset="0"/>
                <a:ea typeface="+mn-ea"/>
                <a:cs typeface="+mn-cs"/>
              </a:rPr>
              <a:t>exited, then the text sent from the programmed function key would be treated as</a:t>
            </a:r>
          </a:p>
          <a:p>
            <a:r>
              <a:rPr lang="en-US" sz="1200" kern="1200" baseline="0" dirty="0" smtClean="0">
                <a:solidFill>
                  <a:schemeClr val="tx1"/>
                </a:solidFill>
                <a:latin typeface="Arial" pitchFamily="-110" charset="0"/>
                <a:ea typeface="+mn-ea"/>
                <a:cs typeface="+mn-cs"/>
              </a:rPr>
              <a:t>if the targeted user had typed it as his or her next command. Hence the attacker</a:t>
            </a:r>
          </a:p>
          <a:p>
            <a:r>
              <a:rPr lang="en-US" sz="1200" kern="1200" baseline="0" dirty="0" smtClean="0">
                <a:solidFill>
                  <a:schemeClr val="tx1"/>
                </a:solidFill>
                <a:latin typeface="Arial" pitchFamily="-110" charset="0"/>
                <a:ea typeface="+mn-ea"/>
                <a:cs typeface="+mn-cs"/>
              </a:rPr>
              <a:t>could make the system perform any desired operation the user was permitted to</a:t>
            </a:r>
          </a:p>
          <a:p>
            <a:r>
              <a:rPr lang="en-US" sz="1200" kern="1200" baseline="0" dirty="0" smtClean="0">
                <a:solidFill>
                  <a:schemeClr val="tx1"/>
                </a:solidFill>
                <a:latin typeface="Arial" pitchFamily="-110" charset="0"/>
                <a:ea typeface="+mn-ea"/>
                <a:cs typeface="+mn-cs"/>
              </a:rPr>
              <a:t>do. This could include deleting the user’s files or changing the user’s password. With</a:t>
            </a:r>
          </a:p>
          <a:p>
            <a:r>
              <a:rPr lang="en-US" sz="1200" kern="1200" baseline="0" dirty="0" smtClean="0">
                <a:solidFill>
                  <a:schemeClr val="tx1"/>
                </a:solidFill>
                <a:latin typeface="Arial" pitchFamily="-110" charset="0"/>
                <a:ea typeface="+mn-ea"/>
                <a:cs typeface="+mn-cs"/>
              </a:rPr>
              <a:t>this simple form of attack, the user would see the commands and the response being</a:t>
            </a:r>
          </a:p>
          <a:p>
            <a:r>
              <a:rPr lang="en-US" sz="1200" kern="1200" baseline="0" dirty="0" smtClean="0">
                <a:solidFill>
                  <a:schemeClr val="tx1"/>
                </a:solidFill>
                <a:latin typeface="Arial" pitchFamily="-110" charset="0"/>
                <a:ea typeface="+mn-ea"/>
                <a:cs typeface="+mn-cs"/>
              </a:rPr>
              <a:t>displayed and know it had occurred, though too late to prevent it. With more subtle</a:t>
            </a:r>
          </a:p>
          <a:p>
            <a:r>
              <a:rPr lang="en-US" sz="1200" kern="1200" baseline="0" dirty="0" smtClean="0">
                <a:solidFill>
                  <a:schemeClr val="tx1"/>
                </a:solidFill>
                <a:latin typeface="Arial" pitchFamily="-110" charset="0"/>
                <a:ea typeface="+mn-ea"/>
                <a:cs typeface="+mn-cs"/>
              </a:rPr>
              <a:t>combinations of escape sequences, it was possible to capture and prevent this text</a:t>
            </a:r>
          </a:p>
          <a:p>
            <a:r>
              <a:rPr lang="en-US" sz="1200" kern="1200" baseline="0" dirty="0" smtClean="0">
                <a:solidFill>
                  <a:schemeClr val="tx1"/>
                </a:solidFill>
                <a:latin typeface="Arial" pitchFamily="-110" charset="0"/>
                <a:ea typeface="+mn-ea"/>
                <a:cs typeface="+mn-cs"/>
              </a:rPr>
              <a:t>from being displayed, hiding the fact of the attack from direct observation by the</a:t>
            </a:r>
          </a:p>
          <a:p>
            <a:r>
              <a:rPr lang="en-US" sz="1200" kern="1200" baseline="0" dirty="0" smtClean="0">
                <a:solidFill>
                  <a:schemeClr val="tx1"/>
                </a:solidFill>
                <a:latin typeface="Arial" pitchFamily="-110" charset="0"/>
                <a:ea typeface="+mn-ea"/>
                <a:cs typeface="+mn-cs"/>
              </a:rPr>
              <a:t>user until its consequences became obvious. A more modern variant of this attack</a:t>
            </a:r>
          </a:p>
          <a:p>
            <a:r>
              <a:rPr lang="en-US" sz="1200" kern="1200" baseline="0" dirty="0" smtClean="0">
                <a:solidFill>
                  <a:schemeClr val="tx1"/>
                </a:solidFill>
                <a:latin typeface="Arial" pitchFamily="-110" charset="0"/>
                <a:ea typeface="+mn-ea"/>
                <a:cs typeface="+mn-cs"/>
              </a:rPr>
              <a:t>exploits the capabilities of an insufficiently protected X-terminal display to similarly</a:t>
            </a:r>
          </a:p>
          <a:p>
            <a:r>
              <a:rPr lang="en-US" sz="1200" kern="1200" baseline="0" dirty="0" smtClean="0">
                <a:solidFill>
                  <a:schemeClr val="tx1"/>
                </a:solidFill>
                <a:latin typeface="Arial" pitchFamily="-110" charset="0"/>
                <a:ea typeface="+mn-ea"/>
                <a:cs typeface="+mn-cs"/>
              </a:rPr>
              <a:t>hijack and control one or more of the user’s sessions.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key lesson illustrated by this example concerns the user’s expectations</a:t>
            </a:r>
          </a:p>
          <a:p>
            <a:r>
              <a:rPr lang="en-US" sz="1200" kern="1200" baseline="0" dirty="0" smtClean="0">
                <a:solidFill>
                  <a:schemeClr val="tx1"/>
                </a:solidFill>
                <a:latin typeface="Arial" pitchFamily="-110" charset="0"/>
                <a:ea typeface="+mn-ea"/>
                <a:cs typeface="+mn-cs"/>
              </a:rPr>
              <a:t>of the type of output that would be sent to the user’s terminal display. The user</a:t>
            </a:r>
          </a:p>
          <a:p>
            <a:r>
              <a:rPr lang="en-US" sz="1200" kern="1200" baseline="0" dirty="0" smtClean="0">
                <a:solidFill>
                  <a:schemeClr val="tx1"/>
                </a:solidFill>
                <a:latin typeface="Arial" pitchFamily="-110" charset="0"/>
                <a:ea typeface="+mn-ea"/>
                <a:cs typeface="+mn-cs"/>
              </a:rPr>
              <a:t>expected the output to be primarily pure text for display. If a program such as a</a:t>
            </a:r>
          </a:p>
          <a:p>
            <a:r>
              <a:rPr lang="en-US" sz="1200" kern="1200" baseline="0" dirty="0" smtClean="0">
                <a:solidFill>
                  <a:schemeClr val="tx1"/>
                </a:solidFill>
                <a:latin typeface="Arial" pitchFamily="-110" charset="0"/>
                <a:ea typeface="+mn-ea"/>
                <a:cs typeface="+mn-cs"/>
              </a:rPr>
              <a:t>text editor or mail client used formatted text or the programmable function keys,</a:t>
            </a:r>
          </a:p>
          <a:p>
            <a:r>
              <a:rPr lang="en-US" sz="1200" kern="1200" baseline="0" dirty="0" smtClean="0">
                <a:solidFill>
                  <a:schemeClr val="tx1"/>
                </a:solidFill>
                <a:latin typeface="Arial" pitchFamily="-110" charset="0"/>
                <a:ea typeface="+mn-ea"/>
                <a:cs typeface="+mn-cs"/>
              </a:rPr>
              <a:t>then it was trusted not to abuse these capabilities. And indeed, most such programs</a:t>
            </a:r>
          </a:p>
          <a:p>
            <a:r>
              <a:rPr lang="en-US" sz="1200" kern="1200" baseline="0" dirty="0" smtClean="0">
                <a:solidFill>
                  <a:schemeClr val="tx1"/>
                </a:solidFill>
                <a:latin typeface="Arial" pitchFamily="-110" charset="0"/>
                <a:ea typeface="+mn-ea"/>
                <a:cs typeface="+mn-cs"/>
              </a:rPr>
              <a:t>encountered by users did indeed respect these conventions. Programs like a mail</a:t>
            </a:r>
          </a:p>
          <a:p>
            <a:r>
              <a:rPr lang="en-US" sz="1200" kern="1200" baseline="0" dirty="0" smtClean="0">
                <a:solidFill>
                  <a:schemeClr val="tx1"/>
                </a:solidFill>
                <a:latin typeface="Arial" pitchFamily="-110" charset="0"/>
                <a:ea typeface="+mn-ea"/>
                <a:cs typeface="+mn-cs"/>
              </a:rPr>
              <a:t>client, which displayed data originating from other users, needed to filter such text</a:t>
            </a:r>
          </a:p>
          <a:p>
            <a:r>
              <a:rPr lang="en-US" sz="1200" kern="1200" baseline="0" dirty="0" smtClean="0">
                <a:solidFill>
                  <a:schemeClr val="tx1"/>
                </a:solidFill>
                <a:latin typeface="Arial" pitchFamily="-110" charset="0"/>
                <a:ea typeface="+mn-ea"/>
                <a:cs typeface="+mn-cs"/>
              </a:rPr>
              <a:t>to ensure that any escape sequences included in them were disabled. The issue for</a:t>
            </a:r>
          </a:p>
          <a:p>
            <a:r>
              <a:rPr lang="en-US" sz="1200" kern="1200" baseline="0" dirty="0" smtClean="0">
                <a:solidFill>
                  <a:schemeClr val="tx1"/>
                </a:solidFill>
                <a:latin typeface="Arial" pitchFamily="-110" charset="0"/>
                <a:ea typeface="+mn-ea"/>
                <a:cs typeface="+mn-cs"/>
              </a:rPr>
              <a:t>users then was to identify other programs that could not be so trusted, and if necessary</a:t>
            </a:r>
          </a:p>
          <a:p>
            <a:r>
              <a:rPr lang="en-US" sz="1200" kern="1200" baseline="0" dirty="0" smtClean="0">
                <a:solidFill>
                  <a:schemeClr val="tx1"/>
                </a:solidFill>
                <a:latin typeface="Arial" pitchFamily="-110" charset="0"/>
                <a:ea typeface="+mn-ea"/>
                <a:cs typeface="+mn-cs"/>
              </a:rPr>
              <a:t>filter their output to foil any such attack. Another lesson seen here, and even</a:t>
            </a:r>
          </a:p>
          <a:p>
            <a:r>
              <a:rPr lang="en-US" sz="1200" kern="1200" baseline="0" dirty="0" smtClean="0">
                <a:solidFill>
                  <a:schemeClr val="tx1"/>
                </a:solidFill>
                <a:latin typeface="Arial" pitchFamily="-110" charset="0"/>
                <a:ea typeface="+mn-ea"/>
                <a:cs typeface="+mn-cs"/>
              </a:rPr>
              <a:t>more so in the subsequent X-terminal variant of this attack, was to ensure that</a:t>
            </a:r>
          </a:p>
          <a:p>
            <a:r>
              <a:rPr lang="en-US" sz="1200" kern="1200" baseline="0" dirty="0" smtClean="0">
                <a:solidFill>
                  <a:schemeClr val="tx1"/>
                </a:solidFill>
                <a:latin typeface="Arial" pitchFamily="-110" charset="0"/>
                <a:ea typeface="+mn-ea"/>
                <a:cs typeface="+mn-cs"/>
              </a:rPr>
              <a:t>untrusted sources were not permitted to direct output to a user’s display. In the case</a:t>
            </a:r>
          </a:p>
          <a:p>
            <a:r>
              <a:rPr lang="en-US" sz="1200" kern="1200" baseline="0" dirty="0" smtClean="0">
                <a:solidFill>
                  <a:schemeClr val="tx1"/>
                </a:solidFill>
                <a:latin typeface="Arial" pitchFamily="-110" charset="0"/>
                <a:ea typeface="+mn-ea"/>
                <a:cs typeface="+mn-cs"/>
              </a:rPr>
              <a:t>of traditional terminals, this meant disabling the ability of other users to write messages</a:t>
            </a:r>
          </a:p>
          <a:p>
            <a:r>
              <a:rPr lang="en-US" sz="1200" kern="1200" baseline="0" dirty="0" smtClean="0">
                <a:solidFill>
                  <a:schemeClr val="tx1"/>
                </a:solidFill>
                <a:latin typeface="Arial" pitchFamily="-110" charset="0"/>
                <a:ea typeface="+mn-ea"/>
                <a:cs typeface="+mn-cs"/>
              </a:rPr>
              <a:t>directly to the user’s display. In the case of X-terminals, it meant configuring</a:t>
            </a:r>
          </a:p>
          <a:p>
            <a:r>
              <a:rPr lang="en-US" sz="1200" kern="1200" baseline="0" dirty="0" smtClean="0">
                <a:solidFill>
                  <a:schemeClr val="tx1"/>
                </a:solidFill>
                <a:latin typeface="Arial" pitchFamily="-110" charset="0"/>
                <a:ea typeface="+mn-ea"/>
                <a:cs typeface="+mn-cs"/>
              </a:rPr>
              <a:t>the authentication mechanisms so that only programs run at the user’s command</a:t>
            </a:r>
          </a:p>
          <a:p>
            <a:r>
              <a:rPr lang="en-US" sz="1200" kern="1200" baseline="0" dirty="0" smtClean="0">
                <a:solidFill>
                  <a:schemeClr val="tx1"/>
                </a:solidFill>
                <a:latin typeface="Arial" pitchFamily="-110" charset="0"/>
                <a:ea typeface="+mn-ea"/>
                <a:cs typeface="+mn-cs"/>
              </a:rPr>
              <a:t>were permitted to access the user’s display.</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second example is the classic cross-site scripting (XSS) attack using a</a:t>
            </a:r>
          </a:p>
          <a:p>
            <a:r>
              <a:rPr lang="en-US" sz="1200" kern="1200" baseline="0" dirty="0" smtClean="0">
                <a:solidFill>
                  <a:schemeClr val="tx1"/>
                </a:solidFill>
                <a:latin typeface="Arial" pitchFamily="-110" charset="0"/>
                <a:ea typeface="+mn-ea"/>
                <a:cs typeface="+mn-cs"/>
              </a:rPr>
              <a:t>guestbook on some Web server. If the guestbook application fails adequately to</a:t>
            </a:r>
          </a:p>
          <a:p>
            <a:r>
              <a:rPr lang="en-US" sz="1200" kern="1200" baseline="0" dirty="0" smtClean="0">
                <a:solidFill>
                  <a:schemeClr val="tx1"/>
                </a:solidFill>
                <a:latin typeface="Arial" pitchFamily="-110" charset="0"/>
                <a:ea typeface="+mn-ea"/>
                <a:cs typeface="+mn-cs"/>
              </a:rPr>
              <a:t>check and sanitize any input supplied by one user, then this can be used to implement</a:t>
            </a:r>
          </a:p>
          <a:p>
            <a:r>
              <a:rPr lang="en-US" sz="1200" kern="1200" baseline="0" dirty="0" smtClean="0">
                <a:solidFill>
                  <a:schemeClr val="tx1"/>
                </a:solidFill>
                <a:latin typeface="Arial" pitchFamily="-110" charset="0"/>
                <a:ea typeface="+mn-ea"/>
                <a:cs typeface="+mn-cs"/>
              </a:rPr>
              <a:t>an attack on users subsequently viewing these comments. This attack exploits</a:t>
            </a:r>
          </a:p>
          <a:p>
            <a:r>
              <a:rPr lang="en-US" sz="1200" kern="1200" baseline="0" dirty="0" smtClean="0">
                <a:solidFill>
                  <a:schemeClr val="tx1"/>
                </a:solidFill>
                <a:latin typeface="Arial" pitchFamily="-110" charset="0"/>
                <a:ea typeface="+mn-ea"/>
                <a:cs typeface="+mn-cs"/>
              </a:rPr>
              <a:t>the assumptions and security models used by Web browsers when viewing content</a:t>
            </a:r>
          </a:p>
          <a:p>
            <a:r>
              <a:rPr lang="en-US" sz="1200" kern="1200" baseline="0" dirty="0" smtClean="0">
                <a:solidFill>
                  <a:schemeClr val="tx1"/>
                </a:solidFill>
                <a:latin typeface="Arial" pitchFamily="-110" charset="0"/>
                <a:ea typeface="+mn-ea"/>
                <a:cs typeface="+mn-cs"/>
              </a:rPr>
              <a:t>from a site. Browsers assume all of the content was generated by that site and is</a:t>
            </a:r>
          </a:p>
          <a:p>
            <a:r>
              <a:rPr lang="en-US" sz="1200" kern="1200" baseline="0" dirty="0" smtClean="0">
                <a:solidFill>
                  <a:schemeClr val="tx1"/>
                </a:solidFill>
                <a:latin typeface="Arial" pitchFamily="-110" charset="0"/>
                <a:ea typeface="+mn-ea"/>
                <a:cs typeface="+mn-cs"/>
              </a:rPr>
              <a:t>equally trusted. This allows programmable content like JavaScript to access and</a:t>
            </a:r>
          </a:p>
          <a:p>
            <a:r>
              <a:rPr lang="en-US" sz="1200" kern="1200" baseline="0" dirty="0" smtClean="0">
                <a:solidFill>
                  <a:schemeClr val="tx1"/>
                </a:solidFill>
                <a:latin typeface="Arial" pitchFamily="-110" charset="0"/>
                <a:ea typeface="+mn-ea"/>
                <a:cs typeface="+mn-cs"/>
              </a:rPr>
              <a:t>manipulate data and metadata at the browser site, such as cookies associated with</a:t>
            </a:r>
          </a:p>
          <a:p>
            <a:r>
              <a:rPr lang="en-US" sz="1200" kern="1200" baseline="0" dirty="0" smtClean="0">
                <a:solidFill>
                  <a:schemeClr val="tx1"/>
                </a:solidFill>
                <a:latin typeface="Arial" pitchFamily="-110" charset="0"/>
                <a:ea typeface="+mn-ea"/>
                <a:cs typeface="+mn-cs"/>
              </a:rPr>
              <a:t>that site. The issue here is that not all data were generated by, or under the control</a:t>
            </a:r>
          </a:p>
          <a:p>
            <a:r>
              <a:rPr lang="en-US" sz="1200" kern="1200" baseline="0" dirty="0" smtClean="0">
                <a:solidFill>
                  <a:schemeClr val="tx1"/>
                </a:solidFill>
                <a:latin typeface="Arial" pitchFamily="-110" charset="0"/>
                <a:ea typeface="+mn-ea"/>
                <a:cs typeface="+mn-cs"/>
              </a:rPr>
              <a:t>of, that site. Rather the data came from some other, untrusted user.</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Any programs that gather and rely on third-party data have to be responsible</a:t>
            </a:r>
          </a:p>
          <a:p>
            <a:r>
              <a:rPr lang="en-US" sz="1200" kern="1200" baseline="0" dirty="0" smtClean="0">
                <a:solidFill>
                  <a:schemeClr val="tx1"/>
                </a:solidFill>
                <a:latin typeface="Arial" pitchFamily="-110" charset="0"/>
                <a:ea typeface="+mn-ea"/>
                <a:cs typeface="+mn-cs"/>
              </a:rPr>
              <a:t>for ensuring that any subsequent use of such data is safe and does not violate</a:t>
            </a:r>
          </a:p>
          <a:p>
            <a:r>
              <a:rPr lang="en-US" sz="1200" kern="1200" baseline="0" dirty="0" smtClean="0">
                <a:solidFill>
                  <a:schemeClr val="tx1"/>
                </a:solidFill>
                <a:latin typeface="Arial" pitchFamily="-110" charset="0"/>
                <a:ea typeface="+mn-ea"/>
                <a:cs typeface="+mn-cs"/>
              </a:rPr>
              <a:t>the user’s assumptions. These programs must identify what is permissible output</a:t>
            </a:r>
          </a:p>
          <a:p>
            <a:r>
              <a:rPr lang="en-US" sz="1200" kern="1200" baseline="0" dirty="0" smtClean="0">
                <a:solidFill>
                  <a:schemeClr val="tx1"/>
                </a:solidFill>
                <a:latin typeface="Arial" pitchFamily="-110" charset="0"/>
                <a:ea typeface="+mn-ea"/>
                <a:cs typeface="+mn-cs"/>
              </a:rPr>
              <a:t>content and filter any possibly untrusted data to ensure that only valid output is</a:t>
            </a:r>
          </a:p>
          <a:p>
            <a:r>
              <a:rPr lang="en-US" sz="1200" kern="1200" baseline="0" dirty="0" smtClean="0">
                <a:solidFill>
                  <a:schemeClr val="tx1"/>
                </a:solidFill>
                <a:latin typeface="Arial" pitchFamily="-110" charset="0"/>
                <a:ea typeface="+mn-ea"/>
                <a:cs typeface="+mn-cs"/>
              </a:rPr>
              <a:t>displayed. The simplest filtering alternative is to remove all HTML markup. This</a:t>
            </a:r>
          </a:p>
          <a:p>
            <a:r>
              <a:rPr lang="en-US" sz="1200" kern="1200" baseline="0" dirty="0" smtClean="0">
                <a:solidFill>
                  <a:schemeClr val="tx1"/>
                </a:solidFill>
                <a:latin typeface="Arial" pitchFamily="-110" charset="0"/>
                <a:ea typeface="+mn-ea"/>
                <a:cs typeface="+mn-cs"/>
              </a:rPr>
              <a:t>will certainly make the output safe but can conflict with the desire to allow some</a:t>
            </a:r>
          </a:p>
          <a:p>
            <a:r>
              <a:rPr lang="en-US" sz="1200" kern="1200" baseline="0" dirty="0" smtClean="0">
                <a:solidFill>
                  <a:schemeClr val="tx1"/>
                </a:solidFill>
                <a:latin typeface="Arial" pitchFamily="-110" charset="0"/>
                <a:ea typeface="+mn-ea"/>
                <a:cs typeface="+mn-cs"/>
              </a:rPr>
              <a:t>formatting of the output. The alternative is to allow just some safe markup through.</a:t>
            </a:r>
          </a:p>
          <a:p>
            <a:r>
              <a:rPr lang="en-US" sz="1200" kern="1200" baseline="0" dirty="0" smtClean="0">
                <a:solidFill>
                  <a:schemeClr val="tx1"/>
                </a:solidFill>
                <a:latin typeface="Arial" pitchFamily="-110" charset="0"/>
                <a:ea typeface="+mn-ea"/>
                <a:cs typeface="+mn-cs"/>
              </a:rPr>
              <a:t>As with input filtering, the focus should be on allowing only what is safe rather than</a:t>
            </a:r>
          </a:p>
          <a:p>
            <a:r>
              <a:rPr lang="en-US" sz="1200" kern="1200" baseline="0" dirty="0" smtClean="0">
                <a:solidFill>
                  <a:schemeClr val="tx1"/>
                </a:solidFill>
                <a:latin typeface="Arial" pitchFamily="-110" charset="0"/>
                <a:ea typeface="+mn-ea"/>
                <a:cs typeface="+mn-cs"/>
              </a:rPr>
              <a:t>trying to remove what is dangerous, as the interpretation of </a:t>
            </a:r>
            <a:r>
              <a:rPr lang="en-US" sz="1200" i="1" kern="1200" baseline="0" dirty="0" smtClean="0">
                <a:solidFill>
                  <a:schemeClr val="tx1"/>
                </a:solidFill>
                <a:latin typeface="Arial" pitchFamily="-110" charset="0"/>
                <a:ea typeface="+mn-ea"/>
                <a:cs typeface="+mn-cs"/>
              </a:rPr>
              <a:t>dangerous may well</a:t>
            </a:r>
          </a:p>
          <a:p>
            <a:r>
              <a:rPr lang="en-US" sz="1200" kern="1200" baseline="0" dirty="0" smtClean="0">
                <a:solidFill>
                  <a:schemeClr val="tx1"/>
                </a:solidFill>
                <a:latin typeface="Arial" pitchFamily="-110" charset="0"/>
                <a:ea typeface="+mn-ea"/>
                <a:cs typeface="+mn-cs"/>
              </a:rPr>
              <a:t>change over time.</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Another issue here is that different character sets allow different encodings of</a:t>
            </a:r>
          </a:p>
          <a:p>
            <a:r>
              <a:rPr lang="en-US" sz="1200" kern="1200" baseline="0" dirty="0" smtClean="0">
                <a:solidFill>
                  <a:schemeClr val="tx1"/>
                </a:solidFill>
                <a:latin typeface="Arial" pitchFamily="-110" charset="0"/>
                <a:ea typeface="+mn-ea"/>
                <a:cs typeface="+mn-cs"/>
              </a:rPr>
              <a:t>meta characters, which may change the interpretation of what is valid output. If the</a:t>
            </a:r>
          </a:p>
          <a:p>
            <a:r>
              <a:rPr lang="en-US" sz="1200" kern="1200" baseline="0" dirty="0" smtClean="0">
                <a:solidFill>
                  <a:schemeClr val="tx1"/>
                </a:solidFill>
                <a:latin typeface="Arial" pitchFamily="-110" charset="0"/>
                <a:ea typeface="+mn-ea"/>
                <a:cs typeface="+mn-cs"/>
              </a:rPr>
              <a:t>display program or device is unaware of the specific encoding used, it might make</a:t>
            </a:r>
          </a:p>
          <a:p>
            <a:r>
              <a:rPr lang="en-US" sz="1200" kern="1200" baseline="0" dirty="0" smtClean="0">
                <a:solidFill>
                  <a:schemeClr val="tx1"/>
                </a:solidFill>
                <a:latin typeface="Arial" pitchFamily="-110" charset="0"/>
                <a:ea typeface="+mn-ea"/>
                <a:cs typeface="+mn-cs"/>
              </a:rPr>
              <a:t>a different assumption to the program, possibly subverting the filtering. Hence it is</a:t>
            </a:r>
          </a:p>
          <a:p>
            <a:r>
              <a:rPr lang="en-US" sz="1200" kern="1200" baseline="0" dirty="0" smtClean="0">
                <a:solidFill>
                  <a:schemeClr val="tx1"/>
                </a:solidFill>
                <a:latin typeface="Arial" pitchFamily="-110" charset="0"/>
                <a:ea typeface="+mn-ea"/>
                <a:cs typeface="+mn-cs"/>
              </a:rPr>
              <a:t>important for the program either to explicitly specify encoding where possible or</a:t>
            </a:r>
          </a:p>
          <a:p>
            <a:r>
              <a:rPr lang="en-US" sz="1200" kern="1200" baseline="0" dirty="0" smtClean="0">
                <a:solidFill>
                  <a:schemeClr val="tx1"/>
                </a:solidFill>
                <a:latin typeface="Arial" pitchFamily="-110" charset="0"/>
                <a:ea typeface="+mn-ea"/>
                <a:cs typeface="+mn-cs"/>
              </a:rPr>
              <a:t>otherwise ensure that the encoding conforms to the display expectations. This is the</a:t>
            </a:r>
          </a:p>
          <a:p>
            <a:r>
              <a:rPr lang="en-US" sz="1200" kern="1200" baseline="0" dirty="0" smtClean="0">
                <a:solidFill>
                  <a:schemeClr val="tx1"/>
                </a:solidFill>
                <a:latin typeface="Arial" pitchFamily="-110" charset="0"/>
                <a:ea typeface="+mn-ea"/>
                <a:cs typeface="+mn-cs"/>
              </a:rPr>
              <a:t>obverse of the issue of input canonicalization, where the program ensures that it</a:t>
            </a:r>
          </a:p>
          <a:p>
            <a:r>
              <a:rPr lang="en-US" sz="1200" kern="1200" baseline="0" dirty="0" smtClean="0">
                <a:solidFill>
                  <a:schemeClr val="tx1"/>
                </a:solidFill>
                <a:latin typeface="Arial" pitchFamily="-110" charset="0"/>
                <a:ea typeface="+mn-ea"/>
                <a:cs typeface="+mn-cs"/>
              </a:rPr>
              <a:t>had a common minimal representation of the input to validate. In the case of Web</a:t>
            </a:r>
          </a:p>
          <a:p>
            <a:r>
              <a:rPr lang="en-US" sz="1200" kern="1200" baseline="0" dirty="0" smtClean="0">
                <a:solidFill>
                  <a:schemeClr val="tx1"/>
                </a:solidFill>
                <a:latin typeface="Arial" pitchFamily="-110" charset="0"/>
                <a:ea typeface="+mn-ea"/>
                <a:cs typeface="+mn-cs"/>
              </a:rPr>
              <a:t>output, it is possible for a Web server to specify explicitly the character set used in</a:t>
            </a:r>
          </a:p>
          <a:p>
            <a:r>
              <a:rPr lang="en-US" sz="1200" kern="1200" baseline="0" dirty="0" smtClean="0">
                <a:solidFill>
                  <a:schemeClr val="tx1"/>
                </a:solidFill>
                <a:latin typeface="Arial" pitchFamily="-110" charset="0"/>
                <a:ea typeface="+mn-ea"/>
                <a:cs typeface="+mn-cs"/>
              </a:rPr>
              <a:t>the Content-Type HTTP response header. Unfortunately, this is not specified as</a:t>
            </a:r>
          </a:p>
          <a:p>
            <a:r>
              <a:rPr lang="en-US" sz="1200" kern="1200" baseline="0" dirty="0" smtClean="0">
                <a:solidFill>
                  <a:schemeClr val="tx1"/>
                </a:solidFill>
                <a:latin typeface="Arial" pitchFamily="-110" charset="0"/>
                <a:ea typeface="+mn-ea"/>
                <a:cs typeface="+mn-cs"/>
              </a:rPr>
              <a:t>often as it should be. If not specified, browsers will make an assumption about the</a:t>
            </a:r>
          </a:p>
          <a:p>
            <a:r>
              <a:rPr lang="en-US" sz="1200" kern="1200" baseline="0" dirty="0" smtClean="0">
                <a:solidFill>
                  <a:schemeClr val="tx1"/>
                </a:solidFill>
                <a:latin typeface="Arial" pitchFamily="-110" charset="0"/>
                <a:ea typeface="+mn-ea"/>
                <a:cs typeface="+mn-cs"/>
              </a:rPr>
              <a:t>default character set to use. This assumption is not clearly codified; hence different</a:t>
            </a:r>
          </a:p>
          <a:p>
            <a:r>
              <a:rPr lang="en-US" sz="1200" kern="1200" baseline="0" dirty="0" smtClean="0">
                <a:solidFill>
                  <a:schemeClr val="tx1"/>
                </a:solidFill>
                <a:latin typeface="Arial" pitchFamily="-110" charset="0"/>
                <a:ea typeface="+mn-ea"/>
                <a:cs typeface="+mn-cs"/>
              </a:rPr>
              <a:t>browsers can and do make different choices. If Web output is being filtered, the</a:t>
            </a:r>
          </a:p>
          <a:p>
            <a:r>
              <a:rPr lang="en-US" sz="1200" kern="1200" baseline="0" dirty="0" smtClean="0">
                <a:solidFill>
                  <a:schemeClr val="tx1"/>
                </a:solidFill>
                <a:latin typeface="Arial" pitchFamily="-110" charset="0"/>
                <a:ea typeface="+mn-ea"/>
                <a:cs typeface="+mn-cs"/>
              </a:rPr>
              <a:t>character set should be specified.</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Note that in these examples of security flaws that result from program output,</a:t>
            </a:r>
          </a:p>
          <a:p>
            <a:r>
              <a:rPr lang="en-US" sz="1200" kern="1200" baseline="0" dirty="0" smtClean="0">
                <a:solidFill>
                  <a:schemeClr val="tx1"/>
                </a:solidFill>
                <a:latin typeface="Arial" pitchFamily="-110" charset="0"/>
                <a:ea typeface="+mn-ea"/>
                <a:cs typeface="+mn-cs"/>
              </a:rPr>
              <a:t>the target of compromise was not the program generating the output but</a:t>
            </a:r>
          </a:p>
          <a:p>
            <a:r>
              <a:rPr lang="en-US" sz="1200" kern="1200" baseline="0" dirty="0" smtClean="0">
                <a:solidFill>
                  <a:schemeClr val="tx1"/>
                </a:solidFill>
                <a:latin typeface="Arial" pitchFamily="-110" charset="0"/>
                <a:ea typeface="+mn-ea"/>
                <a:cs typeface="+mn-cs"/>
              </a:rPr>
              <a:t>rather the program or device used to display the output. It could be argued that</a:t>
            </a:r>
          </a:p>
          <a:p>
            <a:r>
              <a:rPr lang="en-US" sz="1200" kern="1200" baseline="0" dirty="0" smtClean="0">
                <a:solidFill>
                  <a:schemeClr val="tx1"/>
                </a:solidFill>
                <a:latin typeface="Arial" pitchFamily="-110" charset="0"/>
                <a:ea typeface="+mn-ea"/>
                <a:cs typeface="+mn-cs"/>
              </a:rPr>
              <a:t>this is not the concern of the programmer, as their program is not subverted.</a:t>
            </a:r>
          </a:p>
          <a:p>
            <a:r>
              <a:rPr lang="en-US" sz="1200" kern="1200" baseline="0" dirty="0" smtClean="0">
                <a:solidFill>
                  <a:schemeClr val="tx1"/>
                </a:solidFill>
                <a:latin typeface="Arial" pitchFamily="-110" charset="0"/>
                <a:ea typeface="+mn-ea"/>
                <a:cs typeface="+mn-cs"/>
              </a:rPr>
              <a:t>However, if the program acts as a conduit for attack, the programmer’s reputation</a:t>
            </a:r>
          </a:p>
          <a:p>
            <a:r>
              <a:rPr lang="en-US" sz="1200" kern="1200" baseline="0" dirty="0" smtClean="0">
                <a:solidFill>
                  <a:schemeClr val="tx1"/>
                </a:solidFill>
                <a:latin typeface="Arial" pitchFamily="-110" charset="0"/>
                <a:ea typeface="+mn-ea"/>
                <a:cs typeface="+mn-cs"/>
              </a:rPr>
              <a:t>will be tarnished, and users may well be less willing to use the program. In the case</a:t>
            </a:r>
          </a:p>
          <a:p>
            <a:r>
              <a:rPr lang="en-US" sz="1200" kern="1200" baseline="0" dirty="0" smtClean="0">
                <a:solidFill>
                  <a:schemeClr val="tx1"/>
                </a:solidFill>
                <a:latin typeface="Arial" pitchFamily="-110" charset="0"/>
                <a:ea typeface="+mn-ea"/>
                <a:cs typeface="+mn-cs"/>
              </a:rPr>
              <a:t>of XSS attacks, a number of well-known sites were implicated in these attacks and</a:t>
            </a:r>
          </a:p>
          <a:p>
            <a:r>
              <a:rPr lang="en-US" sz="1200" kern="1200" baseline="0" dirty="0" smtClean="0">
                <a:solidFill>
                  <a:schemeClr val="tx1"/>
                </a:solidFill>
                <a:latin typeface="Arial" pitchFamily="-110" charset="0"/>
                <a:ea typeface="+mn-ea"/>
                <a:cs typeface="+mn-cs"/>
              </a:rPr>
              <a:t>suffered adverse publicity.</a:t>
            </a:r>
            <a:endParaRPr lang="en-US" dirty="0">
              <a:latin typeface="Times" pitchFamily="-110" charset="0"/>
            </a:endParaRPr>
          </a:p>
        </p:txBody>
      </p:sp>
    </p:spTree>
    <p:extLst>
      <p:ext uri="{BB962C8B-B14F-4D97-AF65-F5344CB8AC3E}">
        <p14:creationId xmlns:p14="http://schemas.microsoft.com/office/powerpoint/2010/main" val="12332818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43</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 </a:t>
            </a:r>
            <a:r>
              <a:rPr lang="en-US" smtClean="0">
                <a:latin typeface="Times New Roman" pitchFamily="-107" charset="0"/>
              </a:rPr>
              <a:t>11 </a:t>
            </a:r>
            <a:r>
              <a:rPr lang="en-US" dirty="0">
                <a:latin typeface="Times New Roman" pitchFamily="-107" charset="0"/>
              </a:rPr>
              <a:t>summary.</a:t>
            </a:r>
          </a:p>
        </p:txBody>
      </p:sp>
    </p:spTree>
    <p:extLst>
      <p:ext uri="{BB962C8B-B14F-4D97-AF65-F5344CB8AC3E}">
        <p14:creationId xmlns:p14="http://schemas.microsoft.com/office/powerpoint/2010/main" val="256463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3C66C8-CD2A-E348-85EE-ED94F9548A35}" type="slidenum">
              <a:rPr lang="en-AU"/>
              <a:pPr/>
              <a:t>5</a:t>
            </a:fld>
            <a:endParaRPr lang="en-AU"/>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Software security is closely related to software quality and reliability, but with</a:t>
            </a:r>
          </a:p>
          <a:p>
            <a:r>
              <a:rPr lang="en-US" sz="1200" b="0" kern="1200" baseline="0" dirty="0" smtClean="0">
                <a:solidFill>
                  <a:schemeClr val="tx1"/>
                </a:solidFill>
                <a:latin typeface="Arial" pitchFamily="-110" charset="0"/>
                <a:ea typeface="+mn-ea"/>
                <a:cs typeface="+mn-cs"/>
              </a:rPr>
              <a:t>subtle differences. Software quality and reliability is concerned with the accidental</a:t>
            </a:r>
          </a:p>
          <a:p>
            <a:r>
              <a:rPr lang="en-US" sz="1200" b="0" kern="1200" baseline="0" dirty="0" smtClean="0">
                <a:solidFill>
                  <a:schemeClr val="tx1"/>
                </a:solidFill>
                <a:latin typeface="Arial" pitchFamily="-110" charset="0"/>
                <a:ea typeface="+mn-ea"/>
                <a:cs typeface="+mn-cs"/>
              </a:rPr>
              <a:t>failure of a program as a result of some theoretically random, unanticipated input,</a:t>
            </a:r>
          </a:p>
          <a:p>
            <a:r>
              <a:rPr lang="en-US" sz="1200" b="0" kern="1200" baseline="0" dirty="0" smtClean="0">
                <a:solidFill>
                  <a:schemeClr val="tx1"/>
                </a:solidFill>
                <a:latin typeface="Arial" pitchFamily="-110" charset="0"/>
                <a:ea typeface="+mn-ea"/>
                <a:cs typeface="+mn-cs"/>
              </a:rPr>
              <a:t>system interaction, or use of incorrect code. These failures are expected to follow</a:t>
            </a:r>
          </a:p>
          <a:p>
            <a:r>
              <a:rPr lang="en-US" sz="1200" b="0" kern="1200" baseline="0" dirty="0" smtClean="0">
                <a:solidFill>
                  <a:schemeClr val="tx1"/>
                </a:solidFill>
                <a:latin typeface="Arial" pitchFamily="-110" charset="0"/>
                <a:ea typeface="+mn-ea"/>
                <a:cs typeface="+mn-cs"/>
              </a:rPr>
              <a:t>some form of probability distribution. The usual approach to improve software</a:t>
            </a:r>
          </a:p>
          <a:p>
            <a:r>
              <a:rPr lang="en-US" sz="1200" b="0" kern="1200" baseline="0" dirty="0" smtClean="0">
                <a:solidFill>
                  <a:schemeClr val="tx1"/>
                </a:solidFill>
                <a:latin typeface="Arial" pitchFamily="-110" charset="0"/>
                <a:ea typeface="+mn-ea"/>
                <a:cs typeface="+mn-cs"/>
              </a:rPr>
              <a:t>quality is to use some form of structured design and testing to identify and eliminate</a:t>
            </a:r>
          </a:p>
          <a:p>
            <a:r>
              <a:rPr lang="en-US" sz="1200" b="0" kern="1200" baseline="0" dirty="0" smtClean="0">
                <a:solidFill>
                  <a:schemeClr val="tx1"/>
                </a:solidFill>
                <a:latin typeface="Arial" pitchFamily="-110" charset="0"/>
                <a:ea typeface="+mn-ea"/>
                <a:cs typeface="+mn-cs"/>
              </a:rPr>
              <a:t>as many bugs as is reasonably possible from a program. The testing usually</a:t>
            </a:r>
          </a:p>
          <a:p>
            <a:r>
              <a:rPr lang="en-US" sz="1200" b="0" kern="1200" baseline="0" dirty="0" smtClean="0">
                <a:solidFill>
                  <a:schemeClr val="tx1"/>
                </a:solidFill>
                <a:latin typeface="Arial" pitchFamily="-110" charset="0"/>
                <a:ea typeface="+mn-ea"/>
                <a:cs typeface="+mn-cs"/>
              </a:rPr>
              <a:t>involves variations of likely inputs and common errors, with the intent of minimizing</a:t>
            </a:r>
          </a:p>
          <a:p>
            <a:r>
              <a:rPr lang="en-US" sz="1200" b="0" kern="1200" baseline="0" dirty="0" smtClean="0">
                <a:solidFill>
                  <a:schemeClr val="tx1"/>
                </a:solidFill>
                <a:latin typeface="Arial" pitchFamily="-110" charset="0"/>
                <a:ea typeface="+mn-ea"/>
                <a:cs typeface="+mn-cs"/>
              </a:rPr>
              <a:t>the number of bugs that would be seen in general use. The concern is not the total</a:t>
            </a:r>
          </a:p>
          <a:p>
            <a:r>
              <a:rPr lang="en-US" sz="1200" b="0" kern="1200" baseline="0" dirty="0" smtClean="0">
                <a:solidFill>
                  <a:schemeClr val="tx1"/>
                </a:solidFill>
                <a:latin typeface="Arial" pitchFamily="-110" charset="0"/>
                <a:ea typeface="+mn-ea"/>
                <a:cs typeface="+mn-cs"/>
              </a:rPr>
              <a:t>number of bugs in a program, but how often they are triggered, resulting in program</a:t>
            </a:r>
          </a:p>
          <a:p>
            <a:r>
              <a:rPr lang="en-US" sz="1200" b="0" kern="1200" baseline="0" dirty="0" smtClean="0">
                <a:solidFill>
                  <a:schemeClr val="tx1"/>
                </a:solidFill>
                <a:latin typeface="Arial" pitchFamily="-110" charset="0"/>
                <a:ea typeface="+mn-ea"/>
                <a:cs typeface="+mn-cs"/>
              </a:rPr>
              <a:t>failure.</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Software security differs in that the attacker chooses the probability distribution,</a:t>
            </a:r>
          </a:p>
          <a:p>
            <a:r>
              <a:rPr lang="en-US" sz="1200" kern="1200" baseline="0" dirty="0" smtClean="0">
                <a:solidFill>
                  <a:schemeClr val="tx1"/>
                </a:solidFill>
                <a:latin typeface="Arial" pitchFamily="-110" charset="0"/>
                <a:ea typeface="+mn-ea"/>
                <a:cs typeface="+mn-cs"/>
              </a:rPr>
              <a:t>targeting specific bugs that result in a failure that can be exploited by the attacker.</a:t>
            </a:r>
          </a:p>
          <a:p>
            <a:r>
              <a:rPr lang="en-US" sz="1200" kern="1200" baseline="0" dirty="0" smtClean="0">
                <a:solidFill>
                  <a:schemeClr val="tx1"/>
                </a:solidFill>
                <a:latin typeface="Arial" pitchFamily="-110" charset="0"/>
                <a:ea typeface="+mn-ea"/>
                <a:cs typeface="+mn-cs"/>
              </a:rPr>
              <a:t>These bugs may often be triggered by inputs that differ dramatically from what is</a:t>
            </a:r>
          </a:p>
          <a:p>
            <a:r>
              <a:rPr lang="en-US" sz="1200" kern="1200" baseline="0" dirty="0" smtClean="0">
                <a:solidFill>
                  <a:schemeClr val="tx1"/>
                </a:solidFill>
                <a:latin typeface="Arial" pitchFamily="-110" charset="0"/>
                <a:ea typeface="+mn-ea"/>
                <a:cs typeface="+mn-cs"/>
              </a:rPr>
              <a:t>usually expected and hence are unlikely to be identified by common testing approaches.</a:t>
            </a:r>
          </a:p>
          <a:p>
            <a:endParaRPr lang="en-US" sz="1200" kern="1200" baseline="0" dirty="0" smtClean="0">
              <a:solidFill>
                <a:schemeClr val="tx1"/>
              </a:solidFill>
              <a:latin typeface="Arial" pitchFamily="-110" charset="0"/>
              <a:ea typeface="+mn-ea"/>
              <a:cs typeface="+mn-cs"/>
            </a:endParaRPr>
          </a:p>
          <a:p>
            <a:endParaRPr lang="en-US" dirty="0"/>
          </a:p>
        </p:txBody>
      </p:sp>
    </p:spTree>
    <p:extLst>
      <p:ext uri="{BB962C8B-B14F-4D97-AF65-F5344CB8AC3E}">
        <p14:creationId xmlns:p14="http://schemas.microsoft.com/office/powerpoint/2010/main" val="103087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A96AA-BF81-B841-B7A8-0C2606A0C1E3}" type="slidenum">
              <a:rPr lang="en-AU"/>
              <a:pPr/>
              <a:t>6</a:t>
            </a:fld>
            <a:endParaRPr lang="en-AU"/>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10" charset="0"/>
                <a:ea typeface="+mn-ea"/>
                <a:cs typeface="+mn-cs"/>
              </a:rPr>
              <a:t>Writing secure, safe code requires attention to all aspects of how a program executes,</a:t>
            </a:r>
          </a:p>
          <a:p>
            <a:r>
              <a:rPr lang="en-US" sz="1200" b="0" i="0" u="none" strike="noStrike" kern="1200" baseline="0" dirty="0" smtClean="0">
                <a:solidFill>
                  <a:schemeClr val="tx1"/>
                </a:solidFill>
                <a:latin typeface="Arial" pitchFamily="-110" charset="0"/>
                <a:ea typeface="+mn-ea"/>
                <a:cs typeface="+mn-cs"/>
              </a:rPr>
              <a:t>the environment it executes in, and the type of data it processes. Nothing can be</a:t>
            </a:r>
          </a:p>
          <a:p>
            <a:r>
              <a:rPr lang="en-US" sz="1200" b="0" i="0" u="none" strike="noStrike" kern="1200" baseline="0" dirty="0" smtClean="0">
                <a:solidFill>
                  <a:schemeClr val="tx1"/>
                </a:solidFill>
                <a:latin typeface="Arial" pitchFamily="-110" charset="0"/>
                <a:ea typeface="+mn-ea"/>
                <a:cs typeface="+mn-cs"/>
              </a:rPr>
              <a:t>assumed, and all potential errors must be checked. These issues are highlighted in the</a:t>
            </a:r>
          </a:p>
          <a:p>
            <a:r>
              <a:rPr lang="en-US" sz="1200" b="0" i="0" u="none" strike="noStrike" kern="1200" baseline="0" dirty="0" smtClean="0">
                <a:solidFill>
                  <a:schemeClr val="tx1"/>
                </a:solidFill>
                <a:latin typeface="Arial" pitchFamily="-110" charset="0"/>
                <a:ea typeface="+mn-ea"/>
                <a:cs typeface="+mn-cs"/>
              </a:rPr>
              <a:t>following definition:</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Defensive or  Secure Programming is the process of designing and implementing</a:t>
            </a:r>
          </a:p>
          <a:p>
            <a:r>
              <a:rPr lang="en-US" sz="1200" b="0" i="0" u="none" strike="noStrike" kern="1200" baseline="0" dirty="0" smtClean="0">
                <a:solidFill>
                  <a:schemeClr val="tx1"/>
                </a:solidFill>
                <a:latin typeface="Arial" pitchFamily="-110" charset="0"/>
                <a:ea typeface="+mn-ea"/>
                <a:cs typeface="+mn-cs"/>
              </a:rPr>
              <a:t>software so that it continues to function even when under attack. Software</a:t>
            </a:r>
          </a:p>
          <a:p>
            <a:r>
              <a:rPr lang="en-US" sz="1200" b="0" i="0" u="none" strike="noStrike" kern="1200" baseline="0" dirty="0" smtClean="0">
                <a:solidFill>
                  <a:schemeClr val="tx1"/>
                </a:solidFill>
                <a:latin typeface="Arial" pitchFamily="-110" charset="0"/>
                <a:ea typeface="+mn-ea"/>
                <a:cs typeface="+mn-cs"/>
              </a:rPr>
              <a:t>written using this process is able to detect erroneous conditions resulting from</a:t>
            </a:r>
          </a:p>
          <a:p>
            <a:r>
              <a:rPr lang="en-US" sz="1200" b="0" i="0" u="none" strike="noStrike" kern="1200" baseline="0" dirty="0" smtClean="0">
                <a:solidFill>
                  <a:schemeClr val="tx1"/>
                </a:solidFill>
                <a:latin typeface="Arial" pitchFamily="-110" charset="0"/>
                <a:ea typeface="+mn-ea"/>
                <a:cs typeface="+mn-cs"/>
              </a:rPr>
              <a:t>some attack, and to either continue executing safely, or to fail gracefully. The</a:t>
            </a:r>
          </a:p>
          <a:p>
            <a:r>
              <a:rPr lang="en-US" sz="1200" b="0" i="0" u="none" strike="noStrike" kern="1200" baseline="0" dirty="0" smtClean="0">
                <a:solidFill>
                  <a:schemeClr val="tx1"/>
                </a:solidFill>
                <a:latin typeface="Arial" pitchFamily="-110" charset="0"/>
                <a:ea typeface="+mn-ea"/>
                <a:cs typeface="+mn-cs"/>
              </a:rPr>
              <a:t>key rule in defensive programming is to never assume anything, but to check all</a:t>
            </a:r>
          </a:p>
          <a:p>
            <a:r>
              <a:rPr lang="en-US" sz="1200" b="0" i="0" u="none" strike="noStrike" kern="1200" baseline="0" dirty="0" smtClean="0">
                <a:solidFill>
                  <a:schemeClr val="tx1"/>
                </a:solidFill>
                <a:latin typeface="Arial" pitchFamily="-110" charset="0"/>
                <a:ea typeface="+mn-ea"/>
                <a:cs typeface="+mn-cs"/>
              </a:rPr>
              <a:t>assumptions and to handle any possible error states.</a:t>
            </a:r>
            <a:endParaRPr lang="en-US" b="0" dirty="0"/>
          </a:p>
        </p:txBody>
      </p:sp>
    </p:spTree>
    <p:extLst>
      <p:ext uri="{BB962C8B-B14F-4D97-AF65-F5344CB8AC3E}">
        <p14:creationId xmlns:p14="http://schemas.microsoft.com/office/powerpoint/2010/main" val="214695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54E23-62A3-8C49-BC77-2B12B73FE5A8}" type="slidenum">
              <a:rPr lang="en-AU"/>
              <a:pPr/>
              <a:t>7</a:t>
            </a:fld>
            <a:endParaRPr lang="en-AU"/>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This definition emphasizes the need to make explicit any assumptions about how</a:t>
            </a:r>
          </a:p>
          <a:p>
            <a:r>
              <a:rPr lang="en-US" sz="1200" kern="1200" baseline="0" dirty="0" smtClean="0">
                <a:solidFill>
                  <a:schemeClr val="tx1"/>
                </a:solidFill>
                <a:latin typeface="Arial" pitchFamily="-110" charset="0"/>
                <a:ea typeface="+mn-ea"/>
                <a:cs typeface="+mn-cs"/>
              </a:rPr>
              <a:t>a program will run, and the types of input it will process. To help clarify the issues,</a:t>
            </a:r>
          </a:p>
          <a:p>
            <a:r>
              <a:rPr lang="en-US" sz="1200" kern="1200" baseline="0" dirty="0" smtClean="0">
                <a:solidFill>
                  <a:schemeClr val="tx1"/>
                </a:solidFill>
                <a:latin typeface="Arial" pitchFamily="-110" charset="0"/>
                <a:ea typeface="+mn-ea"/>
                <a:cs typeface="+mn-cs"/>
              </a:rPr>
              <a:t>consider the abstract model of a program shown in Figure 11.1.  This illustrates</a:t>
            </a:r>
          </a:p>
          <a:p>
            <a:r>
              <a:rPr lang="en-US" sz="1200" kern="1200" baseline="0" dirty="0" smtClean="0">
                <a:solidFill>
                  <a:schemeClr val="tx1"/>
                </a:solidFill>
                <a:latin typeface="Arial" pitchFamily="-110" charset="0"/>
                <a:ea typeface="+mn-ea"/>
                <a:cs typeface="+mn-cs"/>
              </a:rPr>
              <a:t>the concepts taught in most introductory programming courses. A program reads</a:t>
            </a:r>
          </a:p>
          <a:p>
            <a:r>
              <a:rPr lang="en-US" sz="1200" kern="1200" baseline="0" dirty="0" smtClean="0">
                <a:solidFill>
                  <a:schemeClr val="tx1"/>
                </a:solidFill>
                <a:latin typeface="Arial" pitchFamily="-110" charset="0"/>
                <a:ea typeface="+mn-ea"/>
                <a:cs typeface="+mn-cs"/>
              </a:rPr>
              <a:t>input data from a variety of possible sources, processes that data according to some</a:t>
            </a:r>
          </a:p>
          <a:p>
            <a:r>
              <a:rPr lang="en-US" sz="1200" kern="1200" baseline="0" dirty="0" smtClean="0">
                <a:solidFill>
                  <a:schemeClr val="tx1"/>
                </a:solidFill>
                <a:latin typeface="Arial" pitchFamily="-110" charset="0"/>
                <a:ea typeface="+mn-ea"/>
                <a:cs typeface="+mn-cs"/>
              </a:rPr>
              <a:t>algorithm, and then generates output, possibly to multiple different destinations. It</a:t>
            </a:r>
          </a:p>
          <a:p>
            <a:r>
              <a:rPr lang="en-US" sz="1200" kern="1200" baseline="0" dirty="0" smtClean="0">
                <a:solidFill>
                  <a:schemeClr val="tx1"/>
                </a:solidFill>
                <a:latin typeface="Arial" pitchFamily="-110" charset="0"/>
                <a:ea typeface="+mn-ea"/>
                <a:cs typeface="+mn-cs"/>
              </a:rPr>
              <a:t>executes in the environment provided by some operating system, using the machine</a:t>
            </a:r>
          </a:p>
          <a:p>
            <a:r>
              <a:rPr lang="en-US" sz="1200" kern="1200" baseline="0" dirty="0" smtClean="0">
                <a:solidFill>
                  <a:schemeClr val="tx1"/>
                </a:solidFill>
                <a:latin typeface="Arial" pitchFamily="-110" charset="0"/>
                <a:ea typeface="+mn-ea"/>
                <a:cs typeface="+mn-cs"/>
              </a:rPr>
              <a:t>instructions of some specific processor type. While processing the data, the program</a:t>
            </a:r>
          </a:p>
          <a:p>
            <a:r>
              <a:rPr lang="en-US" sz="1200" kern="1200" baseline="0" dirty="0" smtClean="0">
                <a:solidFill>
                  <a:schemeClr val="tx1"/>
                </a:solidFill>
                <a:latin typeface="Arial" pitchFamily="-110" charset="0"/>
                <a:ea typeface="+mn-ea"/>
                <a:cs typeface="+mn-cs"/>
              </a:rPr>
              <a:t>will use system calls, and possibly other programs available on the system. These</a:t>
            </a:r>
          </a:p>
          <a:p>
            <a:r>
              <a:rPr lang="en-US" sz="1200" kern="1200" baseline="0" dirty="0" smtClean="0">
                <a:solidFill>
                  <a:schemeClr val="tx1"/>
                </a:solidFill>
                <a:latin typeface="Arial" pitchFamily="-110" charset="0"/>
                <a:ea typeface="+mn-ea"/>
                <a:cs typeface="+mn-cs"/>
              </a:rPr>
              <a:t>may result in data being saved or modified on the system or cause some other side</a:t>
            </a:r>
          </a:p>
          <a:p>
            <a:r>
              <a:rPr lang="en-US" sz="1200" kern="1200" baseline="0" dirty="0" smtClean="0">
                <a:solidFill>
                  <a:schemeClr val="tx1"/>
                </a:solidFill>
                <a:latin typeface="Arial" pitchFamily="-110" charset="0"/>
                <a:ea typeface="+mn-ea"/>
                <a:cs typeface="+mn-cs"/>
              </a:rPr>
              <a:t>effect as a result of the program execution. All of these aspects can interact with</a:t>
            </a:r>
          </a:p>
          <a:p>
            <a:r>
              <a:rPr lang="en-US" sz="1200" kern="1200" baseline="0" dirty="0" smtClean="0">
                <a:solidFill>
                  <a:schemeClr val="tx1"/>
                </a:solidFill>
                <a:latin typeface="Arial" pitchFamily="-110" charset="0"/>
                <a:ea typeface="+mn-ea"/>
                <a:cs typeface="+mn-cs"/>
              </a:rPr>
              <a:t>each other, often in complex ways.</a:t>
            </a:r>
            <a:endParaRPr lang="en-US" dirty="0"/>
          </a:p>
        </p:txBody>
      </p:sp>
    </p:spTree>
    <p:extLst>
      <p:ext uri="{BB962C8B-B14F-4D97-AF65-F5344CB8AC3E}">
        <p14:creationId xmlns:p14="http://schemas.microsoft.com/office/powerpoint/2010/main" val="187108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Arial" pitchFamily="-110" charset="0"/>
                <a:ea typeface="+mn-ea"/>
                <a:cs typeface="+mn-cs"/>
              </a:rPr>
              <a:t>When writing a program, programmers typically focus on what is needed to</a:t>
            </a:r>
          </a:p>
          <a:p>
            <a:r>
              <a:rPr lang="en-US" sz="1200" kern="1200" baseline="0" dirty="0" smtClean="0">
                <a:solidFill>
                  <a:schemeClr val="tx1"/>
                </a:solidFill>
                <a:latin typeface="Arial" pitchFamily="-110" charset="0"/>
                <a:ea typeface="+mn-ea"/>
                <a:cs typeface="+mn-cs"/>
              </a:rPr>
              <a:t>solve whatever problem the program addresses. Hence their attention is on the steps</a:t>
            </a:r>
          </a:p>
          <a:p>
            <a:r>
              <a:rPr lang="en-US" sz="1200" kern="1200" baseline="0" dirty="0" smtClean="0">
                <a:solidFill>
                  <a:schemeClr val="tx1"/>
                </a:solidFill>
                <a:latin typeface="Arial" pitchFamily="-110" charset="0"/>
                <a:ea typeface="+mn-ea"/>
                <a:cs typeface="+mn-cs"/>
              </a:rPr>
              <a:t>needed for success and the normal flow of execution of the program rather than</a:t>
            </a:r>
          </a:p>
          <a:p>
            <a:r>
              <a:rPr lang="en-US" sz="1200" kern="1200" baseline="0" dirty="0" smtClean="0">
                <a:solidFill>
                  <a:schemeClr val="tx1"/>
                </a:solidFill>
                <a:latin typeface="Arial" pitchFamily="-110" charset="0"/>
                <a:ea typeface="+mn-ea"/>
                <a:cs typeface="+mn-cs"/>
              </a:rPr>
              <a:t>considering every potential point of failure. They often make assumptions about the</a:t>
            </a:r>
          </a:p>
          <a:p>
            <a:r>
              <a:rPr lang="en-US" sz="1200" kern="1200" baseline="0" dirty="0" smtClean="0">
                <a:solidFill>
                  <a:schemeClr val="tx1"/>
                </a:solidFill>
                <a:latin typeface="Arial" pitchFamily="-110" charset="0"/>
                <a:ea typeface="+mn-ea"/>
                <a:cs typeface="+mn-cs"/>
              </a:rPr>
              <a:t>type of inputs a program will receive and the environment it executes in. Defensive</a:t>
            </a:r>
          </a:p>
          <a:p>
            <a:r>
              <a:rPr lang="en-US" sz="1200" kern="1200" baseline="0" dirty="0" smtClean="0">
                <a:solidFill>
                  <a:schemeClr val="tx1"/>
                </a:solidFill>
                <a:latin typeface="Arial" pitchFamily="-110" charset="0"/>
                <a:ea typeface="+mn-ea"/>
                <a:cs typeface="+mn-cs"/>
              </a:rPr>
              <a:t>programming means these assumptions need to be validated by the program and all</a:t>
            </a:r>
          </a:p>
          <a:p>
            <a:r>
              <a:rPr lang="en-US" sz="1200" kern="1200" baseline="0" dirty="0" smtClean="0">
                <a:solidFill>
                  <a:schemeClr val="tx1"/>
                </a:solidFill>
                <a:latin typeface="Arial" pitchFamily="-110" charset="0"/>
                <a:ea typeface="+mn-ea"/>
                <a:cs typeface="+mn-cs"/>
              </a:rPr>
              <a:t>potential failures handled gracefully and safely. Correctly anticipating, checking,</a:t>
            </a:r>
          </a:p>
          <a:p>
            <a:r>
              <a:rPr lang="en-US" sz="1200" kern="1200" baseline="0" dirty="0" smtClean="0">
                <a:solidFill>
                  <a:schemeClr val="tx1"/>
                </a:solidFill>
                <a:latin typeface="Arial" pitchFamily="-110" charset="0"/>
                <a:ea typeface="+mn-ea"/>
                <a:cs typeface="+mn-cs"/>
              </a:rPr>
              <a:t>and handling all possible errors will certainly increase the amount of code needed</a:t>
            </a:r>
          </a:p>
          <a:p>
            <a:r>
              <a:rPr lang="en-US" sz="1200" kern="1200" baseline="0" dirty="0" smtClean="0">
                <a:solidFill>
                  <a:schemeClr val="tx1"/>
                </a:solidFill>
                <a:latin typeface="Arial" pitchFamily="-110" charset="0"/>
                <a:ea typeface="+mn-ea"/>
                <a:cs typeface="+mn-cs"/>
              </a:rPr>
              <a:t>in, and the time taken to write, a program. This conflicts with business pressures to</a:t>
            </a:r>
          </a:p>
          <a:p>
            <a:r>
              <a:rPr lang="en-US" sz="1200" kern="1200" baseline="0" dirty="0" smtClean="0">
                <a:solidFill>
                  <a:schemeClr val="tx1"/>
                </a:solidFill>
                <a:latin typeface="Arial" pitchFamily="-110" charset="0"/>
                <a:ea typeface="+mn-ea"/>
                <a:cs typeface="+mn-cs"/>
              </a:rPr>
              <a:t>keep development times as short as possible to maximize market advantage. Unless</a:t>
            </a:r>
          </a:p>
          <a:p>
            <a:r>
              <a:rPr lang="en-US" sz="1200" kern="1200" baseline="0" dirty="0" smtClean="0">
                <a:solidFill>
                  <a:schemeClr val="tx1"/>
                </a:solidFill>
                <a:latin typeface="Arial" pitchFamily="-110" charset="0"/>
                <a:ea typeface="+mn-ea"/>
                <a:cs typeface="+mn-cs"/>
              </a:rPr>
              <a:t>software security is a design goal, addressed from the start of program development,</a:t>
            </a:r>
          </a:p>
          <a:p>
            <a:r>
              <a:rPr lang="en-US" sz="1200" kern="1200" baseline="0" dirty="0" smtClean="0">
                <a:solidFill>
                  <a:schemeClr val="tx1"/>
                </a:solidFill>
                <a:latin typeface="Arial" pitchFamily="-110" charset="0"/>
                <a:ea typeface="+mn-ea"/>
                <a:cs typeface="+mn-cs"/>
              </a:rPr>
              <a:t>a secure program is unlikely to result.</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Further, when changes are required to a program, the programmer often</a:t>
            </a:r>
          </a:p>
          <a:p>
            <a:r>
              <a:rPr lang="en-US" sz="1200" kern="1200" baseline="0" dirty="0" smtClean="0">
                <a:solidFill>
                  <a:schemeClr val="tx1"/>
                </a:solidFill>
                <a:latin typeface="Arial" pitchFamily="-110" charset="0"/>
                <a:ea typeface="+mn-ea"/>
                <a:cs typeface="+mn-cs"/>
              </a:rPr>
              <a:t>focuses on the changes required and what needs to be achieved. Again, defensive</a:t>
            </a:r>
          </a:p>
          <a:p>
            <a:r>
              <a:rPr lang="en-US" sz="1200" kern="1200" baseline="0" dirty="0" smtClean="0">
                <a:solidFill>
                  <a:schemeClr val="tx1"/>
                </a:solidFill>
                <a:latin typeface="Arial" pitchFamily="-110" charset="0"/>
                <a:ea typeface="+mn-ea"/>
                <a:cs typeface="+mn-cs"/>
              </a:rPr>
              <a:t>programming means that the programmer must carefully check any assumptions</a:t>
            </a:r>
          </a:p>
          <a:p>
            <a:r>
              <a:rPr lang="en-US" sz="1200" kern="1200" baseline="0" dirty="0" smtClean="0">
                <a:solidFill>
                  <a:schemeClr val="tx1"/>
                </a:solidFill>
                <a:latin typeface="Arial" pitchFamily="-110" charset="0"/>
                <a:ea typeface="+mn-ea"/>
                <a:cs typeface="+mn-cs"/>
              </a:rPr>
              <a:t>made, check and handle all possible errors, and carefully check any interactions with</a:t>
            </a:r>
          </a:p>
          <a:p>
            <a:r>
              <a:rPr lang="en-US" sz="1200" kern="1200" baseline="0" dirty="0" smtClean="0">
                <a:solidFill>
                  <a:schemeClr val="tx1"/>
                </a:solidFill>
                <a:latin typeface="Arial" pitchFamily="-110" charset="0"/>
                <a:ea typeface="+mn-ea"/>
                <a:cs typeface="+mn-cs"/>
              </a:rPr>
              <a:t>existing code. Failure to identify and manage such interactions can result in incorrect</a:t>
            </a:r>
          </a:p>
          <a:p>
            <a:r>
              <a:rPr lang="en-US" sz="1200" kern="1200" baseline="0" dirty="0" smtClean="0">
                <a:solidFill>
                  <a:schemeClr val="tx1"/>
                </a:solidFill>
                <a:latin typeface="Arial" pitchFamily="-110" charset="0"/>
                <a:ea typeface="+mn-ea"/>
                <a:cs typeface="+mn-cs"/>
              </a:rPr>
              <a:t>program behavior and the introduction of vulnerabilities into a previously secure</a:t>
            </a:r>
          </a:p>
          <a:p>
            <a:r>
              <a:rPr lang="en-US" sz="1200" kern="1200" baseline="0" dirty="0" smtClean="0">
                <a:solidFill>
                  <a:schemeClr val="tx1"/>
                </a:solidFill>
                <a:latin typeface="Arial" pitchFamily="-110" charset="0"/>
                <a:ea typeface="+mn-ea"/>
                <a:cs typeface="+mn-cs"/>
              </a:rPr>
              <a:t>program.</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Defensive programming thus requires a changed mindset to traditional</a:t>
            </a:r>
          </a:p>
          <a:p>
            <a:r>
              <a:rPr lang="en-US" sz="1200" kern="1200" baseline="0" dirty="0" smtClean="0">
                <a:solidFill>
                  <a:schemeClr val="tx1"/>
                </a:solidFill>
                <a:latin typeface="Arial" pitchFamily="-110" charset="0"/>
                <a:ea typeface="+mn-ea"/>
                <a:cs typeface="+mn-cs"/>
              </a:rPr>
              <a:t>programming practices, with their emphasis on programs that solve the desired</a:t>
            </a:r>
          </a:p>
          <a:p>
            <a:r>
              <a:rPr lang="en-US" sz="1200" kern="1200" baseline="0" dirty="0" smtClean="0">
                <a:solidFill>
                  <a:schemeClr val="tx1"/>
                </a:solidFill>
                <a:latin typeface="Arial" pitchFamily="-110" charset="0"/>
                <a:ea typeface="+mn-ea"/>
                <a:cs typeface="+mn-cs"/>
              </a:rPr>
              <a:t>problem for most users, most of the time. This changed mindset means the</a:t>
            </a:r>
          </a:p>
          <a:p>
            <a:r>
              <a:rPr lang="en-US" sz="1200" kern="1200" baseline="0" dirty="0" smtClean="0">
                <a:solidFill>
                  <a:schemeClr val="tx1"/>
                </a:solidFill>
                <a:latin typeface="Arial" pitchFamily="-110" charset="0"/>
                <a:ea typeface="+mn-ea"/>
                <a:cs typeface="+mn-cs"/>
              </a:rPr>
              <a:t>programmer needs an awareness of the consequences of failure and the techniques</a:t>
            </a:r>
          </a:p>
          <a:p>
            <a:r>
              <a:rPr lang="en-US" sz="1200" kern="1200" baseline="0" dirty="0" smtClean="0">
                <a:solidFill>
                  <a:schemeClr val="tx1"/>
                </a:solidFill>
                <a:latin typeface="Arial" pitchFamily="-110" charset="0"/>
                <a:ea typeface="+mn-ea"/>
                <a:cs typeface="+mn-cs"/>
              </a:rPr>
              <a:t>used by attackers. Paranoia is a virtue, because the enormous growth in vulnerability</a:t>
            </a:r>
          </a:p>
          <a:p>
            <a:r>
              <a:rPr lang="en-US" sz="1200" kern="1200" baseline="0" dirty="0" smtClean="0">
                <a:solidFill>
                  <a:schemeClr val="tx1"/>
                </a:solidFill>
                <a:latin typeface="Arial" pitchFamily="-110" charset="0"/>
                <a:ea typeface="+mn-ea"/>
                <a:cs typeface="+mn-cs"/>
              </a:rPr>
              <a:t>reports really does show that attackers are out to get you! This mindset has to</a:t>
            </a:r>
          </a:p>
          <a:p>
            <a:r>
              <a:rPr lang="en-US" sz="1200" kern="1200" baseline="0" dirty="0" smtClean="0">
                <a:solidFill>
                  <a:schemeClr val="tx1"/>
                </a:solidFill>
                <a:latin typeface="Arial" pitchFamily="-110" charset="0"/>
                <a:ea typeface="+mn-ea"/>
                <a:cs typeface="+mn-cs"/>
              </a:rPr>
              <a:t>recognize that normal testing techniques will not identify many of the vulnerabilities</a:t>
            </a:r>
          </a:p>
          <a:p>
            <a:r>
              <a:rPr lang="en-US" sz="1200" kern="1200" baseline="0" dirty="0" smtClean="0">
                <a:solidFill>
                  <a:schemeClr val="tx1"/>
                </a:solidFill>
                <a:latin typeface="Arial" pitchFamily="-110" charset="0"/>
                <a:ea typeface="+mn-ea"/>
                <a:cs typeface="+mn-cs"/>
              </a:rPr>
              <a:t>that may exist but that are triggered by highly unusual and unexpected inputs.</a:t>
            </a:r>
          </a:p>
          <a:p>
            <a:r>
              <a:rPr lang="en-US" sz="1200" kern="1200" baseline="0" dirty="0" smtClean="0">
                <a:solidFill>
                  <a:schemeClr val="tx1"/>
                </a:solidFill>
                <a:latin typeface="Arial" pitchFamily="-110" charset="0"/>
                <a:ea typeface="+mn-ea"/>
                <a:cs typeface="+mn-cs"/>
              </a:rPr>
              <a:t>It means that lessons must be learned from previous failures, ensuring that new</a:t>
            </a:r>
          </a:p>
          <a:p>
            <a:r>
              <a:rPr lang="en-US" sz="1200" kern="1200" baseline="0" dirty="0" smtClean="0">
                <a:solidFill>
                  <a:schemeClr val="tx1"/>
                </a:solidFill>
                <a:latin typeface="Arial" pitchFamily="-110" charset="0"/>
                <a:ea typeface="+mn-ea"/>
                <a:cs typeface="+mn-cs"/>
              </a:rPr>
              <a:t>programs will not suffer the same weaknesses. It means that programs should be</a:t>
            </a:r>
          </a:p>
          <a:p>
            <a:r>
              <a:rPr lang="en-US" sz="1200" kern="1200" baseline="0" dirty="0" smtClean="0">
                <a:solidFill>
                  <a:schemeClr val="tx1"/>
                </a:solidFill>
                <a:latin typeface="Arial" pitchFamily="-110" charset="0"/>
                <a:ea typeface="+mn-ea"/>
                <a:cs typeface="+mn-cs"/>
              </a:rPr>
              <a:t>engineered, as far as possible, to be as resilient as possible in the face of any error</a:t>
            </a:r>
          </a:p>
          <a:p>
            <a:r>
              <a:rPr lang="en-US" sz="1200" kern="1200" baseline="0" dirty="0" smtClean="0">
                <a:solidFill>
                  <a:schemeClr val="tx1"/>
                </a:solidFill>
                <a:latin typeface="Arial" pitchFamily="-110" charset="0"/>
                <a:ea typeface="+mn-ea"/>
                <a:cs typeface="+mn-cs"/>
              </a:rPr>
              <a:t>or unexpected condition. Defensive programmers have to understand how failures</a:t>
            </a:r>
          </a:p>
          <a:p>
            <a:r>
              <a:rPr lang="en-US" sz="1200" kern="1200" baseline="0" dirty="0" smtClean="0">
                <a:solidFill>
                  <a:schemeClr val="tx1"/>
                </a:solidFill>
                <a:latin typeface="Arial" pitchFamily="-110" charset="0"/>
                <a:ea typeface="+mn-ea"/>
                <a:cs typeface="+mn-cs"/>
              </a:rPr>
              <a:t>can occur and the steps needed to reduce the chance of them occurring in their</a:t>
            </a:r>
          </a:p>
          <a:p>
            <a:r>
              <a:rPr lang="en-US" sz="1200" kern="1200" baseline="0" dirty="0" smtClean="0">
                <a:solidFill>
                  <a:schemeClr val="tx1"/>
                </a:solidFill>
                <a:latin typeface="Arial" pitchFamily="-110" charset="0"/>
                <a:ea typeface="+mn-ea"/>
                <a:cs typeface="+mn-cs"/>
              </a:rPr>
              <a:t>programs.</a:t>
            </a:r>
            <a:endParaRPr lang="en-US" dirty="0"/>
          </a:p>
        </p:txBody>
      </p:sp>
      <p:sp>
        <p:nvSpPr>
          <p:cNvPr id="4" name="Slide Number Placeholder 3"/>
          <p:cNvSpPr>
            <a:spLocks noGrp="1"/>
          </p:cNvSpPr>
          <p:nvPr>
            <p:ph type="sldNum" sz="quarter" idx="10"/>
          </p:nvPr>
        </p:nvSpPr>
        <p:spPr/>
        <p:txBody>
          <a:bodyPr/>
          <a:lstStyle/>
          <a:p>
            <a:fld id="{D5545940-966A-6A45-9F48-443597D6B6D4}" type="slidenum">
              <a:rPr lang="en-AU" smtClean="0"/>
              <a:pPr/>
              <a:t>8</a:t>
            </a:fld>
            <a:endParaRPr lang="en-AU"/>
          </a:p>
        </p:txBody>
      </p:sp>
    </p:spTree>
    <p:extLst>
      <p:ext uri="{BB962C8B-B14F-4D97-AF65-F5344CB8AC3E}">
        <p14:creationId xmlns:p14="http://schemas.microsoft.com/office/powerpoint/2010/main" val="102980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9F77A-98E9-514B-922B-A68CCC9357AE}" type="slidenum">
              <a:rPr lang="en-AU"/>
              <a:pPr/>
              <a:t>9</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necessity for security and reliability to be design goals from the inception</a:t>
            </a:r>
          </a:p>
          <a:p>
            <a:r>
              <a:rPr lang="en-US" sz="1200" kern="1200" baseline="0" dirty="0" smtClean="0">
                <a:solidFill>
                  <a:schemeClr val="tx1"/>
                </a:solidFill>
                <a:latin typeface="Arial" pitchFamily="-110" charset="0"/>
                <a:ea typeface="+mn-ea"/>
                <a:cs typeface="+mn-cs"/>
              </a:rPr>
              <a:t>of a project has long been recognized by most engineering disciplines. Society</a:t>
            </a:r>
          </a:p>
          <a:p>
            <a:r>
              <a:rPr lang="en-US" sz="1200" kern="1200" baseline="0" dirty="0" smtClean="0">
                <a:solidFill>
                  <a:schemeClr val="tx1"/>
                </a:solidFill>
                <a:latin typeface="Arial" pitchFamily="-110" charset="0"/>
                <a:ea typeface="+mn-ea"/>
                <a:cs typeface="+mn-cs"/>
              </a:rPr>
              <a:t>in general is intolerant of bridges collapsing, buildings falling down, or airplanes</a:t>
            </a:r>
          </a:p>
          <a:p>
            <a:r>
              <a:rPr lang="en-US" sz="1200" kern="1200" baseline="0" dirty="0" smtClean="0">
                <a:solidFill>
                  <a:schemeClr val="tx1"/>
                </a:solidFill>
                <a:latin typeface="Arial" pitchFamily="-110" charset="0"/>
                <a:ea typeface="+mn-ea"/>
                <a:cs typeface="+mn-cs"/>
              </a:rPr>
              <a:t>crashing. The design of such items is expected to provide a high likelihood that these</a:t>
            </a:r>
          </a:p>
          <a:p>
            <a:r>
              <a:rPr lang="en-US" sz="1200" kern="1200" baseline="0" dirty="0" smtClean="0">
                <a:solidFill>
                  <a:schemeClr val="tx1"/>
                </a:solidFill>
                <a:latin typeface="Arial" pitchFamily="-110" charset="0"/>
                <a:ea typeface="+mn-ea"/>
                <a:cs typeface="+mn-cs"/>
              </a:rPr>
              <a:t>catastrophic events will not occur. Software development has not yet reached this</a:t>
            </a:r>
          </a:p>
          <a:p>
            <a:r>
              <a:rPr lang="en-US" sz="1200" kern="1200" baseline="0" dirty="0" smtClean="0">
                <a:solidFill>
                  <a:schemeClr val="tx1"/>
                </a:solidFill>
                <a:latin typeface="Arial" pitchFamily="-110" charset="0"/>
                <a:ea typeface="+mn-ea"/>
                <a:cs typeface="+mn-cs"/>
              </a:rPr>
              <a:t>level of maturity, and society tolerates far higher levels of failure in software than</a:t>
            </a:r>
          </a:p>
          <a:p>
            <a:r>
              <a:rPr lang="en-US" sz="1200" kern="1200" baseline="0" dirty="0" smtClean="0">
                <a:solidFill>
                  <a:schemeClr val="tx1"/>
                </a:solidFill>
                <a:latin typeface="Arial" pitchFamily="-110" charset="0"/>
                <a:ea typeface="+mn-ea"/>
                <a:cs typeface="+mn-cs"/>
              </a:rPr>
              <a:t>it does in other engineering disciplines. This is despite the best efforts of software</a:t>
            </a:r>
          </a:p>
          <a:p>
            <a:r>
              <a:rPr lang="en-US" sz="1200" kern="1200" baseline="0" dirty="0" smtClean="0">
                <a:solidFill>
                  <a:schemeClr val="tx1"/>
                </a:solidFill>
                <a:latin typeface="Arial" pitchFamily="-110" charset="0"/>
                <a:ea typeface="+mn-ea"/>
                <a:cs typeface="+mn-cs"/>
              </a:rPr>
              <a:t>engineers and the development of a number of software development and quality</a:t>
            </a:r>
          </a:p>
          <a:p>
            <a:r>
              <a:rPr lang="en-US" sz="1200" kern="1200" baseline="0" dirty="0" smtClean="0">
                <a:solidFill>
                  <a:schemeClr val="tx1"/>
                </a:solidFill>
                <a:latin typeface="Arial" pitchFamily="-110" charset="0"/>
                <a:ea typeface="+mn-ea"/>
                <a:cs typeface="+mn-cs"/>
              </a:rPr>
              <a:t>standards [SEI06], [ISO12207]. While the focus of these standards is on the general</a:t>
            </a:r>
          </a:p>
          <a:p>
            <a:r>
              <a:rPr lang="en-US" sz="1200" kern="1200" baseline="0" dirty="0" smtClean="0">
                <a:solidFill>
                  <a:schemeClr val="tx1"/>
                </a:solidFill>
                <a:latin typeface="Arial" pitchFamily="-110" charset="0"/>
                <a:ea typeface="+mn-ea"/>
                <a:cs typeface="+mn-cs"/>
              </a:rPr>
              <a:t>software development life cycle, they increasingly identify security as a key design</a:t>
            </a:r>
          </a:p>
          <a:p>
            <a:r>
              <a:rPr lang="en-US" sz="1200" kern="1200" baseline="0" dirty="0" smtClean="0">
                <a:solidFill>
                  <a:schemeClr val="tx1"/>
                </a:solidFill>
                <a:latin typeface="Arial" pitchFamily="-110" charset="0"/>
                <a:ea typeface="+mn-ea"/>
                <a:cs typeface="+mn-cs"/>
              </a:rPr>
              <a:t>goal. </a:t>
            </a:r>
            <a:r>
              <a:rPr lang="en-US" sz="1200" b="0" i="0" u="none" strike="noStrike" kern="1200" baseline="0" dirty="0" smtClean="0">
                <a:solidFill>
                  <a:schemeClr val="tx1"/>
                </a:solidFill>
                <a:latin typeface="Arial" pitchFamily="-110" charset="0"/>
                <a:ea typeface="+mn-ea"/>
                <a:cs typeface="+mn-cs"/>
              </a:rPr>
              <a:t>Recent years have seen increasing efforts to improve secure software</a:t>
            </a:r>
          </a:p>
          <a:p>
            <a:r>
              <a:rPr lang="en-US" sz="1200" b="0" i="0" u="none" strike="noStrike" kern="1200" baseline="0" dirty="0" smtClean="0">
                <a:solidFill>
                  <a:schemeClr val="tx1"/>
                </a:solidFill>
                <a:latin typeface="Arial" pitchFamily="-110" charset="0"/>
                <a:ea typeface="+mn-ea"/>
                <a:cs typeface="+mn-cs"/>
              </a:rPr>
              <a:t>development processes. The Software Assurance Forum for Excellence in Code</a:t>
            </a:r>
          </a:p>
          <a:p>
            <a:r>
              <a:rPr lang="en-US" sz="1200" b="0" i="0" u="none" strike="noStrike" kern="1200" baseline="0" dirty="0" smtClean="0">
                <a:solidFill>
                  <a:schemeClr val="tx1"/>
                </a:solidFill>
                <a:latin typeface="Arial" pitchFamily="-110" charset="0"/>
                <a:ea typeface="+mn-ea"/>
                <a:cs typeface="+mn-cs"/>
              </a:rPr>
              <a:t>(</a:t>
            </a:r>
            <a:r>
              <a:rPr lang="en-US" sz="1200" b="0" i="0" u="none" strike="noStrike" kern="1200" baseline="0" dirty="0" err="1" smtClean="0">
                <a:solidFill>
                  <a:schemeClr val="tx1"/>
                </a:solidFill>
                <a:latin typeface="Arial" pitchFamily="-110" charset="0"/>
                <a:ea typeface="+mn-ea"/>
                <a:cs typeface="+mn-cs"/>
              </a:rPr>
              <a:t>SAFECode</a:t>
            </a:r>
            <a:r>
              <a:rPr lang="en-US" sz="1200" b="0" i="0" u="none" strike="noStrike" kern="1200" baseline="0" dirty="0" smtClean="0">
                <a:solidFill>
                  <a:schemeClr val="tx1"/>
                </a:solidFill>
                <a:latin typeface="Arial" pitchFamily="-110" charset="0"/>
                <a:ea typeface="+mn-ea"/>
                <a:cs typeface="+mn-cs"/>
              </a:rPr>
              <a:t>), with a number of major IT industry companies as members, develop</a:t>
            </a:r>
          </a:p>
          <a:p>
            <a:r>
              <a:rPr lang="en-US" sz="1200" b="0" i="0" u="none" strike="noStrike" kern="1200" baseline="0" dirty="0" smtClean="0">
                <a:solidFill>
                  <a:schemeClr val="tx1"/>
                </a:solidFill>
                <a:latin typeface="Arial" pitchFamily="-110" charset="0"/>
                <a:ea typeface="+mn-ea"/>
                <a:cs typeface="+mn-cs"/>
              </a:rPr>
              <a:t>publications outlining industry best practices for software assurance and providing</a:t>
            </a:r>
          </a:p>
          <a:p>
            <a:r>
              <a:rPr lang="en-US" sz="1200" b="0" i="0" u="none" strike="noStrike" kern="1200" baseline="0" dirty="0" smtClean="0">
                <a:solidFill>
                  <a:schemeClr val="tx1"/>
                </a:solidFill>
                <a:latin typeface="Arial" pitchFamily="-110" charset="0"/>
                <a:ea typeface="+mn-ea"/>
                <a:cs typeface="+mn-cs"/>
              </a:rPr>
              <a:t>practical advice for implementing proven methods for secure software development,</a:t>
            </a:r>
          </a:p>
          <a:p>
            <a:r>
              <a:rPr lang="en-US" sz="1200" b="0" i="0" u="none" strike="noStrike" kern="1200" baseline="0" dirty="0" smtClean="0">
                <a:solidFill>
                  <a:schemeClr val="tx1"/>
                </a:solidFill>
                <a:latin typeface="Arial" pitchFamily="-110" charset="0"/>
                <a:ea typeface="+mn-ea"/>
                <a:cs typeface="+mn-cs"/>
              </a:rPr>
              <a:t>including [SIMP11]. We discuss many of their recommended software security</a:t>
            </a:r>
          </a:p>
          <a:p>
            <a:r>
              <a:rPr lang="en-US" sz="1200" b="0" i="0" u="none" strike="noStrike" kern="1200" baseline="0" dirty="0" smtClean="0">
                <a:solidFill>
                  <a:schemeClr val="tx1"/>
                </a:solidFill>
                <a:latin typeface="Arial" pitchFamily="-110" charset="0"/>
                <a:ea typeface="+mn-ea"/>
                <a:cs typeface="+mn-cs"/>
              </a:rPr>
              <a:t>practices in this chapter.</a:t>
            </a:r>
            <a:endParaRPr lang="en-US" sz="1200" kern="1200" baseline="0" dirty="0" smtClean="0">
              <a:solidFill>
                <a:schemeClr val="tx1"/>
              </a:solidFill>
              <a:latin typeface="Arial" pitchFamily="-110" charset="0"/>
              <a:ea typeface="+mn-ea"/>
              <a:cs typeface="+mn-cs"/>
            </a:endParaRPr>
          </a:p>
          <a:p>
            <a:endParaRPr lang="en-US" sz="1200"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 However, the broader topic of software development techniques and standards,</a:t>
            </a:r>
          </a:p>
          <a:p>
            <a:r>
              <a:rPr lang="en-US" sz="1200" b="0" i="0" u="none" strike="noStrike" kern="1200" baseline="0" dirty="0" smtClean="0">
                <a:solidFill>
                  <a:schemeClr val="tx1"/>
                </a:solidFill>
                <a:latin typeface="Arial" pitchFamily="-110" charset="0"/>
                <a:ea typeface="+mn-ea"/>
                <a:cs typeface="+mn-cs"/>
              </a:rPr>
              <a:t>and the integration of security with them, is well beyond the scope of this text.</a:t>
            </a:r>
          </a:p>
          <a:p>
            <a:r>
              <a:rPr lang="en-US" sz="1200" b="0" i="0" u="none" strike="noStrike" kern="1200" baseline="0" dirty="0" smtClean="0">
                <a:solidFill>
                  <a:schemeClr val="tx1"/>
                </a:solidFill>
                <a:latin typeface="Arial" pitchFamily="-110" charset="0"/>
                <a:ea typeface="+mn-ea"/>
                <a:cs typeface="+mn-cs"/>
              </a:rPr>
              <a:t>[MCGR06] and [VIEG01] provide much greater detail on these topics. [SIMP11]</a:t>
            </a:r>
          </a:p>
          <a:p>
            <a:r>
              <a:rPr lang="en-US" sz="1200" b="0" i="0" u="none" strike="noStrike" kern="1200" baseline="0" dirty="0" smtClean="0">
                <a:solidFill>
                  <a:schemeClr val="tx1"/>
                </a:solidFill>
                <a:latin typeface="Arial" pitchFamily="-110" charset="0"/>
                <a:ea typeface="+mn-ea"/>
                <a:cs typeface="+mn-cs"/>
              </a:rPr>
              <a:t>recommends incorporating threat </a:t>
            </a:r>
            <a:r>
              <a:rPr lang="en-US" sz="1200" b="0" i="0" u="none" strike="noStrike" kern="1200" baseline="0" dirty="0" err="1" smtClean="0">
                <a:solidFill>
                  <a:schemeClr val="tx1"/>
                </a:solidFill>
                <a:latin typeface="Arial" pitchFamily="-110" charset="0"/>
                <a:ea typeface="+mn-ea"/>
                <a:cs typeface="+mn-cs"/>
              </a:rPr>
              <a:t>modelling</a:t>
            </a:r>
            <a:r>
              <a:rPr lang="en-US" sz="1200" b="0" i="0" u="none" strike="noStrike" kern="1200" baseline="0" dirty="0" smtClean="0">
                <a:solidFill>
                  <a:schemeClr val="tx1"/>
                </a:solidFill>
                <a:latin typeface="Arial" pitchFamily="-110" charset="0"/>
                <a:ea typeface="+mn-ea"/>
                <a:cs typeface="+mn-cs"/>
              </a:rPr>
              <a:t>, also known as risk analysis, as part</a:t>
            </a:r>
          </a:p>
          <a:p>
            <a:r>
              <a:rPr lang="en-US" sz="1200" b="0" i="0" u="none" strike="noStrike" kern="1200" baseline="0" dirty="0" smtClean="0">
                <a:solidFill>
                  <a:schemeClr val="tx1"/>
                </a:solidFill>
                <a:latin typeface="Arial" pitchFamily="-110" charset="0"/>
                <a:ea typeface="+mn-ea"/>
                <a:cs typeface="+mn-cs"/>
              </a:rPr>
              <a:t>of the design process. We discuss this area more generally in Chapter 14. Here we</a:t>
            </a:r>
          </a:p>
          <a:p>
            <a:r>
              <a:rPr lang="en-US" sz="1200" b="0" i="0" u="none" strike="noStrike" kern="1200" baseline="0" dirty="0" smtClean="0">
                <a:solidFill>
                  <a:schemeClr val="tx1"/>
                </a:solidFill>
                <a:latin typeface="Arial" pitchFamily="-110" charset="0"/>
                <a:ea typeface="+mn-ea"/>
                <a:cs typeface="+mn-cs"/>
              </a:rPr>
              <a:t>explore some specific software security issues that should be incorporated into a</a:t>
            </a:r>
          </a:p>
          <a:p>
            <a:r>
              <a:rPr lang="en-US" sz="1200" b="0" i="0" u="none" strike="noStrike" kern="1200" baseline="0" dirty="0" smtClean="0">
                <a:solidFill>
                  <a:schemeClr val="tx1"/>
                </a:solidFill>
                <a:latin typeface="Arial" pitchFamily="-110" charset="0"/>
                <a:ea typeface="+mn-ea"/>
                <a:cs typeface="+mn-cs"/>
              </a:rPr>
              <a:t>wider development methodology. We examine the software security concerns of the</a:t>
            </a:r>
          </a:p>
          <a:p>
            <a:r>
              <a:rPr lang="en-US" sz="1200" b="0" i="0" u="none" strike="noStrike" kern="1200" baseline="0" dirty="0" smtClean="0">
                <a:solidFill>
                  <a:schemeClr val="tx1"/>
                </a:solidFill>
                <a:latin typeface="Arial" pitchFamily="-110" charset="0"/>
                <a:ea typeface="+mn-ea"/>
                <a:cs typeface="+mn-cs"/>
              </a:rPr>
              <a:t>various interactions with an executing program, as illustrated in Figure 11.1. We start</a:t>
            </a:r>
          </a:p>
          <a:p>
            <a:r>
              <a:rPr lang="en-US" sz="1200" b="0" i="0" u="none" strike="noStrike" kern="1200" baseline="0" dirty="0" smtClean="0">
                <a:solidFill>
                  <a:schemeClr val="tx1"/>
                </a:solidFill>
                <a:latin typeface="Arial" pitchFamily="-110" charset="0"/>
                <a:ea typeface="+mn-ea"/>
                <a:cs typeface="+mn-cs"/>
              </a:rPr>
              <a:t>with the critical issue of safe input handling, followed by security concerns</a:t>
            </a:r>
          </a:p>
          <a:p>
            <a:r>
              <a:rPr lang="en-US" sz="1200" b="0" i="0" u="none" strike="noStrike" kern="1200" baseline="0" dirty="0" smtClean="0">
                <a:solidFill>
                  <a:schemeClr val="tx1"/>
                </a:solidFill>
                <a:latin typeface="Arial" pitchFamily="-110" charset="0"/>
                <a:ea typeface="+mn-ea"/>
                <a:cs typeface="+mn-cs"/>
              </a:rPr>
              <a:t>related to algorithm implementation, interaction with other components, and program</a:t>
            </a:r>
          </a:p>
          <a:p>
            <a:r>
              <a:rPr lang="en-US" sz="1200" b="0" i="0" u="none" strike="noStrike" kern="1200" baseline="0" dirty="0" smtClean="0">
                <a:solidFill>
                  <a:schemeClr val="tx1"/>
                </a:solidFill>
                <a:latin typeface="Arial" pitchFamily="-110" charset="0"/>
                <a:ea typeface="+mn-ea"/>
                <a:cs typeface="+mn-cs"/>
              </a:rPr>
              <a:t>Output. When looking at these potential areas of concern, it is worth acknowledging</a:t>
            </a:r>
          </a:p>
          <a:p>
            <a:r>
              <a:rPr lang="en-US" sz="1200" b="0" i="0" u="none" strike="noStrike" kern="1200" baseline="0" dirty="0" smtClean="0">
                <a:solidFill>
                  <a:schemeClr val="tx1"/>
                </a:solidFill>
                <a:latin typeface="Arial" pitchFamily="-110" charset="0"/>
                <a:ea typeface="+mn-ea"/>
                <a:cs typeface="+mn-cs"/>
              </a:rPr>
              <a:t>that many security vulnerabilities result from a small set of common mistakes. We</a:t>
            </a:r>
          </a:p>
          <a:p>
            <a:r>
              <a:rPr lang="en-US" sz="1200" b="0" i="0" u="none" strike="noStrike" kern="1200" baseline="0" dirty="0" smtClean="0">
                <a:solidFill>
                  <a:schemeClr val="tx1"/>
                </a:solidFill>
                <a:latin typeface="Arial" pitchFamily="-110" charset="0"/>
                <a:ea typeface="+mn-ea"/>
                <a:cs typeface="+mn-cs"/>
              </a:rPr>
              <a:t>discuss a number of these.</a:t>
            </a:r>
            <a:endParaRPr lang="en-US" sz="1200" kern="1200" baseline="0" dirty="0" smtClean="0">
              <a:solidFill>
                <a:schemeClr val="tx1"/>
              </a:solidFill>
              <a:latin typeface="Arial" pitchFamily="-110" charset="0"/>
              <a:ea typeface="+mn-ea"/>
              <a:cs typeface="+mn-cs"/>
            </a:endParaRP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examples in this chapter focus primarily on problems seen in Web application</a:t>
            </a:r>
          </a:p>
          <a:p>
            <a:r>
              <a:rPr lang="en-US" sz="1200" kern="1200" baseline="0" dirty="0" smtClean="0">
                <a:solidFill>
                  <a:schemeClr val="tx1"/>
                </a:solidFill>
                <a:latin typeface="Arial" pitchFamily="-110" charset="0"/>
                <a:ea typeface="+mn-ea"/>
                <a:cs typeface="+mn-cs"/>
              </a:rPr>
              <a:t>security. The rapid development of such applications, often by developers with</a:t>
            </a:r>
          </a:p>
          <a:p>
            <a:r>
              <a:rPr lang="en-US" sz="1200" kern="1200" baseline="0" dirty="0" smtClean="0">
                <a:solidFill>
                  <a:schemeClr val="tx1"/>
                </a:solidFill>
                <a:latin typeface="Arial" pitchFamily="-110" charset="0"/>
                <a:ea typeface="+mn-ea"/>
                <a:cs typeface="+mn-cs"/>
              </a:rPr>
              <a:t>insufficient awareness of security concerns, and their accessibility via the Internet to</a:t>
            </a:r>
          </a:p>
          <a:p>
            <a:r>
              <a:rPr lang="en-US" sz="1200" kern="1200" baseline="0" dirty="0" smtClean="0">
                <a:solidFill>
                  <a:schemeClr val="tx1"/>
                </a:solidFill>
                <a:latin typeface="Arial" pitchFamily="-110" charset="0"/>
                <a:ea typeface="+mn-ea"/>
                <a:cs typeface="+mn-cs"/>
              </a:rPr>
              <a:t>a potentially large pool of attackers mean these applications are particularly vulnerable.</a:t>
            </a:r>
          </a:p>
          <a:p>
            <a:r>
              <a:rPr lang="en-US" sz="1200" kern="1200" baseline="0" dirty="0" smtClean="0">
                <a:solidFill>
                  <a:schemeClr val="tx1"/>
                </a:solidFill>
                <a:latin typeface="Arial" pitchFamily="-110" charset="0"/>
                <a:ea typeface="+mn-ea"/>
                <a:cs typeface="+mn-cs"/>
              </a:rPr>
              <a:t>However, we emphasize that the principles discussed apply to all programs.</a:t>
            </a:r>
          </a:p>
          <a:p>
            <a:r>
              <a:rPr lang="en-US" sz="1200" kern="1200" baseline="0" dirty="0" smtClean="0">
                <a:solidFill>
                  <a:schemeClr val="tx1"/>
                </a:solidFill>
                <a:latin typeface="Arial" pitchFamily="-110" charset="0"/>
                <a:ea typeface="+mn-ea"/>
                <a:cs typeface="+mn-cs"/>
              </a:rPr>
              <a:t>Safe programming practices should always be followed, even for seemingly innocuous</a:t>
            </a:r>
          </a:p>
          <a:p>
            <a:r>
              <a:rPr lang="en-US" sz="1200" kern="1200" baseline="0" dirty="0" smtClean="0">
                <a:solidFill>
                  <a:schemeClr val="tx1"/>
                </a:solidFill>
                <a:latin typeface="Arial" pitchFamily="-110" charset="0"/>
                <a:ea typeface="+mn-ea"/>
                <a:cs typeface="+mn-cs"/>
              </a:rPr>
              <a:t>programs, because it is very difficult to predict the future uses of programs. It</a:t>
            </a:r>
          </a:p>
          <a:p>
            <a:r>
              <a:rPr lang="en-US" sz="1200" kern="1200" baseline="0" dirty="0" smtClean="0">
                <a:solidFill>
                  <a:schemeClr val="tx1"/>
                </a:solidFill>
                <a:latin typeface="Arial" pitchFamily="-110" charset="0"/>
                <a:ea typeface="+mn-ea"/>
                <a:cs typeface="+mn-cs"/>
              </a:rPr>
              <a:t>is always possible that a simple utility, designed for local use, may later be incorporated</a:t>
            </a:r>
          </a:p>
          <a:p>
            <a:r>
              <a:rPr lang="en-US" sz="1200" kern="1200" baseline="0" dirty="0" smtClean="0">
                <a:solidFill>
                  <a:schemeClr val="tx1"/>
                </a:solidFill>
                <a:latin typeface="Arial" pitchFamily="-110" charset="0"/>
                <a:ea typeface="+mn-ea"/>
                <a:cs typeface="+mn-cs"/>
              </a:rPr>
              <a:t>into a larger application, perhaps Web enabled, with significantly different</a:t>
            </a:r>
          </a:p>
          <a:p>
            <a:r>
              <a:rPr lang="en-US" sz="1200" kern="1200" baseline="0" dirty="0" smtClean="0">
                <a:solidFill>
                  <a:schemeClr val="tx1"/>
                </a:solidFill>
                <a:latin typeface="Arial" pitchFamily="-110" charset="0"/>
                <a:ea typeface="+mn-ea"/>
                <a:cs typeface="+mn-cs"/>
              </a:rPr>
              <a:t>security concerns.</a:t>
            </a:r>
            <a:endParaRPr lang="en-US" dirty="0"/>
          </a:p>
        </p:txBody>
      </p:sp>
    </p:spTree>
    <p:extLst>
      <p:ext uri="{BB962C8B-B14F-4D97-AF65-F5344CB8AC3E}">
        <p14:creationId xmlns:p14="http://schemas.microsoft.com/office/powerpoint/2010/main" val="134583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hyperlink" Target="https://www.youtube.com/watch?v=_jKylhJtPmI" TargetMode="External"/><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15.wmf"/><Relationship Id="rId9"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3.wmf"/><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www.owasp.org/index.php/Top_10_2013-Top_10"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hyperlink" Target="http://security.stackexchange.com/questions/34397/how-can-an-attacker-use-a-fake-temp-file-to-compromise-a-program"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wmf"/><Relationship Id="rId5" Type="http://schemas.openxmlformats.org/officeDocument/2006/relationships/image" Target="../media/image9.wmf"/><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2"/>
          <p:cNvSpPr/>
          <p:nvPr/>
        </p:nvSpPr>
        <p:spPr>
          <a:xfrm>
            <a:off x="-1244992" y="44624"/>
            <a:ext cx="11050174" cy="27702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NZ" sz="3200" b="0" strike="noStrike" spc="-1" dirty="0" smtClean="0">
                <a:solidFill>
                  <a:srgbClr val="FFFFFF"/>
                </a:solidFill>
                <a:uFill>
                  <a:solidFill>
                    <a:srgbClr val="FFFFFF"/>
                  </a:solidFill>
                </a:uFill>
                <a:latin typeface="Century Gothic"/>
              </a:rPr>
              <a:t>Software Security</a:t>
            </a:r>
            <a:endParaRPr lang="en-NZ" sz="1800" b="0" strike="noStrike" spc="-1" dirty="0">
              <a:solidFill>
                <a:srgbClr val="000000"/>
              </a:solidFill>
              <a:uFill>
                <a:solidFill>
                  <a:srgbClr val="FFFFFF"/>
                </a:solidFill>
              </a:uFill>
              <a:latin typeface="Arial"/>
            </a:endParaRPr>
          </a:p>
          <a:p>
            <a:pPr algn="ctr">
              <a:lnSpc>
                <a:spcPct val="100000"/>
              </a:lnSpc>
            </a:pPr>
            <a:endParaRPr lang="en-NZ" spc="-1" dirty="0">
              <a:solidFill>
                <a:schemeClr val="bg1"/>
              </a:solidFill>
              <a:uFill>
                <a:solidFill>
                  <a:srgbClr val="FFFFFF"/>
                </a:solidFill>
              </a:uFill>
              <a:latin typeface="Arial"/>
            </a:endParaRPr>
          </a:p>
          <a:p>
            <a:pPr algn="ctr">
              <a:lnSpc>
                <a:spcPct val="100000"/>
              </a:lnSpc>
            </a:pPr>
            <a:r>
              <a:rPr lang="en-NZ" sz="1800" b="0" strike="noStrike" spc="-1" dirty="0" smtClean="0">
                <a:uFill>
                  <a:solidFill>
                    <a:srgbClr val="FFFFFF"/>
                  </a:solidFill>
                </a:uFill>
                <a:latin typeface="Arial"/>
              </a:rPr>
              <a:t>CHAPTER 11 from Stallings</a:t>
            </a:r>
            <a:endParaRPr lang="en-NZ" sz="1800" b="0" strike="noStrike" spc="-1" dirty="0">
              <a:uFill>
                <a:solidFill>
                  <a:srgbClr val="FFFFFF"/>
                </a:solidFill>
              </a:uFill>
              <a:latin typeface="Arial"/>
            </a:endParaRPr>
          </a:p>
        </p:txBody>
      </p:sp>
      <p:sp>
        <p:nvSpPr>
          <p:cNvPr id="235" name="CustomShape 3"/>
          <p:cNvSpPr/>
          <p:nvPr/>
        </p:nvSpPr>
        <p:spPr>
          <a:xfrm>
            <a:off x="4645080" y="1979280"/>
            <a:ext cx="183960" cy="368640"/>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12776"/>
            <a:ext cx="8793440" cy="5164175"/>
          </a:xfrm>
          <a:prstGeom prst="rect">
            <a:avLst/>
          </a:prstGeom>
        </p:spPr>
      </p:pic>
    </p:spTree>
    <p:extLst>
      <p:ext uri="{BB962C8B-B14F-4D97-AF65-F5344CB8AC3E}">
        <p14:creationId xmlns:p14="http://schemas.microsoft.com/office/powerpoint/2010/main" val="1580679371"/>
      </p:ext>
    </p:extLst>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531440"/>
            <a:ext cx="8229600" cy="1512168"/>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Handling Program Input</a:t>
            </a:r>
          </a:p>
        </p:txBody>
      </p:sp>
      <p:graphicFrame>
        <p:nvGraphicFramePr>
          <p:cNvPr id="41" name="Content Placeholder 40"/>
          <p:cNvGraphicFramePr>
            <a:graphicFrameLocks noGrp="1"/>
          </p:cNvGraphicFramePr>
          <p:nvPr>
            <p:ph idx="1"/>
            <p:extLst>
              <p:ext uri="{D42A27DB-BD31-4B8C-83A1-F6EECF244321}">
                <p14:modId xmlns:p14="http://schemas.microsoft.com/office/powerpoint/2010/main" val="2672553106"/>
              </p:ext>
            </p:extLst>
          </p:nvPr>
        </p:nvGraphicFramePr>
        <p:xfrm>
          <a:off x="0" y="1052736"/>
          <a:ext cx="9036496"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67544" y="260648"/>
            <a:ext cx="8229600" cy="1600200"/>
          </a:xfrm>
        </p:spPr>
        <p:txBody>
          <a:bodyPr/>
          <a:lstStyle/>
          <a:p>
            <a:r>
              <a:rPr lang="en-US" dirty="0">
                <a:solidFill>
                  <a:srgbClr val="FFB91D"/>
                </a:solidFill>
              </a:rPr>
              <a:t>Input Size &amp; Buffer Overflow</a:t>
            </a:r>
          </a:p>
        </p:txBody>
      </p:sp>
      <p:sp>
        <p:nvSpPr>
          <p:cNvPr id="219139" name="Rectangle 3"/>
          <p:cNvSpPr>
            <a:spLocks noGrp="1" noChangeArrowheads="1"/>
          </p:cNvSpPr>
          <p:nvPr>
            <p:ph idx="1"/>
          </p:nvPr>
        </p:nvSpPr>
        <p:spPr>
          <a:xfrm>
            <a:off x="457200" y="2492896"/>
            <a:ext cx="8229600" cy="4060304"/>
          </a:xfrm>
        </p:spPr>
        <p:txBody>
          <a:bodyPr/>
          <a:lstStyle/>
          <a:p>
            <a:r>
              <a:rPr lang="en-US" dirty="0"/>
              <a:t>P</a:t>
            </a:r>
            <a:r>
              <a:rPr lang="en-US" dirty="0" smtClean="0"/>
              <a:t>rogrammers often make assumptions about the maximum expected size of input</a:t>
            </a:r>
          </a:p>
          <a:p>
            <a:pPr lvl="1">
              <a:buClr>
                <a:schemeClr val="accent2"/>
              </a:buClr>
            </a:pPr>
            <a:r>
              <a:rPr lang="en-US" sz="1800" dirty="0"/>
              <a:t>A</a:t>
            </a:r>
            <a:r>
              <a:rPr lang="en-US" sz="1800" dirty="0" smtClean="0"/>
              <a:t>llocated buffer size is not confirmed</a:t>
            </a:r>
          </a:p>
          <a:p>
            <a:pPr lvl="1">
              <a:buClr>
                <a:schemeClr val="accent2"/>
              </a:buClr>
            </a:pPr>
            <a:r>
              <a:rPr lang="en-US" sz="1800" dirty="0"/>
              <a:t>R</a:t>
            </a:r>
            <a:r>
              <a:rPr lang="en-US" sz="1800" dirty="0" smtClean="0"/>
              <a:t>esulting </a:t>
            </a:r>
            <a:r>
              <a:rPr lang="en-US" sz="1800" dirty="0"/>
              <a:t>in buffer overflow</a:t>
            </a:r>
            <a:r>
              <a:rPr lang="en-US" sz="1800" dirty="0" smtClean="0"/>
              <a:t> </a:t>
            </a:r>
          </a:p>
          <a:p>
            <a:r>
              <a:rPr lang="en-US" dirty="0"/>
              <a:t>T</a:t>
            </a:r>
            <a:r>
              <a:rPr lang="en-US" dirty="0" smtClean="0"/>
              <a:t>esting </a:t>
            </a:r>
            <a:r>
              <a:rPr lang="en-US" dirty="0"/>
              <a:t>may not identify vulnerability</a:t>
            </a:r>
            <a:endParaRPr lang="en-US" dirty="0" smtClean="0"/>
          </a:p>
          <a:p>
            <a:pPr lvl="1">
              <a:buClr>
                <a:schemeClr val="accent2"/>
              </a:buClr>
            </a:pPr>
            <a:r>
              <a:rPr lang="en-US" sz="1800" dirty="0"/>
              <a:t>Test inputs are unlikely to include large enough inputs to trigger the overflow</a:t>
            </a:r>
          </a:p>
          <a:p>
            <a:r>
              <a:rPr lang="en-US" dirty="0"/>
              <a:t>S</a:t>
            </a:r>
            <a:r>
              <a:rPr lang="en-US" dirty="0" smtClean="0"/>
              <a:t>afe </a:t>
            </a:r>
            <a:r>
              <a:rPr lang="en-US" dirty="0"/>
              <a:t>coding treats all input as </a:t>
            </a:r>
            <a:r>
              <a:rPr lang="en-US" dirty="0" smtClean="0"/>
              <a:t>dangerous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67544" y="0"/>
            <a:ext cx="8229600" cy="1600200"/>
          </a:xfrm>
        </p:spPr>
        <p:txBody>
          <a:bodyPr>
            <a:normAutofit/>
          </a:bodyPr>
          <a:lstStyle/>
          <a:p>
            <a:r>
              <a:rPr lang="en-US" dirty="0">
                <a:solidFill>
                  <a:srgbClr val="FFB91D"/>
                </a:solidFill>
              </a:rPr>
              <a:t>Interpretation of</a:t>
            </a:r>
            <a:r>
              <a:rPr lang="en-US" dirty="0" smtClean="0">
                <a:solidFill>
                  <a:srgbClr val="FFB91D"/>
                </a:solidFill>
              </a:rPr>
              <a:t> Program Input</a:t>
            </a:r>
            <a:endParaRPr lang="en-US" dirty="0">
              <a:solidFill>
                <a:srgbClr val="FFB91D"/>
              </a:solidFill>
            </a:endParaRPr>
          </a:p>
        </p:txBody>
      </p:sp>
      <p:sp>
        <p:nvSpPr>
          <p:cNvPr id="221187" name="Rectangle 3"/>
          <p:cNvSpPr>
            <a:spLocks noGrp="1" noChangeArrowheads="1"/>
          </p:cNvSpPr>
          <p:nvPr>
            <p:ph idx="1"/>
          </p:nvPr>
        </p:nvSpPr>
        <p:spPr>
          <a:xfrm>
            <a:off x="683568" y="1700808"/>
            <a:ext cx="8064896" cy="4968552"/>
          </a:xfrm>
        </p:spPr>
        <p:txBody>
          <a:bodyPr/>
          <a:lstStyle/>
          <a:p>
            <a:r>
              <a:rPr lang="en-US" dirty="0"/>
              <a:t>P</a:t>
            </a:r>
            <a:r>
              <a:rPr lang="en-US" dirty="0" smtClean="0"/>
              <a:t>rogram </a:t>
            </a:r>
            <a:r>
              <a:rPr lang="en-US" dirty="0"/>
              <a:t>input may be binary or text</a:t>
            </a:r>
          </a:p>
          <a:p>
            <a:pPr lvl="1">
              <a:buClr>
                <a:schemeClr val="accent2"/>
              </a:buClr>
            </a:pPr>
            <a:r>
              <a:rPr lang="en-US" sz="1800" dirty="0"/>
              <a:t>B</a:t>
            </a:r>
            <a:r>
              <a:rPr lang="en-US" sz="1800" dirty="0" smtClean="0"/>
              <a:t>inary </a:t>
            </a:r>
            <a:r>
              <a:rPr lang="en-US" sz="1800" dirty="0"/>
              <a:t>interpretation depends on encoding and is usually application specific</a:t>
            </a:r>
            <a:endParaRPr lang="en-US" sz="1800" dirty="0" smtClean="0"/>
          </a:p>
          <a:p>
            <a:r>
              <a:rPr lang="en-US" dirty="0"/>
              <a:t>T</a:t>
            </a:r>
            <a:r>
              <a:rPr lang="en-US" dirty="0" smtClean="0"/>
              <a:t>here is an increasing variety of character sets being used</a:t>
            </a:r>
          </a:p>
          <a:p>
            <a:pPr lvl="1">
              <a:buClr>
                <a:schemeClr val="accent2"/>
              </a:buClr>
            </a:pPr>
            <a:r>
              <a:rPr lang="en-US" sz="1800" dirty="0"/>
              <a:t>Care is needed to identify just which set is being used and what characters are being read</a:t>
            </a:r>
          </a:p>
          <a:p>
            <a:r>
              <a:rPr lang="en-US" dirty="0"/>
              <a:t>F</a:t>
            </a:r>
            <a:r>
              <a:rPr lang="en-US" dirty="0" smtClean="0"/>
              <a:t>ailure </a:t>
            </a:r>
            <a:r>
              <a:rPr lang="en-US" dirty="0"/>
              <a:t>to validate may result in an exploitable </a:t>
            </a:r>
            <a:r>
              <a:rPr lang="en-US" dirty="0" smtClean="0"/>
              <a:t>vulnerability</a:t>
            </a:r>
          </a:p>
          <a:p>
            <a:r>
              <a:rPr lang="en-US" dirty="0" smtClean="0"/>
              <a:t>2014 </a:t>
            </a:r>
            <a:r>
              <a:rPr lang="en-US" dirty="0" err="1" smtClean="0"/>
              <a:t>Heartbleed</a:t>
            </a:r>
            <a:r>
              <a:rPr lang="en-US" dirty="0" smtClean="0"/>
              <a:t> </a:t>
            </a:r>
            <a:r>
              <a:rPr lang="en-US" dirty="0" err="1" smtClean="0"/>
              <a:t>OpenSSL</a:t>
            </a:r>
            <a:r>
              <a:rPr lang="en-US" dirty="0" smtClean="0"/>
              <a:t> bug is a recent  example of a failure to check the validity                of a binary input value</a:t>
            </a:r>
            <a:endParaRPr lang="en-US" dirty="0"/>
          </a:p>
        </p:txBody>
      </p:sp>
      <p:pic>
        <p:nvPicPr>
          <p:cNvPr id="4" name="Picture 3"/>
          <p:cNvPicPr>
            <a:picLocks noChangeAspect="1"/>
          </p:cNvPicPr>
          <p:nvPr/>
        </p:nvPicPr>
        <p:blipFill>
          <a:blip r:embed="rId3"/>
          <a:stretch>
            <a:fillRect/>
          </a:stretch>
        </p:blipFill>
        <p:spPr>
          <a:xfrm>
            <a:off x="7203013" y="5229200"/>
            <a:ext cx="1940987" cy="162880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67544" y="-171400"/>
            <a:ext cx="8229600" cy="1600200"/>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Injection Attacks</a:t>
            </a:r>
          </a:p>
        </p:txBody>
      </p:sp>
      <p:sp>
        <p:nvSpPr>
          <p:cNvPr id="223235" name="Rectangle 3"/>
          <p:cNvSpPr>
            <a:spLocks noGrp="1" noChangeArrowheads="1"/>
          </p:cNvSpPr>
          <p:nvPr>
            <p:ph idx="1"/>
          </p:nvPr>
        </p:nvSpPr>
        <p:spPr>
          <a:xfrm>
            <a:off x="467544" y="1916832"/>
            <a:ext cx="8229600" cy="2057400"/>
          </a:xfrm>
        </p:spPr>
        <p:txBody>
          <a:bodyPr/>
          <a:lstStyle/>
          <a:p>
            <a:r>
              <a:rPr lang="en-US" dirty="0"/>
              <a:t>F</a:t>
            </a:r>
            <a:r>
              <a:rPr lang="en-US" dirty="0" smtClean="0"/>
              <a:t>laws </a:t>
            </a:r>
            <a:r>
              <a:rPr lang="en-US" dirty="0"/>
              <a:t>relating to</a:t>
            </a:r>
            <a:r>
              <a:rPr lang="en-US" dirty="0" smtClean="0"/>
              <a:t> invalid handling of input data, specifically when program input data can accidentally or deliberately influence the flow of execution of the program</a:t>
            </a:r>
          </a:p>
        </p:txBody>
      </p:sp>
      <p:graphicFrame>
        <p:nvGraphicFramePr>
          <p:cNvPr id="4" name="Diagram 3"/>
          <p:cNvGraphicFramePr/>
          <p:nvPr>
            <p:extLst>
              <p:ext uri="{D42A27DB-BD31-4B8C-83A1-F6EECF244321}">
                <p14:modId xmlns:p14="http://schemas.microsoft.com/office/powerpoint/2010/main" val="494939928"/>
              </p:ext>
            </p:extLst>
          </p:nvPr>
        </p:nvGraphicFramePr>
        <p:xfrm>
          <a:off x="1763688" y="3645024"/>
          <a:ext cx="5976664" cy="2958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10.pdf"/>
          <p:cNvPicPr>
            <a:picLocks noChangeAspect="1"/>
          </p:cNvPicPr>
          <p:nvPr/>
        </p:nvPicPr>
        <p:blipFill rotWithShape="1">
          <a:blip r:embed="rId3">
            <a:extLst>
              <a:ext uri="{28A0092B-C50C-407E-A947-70E740481C1C}">
                <a14:useLocalDpi xmlns:a14="http://schemas.microsoft.com/office/drawing/2010/main" val="0"/>
              </a:ext>
            </a:extLst>
          </a:blip>
          <a:srcRect l="6558" t="5673" r="6223" b="8739"/>
          <a:stretch/>
        </p:blipFill>
        <p:spPr>
          <a:xfrm>
            <a:off x="1907704" y="116632"/>
            <a:ext cx="5256584" cy="6675519"/>
          </a:xfrm>
          <a:prstGeom prst="rect">
            <a:avLst/>
          </a:prstGeom>
          <a:solidFill>
            <a:schemeClr val="tx1"/>
          </a:solidFill>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10.pdf"/>
          <p:cNvPicPr>
            <a:picLocks noChangeAspect="1"/>
          </p:cNvPicPr>
          <p:nvPr/>
        </p:nvPicPr>
        <p:blipFill rotWithShape="1">
          <a:blip r:embed="rId3">
            <a:extLst>
              <a:ext uri="{28A0092B-C50C-407E-A947-70E740481C1C}">
                <a14:useLocalDpi xmlns:a14="http://schemas.microsoft.com/office/drawing/2010/main" val="0"/>
              </a:ext>
            </a:extLst>
          </a:blip>
          <a:srcRect l="5694" t="7341" r="5143" b="57956"/>
          <a:stretch/>
        </p:blipFill>
        <p:spPr>
          <a:xfrm>
            <a:off x="108558" y="1196752"/>
            <a:ext cx="8863674" cy="4464496"/>
          </a:xfrm>
          <a:prstGeom prst="rect">
            <a:avLst/>
          </a:prstGeom>
          <a:solidFill>
            <a:schemeClr val="tx1"/>
          </a:solidFill>
        </p:spPr>
      </p:pic>
      <p:sp>
        <p:nvSpPr>
          <p:cNvPr id="2" name="TextBox 1"/>
          <p:cNvSpPr txBox="1"/>
          <p:nvPr/>
        </p:nvSpPr>
        <p:spPr>
          <a:xfrm>
            <a:off x="2079241" y="5877272"/>
            <a:ext cx="5077159" cy="369332"/>
          </a:xfrm>
          <a:prstGeom prst="rect">
            <a:avLst/>
          </a:prstGeom>
          <a:noFill/>
        </p:spPr>
        <p:txBody>
          <a:bodyPr wrap="none" rtlCol="0">
            <a:spAutoFit/>
          </a:bodyPr>
          <a:lstStyle/>
          <a:p>
            <a:r>
              <a:rPr lang="en-US" dirty="0">
                <a:hlinkClick r:id="rId4"/>
              </a:rPr>
              <a:t>https://www.youtube.com/watch?v=_</a:t>
            </a:r>
            <a:r>
              <a:rPr lang="en-US" dirty="0" smtClean="0">
                <a:hlinkClick r:id="rId4"/>
              </a:rPr>
              <a:t>jKylhJtPmI</a:t>
            </a:r>
            <a:r>
              <a:rPr lang="en-US" dirty="0" smtClean="0"/>
              <a:t> </a:t>
            </a:r>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10.pdf"/>
          <p:cNvPicPr>
            <a:picLocks noChangeAspect="1"/>
          </p:cNvPicPr>
          <p:nvPr/>
        </p:nvPicPr>
        <p:blipFill rotWithShape="1">
          <a:blip r:embed="rId3">
            <a:extLst>
              <a:ext uri="{28A0092B-C50C-407E-A947-70E740481C1C}">
                <a14:useLocalDpi xmlns:a14="http://schemas.microsoft.com/office/drawing/2010/main" val="0"/>
              </a:ext>
            </a:extLst>
          </a:blip>
          <a:srcRect l="6558" t="6674" r="6007" b="62127"/>
          <a:stretch/>
        </p:blipFill>
        <p:spPr>
          <a:xfrm>
            <a:off x="179512" y="1052736"/>
            <a:ext cx="8784976" cy="4056696"/>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67544" y="116632"/>
            <a:ext cx="8229600" cy="1600200"/>
          </a:xfrm>
        </p:spPr>
        <p:txBody>
          <a:bodyPr>
            <a:normAutofit/>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Cross Site Scripting</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(XSS) Attacks</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82749207"/>
              </p:ext>
            </p:extLst>
          </p:nvPr>
        </p:nvGraphicFramePr>
        <p:xfrm>
          <a:off x="304800" y="1905000"/>
          <a:ext cx="8534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10.pdf"/>
          <p:cNvPicPr>
            <a:picLocks noChangeAspect="1"/>
          </p:cNvPicPr>
          <p:nvPr/>
        </p:nvPicPr>
        <p:blipFill rotWithShape="1">
          <a:blip r:embed="rId3">
            <a:extLst>
              <a:ext uri="{28A0092B-C50C-407E-A947-70E740481C1C}">
                <a14:useLocalDpi xmlns:a14="http://schemas.microsoft.com/office/drawing/2010/main" val="0"/>
              </a:ext>
            </a:extLst>
          </a:blip>
          <a:srcRect l="5047" t="7508" r="4064" b="45610"/>
          <a:stretch/>
        </p:blipFill>
        <p:spPr>
          <a:xfrm>
            <a:off x="323528" y="692696"/>
            <a:ext cx="8424936" cy="5623881"/>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043608" y="914400"/>
            <a:ext cx="8229600" cy="1143000"/>
          </a:xfrm>
        </p:spPr>
        <p:txBody>
          <a:bodyPr/>
          <a:lstStyle/>
          <a:p>
            <a:r>
              <a:rPr lang="en-US" dirty="0">
                <a:solidFill>
                  <a:schemeClr val="accent6">
                    <a:lumMod val="40000"/>
                    <a:lumOff val="60000"/>
                  </a:schemeClr>
                </a:solidFill>
              </a:rPr>
              <a:t>Validating </a:t>
            </a:r>
            <a:r>
              <a:rPr lang="en-US" dirty="0" smtClean="0">
                <a:solidFill>
                  <a:schemeClr val="accent6">
                    <a:lumMod val="40000"/>
                    <a:lumOff val="60000"/>
                  </a:schemeClr>
                </a:solidFill>
              </a:rPr>
              <a:t/>
            </a:r>
            <a:br>
              <a:rPr lang="en-US" dirty="0" smtClean="0">
                <a:solidFill>
                  <a:schemeClr val="accent6">
                    <a:lumMod val="40000"/>
                    <a:lumOff val="60000"/>
                  </a:schemeClr>
                </a:solidFill>
              </a:rPr>
            </a:br>
            <a:r>
              <a:rPr lang="en-US" dirty="0" smtClean="0">
                <a:solidFill>
                  <a:schemeClr val="accent6">
                    <a:lumMod val="40000"/>
                    <a:lumOff val="60000"/>
                  </a:schemeClr>
                </a:solidFill>
              </a:rPr>
              <a:t>Input </a:t>
            </a:r>
            <a:r>
              <a:rPr lang="en-US" dirty="0">
                <a:solidFill>
                  <a:schemeClr val="accent6">
                    <a:lumMod val="40000"/>
                    <a:lumOff val="60000"/>
                  </a:schemeClr>
                </a:solidFill>
              </a:rPr>
              <a:t>Syntax</a:t>
            </a:r>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66035878"/>
              </p:ext>
            </p:extLst>
          </p:nvPr>
        </p:nvGraphicFramePr>
        <p:xfrm>
          <a:off x="457200" y="19050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p:cNvPicPr>
            <a:picLocks noChangeAspect="1"/>
          </p:cNvPicPr>
          <p:nvPr/>
        </p:nvPicPr>
        <p:blipFill>
          <a:blip r:embed="rId8"/>
          <a:stretch>
            <a:fillRect/>
          </a:stretch>
        </p:blipFill>
        <p:spPr>
          <a:xfrm>
            <a:off x="0" y="228600"/>
            <a:ext cx="2209800" cy="2292564"/>
          </a:xfrm>
          <a:prstGeom prst="rect">
            <a:avLst/>
          </a:prstGeom>
        </p:spPr>
      </p:pic>
      <p:pic>
        <p:nvPicPr>
          <p:cNvPr id="5" name="Picture 4"/>
          <p:cNvPicPr>
            <a:picLocks noChangeAspect="1"/>
          </p:cNvPicPr>
          <p:nvPr/>
        </p:nvPicPr>
        <p:blipFill>
          <a:blip r:embed="rId9"/>
          <a:stretch>
            <a:fillRect/>
          </a:stretch>
        </p:blipFill>
        <p:spPr>
          <a:xfrm>
            <a:off x="7848600" y="2057400"/>
            <a:ext cx="1066800" cy="1469036"/>
          </a:xfrm>
          <a:prstGeom prst="rect">
            <a:avLst/>
          </a:prstGeom>
          <a:scene3d>
            <a:camera prst="orthographicFront">
              <a:rot lat="0" lon="10799978" rev="0"/>
            </a:camera>
            <a:lightRig rig="threePt" dir="t"/>
          </a:scene3d>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kumimoji="1" lang="en-GB" dirty="0">
                <a:ln w="18415" cmpd="sng">
                  <a:solidFill>
                    <a:srgbClr val="FFFFFF"/>
                  </a:solidFill>
                  <a:prstDash val="solid"/>
                </a:ln>
                <a:solidFill>
                  <a:srgbClr val="FFFFFF"/>
                </a:solidFill>
                <a:effectLst>
                  <a:outerShdw blurRad="63500" dir="3600000" algn="tl" rotWithShape="0">
                    <a:srgbClr val="000000">
                      <a:alpha val="70000"/>
                    </a:srgbClr>
                  </a:outerShdw>
                </a:effectLst>
              </a:rPr>
              <a:t>Software </a:t>
            </a:r>
            <a:r>
              <a:rPr kumimoji="1"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Security Issues</a:t>
            </a:r>
            <a:endParaRPr kumimoji="1" lang="en-AU"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0707" name="Rectangle 3"/>
          <p:cNvSpPr>
            <a:spLocks noGrp="1" noChangeArrowheads="1"/>
          </p:cNvSpPr>
          <p:nvPr>
            <p:ph sz="half" idx="2"/>
          </p:nvPr>
        </p:nvSpPr>
        <p:spPr>
          <a:xfrm>
            <a:off x="381000" y="2133600"/>
            <a:ext cx="3931920" cy="4495799"/>
          </a:xfrm>
        </p:spPr>
        <p:txBody>
          <a:bodyPr>
            <a:normAutofit/>
          </a:bodyPr>
          <a:lstStyle/>
          <a:p>
            <a:r>
              <a:rPr lang="en-AU" dirty="0"/>
              <a:t>M</a:t>
            </a:r>
            <a:r>
              <a:rPr lang="en-AU" dirty="0" smtClean="0"/>
              <a:t>any </a:t>
            </a:r>
            <a:r>
              <a:rPr lang="en-AU" dirty="0"/>
              <a:t>vulnerabilities result from poor programming </a:t>
            </a:r>
            <a:r>
              <a:rPr lang="en-AU" dirty="0" smtClean="0"/>
              <a:t>practices</a:t>
            </a:r>
          </a:p>
          <a:p>
            <a:r>
              <a:rPr lang="en-AU" dirty="0"/>
              <a:t>C</a:t>
            </a:r>
            <a:r>
              <a:rPr lang="en-AU" dirty="0" smtClean="0"/>
              <a:t>onsequence </a:t>
            </a:r>
            <a:r>
              <a:rPr lang="en-AU" dirty="0"/>
              <a:t>from insufficient </a:t>
            </a:r>
            <a:r>
              <a:rPr lang="en-AU" dirty="0" smtClean="0"/>
              <a:t>checking and validation </a:t>
            </a:r>
            <a:r>
              <a:rPr lang="en-AU" dirty="0"/>
              <a:t>of</a:t>
            </a:r>
            <a:r>
              <a:rPr lang="en-AU" dirty="0" smtClean="0"/>
              <a:t> data and error codes</a:t>
            </a:r>
          </a:p>
          <a:p>
            <a:pPr lvl="1">
              <a:buClr>
                <a:schemeClr val="accent2">
                  <a:lumMod val="60000"/>
                  <a:lumOff val="40000"/>
                </a:schemeClr>
              </a:buClr>
            </a:pPr>
            <a:r>
              <a:rPr lang="en-AU" dirty="0"/>
              <a:t>A</a:t>
            </a:r>
            <a:r>
              <a:rPr lang="en-AU" dirty="0" smtClean="0"/>
              <a:t>wareness </a:t>
            </a:r>
            <a:r>
              <a:rPr lang="en-AU" dirty="0"/>
              <a:t>of</a:t>
            </a:r>
            <a:r>
              <a:rPr lang="en-AU" dirty="0" smtClean="0"/>
              <a:t> these issues </a:t>
            </a:r>
            <a:r>
              <a:rPr lang="en-AU" dirty="0"/>
              <a:t>is</a:t>
            </a:r>
            <a:r>
              <a:rPr lang="en-AU" dirty="0" smtClean="0"/>
              <a:t> a critical initial step in writing more secure program code</a:t>
            </a:r>
          </a:p>
          <a:p>
            <a:pPr>
              <a:buFont typeface="Wingdings" pitchFamily="-110" charset="2"/>
              <a:buNone/>
            </a:pPr>
            <a:r>
              <a:rPr lang="en-US" b="1" dirty="0"/>
              <a:t>	</a:t>
            </a:r>
            <a:endParaRPr lang="en-AU" dirty="0">
              <a:effectLst/>
              <a:latin typeface="Times" pitchFamily="-110"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146251847"/>
              </p:ext>
            </p:extLst>
          </p:nvPr>
        </p:nvGraphicFramePr>
        <p:xfrm>
          <a:off x="4495800" y="2573337"/>
          <a:ext cx="4267200" cy="4284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7911261" y="4800600"/>
            <a:ext cx="1232739" cy="2057400"/>
          </a:xfrm>
          <a:prstGeom prst="rect">
            <a:avLst/>
          </a:prstGeom>
          <a:scene3d>
            <a:camera prst="orthographicFront">
              <a:rot lat="0" lon="11099976" rev="0"/>
            </a:camera>
            <a:lightRig rig="threePt" dir="t"/>
          </a:scene3d>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457200" y="0"/>
            <a:ext cx="8229600" cy="1412776"/>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Alternate Encodings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591120500"/>
              </p:ext>
            </p:extLst>
          </p:nvPr>
        </p:nvGraphicFramePr>
        <p:xfrm>
          <a:off x="457200" y="19050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dirty="0">
                <a:ln w="18415" cmpd="sng">
                  <a:solidFill>
                    <a:srgbClr val="FFFFFF"/>
                  </a:solidFill>
                  <a:prstDash val="solid"/>
                </a:ln>
                <a:solidFill>
                  <a:schemeClr val="accent6">
                    <a:lumMod val="60000"/>
                    <a:lumOff val="40000"/>
                  </a:schemeClr>
                </a:solidFill>
                <a:effectLst>
                  <a:outerShdw blurRad="63500" dir="3600000" algn="tl" rotWithShape="0">
                    <a:srgbClr val="000000">
                      <a:alpha val="70000"/>
                    </a:srgbClr>
                  </a:outerShdw>
                </a:effectLst>
              </a:rPr>
              <a:t>Validating Numeric Input</a:t>
            </a:r>
          </a:p>
        </p:txBody>
      </p:sp>
      <p:sp>
        <p:nvSpPr>
          <p:cNvPr id="241667" name="Rectangle 3"/>
          <p:cNvSpPr>
            <a:spLocks noGrp="1" noChangeArrowheads="1"/>
          </p:cNvSpPr>
          <p:nvPr>
            <p:ph idx="1"/>
          </p:nvPr>
        </p:nvSpPr>
        <p:spPr>
          <a:xfrm>
            <a:off x="304800" y="2133600"/>
            <a:ext cx="8458200" cy="4724400"/>
          </a:xfrm>
        </p:spPr>
        <p:txBody>
          <a:bodyPr/>
          <a:lstStyle/>
          <a:p>
            <a:pPr>
              <a:lnSpc>
                <a:spcPct val="90000"/>
              </a:lnSpc>
            </a:pPr>
            <a:r>
              <a:rPr lang="en-US" dirty="0"/>
              <a:t>A</a:t>
            </a:r>
            <a:r>
              <a:rPr lang="en-US" dirty="0" smtClean="0"/>
              <a:t>dditional concern when input data represents </a:t>
            </a:r>
            <a:r>
              <a:rPr lang="en-US" dirty="0"/>
              <a:t>numeric values</a:t>
            </a:r>
          </a:p>
          <a:p>
            <a:pPr>
              <a:lnSpc>
                <a:spcPct val="90000"/>
              </a:lnSpc>
            </a:pPr>
            <a:r>
              <a:rPr lang="en-US" dirty="0"/>
              <a:t>I</a:t>
            </a:r>
            <a:r>
              <a:rPr lang="en-US" dirty="0" smtClean="0"/>
              <a:t>nternally </a:t>
            </a:r>
            <a:r>
              <a:rPr lang="en-US" dirty="0"/>
              <a:t>stored in fixed sized value</a:t>
            </a:r>
            <a:endParaRPr lang="en-US" dirty="0" smtClean="0"/>
          </a:p>
          <a:p>
            <a:pPr lvl="1">
              <a:lnSpc>
                <a:spcPct val="90000"/>
              </a:lnSpc>
              <a:buClr>
                <a:schemeClr val="accent6">
                  <a:lumMod val="60000"/>
                  <a:lumOff val="40000"/>
                </a:schemeClr>
              </a:buClr>
            </a:pPr>
            <a:r>
              <a:rPr lang="en-US" dirty="0" smtClean="0"/>
              <a:t>8</a:t>
            </a:r>
            <a:r>
              <a:rPr lang="en-US" dirty="0"/>
              <a:t>, 16, 32, 64-bit </a:t>
            </a:r>
            <a:r>
              <a:rPr lang="en-US" dirty="0" smtClean="0"/>
              <a:t>integers</a:t>
            </a:r>
          </a:p>
          <a:p>
            <a:pPr lvl="1">
              <a:lnSpc>
                <a:spcPct val="90000"/>
              </a:lnSpc>
              <a:buClr>
                <a:schemeClr val="accent6">
                  <a:lumMod val="60000"/>
                  <a:lumOff val="40000"/>
                </a:schemeClr>
              </a:buClr>
            </a:pPr>
            <a:r>
              <a:rPr lang="en-US" dirty="0"/>
              <a:t>F</a:t>
            </a:r>
            <a:r>
              <a:rPr lang="en-US" dirty="0" smtClean="0"/>
              <a:t>loating point numbers depend on the processor used</a:t>
            </a:r>
          </a:p>
          <a:p>
            <a:pPr lvl="1">
              <a:lnSpc>
                <a:spcPct val="90000"/>
              </a:lnSpc>
              <a:buClr>
                <a:schemeClr val="accent6">
                  <a:lumMod val="60000"/>
                  <a:lumOff val="40000"/>
                </a:schemeClr>
              </a:buClr>
            </a:pPr>
            <a:r>
              <a:rPr lang="en-US" dirty="0"/>
              <a:t>V</a:t>
            </a:r>
            <a:r>
              <a:rPr lang="en-US" dirty="0" smtClean="0"/>
              <a:t>alues may be signed </a:t>
            </a:r>
            <a:r>
              <a:rPr lang="en-US" dirty="0"/>
              <a:t>or unsigned</a:t>
            </a:r>
          </a:p>
          <a:p>
            <a:pPr>
              <a:lnSpc>
                <a:spcPct val="90000"/>
              </a:lnSpc>
            </a:pPr>
            <a:r>
              <a:rPr lang="en-US" dirty="0"/>
              <a:t>M</a:t>
            </a:r>
            <a:r>
              <a:rPr lang="en-US" dirty="0" smtClean="0"/>
              <a:t>ust </a:t>
            </a:r>
            <a:r>
              <a:rPr lang="en-US" dirty="0"/>
              <a:t>correctly interpret text </a:t>
            </a:r>
            <a:r>
              <a:rPr lang="en-US" dirty="0" smtClean="0"/>
              <a:t>form and process </a:t>
            </a:r>
            <a:r>
              <a:rPr lang="en-US" dirty="0"/>
              <a:t>consistently</a:t>
            </a:r>
          </a:p>
          <a:p>
            <a:pPr lvl="1">
              <a:lnSpc>
                <a:spcPct val="90000"/>
              </a:lnSpc>
              <a:buClr>
                <a:schemeClr val="accent6">
                  <a:lumMod val="60000"/>
                  <a:lumOff val="40000"/>
                </a:schemeClr>
              </a:buClr>
            </a:pPr>
            <a:r>
              <a:rPr lang="en-US" dirty="0"/>
              <a:t>Have issues comparing signed to unsigned </a:t>
            </a:r>
          </a:p>
          <a:p>
            <a:pPr lvl="1">
              <a:lnSpc>
                <a:spcPct val="90000"/>
              </a:lnSpc>
              <a:buClr>
                <a:schemeClr val="accent6">
                  <a:lumMod val="60000"/>
                  <a:lumOff val="40000"/>
                </a:schemeClr>
              </a:buClr>
            </a:pPr>
            <a:r>
              <a:rPr lang="en-US" dirty="0"/>
              <a:t>Could be used to thwart buffer overflow check</a:t>
            </a:r>
          </a:p>
        </p:txBody>
      </p:sp>
      <p:sp>
        <p:nvSpPr>
          <p:cNvPr id="4" name="TextBox 3"/>
          <p:cNvSpPr txBox="1"/>
          <p:nvPr/>
        </p:nvSpPr>
        <p:spPr>
          <a:xfrm>
            <a:off x="8342931" y="6291269"/>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7086600" y="5334000"/>
            <a:ext cx="1816100" cy="1524000"/>
          </a:xfrm>
          <a:prstGeom prst="rect">
            <a:avLst/>
          </a:prstGeom>
          <a:scene3d>
            <a:camera prst="orthographicFront">
              <a:rot lat="0" lon="9899978" rev="0"/>
            </a:camera>
            <a:lightRig rig="threePt" dir="t"/>
          </a:scene3d>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67544" y="-243408"/>
            <a:ext cx="8229600" cy="1600200"/>
          </a:xfrm>
        </p:spPr>
        <p:txBody>
          <a:bodyPr/>
          <a:lstStyle/>
          <a:p>
            <a:r>
              <a:rPr lang="en-US" dirty="0">
                <a:solidFill>
                  <a:srgbClr val="FFB91D"/>
                </a:solidFill>
              </a:rPr>
              <a:t>Input </a:t>
            </a:r>
            <a:r>
              <a:rPr lang="en-US" dirty="0" err="1">
                <a:solidFill>
                  <a:srgbClr val="FFB91D"/>
                </a:solidFill>
              </a:rPr>
              <a:t>Fuzzing</a:t>
            </a:r>
            <a:endParaRPr lang="en-US" dirty="0">
              <a:solidFill>
                <a:srgbClr val="FFB91D"/>
              </a:solidFill>
            </a:endParaRPr>
          </a:p>
        </p:txBody>
      </p:sp>
      <p:sp>
        <p:nvSpPr>
          <p:cNvPr id="243715" name="Rectangle 3"/>
          <p:cNvSpPr>
            <a:spLocks noGrp="1" noChangeArrowheads="1"/>
          </p:cNvSpPr>
          <p:nvPr>
            <p:ph idx="1"/>
          </p:nvPr>
        </p:nvSpPr>
        <p:spPr>
          <a:xfrm>
            <a:off x="457200" y="1676400"/>
            <a:ext cx="8229600" cy="4800600"/>
          </a:xfrm>
        </p:spPr>
        <p:txBody>
          <a:bodyPr>
            <a:normAutofit lnSpcReduction="10000"/>
          </a:bodyPr>
          <a:lstStyle/>
          <a:p>
            <a:r>
              <a:rPr lang="en-US" dirty="0"/>
              <a:t>D</a:t>
            </a:r>
            <a:r>
              <a:rPr lang="en-US" dirty="0" smtClean="0"/>
              <a:t>eveloped by Professor Barton Miller at the University of Wisconsin Madison in 1989</a:t>
            </a:r>
          </a:p>
          <a:p>
            <a:r>
              <a:rPr lang="en-US" dirty="0"/>
              <a:t>S</a:t>
            </a:r>
            <a:r>
              <a:rPr lang="en-US" dirty="0" smtClean="0"/>
              <a:t>oftware testing technique that uses randomly generated data as inputs to a program</a:t>
            </a:r>
          </a:p>
          <a:p>
            <a:pPr lvl="1"/>
            <a:r>
              <a:rPr lang="en-US" dirty="0"/>
              <a:t>R</a:t>
            </a:r>
            <a:r>
              <a:rPr lang="en-US" dirty="0" smtClean="0"/>
              <a:t>ange of inputs is very large</a:t>
            </a:r>
          </a:p>
          <a:p>
            <a:pPr lvl="1"/>
            <a:r>
              <a:rPr lang="en-US" dirty="0"/>
              <a:t>I</a:t>
            </a:r>
            <a:r>
              <a:rPr lang="en-US" dirty="0" smtClean="0"/>
              <a:t>ntent is to determine if the program or function correctly handles abnormal inputs</a:t>
            </a:r>
          </a:p>
          <a:p>
            <a:pPr lvl="1"/>
            <a:r>
              <a:rPr lang="en-US" dirty="0"/>
              <a:t>S</a:t>
            </a:r>
            <a:r>
              <a:rPr lang="en-US" dirty="0" smtClean="0"/>
              <a:t>imple</a:t>
            </a:r>
            <a:r>
              <a:rPr lang="en-US" dirty="0"/>
              <a:t>, free of assumptions, cheap</a:t>
            </a:r>
          </a:p>
          <a:p>
            <a:pPr lvl="1"/>
            <a:r>
              <a:rPr lang="en-US" dirty="0"/>
              <a:t>A</a:t>
            </a:r>
            <a:r>
              <a:rPr lang="en-US" dirty="0" smtClean="0"/>
              <a:t>ssists </a:t>
            </a:r>
            <a:r>
              <a:rPr lang="en-US" dirty="0"/>
              <a:t>with reliability as well as security</a:t>
            </a:r>
          </a:p>
          <a:p>
            <a:r>
              <a:rPr lang="en-US" dirty="0"/>
              <a:t>C</a:t>
            </a:r>
            <a:r>
              <a:rPr lang="en-US" dirty="0" smtClean="0"/>
              <a:t>an </a:t>
            </a:r>
            <a:r>
              <a:rPr lang="en-US" dirty="0"/>
              <a:t>also use templates to generate classes of known problem </a:t>
            </a:r>
            <a:r>
              <a:rPr lang="en-US" dirty="0" smtClean="0"/>
              <a:t>inputs</a:t>
            </a:r>
          </a:p>
          <a:p>
            <a:pPr lvl="1"/>
            <a:r>
              <a:rPr lang="en-US" dirty="0"/>
              <a:t>D</a:t>
            </a:r>
            <a:r>
              <a:rPr lang="en-US" dirty="0" smtClean="0"/>
              <a:t>isadvantage is that bugs triggered by other forms of input would be missed</a:t>
            </a:r>
          </a:p>
          <a:p>
            <a:pPr lvl="1"/>
            <a:r>
              <a:rPr lang="en-US" dirty="0"/>
              <a:t>C</a:t>
            </a:r>
            <a:r>
              <a:rPr lang="en-US" dirty="0" smtClean="0"/>
              <a:t>ombination of approaches is needed for reasonably comprehensive coverage of the inputs</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67544" y="332656"/>
            <a:ext cx="8229600" cy="1600200"/>
          </a:xfrm>
        </p:spPr>
        <p:txBody>
          <a:bodyPr/>
          <a:lstStyle/>
          <a:p>
            <a:r>
              <a:rPr lang="en-US" dirty="0">
                <a:solidFill>
                  <a:srgbClr val="FFB91D"/>
                </a:solidFill>
              </a:rPr>
              <a:t>Writing Safe Program Code</a:t>
            </a:r>
          </a:p>
        </p:txBody>
      </p:sp>
      <p:sp>
        <p:nvSpPr>
          <p:cNvPr id="245763" name="Rectangle 3"/>
          <p:cNvSpPr>
            <a:spLocks noGrp="1" noChangeArrowheads="1"/>
          </p:cNvSpPr>
          <p:nvPr>
            <p:ph idx="1"/>
          </p:nvPr>
        </p:nvSpPr>
        <p:spPr>
          <a:xfrm>
            <a:off x="457200" y="2133600"/>
            <a:ext cx="8229600" cy="2362200"/>
          </a:xfrm>
        </p:spPr>
        <p:txBody>
          <a:bodyPr>
            <a:normAutofit/>
          </a:bodyPr>
          <a:lstStyle/>
          <a:p>
            <a:r>
              <a:rPr lang="en-US" dirty="0"/>
              <a:t>S</a:t>
            </a:r>
            <a:r>
              <a:rPr lang="en-US" dirty="0" smtClean="0"/>
              <a:t>econd component is </a:t>
            </a:r>
            <a:r>
              <a:rPr lang="en-US" dirty="0"/>
              <a:t>processing of data by some algorithm to solve required problem</a:t>
            </a:r>
            <a:endParaRPr lang="en-US" dirty="0" smtClean="0"/>
          </a:p>
          <a:p>
            <a:r>
              <a:rPr lang="en-US" dirty="0"/>
              <a:t>H</a:t>
            </a:r>
            <a:r>
              <a:rPr lang="en-US" dirty="0" smtClean="0"/>
              <a:t>igh-level languages are typically compiled and linked into machine code which is then directly executed by the target processor</a:t>
            </a:r>
          </a:p>
        </p:txBody>
      </p:sp>
      <p:graphicFrame>
        <p:nvGraphicFramePr>
          <p:cNvPr id="4" name="Diagram 3"/>
          <p:cNvGraphicFramePr/>
          <p:nvPr>
            <p:extLst>
              <p:ext uri="{D42A27DB-BD31-4B8C-83A1-F6EECF244321}">
                <p14:modId xmlns:p14="http://schemas.microsoft.com/office/powerpoint/2010/main" val="3118978068"/>
              </p:ext>
            </p:extLst>
          </p:nvPr>
        </p:nvGraphicFramePr>
        <p:xfrm>
          <a:off x="1600200" y="4419600"/>
          <a:ext cx="60960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404664"/>
            <a:ext cx="9144000" cy="1143000"/>
          </a:xfrm>
        </p:spPr>
        <p:txBody>
          <a:bodyPr>
            <a:normAutofit fontScale="90000"/>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Correct Algorithm 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2679728"/>
              </p:ext>
            </p:extLst>
          </p:nvPr>
        </p:nvGraphicFramePr>
        <p:xfrm>
          <a:off x="152400" y="1600200"/>
          <a:ext cx="8763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0" y="548680"/>
            <a:ext cx="9144000" cy="1143000"/>
          </a:xfrm>
        </p:spPr>
        <p:txBody>
          <a:bodyPr>
            <a:normAutofit fontScale="90000"/>
          </a:bodyPr>
          <a:lstStyle/>
          <a:p>
            <a:r>
              <a:rPr lang="en-US" dirty="0" smtClean="0">
                <a:solidFill>
                  <a:srgbClr val="FFB91D"/>
                </a:solidFill>
              </a:rPr>
              <a:t>Ensuring </a:t>
            </a:r>
            <a:r>
              <a:rPr lang="en-US" dirty="0">
                <a:solidFill>
                  <a:srgbClr val="FFB91D"/>
                </a:solidFill>
              </a:rPr>
              <a:t>Machine </a:t>
            </a:r>
            <a:r>
              <a:rPr lang="en-US" dirty="0" smtClean="0">
                <a:solidFill>
                  <a:srgbClr val="FFB91D"/>
                </a:solidFill>
              </a:rPr>
              <a:t>Language Corresponds to Algorithm</a:t>
            </a:r>
            <a:endParaRPr lang="en-US" dirty="0">
              <a:solidFill>
                <a:srgbClr val="FFB91D"/>
              </a:solidFill>
            </a:endParaRPr>
          </a:p>
        </p:txBody>
      </p:sp>
      <p:sp>
        <p:nvSpPr>
          <p:cNvPr id="249859" name="Rectangle 3"/>
          <p:cNvSpPr>
            <a:spLocks noGrp="1" noChangeArrowheads="1"/>
          </p:cNvSpPr>
          <p:nvPr>
            <p:ph idx="1"/>
          </p:nvPr>
        </p:nvSpPr>
        <p:spPr>
          <a:xfrm>
            <a:off x="457200" y="1981200"/>
            <a:ext cx="8229600" cy="4495800"/>
          </a:xfrm>
        </p:spPr>
        <p:txBody>
          <a:bodyPr>
            <a:normAutofit/>
          </a:bodyPr>
          <a:lstStyle/>
          <a:p>
            <a:r>
              <a:rPr lang="en-US" sz="2800" dirty="0"/>
              <a:t>I</a:t>
            </a:r>
            <a:r>
              <a:rPr lang="en-US" sz="2800" dirty="0" smtClean="0"/>
              <a:t>ssue is ignored by most programmers</a:t>
            </a:r>
          </a:p>
          <a:p>
            <a:pPr lvl="1">
              <a:buClr>
                <a:schemeClr val="accent2"/>
              </a:buClr>
            </a:pPr>
            <a:r>
              <a:rPr lang="en-US" sz="1800" dirty="0"/>
              <a:t>Assumption is that the compiler or interpreter generates or executes code that validly implements the language statements</a:t>
            </a:r>
          </a:p>
          <a:p>
            <a:r>
              <a:rPr lang="en-US" sz="2800" dirty="0"/>
              <a:t>Requires comparing machine code with original source</a:t>
            </a:r>
          </a:p>
          <a:p>
            <a:pPr lvl="1">
              <a:buClr>
                <a:schemeClr val="accent2"/>
              </a:buClr>
            </a:pPr>
            <a:r>
              <a:rPr lang="en-US" sz="1800" dirty="0"/>
              <a:t>Slow and difficult</a:t>
            </a:r>
          </a:p>
          <a:p>
            <a:pPr marL="342900" lvl="1" indent="-342900">
              <a:buClr>
                <a:schemeClr val="tx1"/>
              </a:buClr>
              <a:buFont typeface="Arial" pitchFamily="34" charset="0"/>
              <a:buChar char="•"/>
            </a:pPr>
            <a:r>
              <a:rPr lang="en-US" sz="2800" dirty="0"/>
              <a:t>Development of computer systems with very high assurance level is the one area where this level of checking is required</a:t>
            </a:r>
          </a:p>
          <a:p>
            <a:pPr lvl="1">
              <a:buClr>
                <a:schemeClr val="accent2"/>
              </a:buClr>
            </a:pPr>
            <a:r>
              <a:rPr lang="en-US" sz="1800" dirty="0"/>
              <a:t>S</a:t>
            </a:r>
            <a:r>
              <a:rPr lang="en-US" sz="1800" dirty="0" smtClean="0"/>
              <a:t>pecifically  Common Criteria assurance level of EAL 7</a:t>
            </a:r>
            <a:endParaRPr lang="en-US" sz="18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600200" y="548680"/>
            <a:ext cx="7543800" cy="1143000"/>
          </a:xfrm>
        </p:spPr>
        <p:txBody>
          <a:bodyPr/>
          <a:lstStyle/>
          <a:p>
            <a:r>
              <a:rPr lang="en-US" dirty="0">
                <a:solidFill>
                  <a:srgbClr val="FFB91D"/>
                </a:solidFill>
              </a:rPr>
              <a:t>Correct Data Interpretation</a:t>
            </a:r>
          </a:p>
        </p:txBody>
      </p:sp>
      <p:sp>
        <p:nvSpPr>
          <p:cNvPr id="251907" name="Rectangle 3"/>
          <p:cNvSpPr>
            <a:spLocks noGrp="1" noChangeArrowheads="1"/>
          </p:cNvSpPr>
          <p:nvPr>
            <p:ph sz="half" idx="2"/>
          </p:nvPr>
        </p:nvSpPr>
        <p:spPr>
          <a:xfrm>
            <a:off x="323528" y="2204864"/>
            <a:ext cx="3931920" cy="4419599"/>
          </a:xfrm>
        </p:spPr>
        <p:txBody>
          <a:bodyPr>
            <a:normAutofit/>
          </a:bodyPr>
          <a:lstStyle/>
          <a:p>
            <a:pPr>
              <a:buSzPct val="130000"/>
            </a:pPr>
            <a:r>
              <a:rPr lang="en-US" dirty="0"/>
              <a:t>D</a:t>
            </a:r>
            <a:r>
              <a:rPr lang="en-US" dirty="0" smtClean="0"/>
              <a:t>ata </a:t>
            </a:r>
            <a:r>
              <a:rPr lang="en-US" dirty="0"/>
              <a:t>stored as bits/bytes in computer</a:t>
            </a:r>
          </a:p>
          <a:p>
            <a:pPr lvl="1">
              <a:buClr>
                <a:schemeClr val="accent2"/>
              </a:buClr>
            </a:pPr>
            <a:r>
              <a:rPr lang="en-US" dirty="0"/>
              <a:t>G</a:t>
            </a:r>
            <a:r>
              <a:rPr lang="en-US" dirty="0" smtClean="0"/>
              <a:t>rouped </a:t>
            </a:r>
            <a:r>
              <a:rPr lang="en-US" dirty="0"/>
              <a:t>as </a:t>
            </a:r>
            <a:r>
              <a:rPr lang="en-US" dirty="0" smtClean="0"/>
              <a:t>words or </a:t>
            </a:r>
            <a:r>
              <a:rPr lang="en-US" dirty="0" err="1" smtClean="0"/>
              <a:t>longwords</a:t>
            </a:r>
            <a:endParaRPr lang="en-US" dirty="0" smtClean="0"/>
          </a:p>
          <a:p>
            <a:pPr lvl="1">
              <a:buClr>
                <a:schemeClr val="accent2"/>
              </a:buClr>
            </a:pPr>
            <a:r>
              <a:rPr lang="en-US" dirty="0"/>
              <a:t>A</a:t>
            </a:r>
            <a:r>
              <a:rPr lang="en-US" dirty="0" smtClean="0"/>
              <a:t>ccessed and manipulated in memory or copied into processor registers before being used</a:t>
            </a:r>
          </a:p>
          <a:p>
            <a:pPr lvl="1">
              <a:buClr>
                <a:schemeClr val="accent2"/>
              </a:buClr>
            </a:pPr>
            <a:r>
              <a:rPr lang="en-US" dirty="0"/>
              <a:t>I</a:t>
            </a:r>
            <a:r>
              <a:rPr lang="en-US" dirty="0" smtClean="0"/>
              <a:t>nterpretation </a:t>
            </a:r>
            <a:r>
              <a:rPr lang="en-US" dirty="0"/>
              <a:t>depends on machine </a:t>
            </a:r>
            <a:r>
              <a:rPr lang="en-US" dirty="0" smtClean="0"/>
              <a:t>instruction executed</a:t>
            </a:r>
          </a:p>
        </p:txBody>
      </p:sp>
      <p:sp>
        <p:nvSpPr>
          <p:cNvPr id="4" name="Content Placeholder 3"/>
          <p:cNvSpPr>
            <a:spLocks noGrp="1"/>
          </p:cNvSpPr>
          <p:nvPr>
            <p:ph sz="quarter" idx="13"/>
          </p:nvPr>
        </p:nvSpPr>
        <p:spPr>
          <a:xfrm>
            <a:off x="4788024" y="2060848"/>
            <a:ext cx="4041648" cy="4526280"/>
          </a:xfrm>
        </p:spPr>
        <p:txBody>
          <a:bodyPr>
            <a:normAutofit/>
          </a:bodyPr>
          <a:lstStyle/>
          <a:p>
            <a:pPr>
              <a:buSzPct val="130000"/>
            </a:pPr>
            <a:r>
              <a:rPr lang="en-US" dirty="0"/>
              <a:t>Different languages provide different capabilities for restricting and validating interpretation of data in variables</a:t>
            </a:r>
          </a:p>
          <a:p>
            <a:pPr lvl="1">
              <a:buClr>
                <a:schemeClr val="accent2"/>
              </a:buClr>
            </a:pPr>
            <a:r>
              <a:rPr lang="en-US" dirty="0"/>
              <a:t>Strongly typed languages are more limited, safer</a:t>
            </a:r>
          </a:p>
          <a:p>
            <a:pPr lvl="1">
              <a:buClr>
                <a:schemeClr val="accent2"/>
              </a:buClr>
            </a:pPr>
            <a:r>
              <a:rPr lang="en-US" dirty="0"/>
              <a:t>Other languages allow more liberal interpretation of data and permit program code to explicitly change their interpretation</a:t>
            </a:r>
          </a:p>
        </p:txBody>
      </p:sp>
      <p:cxnSp>
        <p:nvCxnSpPr>
          <p:cNvPr id="6" name="Straight Connector 5"/>
          <p:cNvCxnSpPr/>
          <p:nvPr/>
        </p:nvCxnSpPr>
        <p:spPr>
          <a:xfrm rot="16200000" flipH="1">
            <a:off x="2474257" y="4084544"/>
            <a:ext cx="4114802" cy="60513"/>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rot="21012332">
            <a:off x="-36008" y="143366"/>
            <a:ext cx="1816100" cy="1524000"/>
          </a:xfrm>
          <a:prstGeom prst="rect">
            <a:avLst/>
          </a:prstGeom>
          <a:scene3d>
            <a:camera prst="orthographicFront">
              <a:rot lat="0" lon="299981" rev="0"/>
            </a:camera>
            <a:lightRig rig="threePt" dir="t"/>
          </a:scene3d>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dirty="0">
                <a:solidFill>
                  <a:srgbClr val="FFB91D"/>
                </a:solidFill>
              </a:rPr>
              <a:t>Correct Use of Memory</a:t>
            </a:r>
          </a:p>
        </p:txBody>
      </p:sp>
      <p:sp>
        <p:nvSpPr>
          <p:cNvPr id="253955" name="Rectangle 3"/>
          <p:cNvSpPr>
            <a:spLocks noGrp="1" noChangeArrowheads="1"/>
          </p:cNvSpPr>
          <p:nvPr>
            <p:ph idx="1"/>
          </p:nvPr>
        </p:nvSpPr>
        <p:spPr>
          <a:xfrm>
            <a:off x="304800" y="2060848"/>
            <a:ext cx="8610600" cy="4492352"/>
          </a:xfrm>
        </p:spPr>
        <p:txBody>
          <a:bodyPr>
            <a:normAutofit/>
          </a:bodyPr>
          <a:lstStyle/>
          <a:p>
            <a:r>
              <a:rPr lang="en-US" dirty="0"/>
              <a:t>I</a:t>
            </a:r>
            <a:r>
              <a:rPr lang="en-US" dirty="0" smtClean="0"/>
              <a:t>ssue </a:t>
            </a:r>
            <a:r>
              <a:rPr lang="en-US" dirty="0"/>
              <a:t>of dynamic memory allocation</a:t>
            </a:r>
          </a:p>
          <a:p>
            <a:pPr lvl="1"/>
            <a:r>
              <a:rPr lang="en-US" dirty="0"/>
              <a:t>U</a:t>
            </a:r>
            <a:r>
              <a:rPr lang="en-US" dirty="0" smtClean="0"/>
              <a:t>sed </a:t>
            </a:r>
            <a:r>
              <a:rPr lang="en-US" dirty="0"/>
              <a:t>to manipulate unknown amounts of data</a:t>
            </a:r>
          </a:p>
          <a:p>
            <a:pPr lvl="1"/>
            <a:r>
              <a:rPr lang="en-US" dirty="0"/>
              <a:t>A</a:t>
            </a:r>
            <a:r>
              <a:rPr lang="en-US" dirty="0" smtClean="0"/>
              <a:t>llocated </a:t>
            </a:r>
            <a:r>
              <a:rPr lang="en-US" dirty="0"/>
              <a:t>when needed, released when done</a:t>
            </a:r>
          </a:p>
          <a:p>
            <a:r>
              <a:rPr lang="en-US" dirty="0"/>
              <a:t>M</a:t>
            </a:r>
            <a:r>
              <a:rPr lang="en-US" dirty="0" smtClean="0"/>
              <a:t>emory leak</a:t>
            </a:r>
          </a:p>
          <a:p>
            <a:pPr lvl="1"/>
            <a:r>
              <a:rPr lang="en-US" dirty="0"/>
              <a:t>S</a:t>
            </a:r>
            <a:r>
              <a:rPr lang="en-US" dirty="0" smtClean="0"/>
              <a:t>teady reduction in memory available on the heap to the point where it is completely exhausted</a:t>
            </a:r>
          </a:p>
          <a:p>
            <a:r>
              <a:rPr lang="en-US" dirty="0"/>
              <a:t>M</a:t>
            </a:r>
            <a:r>
              <a:rPr lang="en-US" dirty="0" smtClean="0"/>
              <a:t>any </a:t>
            </a:r>
            <a:r>
              <a:rPr lang="en-US" dirty="0"/>
              <a:t>older languages have no explicit support for dynamic memory allocation</a:t>
            </a:r>
            <a:endParaRPr lang="en-US" dirty="0" smtClean="0"/>
          </a:p>
          <a:p>
            <a:pPr lvl="1"/>
            <a:r>
              <a:rPr lang="en-US" dirty="0"/>
              <a:t>U</a:t>
            </a:r>
            <a:r>
              <a:rPr lang="en-US" dirty="0" smtClean="0"/>
              <a:t>se </a:t>
            </a:r>
            <a:r>
              <a:rPr lang="en-US" dirty="0"/>
              <a:t>standard library</a:t>
            </a:r>
            <a:r>
              <a:rPr lang="en-US" dirty="0" smtClean="0"/>
              <a:t> routines to allocate and release memory</a:t>
            </a:r>
          </a:p>
          <a:p>
            <a:r>
              <a:rPr lang="en-US" dirty="0"/>
              <a:t>M</a:t>
            </a:r>
            <a:r>
              <a:rPr lang="en-US" dirty="0" smtClean="0"/>
              <a:t>odern </a:t>
            </a:r>
            <a:r>
              <a:rPr lang="en-US" dirty="0"/>
              <a:t>languages handle automatically</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0" y="277813"/>
            <a:ext cx="9144000" cy="1322387"/>
          </a:xfrm>
        </p:spPr>
        <p:txBody>
          <a:bodyPr>
            <a:normAutofit/>
          </a:bodyPr>
          <a:lstStyle/>
          <a:p>
            <a:r>
              <a:rPr lang="en-US" dirty="0">
                <a:solidFill>
                  <a:srgbClr val="FFB91D"/>
                </a:solidFill>
              </a:rPr>
              <a:t>Race </a:t>
            </a:r>
            <a:r>
              <a:rPr lang="en-US" dirty="0" smtClean="0">
                <a:solidFill>
                  <a:srgbClr val="FFB91D"/>
                </a:solidFill>
              </a:rPr>
              <a:t>Conditions</a:t>
            </a:r>
            <a:endParaRPr lang="en-US" dirty="0">
              <a:solidFill>
                <a:srgbClr val="FFB91D"/>
              </a:solidFill>
            </a:endParaRPr>
          </a:p>
        </p:txBody>
      </p:sp>
      <p:sp>
        <p:nvSpPr>
          <p:cNvPr id="256003" name="Rectangle 3"/>
          <p:cNvSpPr>
            <a:spLocks noGrp="1" noChangeArrowheads="1"/>
          </p:cNvSpPr>
          <p:nvPr>
            <p:ph idx="1"/>
          </p:nvPr>
        </p:nvSpPr>
        <p:spPr>
          <a:xfrm>
            <a:off x="304800" y="2057400"/>
            <a:ext cx="8382000" cy="4572000"/>
          </a:xfrm>
        </p:spPr>
        <p:txBody>
          <a:bodyPr>
            <a:normAutofit/>
          </a:bodyPr>
          <a:lstStyle/>
          <a:p>
            <a:pPr>
              <a:buSzPct val="130000"/>
            </a:pPr>
            <a:r>
              <a:rPr lang="en-US" dirty="0"/>
              <a:t>W</a:t>
            </a:r>
            <a:r>
              <a:rPr lang="en-US" dirty="0" smtClean="0"/>
              <a:t>ithout synchronization of accesses it is possible that values may be corrupted or changes lost due to overlapping access, use, and replacement of shared values</a:t>
            </a:r>
          </a:p>
          <a:p>
            <a:pPr>
              <a:buSzPct val="130000"/>
            </a:pPr>
            <a:r>
              <a:rPr lang="en-US" dirty="0"/>
              <a:t>A</a:t>
            </a:r>
            <a:r>
              <a:rPr lang="en-US" dirty="0" smtClean="0"/>
              <a:t>rise when writing concurrent code whose solution requires the correct selection and use of appropriate synchronization primitives</a:t>
            </a:r>
          </a:p>
          <a:p>
            <a:pPr>
              <a:buSzPct val="130000"/>
            </a:pPr>
            <a:r>
              <a:rPr lang="en-US" dirty="0"/>
              <a:t>D</a:t>
            </a:r>
            <a:r>
              <a:rPr lang="en-US" dirty="0" smtClean="0"/>
              <a:t>eadlock</a:t>
            </a:r>
          </a:p>
          <a:p>
            <a:pPr lvl="1">
              <a:buClr>
                <a:schemeClr val="accent2"/>
              </a:buClr>
              <a:buSzPct val="100000"/>
            </a:pPr>
            <a:r>
              <a:rPr lang="en-US" dirty="0"/>
              <a:t>P</a:t>
            </a:r>
            <a:r>
              <a:rPr lang="en-US" dirty="0" smtClean="0"/>
              <a:t>rocesses or threads wait on a resource held by the other</a:t>
            </a:r>
          </a:p>
          <a:p>
            <a:pPr lvl="1">
              <a:buClr>
                <a:schemeClr val="accent2"/>
              </a:buClr>
              <a:buSzPct val="100000"/>
            </a:pPr>
            <a:r>
              <a:rPr lang="en-US" dirty="0"/>
              <a:t>O</a:t>
            </a:r>
            <a:r>
              <a:rPr lang="en-US" dirty="0" smtClean="0"/>
              <a:t>ne or more programs has to be terminated</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67544" y="188640"/>
            <a:ext cx="8229600" cy="1600200"/>
          </a:xfrm>
        </p:spPr>
        <p:txBody>
          <a:bodyPr/>
          <a:lstStyle/>
          <a:p>
            <a:r>
              <a:rPr lang="en-US" dirty="0" smtClean="0">
                <a:solidFill>
                  <a:srgbClr val="FFB91D"/>
                </a:solidFill>
              </a:rPr>
              <a:t>Operating System Interaction</a:t>
            </a:r>
            <a:endParaRPr lang="en-US" dirty="0">
              <a:solidFill>
                <a:srgbClr val="FFB91D"/>
              </a:solidFill>
            </a:endParaRPr>
          </a:p>
        </p:txBody>
      </p:sp>
      <p:sp>
        <p:nvSpPr>
          <p:cNvPr id="258051" name="Rectangle 3"/>
          <p:cNvSpPr>
            <a:spLocks noGrp="1" noChangeArrowheads="1"/>
          </p:cNvSpPr>
          <p:nvPr>
            <p:ph idx="1"/>
          </p:nvPr>
        </p:nvSpPr>
        <p:spPr>
          <a:xfrm>
            <a:off x="467544" y="2117523"/>
            <a:ext cx="8229600" cy="4724400"/>
          </a:xfrm>
        </p:spPr>
        <p:txBody>
          <a:bodyPr>
            <a:normAutofit/>
          </a:bodyPr>
          <a:lstStyle/>
          <a:p>
            <a:pPr>
              <a:buSzPct val="130000"/>
            </a:pPr>
            <a:r>
              <a:rPr lang="en-US" dirty="0"/>
              <a:t>P</a:t>
            </a:r>
            <a:r>
              <a:rPr lang="en-US" dirty="0" smtClean="0"/>
              <a:t>rograms </a:t>
            </a:r>
            <a:r>
              <a:rPr lang="en-US" dirty="0"/>
              <a:t>execute on systems under</a:t>
            </a:r>
            <a:r>
              <a:rPr lang="en-US" dirty="0" smtClean="0"/>
              <a:t> the control of an operating system</a:t>
            </a:r>
          </a:p>
          <a:p>
            <a:pPr lvl="1"/>
            <a:r>
              <a:rPr lang="en-US" dirty="0"/>
              <a:t>M</a:t>
            </a:r>
            <a:r>
              <a:rPr lang="en-US" dirty="0" smtClean="0"/>
              <a:t>ediates </a:t>
            </a:r>
            <a:r>
              <a:rPr lang="en-US" dirty="0"/>
              <a:t>and shares access to resources</a:t>
            </a:r>
          </a:p>
          <a:p>
            <a:pPr lvl="1"/>
            <a:r>
              <a:rPr lang="en-US" dirty="0"/>
              <a:t>C</a:t>
            </a:r>
            <a:r>
              <a:rPr lang="en-US" dirty="0" smtClean="0"/>
              <a:t>onstructs </a:t>
            </a:r>
            <a:r>
              <a:rPr lang="en-US" dirty="0"/>
              <a:t>execution environment</a:t>
            </a:r>
            <a:endParaRPr lang="en-US" dirty="0" smtClean="0"/>
          </a:p>
          <a:p>
            <a:pPr lvl="1"/>
            <a:r>
              <a:rPr lang="en-US" dirty="0"/>
              <a:t>I</a:t>
            </a:r>
            <a:r>
              <a:rPr lang="en-US" dirty="0" smtClean="0"/>
              <a:t>ncludes </a:t>
            </a:r>
            <a:r>
              <a:rPr lang="en-US" dirty="0"/>
              <a:t>environment variables and arguments</a:t>
            </a:r>
          </a:p>
          <a:p>
            <a:pPr>
              <a:buSzPct val="130000"/>
            </a:pPr>
            <a:r>
              <a:rPr lang="en-US" dirty="0"/>
              <a:t>S</a:t>
            </a:r>
            <a:r>
              <a:rPr lang="en-US" dirty="0" smtClean="0"/>
              <a:t>ystems </a:t>
            </a:r>
            <a:r>
              <a:rPr lang="en-US" dirty="0"/>
              <a:t>have a concept of multiple users</a:t>
            </a:r>
          </a:p>
          <a:p>
            <a:pPr lvl="1"/>
            <a:r>
              <a:rPr lang="en-US" dirty="0"/>
              <a:t>R</a:t>
            </a:r>
            <a:r>
              <a:rPr lang="en-US" dirty="0" smtClean="0"/>
              <a:t>esources are owned by a user and have permissions granting access with various rights to different categories of users</a:t>
            </a:r>
          </a:p>
          <a:p>
            <a:pPr lvl="1"/>
            <a:r>
              <a:rPr lang="en-US" dirty="0"/>
              <a:t>P</a:t>
            </a:r>
            <a:r>
              <a:rPr lang="en-US" dirty="0" smtClean="0"/>
              <a:t>rograms need access to various resources, however excessive levels of access are dangerous</a:t>
            </a:r>
          </a:p>
          <a:p>
            <a:pPr lvl="1"/>
            <a:r>
              <a:rPr lang="en-US" dirty="0"/>
              <a:t>C</a:t>
            </a:r>
            <a:r>
              <a:rPr lang="en-US" dirty="0" smtClean="0"/>
              <a:t>oncerns when multiple programs access shared resources such             as a common file</a:t>
            </a:r>
          </a:p>
        </p:txBody>
      </p:sp>
      <p:pic>
        <p:nvPicPr>
          <p:cNvPr id="5" name="Picture 4"/>
          <p:cNvPicPr>
            <a:picLocks noChangeAspect="1"/>
          </p:cNvPicPr>
          <p:nvPr/>
        </p:nvPicPr>
        <p:blipFill>
          <a:blip r:embed="rId3"/>
          <a:stretch>
            <a:fillRect/>
          </a:stretch>
        </p:blipFill>
        <p:spPr>
          <a:xfrm>
            <a:off x="7644080" y="5271607"/>
            <a:ext cx="1487488" cy="1552161"/>
          </a:xfrm>
          <a:prstGeom prst="rect">
            <a:avLst/>
          </a:prstGeom>
          <a:effectLst>
            <a:outerShdw blurRad="50800" dist="38100" dir="2700000" algn="tl" rotWithShape="0">
              <a:schemeClr val="bg2">
                <a:alpha val="43000"/>
              </a:schemeClr>
            </a:outerShdw>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734303948"/>
              </p:ext>
            </p:extLst>
          </p:nvPr>
        </p:nvGraphicFramePr>
        <p:xfrm>
          <a:off x="107504" y="0"/>
          <a:ext cx="7584884" cy="6858000"/>
        </p:xfrm>
        <a:graphic>
          <a:graphicData uri="http://schemas.openxmlformats.org/presentationml/2006/ole">
            <mc:AlternateContent xmlns:mc="http://schemas.openxmlformats.org/markup-compatibility/2006">
              <mc:Choice xmlns:v="urn:schemas-microsoft-com:vml" Requires="v">
                <p:oleObj spid="_x0000_s1025" name="Document" r:id="rId5" imgW="6095776" imgH="5511597" progId="Word.Document.12">
                  <p:embed/>
                </p:oleObj>
              </mc:Choice>
              <mc:Fallback>
                <p:oleObj name="Document" r:id="rId5" imgW="6095776" imgH="5511597" progId="Word.Document.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0"/>
                        <a:ext cx="7584884" cy="6858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668344" y="1132750"/>
            <a:ext cx="1475656" cy="3170099"/>
          </a:xfrm>
          <a:prstGeom prst="rect">
            <a:avLst/>
          </a:prstGeom>
          <a:noFill/>
        </p:spPr>
        <p:txBody>
          <a:bodyPr wrap="square" rtlCol="0">
            <a:spAutoFit/>
          </a:bodyPr>
          <a:lstStyle/>
          <a:p>
            <a:pPr algn="ctr"/>
            <a:r>
              <a:rPr lang="en-US" sz="2800" dirty="0">
                <a:latin typeface="+mj-lt"/>
              </a:rPr>
              <a:t>Table 11.1 </a:t>
            </a:r>
            <a:endParaRPr lang="en-US" sz="2800" dirty="0" smtClean="0">
              <a:latin typeface="+mj-lt"/>
            </a:endParaRPr>
          </a:p>
          <a:p>
            <a:pPr algn="ctr"/>
            <a:endParaRPr lang="en-US" b="1" dirty="0">
              <a:latin typeface="+mj-lt"/>
            </a:endParaRPr>
          </a:p>
          <a:p>
            <a:pPr algn="ctr"/>
            <a:r>
              <a:rPr lang="en-US" dirty="0" smtClean="0">
                <a:latin typeface="+mj-lt"/>
              </a:rPr>
              <a:t>CWE</a:t>
            </a:r>
            <a:r>
              <a:rPr lang="en-US" dirty="0">
                <a:latin typeface="+mj-lt"/>
              </a:rPr>
              <a:t>/SANS TOP 25 Most Dangerous Software Errors (2011) </a:t>
            </a:r>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67544" y="-171400"/>
            <a:ext cx="8229600" cy="1600200"/>
          </a:xfrm>
        </p:spPr>
        <p:txBody>
          <a:bodyPr/>
          <a:lstStyle/>
          <a:p>
            <a:r>
              <a:rPr lang="en-US" dirty="0">
                <a:solidFill>
                  <a:srgbClr val="FFB91D"/>
                </a:solidFill>
              </a:rPr>
              <a:t>Environment Variables</a:t>
            </a:r>
          </a:p>
        </p:txBody>
      </p:sp>
      <p:sp>
        <p:nvSpPr>
          <p:cNvPr id="260099" name="Rectangle 3"/>
          <p:cNvSpPr>
            <a:spLocks noGrp="1" noChangeArrowheads="1"/>
          </p:cNvSpPr>
          <p:nvPr>
            <p:ph idx="1"/>
          </p:nvPr>
        </p:nvSpPr>
        <p:spPr>
          <a:xfrm>
            <a:off x="395536" y="1844824"/>
            <a:ext cx="8229600" cy="4784576"/>
          </a:xfrm>
        </p:spPr>
        <p:txBody>
          <a:bodyPr>
            <a:normAutofit/>
          </a:bodyPr>
          <a:lstStyle/>
          <a:p>
            <a:pPr>
              <a:buSzPct val="130000"/>
            </a:pPr>
            <a:r>
              <a:rPr lang="en-US" dirty="0"/>
              <a:t>C</a:t>
            </a:r>
            <a:r>
              <a:rPr lang="en-US" dirty="0" smtClean="0"/>
              <a:t>ollection of string values inherited by each process from its parent</a:t>
            </a:r>
          </a:p>
          <a:p>
            <a:pPr lvl="1">
              <a:buClr>
                <a:schemeClr val="accent2"/>
              </a:buClr>
            </a:pPr>
            <a:r>
              <a:rPr lang="en-US" dirty="0"/>
              <a:t>C</a:t>
            </a:r>
            <a:r>
              <a:rPr lang="en-US" dirty="0" smtClean="0"/>
              <a:t>an affect the way a running process behaves</a:t>
            </a:r>
          </a:p>
          <a:p>
            <a:pPr lvl="1">
              <a:buClr>
                <a:schemeClr val="accent2"/>
              </a:buClr>
            </a:pPr>
            <a:r>
              <a:rPr lang="en-US" dirty="0"/>
              <a:t>I</a:t>
            </a:r>
            <a:r>
              <a:rPr lang="en-US" dirty="0" smtClean="0"/>
              <a:t>ncluded in memory when it is constructed</a:t>
            </a:r>
          </a:p>
          <a:p>
            <a:pPr>
              <a:buSzPct val="130000"/>
            </a:pPr>
            <a:r>
              <a:rPr lang="en-US" dirty="0" smtClean="0"/>
              <a:t>Can </a:t>
            </a:r>
            <a:r>
              <a:rPr lang="en-US" dirty="0"/>
              <a:t>be modified by the program process at any time</a:t>
            </a:r>
          </a:p>
          <a:p>
            <a:pPr lvl="1">
              <a:buClr>
                <a:schemeClr val="accent2"/>
              </a:buClr>
            </a:pPr>
            <a:r>
              <a:rPr lang="en-US" dirty="0" smtClean="0"/>
              <a:t>Modifications </a:t>
            </a:r>
            <a:r>
              <a:rPr lang="en-US" dirty="0"/>
              <a:t>will be passed to its children</a:t>
            </a:r>
          </a:p>
          <a:p>
            <a:pPr>
              <a:buSzPct val="130000"/>
            </a:pPr>
            <a:r>
              <a:rPr lang="en-US" dirty="0"/>
              <a:t>A</a:t>
            </a:r>
            <a:r>
              <a:rPr lang="en-US" dirty="0" smtClean="0"/>
              <a:t>nother </a:t>
            </a:r>
            <a:r>
              <a:rPr lang="en-US" dirty="0"/>
              <a:t>source of untrusted program input</a:t>
            </a:r>
          </a:p>
          <a:p>
            <a:pPr>
              <a:buSzPct val="130000"/>
            </a:pPr>
            <a:r>
              <a:rPr lang="en-US" dirty="0" smtClean="0"/>
              <a:t>Most </a:t>
            </a:r>
            <a:r>
              <a:rPr lang="en-US" dirty="0"/>
              <a:t>common use is by a local user attempting to gain increased privileges</a:t>
            </a:r>
          </a:p>
          <a:p>
            <a:pPr lvl="1">
              <a:buClr>
                <a:schemeClr val="accent2"/>
              </a:buClr>
            </a:pPr>
            <a:r>
              <a:rPr lang="en-US" dirty="0" smtClean="0"/>
              <a:t>Goal </a:t>
            </a:r>
            <a:r>
              <a:rPr lang="en-US" dirty="0"/>
              <a:t>is to subvert a program that grants superuser or </a:t>
            </a:r>
            <a:r>
              <a:rPr lang="en-US" dirty="0" smtClean="0"/>
              <a:t>                 administrator </a:t>
            </a:r>
            <a:r>
              <a:rPr lang="en-US" dirty="0"/>
              <a:t>privileges</a:t>
            </a:r>
          </a:p>
        </p:txBody>
      </p:sp>
      <p:pic>
        <p:nvPicPr>
          <p:cNvPr id="4" name="Picture 3"/>
          <p:cNvPicPr>
            <a:picLocks noChangeAspect="1"/>
          </p:cNvPicPr>
          <p:nvPr/>
        </p:nvPicPr>
        <p:blipFill>
          <a:blip r:embed="rId3"/>
          <a:stretch>
            <a:fillRect/>
          </a:stretch>
        </p:blipFill>
        <p:spPr>
          <a:xfrm>
            <a:off x="7308304" y="5263200"/>
            <a:ext cx="1718283" cy="1566670"/>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10.pdf"/>
          <p:cNvPicPr>
            <a:picLocks noChangeAspect="1"/>
          </p:cNvPicPr>
          <p:nvPr/>
        </p:nvPicPr>
        <p:blipFill rotWithShape="1">
          <a:blip r:embed="rId3">
            <a:extLst>
              <a:ext uri="{28A0092B-C50C-407E-A947-70E740481C1C}">
                <a14:useLocalDpi xmlns:a14="http://schemas.microsoft.com/office/drawing/2010/main" val="0"/>
              </a:ext>
            </a:extLst>
          </a:blip>
          <a:srcRect l="4400" t="10511" r="4063" b="53618"/>
          <a:stretch/>
        </p:blipFill>
        <p:spPr>
          <a:xfrm>
            <a:off x="253544" y="980728"/>
            <a:ext cx="8638936" cy="4381048"/>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67544" y="260648"/>
            <a:ext cx="8229600" cy="1600200"/>
          </a:xfrm>
        </p:spPr>
        <p:txBody>
          <a:bodyPr>
            <a:normAutofit/>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Vulnerable Compiled Programs</a:t>
            </a:r>
          </a:p>
        </p:txBody>
      </p:sp>
      <p:graphicFrame>
        <p:nvGraphicFramePr>
          <p:cNvPr id="8" name="Diagram 7"/>
          <p:cNvGraphicFramePr/>
          <p:nvPr>
            <p:extLst>
              <p:ext uri="{D42A27DB-BD31-4B8C-83A1-F6EECF244321}">
                <p14:modId xmlns:p14="http://schemas.microsoft.com/office/powerpoint/2010/main" val="4175701736"/>
              </p:ext>
            </p:extLst>
          </p:nvPr>
        </p:nvGraphicFramePr>
        <p:xfrm>
          <a:off x="611560" y="2204864"/>
          <a:ext cx="8212832"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67544" y="-99392"/>
            <a:ext cx="8229600" cy="1268760"/>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Use of Least Privilege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627713"/>
              </p:ext>
            </p:extLst>
          </p:nvPr>
        </p:nvGraphicFramePr>
        <p:xfrm>
          <a:off x="228600" y="1600200"/>
          <a:ext cx="8763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88307" y="715363"/>
            <a:ext cx="184666" cy="369332"/>
          </a:xfrm>
          <a:prstGeom prst="rect">
            <a:avLst/>
          </a:prstGeom>
          <a:noFill/>
        </p:spPr>
        <p:txBody>
          <a:bodyPr wrap="none" rtlCol="0">
            <a:spAutoFit/>
          </a:bodyPr>
          <a:lstStyle/>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0" y="0"/>
            <a:ext cx="9144000" cy="1600200"/>
          </a:xfrm>
        </p:spPr>
        <p:txBody>
          <a:bodyPr>
            <a:normAutofit/>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Root/</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Administrator Privileges</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30127412"/>
              </p:ext>
            </p:extLst>
          </p:nvPr>
        </p:nvGraphicFramePr>
        <p:xfrm>
          <a:off x="307374" y="1828800"/>
          <a:ext cx="8455626" cy="4846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467544" y="260648"/>
            <a:ext cx="8229600" cy="1600200"/>
          </a:xfrm>
        </p:spPr>
        <p:txBody>
          <a:bodyPr>
            <a:normAutofit fontScale="90000"/>
          </a:bodyPr>
          <a:lstStyle/>
          <a:p>
            <a:r>
              <a:rPr lang="en-US" dirty="0">
                <a:solidFill>
                  <a:schemeClr val="accent6">
                    <a:lumMod val="40000"/>
                    <a:lumOff val="60000"/>
                  </a:schemeClr>
                </a:solidFill>
              </a:rPr>
              <a:t>System Calls and</a:t>
            </a:r>
            <a:br>
              <a:rPr lang="en-US" dirty="0">
                <a:solidFill>
                  <a:schemeClr val="accent6">
                    <a:lumMod val="40000"/>
                    <a:lumOff val="60000"/>
                  </a:schemeClr>
                </a:solidFill>
              </a:rPr>
            </a:br>
            <a:r>
              <a:rPr lang="en-US" dirty="0">
                <a:solidFill>
                  <a:schemeClr val="accent6">
                    <a:lumMod val="40000"/>
                    <a:lumOff val="60000"/>
                  </a:schemeClr>
                </a:solidFill>
              </a:rPr>
              <a:t>Standard Library Functions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13607248"/>
              </p:ext>
            </p:extLst>
          </p:nvPr>
        </p:nvGraphicFramePr>
        <p:xfrm>
          <a:off x="467544" y="2492896"/>
          <a:ext cx="8229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10.pdf"/>
          <p:cNvPicPr>
            <a:picLocks noChangeAspect="1"/>
          </p:cNvPicPr>
          <p:nvPr/>
        </p:nvPicPr>
        <p:blipFill rotWithShape="1">
          <a:blip r:embed="rId3">
            <a:extLst>
              <a:ext uri="{28A0092B-C50C-407E-A947-70E740481C1C}">
                <a14:useLocalDpi xmlns:a14="http://schemas.microsoft.com/office/drawing/2010/main" val="0"/>
              </a:ext>
            </a:extLst>
          </a:blip>
          <a:srcRect l="5694" t="8842" r="5360" b="46778"/>
          <a:stretch/>
        </p:blipFill>
        <p:spPr>
          <a:xfrm>
            <a:off x="211366" y="606420"/>
            <a:ext cx="8681114" cy="5605379"/>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467544" y="260648"/>
            <a:ext cx="8229600" cy="1600200"/>
          </a:xfrm>
        </p:spPr>
        <p:txBody>
          <a:bodyPr/>
          <a:lstStyle/>
          <a:p>
            <a:r>
              <a:rPr lang="en-US" dirty="0" smtClean="0">
                <a:ln w="18415" cmpd="sng">
                  <a:solidFill>
                    <a:srgbClr val="FFFFFF"/>
                  </a:solidFill>
                  <a:prstDash val="solid"/>
                </a:ln>
                <a:solidFill>
                  <a:schemeClr val="accent6">
                    <a:lumMod val="60000"/>
                    <a:lumOff val="40000"/>
                  </a:schemeClr>
                </a:solidFill>
                <a:effectLst>
                  <a:outerShdw blurRad="63500" dir="3600000" algn="tl" rotWithShape="0">
                    <a:srgbClr val="000000">
                      <a:alpha val="70000"/>
                    </a:srgbClr>
                  </a:outerShdw>
                </a:effectLst>
              </a:rPr>
              <a:t>Preventing Race </a:t>
            </a:r>
            <a:r>
              <a:rPr lang="en-US" dirty="0">
                <a:ln w="18415" cmpd="sng">
                  <a:solidFill>
                    <a:srgbClr val="FFFFFF"/>
                  </a:solidFill>
                  <a:prstDash val="solid"/>
                </a:ln>
                <a:solidFill>
                  <a:schemeClr val="accent6">
                    <a:lumMod val="60000"/>
                    <a:lumOff val="40000"/>
                  </a:schemeClr>
                </a:solidFill>
                <a:effectLst>
                  <a:outerShdw blurRad="63500" dir="3600000" algn="tl" rotWithShape="0">
                    <a:srgbClr val="000000">
                      <a:alpha val="70000"/>
                    </a:srgbClr>
                  </a:outerShdw>
                </a:effectLst>
              </a:rPr>
              <a:t>Conditions</a:t>
            </a:r>
          </a:p>
        </p:txBody>
      </p:sp>
      <p:sp>
        <p:nvSpPr>
          <p:cNvPr id="274435" name="Rectangle 3"/>
          <p:cNvSpPr>
            <a:spLocks noGrp="1" noChangeArrowheads="1"/>
          </p:cNvSpPr>
          <p:nvPr>
            <p:ph idx="1"/>
          </p:nvPr>
        </p:nvSpPr>
        <p:spPr>
          <a:xfrm>
            <a:off x="467544" y="2276872"/>
            <a:ext cx="8382000" cy="5181600"/>
          </a:xfrm>
        </p:spPr>
        <p:txBody>
          <a:bodyPr/>
          <a:lstStyle/>
          <a:p>
            <a:pPr>
              <a:lnSpc>
                <a:spcPct val="90000"/>
              </a:lnSpc>
              <a:buSzPct val="130000"/>
            </a:pPr>
            <a:r>
              <a:rPr lang="en-US" dirty="0"/>
              <a:t>P</a:t>
            </a:r>
            <a:r>
              <a:rPr lang="en-US" dirty="0" smtClean="0"/>
              <a:t>rograms </a:t>
            </a:r>
            <a:r>
              <a:rPr lang="en-US" dirty="0"/>
              <a:t>may</a:t>
            </a:r>
            <a:r>
              <a:rPr lang="en-US" dirty="0" smtClean="0"/>
              <a:t> need to access a common system resource</a:t>
            </a:r>
          </a:p>
          <a:p>
            <a:pPr>
              <a:lnSpc>
                <a:spcPct val="90000"/>
              </a:lnSpc>
              <a:buSzPct val="130000"/>
            </a:pPr>
            <a:r>
              <a:rPr lang="en-US" dirty="0"/>
              <a:t>N</a:t>
            </a:r>
            <a:r>
              <a:rPr lang="en-US" dirty="0" smtClean="0"/>
              <a:t>eed </a:t>
            </a:r>
            <a:r>
              <a:rPr lang="en-US" dirty="0"/>
              <a:t>suitable synchronization mechanisms</a:t>
            </a:r>
          </a:p>
          <a:p>
            <a:pPr lvl="1">
              <a:lnSpc>
                <a:spcPct val="90000"/>
              </a:lnSpc>
              <a:buClr>
                <a:schemeClr val="accent2"/>
              </a:buClr>
            </a:pPr>
            <a:r>
              <a:rPr lang="en-US" sz="1800" dirty="0" smtClean="0"/>
              <a:t> Most common technique is to acquire a lock on the shared file</a:t>
            </a:r>
          </a:p>
          <a:p>
            <a:pPr>
              <a:lnSpc>
                <a:spcPct val="90000"/>
              </a:lnSpc>
              <a:buSzPct val="130000"/>
            </a:pPr>
            <a:r>
              <a:rPr lang="en-US" dirty="0" err="1" smtClean="0"/>
              <a:t>Lockfile</a:t>
            </a:r>
            <a:endParaRPr lang="en-US" dirty="0"/>
          </a:p>
          <a:p>
            <a:pPr lvl="1">
              <a:lnSpc>
                <a:spcPct val="90000"/>
              </a:lnSpc>
              <a:buClr>
                <a:schemeClr val="accent2"/>
              </a:buClr>
            </a:pPr>
            <a:r>
              <a:rPr lang="en-US" sz="1800" dirty="0" smtClean="0"/>
              <a:t>Process </a:t>
            </a:r>
            <a:r>
              <a:rPr lang="en-US" sz="1800" dirty="0"/>
              <a:t>must create and own the </a:t>
            </a:r>
            <a:r>
              <a:rPr lang="en-US" sz="1800" dirty="0" err="1"/>
              <a:t>lockfile</a:t>
            </a:r>
            <a:r>
              <a:rPr lang="en-US" sz="1800" dirty="0"/>
              <a:t> in order to gain access to the shared resource</a:t>
            </a:r>
          </a:p>
          <a:p>
            <a:pPr lvl="1">
              <a:lnSpc>
                <a:spcPct val="90000"/>
              </a:lnSpc>
              <a:buClr>
                <a:schemeClr val="accent2"/>
              </a:buClr>
            </a:pPr>
            <a:r>
              <a:rPr lang="en-US" sz="1800" dirty="0" smtClean="0"/>
              <a:t>Concerns</a:t>
            </a:r>
            <a:endParaRPr lang="en-US" sz="1800" dirty="0"/>
          </a:p>
          <a:p>
            <a:pPr lvl="2">
              <a:lnSpc>
                <a:spcPct val="90000"/>
              </a:lnSpc>
            </a:pPr>
            <a:r>
              <a:rPr lang="en-US" dirty="0"/>
              <a:t>I</a:t>
            </a:r>
            <a:r>
              <a:rPr lang="en-US" dirty="0" smtClean="0"/>
              <a:t>f a program chooses to ignore the existence of the </a:t>
            </a:r>
            <a:r>
              <a:rPr lang="en-US" dirty="0" err="1" smtClean="0"/>
              <a:t>lockfile</a:t>
            </a:r>
            <a:r>
              <a:rPr lang="en-US" dirty="0" smtClean="0"/>
              <a:t> and access the shared resource the system will not prevent this</a:t>
            </a:r>
          </a:p>
          <a:p>
            <a:pPr lvl="2">
              <a:lnSpc>
                <a:spcPct val="90000"/>
              </a:lnSpc>
            </a:pPr>
            <a:r>
              <a:rPr lang="en-US" dirty="0"/>
              <a:t>A</a:t>
            </a:r>
            <a:r>
              <a:rPr lang="en-US" dirty="0" smtClean="0"/>
              <a:t>ll programs using this form of synchronization must cooperate</a:t>
            </a:r>
          </a:p>
          <a:p>
            <a:pPr lvl="2">
              <a:lnSpc>
                <a:spcPct val="90000"/>
              </a:lnSpc>
            </a:pPr>
            <a:r>
              <a:rPr lang="en-US" dirty="0"/>
              <a:t>I</a:t>
            </a:r>
            <a:r>
              <a:rPr lang="en-US" dirty="0" smtClean="0"/>
              <a:t>mplementation</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Race condition</a:t>
            </a:r>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0124755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dirty="0">
                <a:ln w="18415" cmpd="sng">
                  <a:solidFill>
                    <a:srgbClr val="FFFFFF"/>
                  </a:solidFill>
                  <a:prstDash val="solid"/>
                </a:ln>
                <a:solidFill>
                  <a:schemeClr val="accent5">
                    <a:lumMod val="40000"/>
                    <a:lumOff val="60000"/>
                  </a:schemeClr>
                </a:solidFill>
                <a:effectLst>
                  <a:outerShdw blurRad="63500" dir="3600000" algn="tl" rotWithShape="0">
                    <a:srgbClr val="000000">
                      <a:alpha val="70000"/>
                    </a:srgbClr>
                  </a:outerShdw>
                </a:effectLst>
              </a:rPr>
              <a:t>Safe Temporary Files</a:t>
            </a:r>
          </a:p>
        </p:txBody>
      </p:sp>
      <p:sp>
        <p:nvSpPr>
          <p:cNvPr id="276483" name="Rectangle 3"/>
          <p:cNvSpPr>
            <a:spLocks noGrp="1" noChangeArrowheads="1"/>
          </p:cNvSpPr>
          <p:nvPr>
            <p:ph idx="1"/>
          </p:nvPr>
        </p:nvSpPr>
        <p:spPr>
          <a:xfrm>
            <a:off x="457200" y="2057400"/>
            <a:ext cx="8229600" cy="4800600"/>
          </a:xfrm>
        </p:spPr>
        <p:txBody>
          <a:bodyPr/>
          <a:lstStyle/>
          <a:p>
            <a:pPr>
              <a:lnSpc>
                <a:spcPct val="90000"/>
              </a:lnSpc>
              <a:buSzPct val="130000"/>
            </a:pPr>
            <a:r>
              <a:rPr lang="en-US" dirty="0"/>
              <a:t>M</a:t>
            </a:r>
            <a:r>
              <a:rPr lang="en-US" dirty="0" smtClean="0"/>
              <a:t>any </a:t>
            </a:r>
            <a:r>
              <a:rPr lang="en-US" dirty="0"/>
              <a:t>programs use temporary files</a:t>
            </a:r>
          </a:p>
          <a:p>
            <a:pPr>
              <a:lnSpc>
                <a:spcPct val="90000"/>
              </a:lnSpc>
              <a:buSzPct val="130000"/>
            </a:pPr>
            <a:r>
              <a:rPr lang="en-US" dirty="0"/>
              <a:t>O</a:t>
            </a:r>
            <a:r>
              <a:rPr lang="en-US" dirty="0" smtClean="0"/>
              <a:t>ften </a:t>
            </a:r>
            <a:r>
              <a:rPr lang="en-US" dirty="0"/>
              <a:t>in common, shared system area</a:t>
            </a:r>
          </a:p>
          <a:p>
            <a:pPr>
              <a:lnSpc>
                <a:spcPct val="90000"/>
              </a:lnSpc>
              <a:buSzPct val="130000"/>
            </a:pPr>
            <a:r>
              <a:rPr lang="en-US" dirty="0"/>
              <a:t>M</a:t>
            </a:r>
            <a:r>
              <a:rPr lang="en-US" dirty="0" smtClean="0"/>
              <a:t>ust </a:t>
            </a:r>
            <a:r>
              <a:rPr lang="en-US" dirty="0"/>
              <a:t>be unique, not accessed by others</a:t>
            </a:r>
          </a:p>
          <a:p>
            <a:pPr>
              <a:lnSpc>
                <a:spcPct val="90000"/>
              </a:lnSpc>
              <a:buSzPct val="130000"/>
            </a:pPr>
            <a:r>
              <a:rPr lang="en-US" dirty="0"/>
              <a:t>C</a:t>
            </a:r>
            <a:r>
              <a:rPr lang="en-US" dirty="0" smtClean="0"/>
              <a:t>ommonly </a:t>
            </a:r>
            <a:r>
              <a:rPr lang="en-US" dirty="0"/>
              <a:t>create name using process ID</a:t>
            </a:r>
          </a:p>
          <a:p>
            <a:pPr lvl="1">
              <a:lnSpc>
                <a:spcPct val="90000"/>
              </a:lnSpc>
              <a:buClr>
                <a:schemeClr val="accent5">
                  <a:lumMod val="60000"/>
                  <a:lumOff val="40000"/>
                </a:schemeClr>
              </a:buClr>
              <a:buSzPct val="90000"/>
            </a:pPr>
            <a:r>
              <a:rPr lang="en-US" sz="2000" dirty="0"/>
              <a:t>U</a:t>
            </a:r>
            <a:r>
              <a:rPr lang="en-US" sz="2000" dirty="0" smtClean="0"/>
              <a:t>nique</a:t>
            </a:r>
            <a:r>
              <a:rPr lang="en-US" sz="2000" dirty="0"/>
              <a:t>, but predictable</a:t>
            </a:r>
          </a:p>
          <a:p>
            <a:pPr lvl="1">
              <a:lnSpc>
                <a:spcPct val="90000"/>
              </a:lnSpc>
              <a:buClr>
                <a:schemeClr val="accent5">
                  <a:lumMod val="60000"/>
                  <a:lumOff val="40000"/>
                </a:schemeClr>
              </a:buClr>
              <a:buSzPct val="90000"/>
            </a:pPr>
            <a:r>
              <a:rPr lang="en-US" sz="2000" dirty="0"/>
              <a:t>A</a:t>
            </a:r>
            <a:r>
              <a:rPr lang="en-US" sz="2000" dirty="0" smtClean="0"/>
              <a:t>ttacker </a:t>
            </a:r>
            <a:r>
              <a:rPr lang="en-US" sz="2000" dirty="0"/>
              <a:t>might guess and attempt to create own</a:t>
            </a:r>
            <a:r>
              <a:rPr lang="en-US" sz="2000" dirty="0" smtClean="0"/>
              <a:t> file between </a:t>
            </a:r>
            <a:r>
              <a:rPr lang="en-US" sz="2000" dirty="0"/>
              <a:t>program checking and creating</a:t>
            </a:r>
          </a:p>
          <a:p>
            <a:pPr>
              <a:lnSpc>
                <a:spcPct val="90000"/>
              </a:lnSpc>
              <a:buSzPct val="130000"/>
            </a:pPr>
            <a:r>
              <a:rPr lang="en-US" dirty="0"/>
              <a:t>S</a:t>
            </a:r>
            <a:r>
              <a:rPr lang="en-US" dirty="0" smtClean="0"/>
              <a:t>ecure </a:t>
            </a:r>
            <a:r>
              <a:rPr lang="en-US" dirty="0"/>
              <a:t>temporary file creation and use requires the use of random names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6296" y="1132750"/>
            <a:ext cx="1907704" cy="1815882"/>
          </a:xfrm>
          <a:prstGeom prst="rect">
            <a:avLst/>
          </a:prstGeom>
          <a:noFill/>
        </p:spPr>
        <p:txBody>
          <a:bodyPr wrap="square" rtlCol="0">
            <a:spAutoFit/>
          </a:bodyPr>
          <a:lstStyle/>
          <a:p>
            <a:pPr algn="ctr"/>
            <a:r>
              <a:rPr lang="en-US" sz="2800" dirty="0" smtClean="0">
                <a:latin typeface="+mj-lt"/>
              </a:rPr>
              <a:t>OWASP </a:t>
            </a:r>
          </a:p>
          <a:p>
            <a:pPr algn="ctr"/>
            <a:endParaRPr lang="en-US" sz="2800" dirty="0">
              <a:latin typeface="+mj-lt"/>
            </a:endParaRPr>
          </a:p>
          <a:p>
            <a:pPr algn="ctr"/>
            <a:r>
              <a:rPr lang="en-US" sz="2800" dirty="0" smtClean="0">
                <a:latin typeface="+mj-lt"/>
              </a:rPr>
              <a:t>Top 10</a:t>
            </a:r>
          </a:p>
          <a:p>
            <a:pPr algn="ctr"/>
            <a:r>
              <a:rPr lang="en-US" sz="2800" dirty="0" smtClean="0">
                <a:latin typeface="+mj-lt"/>
              </a:rPr>
              <a:t>(2015)</a:t>
            </a:r>
            <a:endParaRPr lang="en-US" dirty="0">
              <a:latin typeface="+mj-lt"/>
            </a:endParaRPr>
          </a:p>
        </p:txBody>
      </p:sp>
      <p:sp>
        <p:nvSpPr>
          <p:cNvPr id="3" name="Rectangle 2"/>
          <p:cNvSpPr/>
          <p:nvPr/>
        </p:nvSpPr>
        <p:spPr>
          <a:xfrm>
            <a:off x="323528" y="3105835"/>
            <a:ext cx="6534472" cy="646331"/>
          </a:xfrm>
          <a:prstGeom prst="rect">
            <a:avLst/>
          </a:prstGeom>
        </p:spPr>
        <p:txBody>
          <a:bodyPr wrap="square">
            <a:spAutoFit/>
          </a:bodyPr>
          <a:lstStyle/>
          <a:p>
            <a:r>
              <a:rPr lang="en-US" dirty="0">
                <a:hlinkClick r:id="rId3"/>
              </a:rPr>
              <a:t>https://</a:t>
            </a:r>
            <a:r>
              <a:rPr lang="en-US" dirty="0" smtClean="0">
                <a:hlinkClick r:id="rId3"/>
              </a:rPr>
              <a:t>www.owasp.org/index.php/Top_10_2013-Top_10</a:t>
            </a:r>
            <a:endParaRPr lang="en-US" dirty="0" smtClean="0"/>
          </a:p>
          <a:p>
            <a:endParaRPr lang="en-US" dirty="0"/>
          </a:p>
        </p:txBody>
      </p:sp>
    </p:spTree>
    <p:extLst>
      <p:ext uri="{BB962C8B-B14F-4D97-AF65-F5344CB8AC3E}">
        <p14:creationId xmlns:p14="http://schemas.microsoft.com/office/powerpoint/2010/main" val="1941552962"/>
      </p:ext>
    </p:extLst>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10.pdf"/>
          <p:cNvPicPr>
            <a:picLocks noChangeAspect="1"/>
          </p:cNvPicPr>
          <p:nvPr/>
        </p:nvPicPr>
        <p:blipFill rotWithShape="1">
          <a:blip r:embed="rId3">
            <a:extLst>
              <a:ext uri="{28A0092B-C50C-407E-A947-70E740481C1C}">
                <a14:useLocalDpi xmlns:a14="http://schemas.microsoft.com/office/drawing/2010/main" val="0"/>
              </a:ext>
            </a:extLst>
          </a:blip>
          <a:srcRect l="5264" t="7676" r="4711" b="67465"/>
          <a:stretch/>
        </p:blipFill>
        <p:spPr>
          <a:xfrm>
            <a:off x="251520" y="1340768"/>
            <a:ext cx="8565276" cy="3060813"/>
          </a:xfrm>
          <a:prstGeom prst="rect">
            <a:avLst/>
          </a:prstGeom>
          <a:solidFill>
            <a:schemeClr val="tx1"/>
          </a:solidFill>
        </p:spPr>
      </p:pic>
      <p:sp>
        <p:nvSpPr>
          <p:cNvPr id="2" name="Rectangle 1"/>
          <p:cNvSpPr txBox="1"/>
          <p:nvPr/>
        </p:nvSpPr>
        <p:spPr>
          <a:xfrm>
            <a:off x="251520" y="5108873"/>
            <a:ext cx="8367824" cy="923330"/>
          </a:xfrm>
          <a:prstGeom prst="rect">
            <a:avLst/>
          </a:prstGeom>
        </p:spPr>
        <p:txBody>
          <a:bodyPr wrap="square">
            <a:spAutoFit/>
          </a:bodyPr>
          <a:lstStyle/>
          <a:p>
            <a:r>
              <a:rPr lang="en-GB" dirty="0">
                <a:hlinkClick r:id="rId4"/>
              </a:rPr>
              <a:t>http://</a:t>
            </a:r>
            <a:r>
              <a:rPr lang="en-GB" dirty="0" smtClean="0">
                <a:hlinkClick r:id="rId4"/>
              </a:rPr>
              <a:t>security.stackexchange.com/questions/34397/how-can-an-attacker-use-a-fake-temp-file-to-compromise-a-program</a:t>
            </a:r>
            <a:endParaRPr lang="en-US" dirty="0" smtClean="0"/>
          </a:p>
          <a:p>
            <a:endParaRPr lang="en-GB" dirty="0"/>
          </a:p>
        </p:txBody>
      </p:sp>
    </p:spTree>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0" y="0"/>
            <a:ext cx="9144000" cy="1268760"/>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Other Program Interaction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474337"/>
              </p:ext>
            </p:extLst>
          </p:nvPr>
        </p:nvGraphicFramePr>
        <p:xfrm>
          <a:off x="323528" y="1484784"/>
          <a:ext cx="8496944"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67544" y="116632"/>
            <a:ext cx="8229600" cy="1772816"/>
          </a:xfrm>
        </p:spPr>
        <p:txBody>
          <a:bodyPr/>
          <a:lstStyle/>
          <a:p>
            <a:r>
              <a:rPr lang="en-US" dirty="0">
                <a:solidFill>
                  <a:srgbClr val="FFB91D"/>
                </a:solidFill>
              </a:rPr>
              <a:t>Handling Program Output</a:t>
            </a:r>
          </a:p>
        </p:txBody>
      </p:sp>
      <p:sp>
        <p:nvSpPr>
          <p:cNvPr id="280579" name="Rectangle 3"/>
          <p:cNvSpPr>
            <a:spLocks noGrp="1" noChangeArrowheads="1"/>
          </p:cNvSpPr>
          <p:nvPr>
            <p:ph idx="1"/>
          </p:nvPr>
        </p:nvSpPr>
        <p:spPr>
          <a:xfrm>
            <a:off x="381000" y="2276872"/>
            <a:ext cx="8458200" cy="4581128"/>
          </a:xfrm>
        </p:spPr>
        <p:txBody>
          <a:bodyPr/>
          <a:lstStyle/>
          <a:p>
            <a:pPr>
              <a:lnSpc>
                <a:spcPct val="90000"/>
              </a:lnSpc>
              <a:spcAft>
                <a:spcPts val="600"/>
              </a:spcAft>
              <a:buSzPct val="130000"/>
            </a:pPr>
            <a:r>
              <a:rPr lang="en-US" dirty="0"/>
              <a:t>Final component is program output</a:t>
            </a:r>
          </a:p>
          <a:p>
            <a:pPr lvl="1">
              <a:lnSpc>
                <a:spcPct val="90000"/>
              </a:lnSpc>
              <a:spcAft>
                <a:spcPts val="600"/>
              </a:spcAft>
            </a:pPr>
            <a:r>
              <a:rPr lang="en-US" sz="1800" dirty="0"/>
              <a:t>M</a:t>
            </a:r>
            <a:r>
              <a:rPr lang="en-US" sz="1800" dirty="0" smtClean="0"/>
              <a:t>ay be stored </a:t>
            </a:r>
            <a:r>
              <a:rPr lang="en-US" sz="1800" dirty="0"/>
              <a:t>for future use, sent over net, displayed</a:t>
            </a:r>
          </a:p>
          <a:p>
            <a:pPr lvl="1">
              <a:lnSpc>
                <a:spcPct val="90000"/>
              </a:lnSpc>
              <a:spcAft>
                <a:spcPts val="600"/>
              </a:spcAft>
            </a:pPr>
            <a:r>
              <a:rPr lang="en-US" sz="1800" dirty="0"/>
              <a:t>M</a:t>
            </a:r>
            <a:r>
              <a:rPr lang="en-US" sz="1800" dirty="0" smtClean="0"/>
              <a:t>ay </a:t>
            </a:r>
            <a:r>
              <a:rPr lang="en-US" sz="1800" dirty="0"/>
              <a:t>be binary or text</a:t>
            </a:r>
            <a:endParaRPr lang="en-US" sz="1800" dirty="0" smtClean="0"/>
          </a:p>
          <a:p>
            <a:pPr>
              <a:lnSpc>
                <a:spcPct val="90000"/>
              </a:lnSpc>
              <a:spcAft>
                <a:spcPts val="600"/>
              </a:spcAft>
              <a:buSzPct val="130000"/>
            </a:pPr>
            <a:r>
              <a:rPr lang="en-US" dirty="0"/>
              <a:t>I</a:t>
            </a:r>
            <a:r>
              <a:rPr lang="en-US" dirty="0" smtClean="0"/>
              <a:t>mportant from a program security perspective that the output conform to the expected form and interpretation</a:t>
            </a:r>
          </a:p>
          <a:p>
            <a:pPr>
              <a:lnSpc>
                <a:spcPct val="90000"/>
              </a:lnSpc>
              <a:spcAft>
                <a:spcPts val="600"/>
              </a:spcAft>
              <a:buSzPct val="130000"/>
            </a:pPr>
            <a:r>
              <a:rPr lang="en-US" dirty="0"/>
              <a:t>P</a:t>
            </a:r>
            <a:r>
              <a:rPr lang="en-US" dirty="0" smtClean="0"/>
              <a:t>rograms must identify what is permissible output content and filter any possibly untrusted data to ensure that only valid output is displayed</a:t>
            </a:r>
          </a:p>
          <a:p>
            <a:pPr>
              <a:lnSpc>
                <a:spcPct val="90000"/>
              </a:lnSpc>
              <a:spcAft>
                <a:spcPts val="600"/>
              </a:spcAft>
              <a:buSzPct val="130000"/>
            </a:pPr>
            <a:r>
              <a:rPr lang="en-US" dirty="0"/>
              <a:t>C</a:t>
            </a:r>
            <a:r>
              <a:rPr lang="en-US" dirty="0" smtClean="0"/>
              <a:t>haracter set should be specified</a:t>
            </a:r>
          </a:p>
          <a:p>
            <a:pPr>
              <a:lnSpc>
                <a:spcPct val="90000"/>
              </a:lnSpc>
            </a:pPr>
            <a:endParaRPr lang="en-US" dirty="0" smtClean="0"/>
          </a:p>
        </p:txBody>
      </p:sp>
      <p:sp>
        <p:nvSpPr>
          <p:cNvPr id="280580" name="Rectangle 4"/>
          <p:cNvSpPr>
            <a:spLocks noChangeArrowheads="1"/>
          </p:cNvSpPr>
          <p:nvPr/>
        </p:nvSpPr>
        <p:spPr bwMode="auto">
          <a:xfrm>
            <a:off x="1646238" y="5915025"/>
            <a:ext cx="184150" cy="366713"/>
          </a:xfrm>
          <a:prstGeom prst="rect">
            <a:avLst/>
          </a:prstGeom>
          <a:noFill/>
          <a:ln w="9525">
            <a:noFill/>
            <a:miter lim="800000"/>
            <a:headEnd/>
            <a:tailEnd/>
          </a:ln>
          <a:effectLst/>
        </p:spPr>
        <p:txBody>
          <a:bodyPr wrap="none">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580112" y="1484784"/>
            <a:ext cx="3240360" cy="5472608"/>
          </a:xfrm>
        </p:spPr>
        <p:txBody>
          <a:bodyPr>
            <a:normAutofit fontScale="55000" lnSpcReduction="20000"/>
          </a:bodyPr>
          <a:lstStyle/>
          <a:p>
            <a:pPr marL="342900" lvl="1" indent="-342900">
              <a:buFont typeface="Arial" pitchFamily="34" charset="0"/>
              <a:buChar char="•"/>
            </a:pPr>
            <a:r>
              <a:rPr lang="en-AU" sz="3800" dirty="0"/>
              <a:t>Handling program input</a:t>
            </a:r>
          </a:p>
          <a:p>
            <a:pPr lvl="1"/>
            <a:r>
              <a:rPr lang="en-AU" sz="2500" dirty="0"/>
              <a:t>Input size and buffer overflow</a:t>
            </a:r>
          </a:p>
          <a:p>
            <a:pPr lvl="1"/>
            <a:r>
              <a:rPr lang="en-AU" sz="2500" dirty="0"/>
              <a:t>Interpretation of program input</a:t>
            </a:r>
          </a:p>
          <a:p>
            <a:pPr lvl="1"/>
            <a:r>
              <a:rPr lang="en-AU" sz="2500" dirty="0"/>
              <a:t>Validating input syntax</a:t>
            </a:r>
          </a:p>
          <a:p>
            <a:pPr lvl="1"/>
            <a:r>
              <a:rPr lang="en-AU" sz="2500" dirty="0"/>
              <a:t>Input fuzzing</a:t>
            </a:r>
          </a:p>
          <a:p>
            <a:pPr marL="342900" lvl="1" indent="-342900">
              <a:buFont typeface="Arial" pitchFamily="34" charset="0"/>
              <a:buChar char="•"/>
            </a:pPr>
            <a:r>
              <a:rPr lang="en-AU" sz="3800" dirty="0"/>
              <a:t>Interacting with the operating system and other programs</a:t>
            </a:r>
          </a:p>
          <a:p>
            <a:pPr lvl="1"/>
            <a:r>
              <a:rPr lang="en-AU" sz="2500" dirty="0"/>
              <a:t>Environment variables</a:t>
            </a:r>
          </a:p>
          <a:p>
            <a:pPr lvl="1"/>
            <a:r>
              <a:rPr lang="en-AU" sz="2500" dirty="0"/>
              <a:t>Using appropriate, least privileges</a:t>
            </a:r>
          </a:p>
          <a:p>
            <a:pPr lvl="1"/>
            <a:r>
              <a:rPr lang="en-AU" sz="2500" dirty="0"/>
              <a:t>Systems calls and standard library functions</a:t>
            </a:r>
          </a:p>
          <a:p>
            <a:pPr lvl="1"/>
            <a:r>
              <a:rPr lang="en-AU" sz="2500" dirty="0"/>
              <a:t>Preventing race conditions with shared system resources</a:t>
            </a:r>
          </a:p>
          <a:p>
            <a:pPr lvl="1"/>
            <a:r>
              <a:rPr lang="en-AU" sz="2500" dirty="0"/>
              <a:t>Safe temporary file use</a:t>
            </a:r>
          </a:p>
          <a:p>
            <a:pPr lvl="1"/>
            <a:r>
              <a:rPr lang="en-AU" sz="2500" dirty="0"/>
              <a:t>Interacting with other programs</a:t>
            </a:r>
          </a:p>
          <a:p>
            <a:pPr marL="342900" lvl="1" indent="-342900">
              <a:buFont typeface="Arial" pitchFamily="34" charset="0"/>
              <a:buChar char="•"/>
            </a:pPr>
            <a:endParaRPr lang="en-AU" dirty="0" smtClean="0"/>
          </a:p>
        </p:txBody>
      </p:sp>
      <p:sp>
        <p:nvSpPr>
          <p:cNvPr id="2" name="Content Placeholder 1"/>
          <p:cNvSpPr>
            <a:spLocks noGrp="1"/>
          </p:cNvSpPr>
          <p:nvPr>
            <p:ph sz="quarter" idx="13"/>
          </p:nvPr>
        </p:nvSpPr>
        <p:spPr>
          <a:xfrm>
            <a:off x="179512" y="1268760"/>
            <a:ext cx="3528392" cy="6192688"/>
          </a:xfrm>
        </p:spPr>
        <p:txBody>
          <a:bodyPr>
            <a:normAutofit/>
          </a:bodyPr>
          <a:lstStyle/>
          <a:p>
            <a:r>
              <a:rPr lang="en-US" dirty="0" smtClean="0"/>
              <a:t>Software security issues</a:t>
            </a:r>
          </a:p>
          <a:p>
            <a:pPr lvl="1">
              <a:lnSpc>
                <a:spcPct val="80000"/>
              </a:lnSpc>
            </a:pPr>
            <a:r>
              <a:rPr lang="en-US" sz="1400" dirty="0"/>
              <a:t>Introducing software security and defensive programming</a:t>
            </a:r>
          </a:p>
          <a:p>
            <a:r>
              <a:rPr lang="en-US" dirty="0" smtClean="0"/>
              <a:t>Writing safe program code</a:t>
            </a:r>
          </a:p>
          <a:p>
            <a:pPr lvl="1">
              <a:lnSpc>
                <a:spcPct val="80000"/>
              </a:lnSpc>
            </a:pPr>
            <a:r>
              <a:rPr lang="en-US" sz="1400" dirty="0"/>
              <a:t>Correct algorithm implementation</a:t>
            </a:r>
          </a:p>
          <a:p>
            <a:pPr lvl="1">
              <a:lnSpc>
                <a:spcPct val="80000"/>
              </a:lnSpc>
            </a:pPr>
            <a:r>
              <a:rPr lang="en-US" sz="1400" dirty="0"/>
              <a:t>Ensuring that machine language corresponds to algorithm</a:t>
            </a:r>
          </a:p>
          <a:p>
            <a:pPr lvl="1">
              <a:lnSpc>
                <a:spcPct val="80000"/>
              </a:lnSpc>
            </a:pPr>
            <a:r>
              <a:rPr lang="en-US" sz="1400" dirty="0"/>
              <a:t>Correct interpretation of data values</a:t>
            </a:r>
          </a:p>
          <a:p>
            <a:pPr lvl="1">
              <a:lnSpc>
                <a:spcPct val="80000"/>
              </a:lnSpc>
            </a:pPr>
            <a:r>
              <a:rPr lang="en-US" sz="1400" dirty="0"/>
              <a:t>Correct use of memory</a:t>
            </a:r>
          </a:p>
          <a:p>
            <a:pPr lvl="1">
              <a:lnSpc>
                <a:spcPct val="80000"/>
              </a:lnSpc>
            </a:pPr>
            <a:r>
              <a:rPr lang="en-US" sz="1400" dirty="0"/>
              <a:t>Preventing race conditions with shared memory</a:t>
            </a:r>
          </a:p>
          <a:p>
            <a:r>
              <a:rPr lang="en-US" dirty="0" smtClean="0"/>
              <a:t>Handling program output</a:t>
            </a:r>
            <a:endParaRPr lang="en-US"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635896" y="2564904"/>
            <a:ext cx="1872208" cy="1604244"/>
          </a:xfrm>
          <a:prstGeom prst="round1Rect">
            <a:avLst/>
          </a:prstGeom>
          <a:effectLst>
            <a:softEdge rad="12700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9164" y="116632"/>
            <a:ext cx="9144000" cy="1600200"/>
          </a:xfrm>
        </p:spPr>
        <p:txBody>
          <a:bodyPr>
            <a:normAutofit/>
          </a:bodyPr>
          <a:lstStyle/>
          <a:p>
            <a:r>
              <a:rPr kumimoji="1" lang="en-GB" dirty="0">
                <a:solidFill>
                  <a:srgbClr val="FFB91D"/>
                </a:solidFill>
              </a:rPr>
              <a:t>Software</a:t>
            </a:r>
            <a:r>
              <a:rPr kumimoji="1" lang="en-GB" dirty="0" smtClean="0">
                <a:solidFill>
                  <a:srgbClr val="FFB91D"/>
                </a:solidFill>
              </a:rPr>
              <a:t> Security, </a:t>
            </a:r>
            <a:br>
              <a:rPr kumimoji="1" lang="en-GB" dirty="0" smtClean="0">
                <a:solidFill>
                  <a:srgbClr val="FFB91D"/>
                </a:solidFill>
              </a:rPr>
            </a:br>
            <a:r>
              <a:rPr kumimoji="1" lang="en-GB" dirty="0" smtClean="0">
                <a:solidFill>
                  <a:srgbClr val="FFB91D"/>
                </a:solidFill>
              </a:rPr>
              <a:t>Quality and Reliability</a:t>
            </a:r>
            <a:endParaRPr kumimoji="1" lang="en-US" dirty="0">
              <a:solidFill>
                <a:srgbClr val="FFB91D"/>
              </a:solidFill>
            </a:endParaRPr>
          </a:p>
        </p:txBody>
      </p:sp>
      <p:sp>
        <p:nvSpPr>
          <p:cNvPr id="208899" name="Rectangle 3"/>
          <p:cNvSpPr>
            <a:spLocks noGrp="1" noChangeArrowheads="1"/>
          </p:cNvSpPr>
          <p:nvPr>
            <p:ph sz="half" idx="2"/>
          </p:nvPr>
        </p:nvSpPr>
        <p:spPr>
          <a:xfrm>
            <a:off x="457200" y="2057400"/>
            <a:ext cx="3931920" cy="4343399"/>
          </a:xfrm>
        </p:spPr>
        <p:txBody>
          <a:bodyPr>
            <a:normAutofit/>
          </a:bodyPr>
          <a:lstStyle/>
          <a:p>
            <a:pPr>
              <a:lnSpc>
                <a:spcPct val="90000"/>
              </a:lnSpc>
              <a:spcAft>
                <a:spcPts val="600"/>
              </a:spcAft>
            </a:pPr>
            <a:r>
              <a:rPr lang="en-US" dirty="0"/>
              <a:t>S</a:t>
            </a:r>
            <a:r>
              <a:rPr lang="en-US" dirty="0" smtClean="0"/>
              <a:t>oftware quality and reliability:</a:t>
            </a:r>
          </a:p>
          <a:p>
            <a:pPr lvl="1">
              <a:lnSpc>
                <a:spcPct val="90000"/>
              </a:lnSpc>
              <a:spcAft>
                <a:spcPts val="600"/>
              </a:spcAft>
              <a:buClr>
                <a:schemeClr val="accent2"/>
              </a:buClr>
            </a:pPr>
            <a:r>
              <a:rPr lang="en-US" dirty="0"/>
              <a:t>C</a:t>
            </a:r>
            <a:r>
              <a:rPr lang="en-US" dirty="0" smtClean="0"/>
              <a:t>oncerned with the accidental </a:t>
            </a:r>
            <a:r>
              <a:rPr lang="en-US" dirty="0"/>
              <a:t>failure of </a:t>
            </a:r>
            <a:r>
              <a:rPr lang="en-US" dirty="0" smtClean="0"/>
              <a:t>program as a result of some </a:t>
            </a:r>
            <a:r>
              <a:rPr lang="en-US" dirty="0"/>
              <a:t>theoretically </a:t>
            </a:r>
            <a:r>
              <a:rPr lang="en-US" dirty="0" smtClean="0"/>
              <a:t>random, </a:t>
            </a:r>
            <a:r>
              <a:rPr lang="en-US" dirty="0"/>
              <a:t>unanticipated </a:t>
            </a:r>
            <a:r>
              <a:rPr lang="en-US" dirty="0" smtClean="0"/>
              <a:t>input, system interaction, or use of incorrect code</a:t>
            </a:r>
          </a:p>
          <a:p>
            <a:pPr lvl="1">
              <a:lnSpc>
                <a:spcPct val="90000"/>
              </a:lnSpc>
              <a:spcAft>
                <a:spcPts val="600"/>
              </a:spcAft>
              <a:buClr>
                <a:schemeClr val="accent2"/>
              </a:buClr>
            </a:pPr>
            <a:r>
              <a:rPr lang="en-US" dirty="0"/>
              <a:t>I</a:t>
            </a:r>
            <a:r>
              <a:rPr lang="en-US" dirty="0" smtClean="0"/>
              <a:t>mprove </a:t>
            </a:r>
            <a:r>
              <a:rPr lang="en-US" dirty="0"/>
              <a:t>using structured design and </a:t>
            </a:r>
            <a:r>
              <a:rPr lang="en-US" dirty="0" smtClean="0"/>
              <a:t>testing to identify and eliminate as many bugs as possible from a program</a:t>
            </a:r>
          </a:p>
          <a:p>
            <a:pPr lvl="1">
              <a:lnSpc>
                <a:spcPct val="90000"/>
              </a:lnSpc>
              <a:spcAft>
                <a:spcPts val="600"/>
              </a:spcAft>
              <a:buClr>
                <a:schemeClr val="accent2"/>
              </a:buClr>
            </a:pPr>
            <a:r>
              <a:rPr lang="en-US" dirty="0"/>
              <a:t>C</a:t>
            </a:r>
            <a:r>
              <a:rPr lang="en-US" dirty="0" smtClean="0"/>
              <a:t>oncern is not </a:t>
            </a:r>
            <a:r>
              <a:rPr lang="en-US" dirty="0"/>
              <a:t>how many bugs, but how often</a:t>
            </a:r>
            <a:r>
              <a:rPr lang="en-US" dirty="0" smtClean="0"/>
              <a:t> they are triggered</a:t>
            </a:r>
            <a:endParaRPr lang="en-US" dirty="0"/>
          </a:p>
        </p:txBody>
      </p:sp>
      <p:sp>
        <p:nvSpPr>
          <p:cNvPr id="6" name="Content Placeholder 5"/>
          <p:cNvSpPr>
            <a:spLocks noGrp="1"/>
          </p:cNvSpPr>
          <p:nvPr>
            <p:ph sz="quarter" idx="13"/>
          </p:nvPr>
        </p:nvSpPr>
        <p:spPr>
          <a:xfrm>
            <a:off x="4716016" y="2060848"/>
            <a:ext cx="3931920" cy="4539952"/>
          </a:xfrm>
        </p:spPr>
        <p:txBody>
          <a:bodyPr>
            <a:normAutofit/>
          </a:bodyPr>
          <a:lstStyle/>
          <a:p>
            <a:pPr>
              <a:lnSpc>
                <a:spcPct val="90000"/>
              </a:lnSpc>
              <a:spcAft>
                <a:spcPts val="600"/>
              </a:spcAft>
            </a:pPr>
            <a:r>
              <a:rPr lang="en-US" dirty="0"/>
              <a:t>S</a:t>
            </a:r>
            <a:r>
              <a:rPr lang="en-US" dirty="0" smtClean="0"/>
              <a:t>oftware security:</a:t>
            </a:r>
          </a:p>
          <a:p>
            <a:pPr lvl="1">
              <a:spcAft>
                <a:spcPts val="600"/>
              </a:spcAft>
              <a:buClr>
                <a:schemeClr val="accent2"/>
              </a:buClr>
            </a:pPr>
            <a:r>
              <a:rPr lang="en-US" dirty="0"/>
              <a:t>Attacker chooses probability distribution, specifically targeting bugs that result in a failure that can be exploited by the attacker</a:t>
            </a:r>
          </a:p>
          <a:p>
            <a:pPr lvl="1">
              <a:spcAft>
                <a:spcPts val="600"/>
              </a:spcAft>
              <a:buClr>
                <a:schemeClr val="accent2"/>
              </a:buClr>
            </a:pPr>
            <a:r>
              <a:rPr lang="en-US" dirty="0"/>
              <a:t>Triggered by inputs that differ dramatically from what is usually expected</a:t>
            </a:r>
          </a:p>
          <a:p>
            <a:pPr lvl="1">
              <a:spcAft>
                <a:spcPts val="600"/>
              </a:spcAft>
              <a:buClr>
                <a:schemeClr val="accent2"/>
              </a:buClr>
            </a:pPr>
            <a:r>
              <a:rPr lang="en-US" dirty="0"/>
              <a:t>Unlikely to be identified by common testing approaches</a:t>
            </a:r>
          </a:p>
        </p:txBody>
      </p:sp>
      <p:cxnSp>
        <p:nvCxnSpPr>
          <p:cNvPr id="7" name="Straight Connector 6"/>
          <p:cNvCxnSpPr/>
          <p:nvPr/>
        </p:nvCxnSpPr>
        <p:spPr>
          <a:xfrm rot="5400000">
            <a:off x="2591197" y="4115197"/>
            <a:ext cx="4114006" cy="158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7147398" y="5157192"/>
            <a:ext cx="1996601" cy="1700808"/>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a:solidFill>
                  <a:srgbClr val="FFB91D"/>
                </a:solidFill>
              </a:rPr>
              <a:t>Defensive Programming</a:t>
            </a:r>
          </a:p>
        </p:txBody>
      </p:sp>
      <p:sp>
        <p:nvSpPr>
          <p:cNvPr id="210947" name="Rectangle 3"/>
          <p:cNvSpPr>
            <a:spLocks noGrp="1" noChangeArrowheads="1"/>
          </p:cNvSpPr>
          <p:nvPr>
            <p:ph idx="1"/>
          </p:nvPr>
        </p:nvSpPr>
        <p:spPr>
          <a:xfrm>
            <a:off x="467544" y="1772816"/>
            <a:ext cx="8229600" cy="4896544"/>
          </a:xfrm>
        </p:spPr>
        <p:txBody>
          <a:bodyPr/>
          <a:lstStyle/>
          <a:p>
            <a:pPr marL="0" indent="0">
              <a:buNone/>
            </a:pPr>
            <a:endParaRPr lang="en-US" dirty="0" smtClean="0"/>
          </a:p>
          <a:p>
            <a:r>
              <a:rPr lang="en-US" dirty="0"/>
              <a:t>Designing and implementing software so that it continues to function even when under attack</a:t>
            </a:r>
          </a:p>
          <a:p>
            <a:r>
              <a:rPr lang="en-US" dirty="0" smtClean="0"/>
              <a:t>Requires </a:t>
            </a:r>
            <a:r>
              <a:rPr lang="en-US" dirty="0"/>
              <a:t>attention to all aspects of program execution, environment,</a:t>
            </a:r>
            <a:r>
              <a:rPr lang="en-US" dirty="0" smtClean="0"/>
              <a:t> and type of data it processes</a:t>
            </a:r>
          </a:p>
          <a:p>
            <a:r>
              <a:rPr lang="en-US" dirty="0" smtClean="0"/>
              <a:t>Software is able to detect erroneous conditions resulting from some attack</a:t>
            </a:r>
          </a:p>
          <a:p>
            <a:r>
              <a:rPr lang="en-US" dirty="0"/>
              <a:t>A</a:t>
            </a:r>
            <a:r>
              <a:rPr lang="en-US" dirty="0" smtClean="0"/>
              <a:t>lso referred to as </a:t>
            </a:r>
            <a:r>
              <a:rPr lang="en-US" dirty="0"/>
              <a:t>secure programming</a:t>
            </a:r>
          </a:p>
          <a:p>
            <a:r>
              <a:rPr lang="en-US" dirty="0" smtClean="0"/>
              <a:t>Key rule is to never assume anything</a:t>
            </a:r>
            <a:r>
              <a:rPr lang="en-US" dirty="0"/>
              <a:t>, check all </a:t>
            </a:r>
            <a:r>
              <a:rPr lang="en-US" dirty="0" smtClean="0"/>
              <a:t>assumptions and handle any possible error states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rotWithShape="1">
          <a:blip r:embed="rId3">
            <a:extLst>
              <a:ext uri="{28A0092B-C50C-407E-A947-70E740481C1C}">
                <a14:useLocalDpi xmlns:a14="http://schemas.microsoft.com/office/drawing/2010/main" val="0"/>
              </a:ext>
            </a:extLst>
          </a:blip>
          <a:srcRect t="16518" b="26256"/>
          <a:stretch/>
        </p:blipFill>
        <p:spPr>
          <a:xfrm>
            <a:off x="251520" y="260648"/>
            <a:ext cx="8568952" cy="6345954"/>
          </a:xfrm>
          <a:prstGeom prst="rect">
            <a:avLst/>
          </a:prstGeom>
          <a:solidFill>
            <a:schemeClr val="tx1"/>
          </a:solidFill>
        </p:spPr>
      </p:pic>
    </p:spTree>
  </p:cSld>
  <p:clrMapOvr>
    <a:masterClrMapping/>
  </p:clrMapOvr>
  <p:transition>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solidFill>
                  <a:srgbClr val="FFB91D"/>
                </a:solidFill>
              </a:rPr>
              <a:t>Defensive Programming</a:t>
            </a:r>
            <a:endParaRPr lang="en-US" dirty="0">
              <a:solidFill>
                <a:srgbClr val="FFB91D"/>
              </a:solidFill>
            </a:endParaRPr>
          </a:p>
        </p:txBody>
      </p:sp>
      <p:sp>
        <p:nvSpPr>
          <p:cNvPr id="11" name="Content Placeholder 10"/>
          <p:cNvSpPr>
            <a:spLocks noGrp="1"/>
          </p:cNvSpPr>
          <p:nvPr>
            <p:ph sz="half" idx="2"/>
          </p:nvPr>
        </p:nvSpPr>
        <p:spPr>
          <a:xfrm>
            <a:off x="457200" y="1905000"/>
            <a:ext cx="4267200" cy="4724400"/>
          </a:xfrm>
        </p:spPr>
        <p:txBody>
          <a:bodyPr>
            <a:normAutofit fontScale="85000" lnSpcReduction="10000"/>
          </a:bodyPr>
          <a:lstStyle/>
          <a:p>
            <a:pPr marL="342900" lvl="1" indent="-342900">
              <a:spcBef>
                <a:spcPts val="2000"/>
              </a:spcBef>
              <a:buClr>
                <a:schemeClr val="tx1"/>
              </a:buClr>
              <a:buSzPct val="170000"/>
              <a:buFont typeface="Arial"/>
              <a:buChar char="•"/>
            </a:pPr>
            <a:r>
              <a:rPr lang="en-US" sz="2400" dirty="0"/>
              <a:t>P</a:t>
            </a:r>
            <a:r>
              <a:rPr lang="en-US" sz="2400" dirty="0" smtClean="0"/>
              <a:t>rogrammers often make assumptions about the type of inputs a program will receive and the environment it executes in</a:t>
            </a:r>
          </a:p>
          <a:p>
            <a:pPr lvl="1">
              <a:buClr>
                <a:schemeClr val="accent2"/>
              </a:buClr>
            </a:pPr>
            <a:r>
              <a:rPr lang="en-US" sz="1900" dirty="0"/>
              <a:t>Assumptions need to be validated by the program and all potential failures handled gracefully and safely</a:t>
            </a:r>
          </a:p>
          <a:p>
            <a:pPr marL="342900" lvl="1" indent="-342900">
              <a:spcBef>
                <a:spcPts val="2000"/>
              </a:spcBef>
              <a:buClr>
                <a:schemeClr val="tx1"/>
              </a:buClr>
              <a:buSzPct val="170000"/>
              <a:buFont typeface="Arial"/>
              <a:buChar char="•"/>
            </a:pPr>
            <a:r>
              <a:rPr lang="en-US" sz="2400" dirty="0"/>
              <a:t>Requires a changed mindset to traditional programming practices</a:t>
            </a:r>
          </a:p>
          <a:p>
            <a:pPr lvl="1">
              <a:buClr>
                <a:schemeClr val="accent2"/>
              </a:buClr>
            </a:pPr>
            <a:r>
              <a:rPr lang="en-US" sz="1900" dirty="0"/>
              <a:t>Programmers have to understand how failures can occur and the steps needed to reduce the chance of them occurring in their programs</a:t>
            </a:r>
          </a:p>
        </p:txBody>
      </p:sp>
      <p:sp>
        <p:nvSpPr>
          <p:cNvPr id="12" name="Content Placeholder 11"/>
          <p:cNvSpPr>
            <a:spLocks noGrp="1"/>
          </p:cNvSpPr>
          <p:nvPr>
            <p:ph sz="quarter" idx="13"/>
          </p:nvPr>
        </p:nvSpPr>
        <p:spPr>
          <a:xfrm>
            <a:off x="5940152" y="1988840"/>
            <a:ext cx="2819400" cy="3523129"/>
          </a:xfrm>
        </p:spPr>
        <p:txBody>
          <a:bodyPr>
            <a:normAutofit/>
          </a:bodyPr>
          <a:lstStyle/>
          <a:p>
            <a:pPr marL="342900" lvl="1" indent="-342900">
              <a:lnSpc>
                <a:spcPct val="90000"/>
              </a:lnSpc>
              <a:spcBef>
                <a:spcPts val="2000"/>
              </a:spcBef>
              <a:buClr>
                <a:schemeClr val="tx1"/>
              </a:buClr>
              <a:buSzPct val="170000"/>
              <a:buFont typeface="Arial"/>
              <a:buChar char="•"/>
            </a:pPr>
            <a:r>
              <a:rPr lang="en-US" sz="2000" dirty="0"/>
              <a:t>Conflicts with business pressures to keep development times as short as possible to maximize market advantage</a:t>
            </a:r>
          </a:p>
        </p:txBody>
      </p:sp>
      <p:pic>
        <p:nvPicPr>
          <p:cNvPr id="6" name="Picture 5"/>
          <p:cNvPicPr>
            <a:picLocks noChangeAspect="1"/>
          </p:cNvPicPr>
          <p:nvPr/>
        </p:nvPicPr>
        <p:blipFill>
          <a:blip r:embed="rId3"/>
          <a:stretch>
            <a:fillRect/>
          </a:stretch>
        </p:blipFill>
        <p:spPr>
          <a:xfrm>
            <a:off x="7452320" y="4691690"/>
            <a:ext cx="2133600" cy="2133600"/>
          </a:xfrm>
          <a:prstGeom prst="rect">
            <a:avLst/>
          </a:prstGeom>
        </p:spPr>
      </p:pic>
      <p:pic>
        <p:nvPicPr>
          <p:cNvPr id="7" name="Picture 6"/>
          <p:cNvPicPr>
            <a:picLocks noChangeAspect="1"/>
          </p:cNvPicPr>
          <p:nvPr/>
        </p:nvPicPr>
        <p:blipFill>
          <a:blip r:embed="rId4"/>
          <a:stretch>
            <a:fillRect/>
          </a:stretch>
        </p:blipFill>
        <p:spPr>
          <a:xfrm>
            <a:off x="5076056" y="4149080"/>
            <a:ext cx="1293813" cy="1781644"/>
          </a:xfrm>
          <a:prstGeom prst="rect">
            <a:avLst/>
          </a:prstGeom>
        </p:spPr>
      </p:pic>
      <p:pic>
        <p:nvPicPr>
          <p:cNvPr id="8" name="Picture 7"/>
          <p:cNvPicPr>
            <a:picLocks noChangeAspect="1"/>
          </p:cNvPicPr>
          <p:nvPr/>
        </p:nvPicPr>
        <p:blipFill>
          <a:blip r:embed="rId5">
            <a:alphaModFix amt="74000"/>
            <a:lum bright="27000" contrast="3000"/>
          </a:blip>
          <a:stretch>
            <a:fillRect/>
          </a:stretch>
        </p:blipFill>
        <p:spPr>
          <a:xfrm>
            <a:off x="7398571" y="5268898"/>
            <a:ext cx="915643" cy="780256"/>
          </a:xfrm>
          <a:prstGeom prst="rect">
            <a:avLst/>
          </a:prstGeom>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95536" y="-99392"/>
            <a:ext cx="8229600" cy="1600200"/>
          </a:xfrm>
        </p:spPr>
        <p:txBody>
          <a:bodyPr/>
          <a:lstStyle/>
          <a:p>
            <a:r>
              <a:rPr lang="en-US" dirty="0">
                <a:solidFill>
                  <a:srgbClr val="FFB91D"/>
                </a:solidFill>
              </a:rPr>
              <a:t>Security by Design</a:t>
            </a:r>
          </a:p>
        </p:txBody>
      </p:sp>
      <p:sp>
        <p:nvSpPr>
          <p:cNvPr id="215043" name="Rectangle 3"/>
          <p:cNvSpPr>
            <a:spLocks noGrp="1" noChangeArrowheads="1"/>
          </p:cNvSpPr>
          <p:nvPr>
            <p:ph idx="1"/>
          </p:nvPr>
        </p:nvSpPr>
        <p:spPr>
          <a:xfrm>
            <a:off x="395536" y="1844824"/>
            <a:ext cx="8136904" cy="5832648"/>
          </a:xfrm>
        </p:spPr>
        <p:txBody>
          <a:bodyPr>
            <a:normAutofit/>
          </a:bodyPr>
          <a:lstStyle/>
          <a:p>
            <a:r>
              <a:rPr lang="en-US" dirty="0"/>
              <a:t>S</a:t>
            </a:r>
            <a:r>
              <a:rPr lang="en-US" dirty="0" smtClean="0"/>
              <a:t>ecurity </a:t>
            </a:r>
            <a:r>
              <a:rPr lang="en-US" dirty="0"/>
              <a:t>and reliability</a:t>
            </a:r>
            <a:r>
              <a:rPr lang="en-US" dirty="0" smtClean="0"/>
              <a:t> are common </a:t>
            </a:r>
            <a:r>
              <a:rPr lang="en-US" dirty="0"/>
              <a:t>design goals in most engineering disciplines</a:t>
            </a:r>
            <a:endParaRPr lang="en-US" dirty="0" smtClean="0"/>
          </a:p>
          <a:p>
            <a:r>
              <a:rPr lang="en-US" dirty="0"/>
              <a:t>S</a:t>
            </a:r>
            <a:r>
              <a:rPr lang="en-US" dirty="0" smtClean="0"/>
              <a:t>oftware </a:t>
            </a:r>
            <a:r>
              <a:rPr lang="en-US" dirty="0"/>
              <a:t>development not as </a:t>
            </a:r>
            <a:r>
              <a:rPr lang="en-US" dirty="0" smtClean="0"/>
              <a:t>mature</a:t>
            </a:r>
          </a:p>
          <a:p>
            <a:r>
              <a:rPr lang="en-US" dirty="0" smtClean="0"/>
              <a:t>Recent years have seen increasing efforts to improve secure software development processes</a:t>
            </a:r>
          </a:p>
          <a:p>
            <a:r>
              <a:rPr lang="en-US" dirty="0" smtClean="0"/>
              <a:t>Software Assurance Forum for Excellence in Code (</a:t>
            </a:r>
            <a:r>
              <a:rPr lang="en-US" dirty="0" err="1" smtClean="0"/>
              <a:t>SAFECode</a:t>
            </a:r>
            <a:r>
              <a:rPr lang="en-US" dirty="0" smtClean="0"/>
              <a:t>) </a:t>
            </a:r>
          </a:p>
          <a:p>
            <a:pPr lvl="1"/>
            <a:r>
              <a:rPr lang="en-US" dirty="0"/>
              <a:t>D</a:t>
            </a:r>
            <a:r>
              <a:rPr lang="en-US" dirty="0" smtClean="0"/>
              <a:t>evelop publications outlining industry best practices for software assurance and providing practical advice for implementing proven methods for secure software development</a:t>
            </a:r>
            <a:endParaRPr lang="en-US" dirty="0"/>
          </a:p>
        </p:txBody>
      </p:sp>
      <p:pic>
        <p:nvPicPr>
          <p:cNvPr id="4" name="Picture 3"/>
          <p:cNvPicPr>
            <a:picLocks noChangeAspect="1"/>
          </p:cNvPicPr>
          <p:nvPr/>
        </p:nvPicPr>
        <p:blipFill>
          <a:blip r:embed="rId3"/>
          <a:stretch>
            <a:fillRect/>
          </a:stretch>
        </p:blipFill>
        <p:spPr>
          <a:xfrm>
            <a:off x="7772400" y="4568847"/>
            <a:ext cx="1371600" cy="2289153"/>
          </a:xfrm>
          <a:prstGeom prst="rect">
            <a:avLst/>
          </a:prstGeom>
          <a:scene3d>
            <a:camera prst="orthographicFront">
              <a:rot lat="0" lon="10199978" rev="0"/>
            </a:camera>
            <a:lightRig rig="threePt" dir="t"/>
          </a:scene3d>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27968</TotalTime>
  <Words>21055</Words>
  <Application>Microsoft Macintosh PowerPoint</Application>
  <PresentationFormat>On-screen Show (4:3)</PresentationFormat>
  <Paragraphs>1744</Paragraphs>
  <Slides>43</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Palatino Linotype</vt:lpstr>
      <vt:lpstr>Times New Roman</vt:lpstr>
      <vt:lpstr>Wingdings</vt:lpstr>
      <vt:lpstr>Arial</vt:lpstr>
      <vt:lpstr>Times</vt:lpstr>
      <vt:lpstr>Century Gothic</vt:lpstr>
      <vt:lpstr>ＭＳ Ｐゴシック</vt:lpstr>
      <vt:lpstr>Courier New</vt:lpstr>
      <vt:lpstr>Executive</vt:lpstr>
      <vt:lpstr>Document</vt:lpstr>
      <vt:lpstr>PowerPoint Presentation</vt:lpstr>
      <vt:lpstr>Software Security Issues</vt:lpstr>
      <vt:lpstr>PowerPoint Presentation</vt:lpstr>
      <vt:lpstr>PowerPoint Presentation</vt:lpstr>
      <vt:lpstr>Software Security,  Quality and Reliability</vt:lpstr>
      <vt:lpstr>Defensive Programming</vt:lpstr>
      <vt:lpstr>PowerPoint Presentation</vt:lpstr>
      <vt:lpstr>Defensive Programming</vt:lpstr>
      <vt:lpstr>Security by Design</vt:lpstr>
      <vt:lpstr>Handling Program Input</vt:lpstr>
      <vt:lpstr>Input Size &amp; Buffer Overflow</vt:lpstr>
      <vt:lpstr>Interpretation of Program Input</vt:lpstr>
      <vt:lpstr>Injection Attacks</vt:lpstr>
      <vt:lpstr>PowerPoint Presentation</vt:lpstr>
      <vt:lpstr>PowerPoint Presentation</vt:lpstr>
      <vt:lpstr>PowerPoint Presentation</vt:lpstr>
      <vt:lpstr>Cross Site Scripting (XSS) Attacks</vt:lpstr>
      <vt:lpstr>PowerPoint Presentation</vt:lpstr>
      <vt:lpstr>Validating  Input Syntax</vt:lpstr>
      <vt:lpstr>Alternate Encodings</vt:lpstr>
      <vt:lpstr>Validating Numeric Input</vt:lpstr>
      <vt:lpstr>Input Fuzzing</vt:lpstr>
      <vt:lpstr>Writing Safe Program Code</vt:lpstr>
      <vt:lpstr>Correct Algorithm Implementation</vt:lpstr>
      <vt:lpstr>Ensuring Machine Language Corresponds to Algorithm</vt:lpstr>
      <vt:lpstr>Correct Data Interpretation</vt:lpstr>
      <vt:lpstr>Correct Use of Memory</vt:lpstr>
      <vt:lpstr>Race Conditions</vt:lpstr>
      <vt:lpstr>Operating System Interaction</vt:lpstr>
      <vt:lpstr>Environment Variables</vt:lpstr>
      <vt:lpstr>PowerPoint Presentation</vt:lpstr>
      <vt:lpstr>Vulnerable Compiled Programs</vt:lpstr>
      <vt:lpstr>Use of Least Privilege</vt:lpstr>
      <vt:lpstr>Root/Administrator Privileges</vt:lpstr>
      <vt:lpstr>System Calls and Standard Library Functions</vt:lpstr>
      <vt:lpstr>PowerPoint Presentation</vt:lpstr>
      <vt:lpstr>Preventing Race Conditions</vt:lpstr>
      <vt:lpstr>Race condition</vt:lpstr>
      <vt:lpstr>Safe Temporary Files</vt:lpstr>
      <vt:lpstr>PowerPoint Presentation</vt:lpstr>
      <vt:lpstr>Other Program Interaction</vt:lpstr>
      <vt:lpstr>Handling Program Output</vt:lpstr>
      <vt:lpstr>Summary</vt:lpstr>
    </vt:vector>
  </TitlesOfParts>
  <Manager/>
  <Company>Computer Science, UNSW@ADFA</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12 Lecture Overheads</dc:subject>
  <dc:creator>Dr Lawrie Brown</dc:creator>
  <cp:keywords/>
  <dc:description/>
  <cp:lastModifiedBy>iPad</cp:lastModifiedBy>
  <cp:revision>145</cp:revision>
  <cp:lastPrinted>2016-09-21T23:51:49Z</cp:lastPrinted>
  <dcterms:created xsi:type="dcterms:W3CDTF">2014-09-10T15:43:54Z</dcterms:created>
  <dcterms:modified xsi:type="dcterms:W3CDTF">2016-09-29T02:09:41Z</dcterms:modified>
  <cp:category/>
</cp:coreProperties>
</file>