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paper had a clear bias towards the sort of computation being done on the BOINC platform. In my opinion I think a lot of cloud computing will move into blockchain applications and away from BOINC projects. It is a somewhat sad state of affairs but it comes with the idea of public computing. In an ideal world, the idea of the blockchain could be merged with doing useful computation but I </a:t>
            </a:r>
            <a:r>
              <a:rPr lang="en"/>
              <a:t>haven’t looked into any research in that area.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main idea of this paper is to explore the idea of using public resource in some coordinated way. What I mean by that is to use </a:t>
            </a:r>
            <a:r>
              <a:rPr lang="en"/>
              <a:t>people's</a:t>
            </a:r>
            <a:r>
              <a:rPr lang="en"/>
              <a:t> </a:t>
            </a:r>
            <a:r>
              <a:rPr lang="en"/>
              <a:t>cell phones</a:t>
            </a:r>
            <a:r>
              <a:rPr lang="en"/>
              <a:t> or their desktop computers as a node in a compute cluster. This is clearly a pretty challenging technical and social task but it has actually been done to some extent.</a:t>
            </a:r>
          </a:p>
          <a:p>
            <a:pPr lvl="0">
              <a:spcBef>
                <a:spcPts val="0"/>
              </a:spcBef>
              <a:buNone/>
            </a:pPr>
            <a:r>
              <a:t/>
            </a:r>
            <a:endParaRPr/>
          </a:p>
          <a:p>
            <a:pPr lvl="0">
              <a:spcBef>
                <a:spcPts val="0"/>
              </a:spcBef>
              <a:buNone/>
            </a:pPr>
            <a:r>
              <a:rPr lang="en"/>
              <a:t>Anderson mentions a couple of reasons that public computing is </a:t>
            </a:r>
            <a:r>
              <a:rPr lang="en"/>
              <a:t>beneficial</a:t>
            </a:r>
            <a:r>
              <a:rPr lang="en"/>
              <a:t>. It enables </a:t>
            </a:r>
            <a:r>
              <a:rPr lang="en"/>
              <a:t>previously</a:t>
            </a:r>
            <a:r>
              <a:rPr lang="en"/>
              <a:t> unthinkable experiments and </a:t>
            </a:r>
            <a:r>
              <a:rPr lang="en"/>
              <a:t>perhaps</a:t>
            </a:r>
            <a:r>
              <a:rPr lang="en"/>
              <a:t> less </a:t>
            </a:r>
            <a:r>
              <a:rPr lang="en"/>
              <a:t>obviously</a:t>
            </a:r>
            <a:r>
              <a:rPr lang="en"/>
              <a:t>, is the idea that having people contribute their compute power to scientific problems </a:t>
            </a:r>
            <a:r>
              <a:rPr lang="en"/>
              <a:t>voluntarily</a:t>
            </a:r>
            <a:r>
              <a:rPr lang="en"/>
              <a:t> will actually make people more engaged with the problems.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There are a few key motivations that Anderson mentions in the paper. Clearly the most </a:t>
            </a:r>
            <a:r>
              <a:rPr lang="en"/>
              <a:t>relevant</a:t>
            </a:r>
            <a:r>
              <a:rPr lang="en"/>
              <a:t> to us is the fact that there is a lot of compute power on our devices these days and most of the time that compute power </a:t>
            </a:r>
            <a:r>
              <a:rPr lang="en"/>
              <a:t>is wasted. This exposes an opportunity to utilize that wasted computational power for a useful purpose. In this paper it is argued that this purpose could be scientific modeling which has previously been impossible because of the enormous compute power needed.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SETI@Home, Folding@Home are internet based volunteer computing projects. They are both based on the software platform BOINC which allows for almost any </a:t>
            </a:r>
            <a:r>
              <a:rPr lang="en"/>
              <a:t>algorithm</a:t>
            </a:r>
            <a:r>
              <a:rPr lang="en"/>
              <a:t> to be distributed to a pool of public computers and have the results returned to the server.</a:t>
            </a:r>
          </a:p>
          <a:p>
            <a:pPr lvl="0">
              <a:spcBef>
                <a:spcPts val="0"/>
              </a:spcBef>
              <a:buNone/>
            </a:pPr>
            <a:r>
              <a:t/>
            </a:r>
            <a:endParaRPr/>
          </a:p>
          <a:p>
            <a:pPr lvl="0">
              <a:spcBef>
                <a:spcPts val="0"/>
              </a:spcBef>
              <a:buNone/>
            </a:pPr>
            <a:r>
              <a:rPr lang="en"/>
              <a:t>The development of this platform initially started with the SETI @ Home project which aims to analyze radio signals to search for signs of extraterrestrial intelligence. The project has not yet found aliens but they have had a pretty successful time in showing the viability of this type of computing.</a:t>
            </a:r>
          </a:p>
          <a:p>
            <a:pPr lvl="0">
              <a:spcBef>
                <a:spcPts val="0"/>
              </a:spcBef>
              <a:buNone/>
            </a:pPr>
            <a:r>
              <a:t/>
            </a:r>
            <a:endParaRPr/>
          </a:p>
          <a:p>
            <a:pPr lvl="0">
              <a:spcBef>
                <a:spcPts val="0"/>
              </a:spcBef>
              <a:buNone/>
            </a:pPr>
            <a:r>
              <a:rPr lang="en"/>
              <a:t>More recently the Folding@Home project has become much larger than the SETI@Home project. The Folding@Home project now has around 100TFLOPS of computing power distributed across public devices. The project aims to simulate protein folding and to date has produced as a direct result 139 research papers.</a:t>
            </a:r>
          </a:p>
          <a:p>
            <a:pPr lvl="0">
              <a:spcBef>
                <a:spcPts val="0"/>
              </a:spcBef>
              <a:buNone/>
            </a:pPr>
            <a:r>
              <a:t/>
            </a:r>
            <a:endParaRP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Although modern popular distributed computing platforms like bitcoin </a:t>
            </a:r>
            <a:r>
              <a:rPr lang="en"/>
              <a:t>absolutely</a:t>
            </a:r>
            <a:r>
              <a:rPr lang="en"/>
              <a:t> blow it away.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Public Computing: Reconnecting People to Science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Dr. David P. Anderson</a:t>
            </a:r>
          </a:p>
          <a:p>
            <a:pPr lvl="0">
              <a:spcBef>
                <a:spcPts val="0"/>
              </a:spcBef>
              <a:buNone/>
            </a:pPr>
            <a:r>
              <a:rPr lang="en"/>
              <a:t>March 21, 2004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And </a:t>
            </a:r>
            <a:r>
              <a:rPr lang="en"/>
              <a:t>beyond</a:t>
            </a:r>
            <a:r>
              <a:rPr lang="en"/>
              <a:t>...</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Public computing may reverse the trend of increasing alienation from science</a:t>
            </a:r>
          </a:p>
          <a:p>
            <a:pPr indent="-228600" lvl="0" marL="457200">
              <a:spcBef>
                <a:spcPts val="0"/>
              </a:spcBef>
            </a:pPr>
            <a:r>
              <a:rPr lang="en"/>
              <a:t>The public can decide about resource allocation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Questions</a:t>
            </a:r>
            <a:r>
              <a:rPr lang="en"/>
              <a:t>?</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26536"/>
            <a:ext cx="8520600" cy="2052600"/>
          </a:xfrm>
          <a:prstGeom prst="rect">
            <a:avLst/>
          </a:prstGeom>
        </p:spPr>
        <p:txBody>
          <a:bodyPr anchorCtr="0" anchor="b" bIns="91425" lIns="91425" rIns="91425" wrap="square" tIns="91425">
            <a:noAutofit/>
          </a:bodyPr>
          <a:lstStyle/>
          <a:p>
            <a:pPr lvl="0">
              <a:spcBef>
                <a:spcPts val="0"/>
              </a:spcBef>
              <a:buNone/>
            </a:pPr>
            <a:r>
              <a:rPr lang="en"/>
              <a:t>The Idea</a:t>
            </a:r>
          </a:p>
        </p:txBody>
      </p:sp>
      <p:sp>
        <p:nvSpPr>
          <p:cNvPr id="61" name="Shape 61"/>
          <p:cNvSpPr txBox="1"/>
          <p:nvPr>
            <p:ph idx="1" type="subTitle"/>
          </p:nvPr>
        </p:nvSpPr>
        <p:spPr>
          <a:xfrm>
            <a:off x="311700" y="2063013"/>
            <a:ext cx="8520600" cy="792600"/>
          </a:xfrm>
          <a:prstGeom prst="rect">
            <a:avLst/>
          </a:prstGeom>
        </p:spPr>
        <p:txBody>
          <a:bodyPr anchorCtr="0" anchor="t" bIns="91425" lIns="91425" rIns="91425" wrap="square" tIns="91425">
            <a:noAutofit/>
          </a:bodyPr>
          <a:lstStyle/>
          <a:p>
            <a:pPr lvl="0" rtl="0">
              <a:spcBef>
                <a:spcPts val="0"/>
              </a:spcBef>
              <a:buNone/>
            </a:pPr>
            <a:r>
              <a:rPr lang="en"/>
              <a:t>Public computing can be used to perform accurate scientific experiments which were once impossible while reconnecting people to science.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Motivation of the work</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spcAft>
                <a:spcPts val="0"/>
              </a:spcAft>
            </a:pPr>
            <a:r>
              <a:rPr lang="en"/>
              <a:t>There is a large amount of wasted computational power sitting idle</a:t>
            </a:r>
          </a:p>
          <a:p>
            <a:pPr indent="-228600" lvl="0" marL="457200" rtl="0">
              <a:spcBef>
                <a:spcPts val="0"/>
              </a:spcBef>
              <a:spcAft>
                <a:spcPts val="0"/>
              </a:spcAft>
            </a:pPr>
            <a:r>
              <a:rPr lang="en"/>
              <a:t>To show that it is possible to perform experiments which were once considered impossible or required an expensive supercomputer</a:t>
            </a:r>
          </a:p>
          <a:p>
            <a:pPr indent="-228600" lvl="0" marL="457200" rtl="0">
              <a:spcBef>
                <a:spcPts val="0"/>
              </a:spcBef>
              <a:spcAft>
                <a:spcPts val="0"/>
              </a:spcAft>
            </a:pPr>
            <a:r>
              <a:rPr lang="en"/>
              <a:t>To promote the BOINC software under development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Previous work</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This technology has been a long time in the making. Various technical advances in the 1990's set the scene for public computing. Namely:</a:t>
            </a:r>
          </a:p>
          <a:p>
            <a:pPr indent="-228600" lvl="0" marL="457200" rtl="0">
              <a:spcBef>
                <a:spcPts val="0"/>
              </a:spcBef>
            </a:pPr>
            <a:r>
              <a:rPr lang="en"/>
              <a:t>The rapid expansion of the internet into consumer markets</a:t>
            </a:r>
          </a:p>
          <a:p>
            <a:pPr indent="-228600" lvl="0" marL="457200" rtl="0">
              <a:spcBef>
                <a:spcPts val="0"/>
              </a:spcBef>
            </a:pPr>
            <a:r>
              <a:rPr lang="en"/>
              <a:t>The pace of Moore's Law rapidly rendering supercomputers </a:t>
            </a:r>
            <a:r>
              <a:rPr lang="en"/>
              <a:t>obsolete</a:t>
            </a:r>
          </a:p>
          <a:p>
            <a:pPr indent="-228600" lvl="0" marL="457200" rtl="0">
              <a:spcBef>
                <a:spcPts val="0"/>
              </a:spcBef>
            </a:pPr>
            <a:r>
              <a:rPr lang="en"/>
              <a:t>1997: GIMPS - Finding massive prime numbers</a:t>
            </a:r>
          </a:p>
          <a:p>
            <a:pPr indent="-228600" lvl="0" marL="457200" rtl="0">
              <a:spcBef>
                <a:spcPts val="0"/>
              </a:spcBef>
            </a:pPr>
            <a:r>
              <a:rPr lang="en"/>
              <a:t>1997: Distributed.net - Deciphers encrypted messages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311708" y="419384"/>
            <a:ext cx="8520600" cy="2052600"/>
          </a:xfrm>
          <a:prstGeom prst="rect">
            <a:avLst/>
          </a:prstGeom>
        </p:spPr>
        <p:txBody>
          <a:bodyPr anchorCtr="0" anchor="b" bIns="91425" lIns="91425" rIns="91425" wrap="square" tIns="91425">
            <a:noAutofit/>
          </a:bodyPr>
          <a:lstStyle/>
          <a:p>
            <a:pPr lvl="0">
              <a:spcBef>
                <a:spcPts val="0"/>
              </a:spcBef>
              <a:buNone/>
            </a:pPr>
            <a:r>
              <a:rPr lang="en"/>
              <a:t>These days,</a:t>
            </a:r>
          </a:p>
        </p:txBody>
      </p:sp>
      <p:sp>
        <p:nvSpPr>
          <p:cNvPr id="79" name="Shape 79"/>
          <p:cNvSpPr txBox="1"/>
          <p:nvPr>
            <p:ph idx="1" type="subTitle"/>
          </p:nvPr>
        </p:nvSpPr>
        <p:spPr>
          <a:xfrm>
            <a:off x="311700" y="2508934"/>
            <a:ext cx="8520600" cy="792600"/>
          </a:xfrm>
          <a:prstGeom prst="rect">
            <a:avLst/>
          </a:prstGeom>
        </p:spPr>
        <p:txBody>
          <a:bodyPr anchorCtr="0" anchor="t" bIns="91425" lIns="91425" rIns="91425" wrap="square" tIns="91425">
            <a:noAutofit/>
          </a:bodyPr>
          <a:lstStyle/>
          <a:p>
            <a:pPr lvl="0" rtl="0" algn="ctr">
              <a:spcBef>
                <a:spcPts val="0"/>
              </a:spcBef>
              <a:buNone/>
            </a:pPr>
            <a:r>
              <a:rPr lang="en"/>
              <a:t>Global Bitcoin Computing Power Now 256 Times Faster Than Top 500 Supercomputers, Combined!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40225"/>
            <a:ext cx="8520600" cy="572700"/>
          </a:xfrm>
          <a:prstGeom prst="rect">
            <a:avLst/>
          </a:prstGeom>
        </p:spPr>
        <p:txBody>
          <a:bodyPr anchorCtr="0" anchor="t" bIns="91425" lIns="91425" rIns="91425" wrap="square" tIns="91425">
            <a:noAutofit/>
          </a:bodyPr>
          <a:lstStyle/>
          <a:p>
            <a:pPr lvl="0">
              <a:spcBef>
                <a:spcPts val="0"/>
              </a:spcBef>
              <a:buNone/>
            </a:pPr>
            <a:r>
              <a:rPr lang="en"/>
              <a:t>Key Points</a:t>
            </a:r>
          </a:p>
        </p:txBody>
      </p:sp>
      <p:sp>
        <p:nvSpPr>
          <p:cNvPr id="85" name="Shape 85"/>
          <p:cNvSpPr txBox="1"/>
          <p:nvPr>
            <p:ph idx="1" type="body"/>
          </p:nvPr>
        </p:nvSpPr>
        <p:spPr>
          <a:xfrm>
            <a:off x="311700" y="9238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The compute in the public is vast</a:t>
            </a:r>
          </a:p>
          <a:p>
            <a:pPr indent="-228600" lvl="0" marL="457200" rtl="0">
              <a:spcBef>
                <a:spcPts val="0"/>
              </a:spcBef>
            </a:pPr>
            <a:r>
              <a:rPr lang="en"/>
              <a:t>There is an ability to reconnect people with science by involving them in the scientific process</a:t>
            </a:r>
          </a:p>
          <a:p>
            <a:pPr indent="-228600" lvl="0" marL="457200" rtl="0">
              <a:spcBef>
                <a:spcPts val="0"/>
              </a:spcBef>
            </a:pPr>
            <a:r>
              <a:rPr lang="en"/>
              <a:t>The technical complexity overhead is being reduced but still exists</a:t>
            </a:r>
          </a:p>
          <a:p>
            <a:pPr indent="-228600" lvl="1" marL="914400" rtl="0">
              <a:spcBef>
                <a:spcPts val="0"/>
              </a:spcBef>
            </a:pPr>
            <a:r>
              <a:rPr lang="en"/>
              <a:t>Porting to different platforms</a:t>
            </a:r>
          </a:p>
          <a:p>
            <a:pPr indent="-228600" lvl="1" marL="914400" rtl="0">
              <a:spcBef>
                <a:spcPts val="0"/>
              </a:spcBef>
            </a:pPr>
            <a:r>
              <a:rPr lang="en"/>
              <a:t>Implementing servers &amp; databases</a:t>
            </a:r>
          </a:p>
          <a:p>
            <a:pPr indent="-228600" lvl="1" marL="914400" rtl="0">
              <a:spcBef>
                <a:spcPts val="0"/>
              </a:spcBef>
            </a:pPr>
            <a:r>
              <a:rPr lang="en"/>
              <a:t>Redundancy &amp; </a:t>
            </a:r>
            <a:r>
              <a:rPr lang="en"/>
              <a:t>malicious</a:t>
            </a:r>
            <a:r>
              <a:rPr lang="en"/>
              <a:t> use prevention</a:t>
            </a:r>
          </a:p>
          <a:p>
            <a:pPr indent="-228600" lvl="1" marL="914400" rtl="0">
              <a:spcBef>
                <a:spcPts val="0"/>
              </a:spcBef>
            </a:pPr>
            <a:r>
              <a:rPr lang="en"/>
              <a:t>BOINC</a:t>
            </a:r>
          </a:p>
          <a:p>
            <a:pPr indent="-228600" lvl="0" marL="457200" rtl="0">
              <a:spcBef>
                <a:spcPts val="0"/>
              </a:spcBef>
            </a:pPr>
            <a:r>
              <a:rPr lang="en"/>
              <a:t>Various applications for the technology exist</a:t>
            </a:r>
          </a:p>
          <a:p>
            <a:pPr indent="-228600" lvl="1" marL="914400" rtl="0">
              <a:spcBef>
                <a:spcPts val="0"/>
              </a:spcBef>
            </a:pPr>
            <a:r>
              <a:rPr lang="en"/>
              <a:t>Studying complex physical systems</a:t>
            </a:r>
          </a:p>
          <a:p>
            <a:pPr indent="-228600" lvl="1" marL="914400" rtl="0">
              <a:spcBef>
                <a:spcPts val="0"/>
              </a:spcBef>
            </a:pPr>
            <a:r>
              <a:rPr lang="en"/>
              <a:t>Finding parameters (e.g complex functions, Neural networks, </a:t>
            </a:r>
            <a:r>
              <a:rPr lang="en"/>
              <a:t>Genetic</a:t>
            </a:r>
            <a:r>
              <a:rPr lang="en"/>
              <a:t> algorithms or physical models)</a:t>
            </a:r>
          </a:p>
          <a:p>
            <a:pPr indent="-228600" lvl="1" marL="914400" rtl="0">
              <a:spcBef>
                <a:spcPts val="0"/>
              </a:spcBef>
            </a:pPr>
            <a:r>
              <a:rPr lang="en"/>
              <a:t>Data analysis (e.g SETI@Home)</a:t>
            </a:r>
          </a:p>
          <a:p>
            <a:pPr indent="-228600" lvl="1" marL="914400" rtl="0">
              <a:spcBef>
                <a:spcPts val="0"/>
              </a:spcBef>
            </a:pPr>
            <a:r>
              <a:rPr lang="en"/>
              <a:t>Medial projects requiring </a:t>
            </a:r>
            <a:r>
              <a:rPr lang="en"/>
              <a:t>exhaustive</a:t>
            </a:r>
            <a:r>
              <a:rPr lang="en"/>
              <a:t> searches of molecule structures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311700" y="744575"/>
            <a:ext cx="8520600" cy="891600"/>
          </a:xfrm>
          <a:prstGeom prst="rect">
            <a:avLst/>
          </a:prstGeom>
        </p:spPr>
        <p:txBody>
          <a:bodyPr anchorCtr="0" anchor="b" bIns="91425" lIns="91425" rIns="91425" wrap="square" tIns="91425">
            <a:noAutofit/>
          </a:bodyPr>
          <a:lstStyle/>
          <a:p>
            <a:pPr lvl="0">
              <a:spcBef>
                <a:spcPts val="0"/>
              </a:spcBef>
              <a:buNone/>
            </a:pPr>
            <a:r>
              <a:rPr lang="en"/>
              <a:t>Folding@Home</a:t>
            </a:r>
          </a:p>
        </p:txBody>
      </p:sp>
      <p:sp>
        <p:nvSpPr>
          <p:cNvPr id="91" name="Shape 91"/>
          <p:cNvSpPr txBox="1"/>
          <p:nvPr>
            <p:ph idx="1" type="subTitle"/>
          </p:nvPr>
        </p:nvSpPr>
        <p:spPr>
          <a:xfrm>
            <a:off x="311700" y="1769575"/>
            <a:ext cx="8520600" cy="2617500"/>
          </a:xfrm>
          <a:prstGeom prst="rect">
            <a:avLst/>
          </a:prstGeom>
        </p:spPr>
        <p:txBody>
          <a:bodyPr anchorCtr="0" anchor="t" bIns="91425" lIns="91425" rIns="91425" wrap="square" tIns="91425">
            <a:noAutofit/>
          </a:bodyPr>
          <a:lstStyle/>
          <a:p>
            <a:pPr lvl="0">
              <a:spcBef>
                <a:spcPts val="0"/>
              </a:spcBef>
              <a:buNone/>
            </a:pPr>
            <a:r>
              <a:rPr lang="en"/>
              <a:t>"</a:t>
            </a:r>
            <a:r>
              <a:rPr lang="en"/>
              <a:t>Folding refers to the way human protein folds in the cells that make up your body. We rely on the proteins to keep us healthy and they assemble themselves by folding. But when they misfold, there can be serious consequences to a person’s health."</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311700" y="121307"/>
            <a:ext cx="8520600" cy="891600"/>
          </a:xfrm>
          <a:prstGeom prst="rect">
            <a:avLst/>
          </a:prstGeom>
        </p:spPr>
        <p:txBody>
          <a:bodyPr anchorCtr="0" anchor="b" bIns="91425" lIns="91425" rIns="91425" wrap="square" tIns="91425">
            <a:noAutofit/>
          </a:bodyPr>
          <a:lstStyle/>
          <a:p>
            <a:pPr lvl="0" rtl="0">
              <a:spcBef>
                <a:spcPts val="0"/>
              </a:spcBef>
              <a:buNone/>
            </a:pPr>
            <a:r>
              <a:rPr lang="en"/>
              <a:t>SETI</a:t>
            </a:r>
            <a:r>
              <a:rPr lang="en"/>
              <a:t>@Home</a:t>
            </a:r>
          </a:p>
        </p:txBody>
      </p:sp>
      <p:sp>
        <p:nvSpPr>
          <p:cNvPr id="97" name="Shape 97"/>
          <p:cNvSpPr txBox="1"/>
          <p:nvPr>
            <p:ph idx="1" type="subTitle"/>
          </p:nvPr>
        </p:nvSpPr>
        <p:spPr>
          <a:xfrm>
            <a:off x="311700" y="1113550"/>
            <a:ext cx="8520600" cy="2617500"/>
          </a:xfrm>
          <a:prstGeom prst="rect">
            <a:avLst/>
          </a:prstGeom>
        </p:spPr>
        <p:txBody>
          <a:bodyPr anchorCtr="0" anchor="t" bIns="91425" lIns="91425" rIns="91425" wrap="square" tIns="91425">
            <a:noAutofit/>
          </a:bodyPr>
          <a:lstStyle/>
          <a:p>
            <a:pPr lvl="0" rtl="0">
              <a:spcBef>
                <a:spcPts val="0"/>
              </a:spcBef>
              <a:buNone/>
            </a:pPr>
            <a:r>
              <a:rPr lang="en"/>
              <a:t>"SETI@home is a scientific experiment, based at UC Berkeley, that uses Internet-connected computers in the Search for Extraterrestrial Intelligence (SETI).</a:t>
            </a:r>
            <a:r>
              <a:rPr lang="en"/>
              <a:t>"</a:t>
            </a:r>
          </a:p>
          <a:p>
            <a:pPr lvl="0" rtl="0">
              <a:spcBef>
                <a:spcPts val="0"/>
              </a:spcBef>
              <a:buNone/>
            </a:pPr>
            <a:r>
              <a:t/>
            </a:r>
            <a:endParaRPr/>
          </a:p>
        </p:txBody>
      </p:sp>
      <p:pic>
        <p:nvPicPr>
          <p:cNvPr descr="Image result for aliens meme" id="98" name="Shape 98"/>
          <p:cNvPicPr preferRelativeResize="0"/>
          <p:nvPr/>
        </p:nvPicPr>
        <p:blipFill>
          <a:blip r:embed="rId3">
            <a:alphaModFix/>
          </a:blip>
          <a:stretch>
            <a:fillRect/>
          </a:stretch>
        </p:blipFill>
        <p:spPr>
          <a:xfrm>
            <a:off x="3252971" y="2705054"/>
            <a:ext cx="2638049" cy="230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ctrTitle"/>
          </p:nvPr>
        </p:nvSpPr>
        <p:spPr>
          <a:xfrm>
            <a:off x="311700" y="744575"/>
            <a:ext cx="8520600" cy="813600"/>
          </a:xfrm>
          <a:prstGeom prst="rect">
            <a:avLst/>
          </a:prstGeom>
        </p:spPr>
        <p:txBody>
          <a:bodyPr anchorCtr="0" anchor="b" bIns="91425" lIns="91425" rIns="91425" wrap="square" tIns="91425">
            <a:noAutofit/>
          </a:bodyPr>
          <a:lstStyle/>
          <a:p>
            <a:pPr lvl="0">
              <a:spcBef>
                <a:spcPts val="0"/>
              </a:spcBef>
              <a:buNone/>
            </a:pPr>
            <a:r>
              <a:rPr lang="en"/>
              <a:t>Climateprediction.net</a:t>
            </a:r>
          </a:p>
        </p:txBody>
      </p:sp>
      <p:sp>
        <p:nvSpPr>
          <p:cNvPr id="104" name="Shape 104"/>
          <p:cNvSpPr txBox="1"/>
          <p:nvPr>
            <p:ph idx="1" type="subTitle"/>
          </p:nvPr>
        </p:nvSpPr>
        <p:spPr>
          <a:xfrm>
            <a:off x="311700" y="1790850"/>
            <a:ext cx="8520600" cy="792600"/>
          </a:xfrm>
          <a:prstGeom prst="rect">
            <a:avLst/>
          </a:prstGeom>
        </p:spPr>
        <p:txBody>
          <a:bodyPr anchorCtr="0" anchor="t" bIns="91425" lIns="91425" rIns="91425" wrap="square" tIns="91425">
            <a:noAutofit/>
          </a:bodyPr>
          <a:lstStyle/>
          <a:p>
            <a:pPr lvl="0" rtl="0">
              <a:spcBef>
                <a:spcPts val="0"/>
              </a:spcBef>
              <a:buNone/>
            </a:pPr>
            <a:r>
              <a:rPr lang="en"/>
              <a:t>Climateprediction.net is a volunteer computing, climate modelling project.</a:t>
            </a:r>
          </a:p>
          <a:p>
            <a:pPr lvl="0" rtl="0">
              <a:spcBef>
                <a:spcPts val="0"/>
              </a:spcBef>
              <a:buNone/>
            </a:pPr>
            <a:r>
              <a:rPr lang="en"/>
              <a:t>We run climate models on people’s home computers to help answer questions about how climate change is affecting our world</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