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8.xml"/><Relationship Id="rId44" Type="http://schemas.openxmlformats.org/officeDocument/2006/relationships/font" Target="fonts/Raleway-boldItalic.fntdata"/><Relationship Id="rId21" Type="http://schemas.openxmlformats.org/officeDocument/2006/relationships/slide" Target="slides/slide17.xml"/><Relationship Id="rId43" Type="http://schemas.openxmlformats.org/officeDocument/2006/relationships/font" Target="fonts/Raleway-italic.fntdata"/><Relationship Id="rId24" Type="http://schemas.openxmlformats.org/officeDocument/2006/relationships/slide" Target="slides/slide20.xml"/><Relationship Id="rId46" Type="http://schemas.openxmlformats.org/officeDocument/2006/relationships/font" Target="fonts/Lato-bold.fntdata"/><Relationship Id="rId23" Type="http://schemas.openxmlformats.org/officeDocument/2006/relationships/slide" Target="slides/slide19.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Lato-boldItalic.fntdata"/><Relationship Id="rId25" Type="http://schemas.openxmlformats.org/officeDocument/2006/relationships/slide" Target="slides/slide21.xml"/><Relationship Id="rId47" Type="http://schemas.openxmlformats.org/officeDocument/2006/relationships/font" Target="fonts/Lato-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84615"/>
              <a:buFont typeface="Arial"/>
              <a:buNone/>
            </a:pPr>
            <a:r>
              <a:rPr lang="en" sz="1250">
                <a:solidFill>
                  <a:schemeClr val="dk1"/>
                </a:solidFill>
              </a:rPr>
              <a:t>The MapReduce library in the user program first</a:t>
            </a:r>
          </a:p>
          <a:p>
            <a:pPr lvl="0">
              <a:spcBef>
                <a:spcPts val="0"/>
              </a:spcBef>
              <a:buClr>
                <a:schemeClr val="dk1"/>
              </a:buClr>
              <a:buSzPct val="84615"/>
              <a:buFont typeface="Arial"/>
              <a:buNone/>
            </a:pPr>
            <a:r>
              <a:rPr lang="en" sz="1250">
                <a:solidFill>
                  <a:schemeClr val="dk1"/>
                </a:solidFill>
              </a:rPr>
              <a:t>splits the input files into M pieces of typically 16</a:t>
            </a:r>
          </a:p>
          <a:p>
            <a:pPr lvl="0">
              <a:spcBef>
                <a:spcPts val="0"/>
              </a:spcBef>
              <a:buClr>
                <a:schemeClr val="dk1"/>
              </a:buClr>
              <a:buSzPct val="84615"/>
              <a:buFont typeface="Arial"/>
              <a:buNone/>
            </a:pPr>
            <a:r>
              <a:rPr lang="en" sz="1250">
                <a:solidFill>
                  <a:schemeClr val="dk1"/>
                </a:solidFill>
              </a:rPr>
              <a:t>megabytes to 64 megabytes (MB) per piece (controllable by the user via an optional parameter, and related to the Google File system setup). It</a:t>
            </a:r>
          </a:p>
          <a:p>
            <a:pPr lvl="0">
              <a:spcBef>
                <a:spcPts val="0"/>
              </a:spcBef>
              <a:buNone/>
            </a:pPr>
            <a:r>
              <a:rPr lang="en" sz="1250">
                <a:solidFill>
                  <a:schemeClr val="dk1"/>
                </a:solidFill>
              </a:rPr>
              <a:t>then starts up many copies of the program on a cluster of machines.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One of the copies of the program is special – the</a:t>
            </a:r>
          </a:p>
          <a:p>
            <a:pPr lvl="0">
              <a:spcBef>
                <a:spcPts val="0"/>
              </a:spcBef>
              <a:buClr>
                <a:schemeClr val="dk1"/>
              </a:buClr>
              <a:buSzPct val="100000"/>
              <a:buFont typeface="Arial"/>
              <a:buNone/>
            </a:pPr>
            <a:r>
              <a:rPr lang="en"/>
              <a:t>master. The rest are workers that are assigned work</a:t>
            </a:r>
          </a:p>
          <a:p>
            <a:pPr lvl="0">
              <a:spcBef>
                <a:spcPts val="0"/>
              </a:spcBef>
              <a:buClr>
                <a:schemeClr val="dk1"/>
              </a:buClr>
              <a:buSzPct val="100000"/>
              <a:buFont typeface="Arial"/>
              <a:buNone/>
            </a:pPr>
            <a:r>
              <a:rPr lang="en"/>
              <a:t>by the master. There are M map tasks and R reduce</a:t>
            </a:r>
          </a:p>
          <a:p>
            <a:pPr lvl="0">
              <a:spcBef>
                <a:spcPts val="0"/>
              </a:spcBef>
              <a:buClr>
                <a:schemeClr val="dk1"/>
              </a:buClr>
              <a:buSzPct val="100000"/>
              <a:buFont typeface="Arial"/>
              <a:buNone/>
            </a:pPr>
            <a:r>
              <a:rPr lang="en"/>
              <a:t>tasks to assign. The master picks idle workers and</a:t>
            </a:r>
          </a:p>
          <a:p>
            <a:pPr lvl="0">
              <a:spcBef>
                <a:spcPts val="0"/>
              </a:spcBef>
              <a:buClr>
                <a:schemeClr val="dk1"/>
              </a:buClr>
              <a:buSzPct val="100000"/>
              <a:buFont typeface="Arial"/>
              <a:buNone/>
            </a:pPr>
            <a:r>
              <a:rPr lang="en"/>
              <a:t>assigns each one a map task or a reduce task.</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A worker who is assigned a map task reads the</a:t>
            </a:r>
          </a:p>
          <a:p>
            <a:pPr lvl="0">
              <a:spcBef>
                <a:spcPts val="0"/>
              </a:spcBef>
              <a:buClr>
                <a:schemeClr val="dk1"/>
              </a:buClr>
              <a:buSzPct val="100000"/>
              <a:buFont typeface="Arial"/>
              <a:buNone/>
            </a:pPr>
            <a:r>
              <a:rPr lang="en"/>
              <a:t>contents of the corresponding input split. It parses</a:t>
            </a:r>
          </a:p>
          <a:p>
            <a:pPr lvl="0">
              <a:spcBef>
                <a:spcPts val="0"/>
              </a:spcBef>
              <a:buClr>
                <a:schemeClr val="dk1"/>
              </a:buClr>
              <a:buSzPct val="100000"/>
              <a:buFont typeface="Arial"/>
              <a:buNone/>
            </a:pPr>
            <a:r>
              <a:rPr lang="en"/>
              <a:t>key/value pairs out of the input data and passes each</a:t>
            </a:r>
          </a:p>
          <a:p>
            <a:pPr lvl="0">
              <a:spcBef>
                <a:spcPts val="0"/>
              </a:spcBef>
              <a:buClr>
                <a:schemeClr val="dk1"/>
              </a:buClr>
              <a:buSzPct val="100000"/>
              <a:buFont typeface="Arial"/>
              <a:buNone/>
            </a:pPr>
            <a:r>
              <a:rPr lang="en"/>
              <a:t>pair to the user-defined Map function. The intermediate key/value pairs produced by the Map function</a:t>
            </a:r>
          </a:p>
          <a:p>
            <a:pPr lvl="0">
              <a:spcBef>
                <a:spcPts val="0"/>
              </a:spcBef>
              <a:buClr>
                <a:schemeClr val="dk1"/>
              </a:buClr>
              <a:buSzPct val="100000"/>
              <a:buFont typeface="Arial"/>
              <a:buNone/>
            </a:pPr>
            <a:r>
              <a:rPr lang="en"/>
              <a:t>are buffered in memory.</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Periodically, the buffered pairs are written to local</a:t>
            </a:r>
          </a:p>
          <a:p>
            <a:pPr lvl="0">
              <a:spcBef>
                <a:spcPts val="0"/>
              </a:spcBef>
              <a:buClr>
                <a:schemeClr val="dk1"/>
              </a:buClr>
              <a:buSzPct val="100000"/>
              <a:buFont typeface="Arial"/>
              <a:buNone/>
            </a:pPr>
            <a:r>
              <a:rPr lang="en"/>
              <a:t>disk, partitioned into R regions by the partitioning</a:t>
            </a:r>
          </a:p>
          <a:p>
            <a:pPr lvl="0">
              <a:spcBef>
                <a:spcPts val="0"/>
              </a:spcBef>
              <a:buClr>
                <a:schemeClr val="dk1"/>
              </a:buClr>
              <a:buSzPct val="100000"/>
              <a:buFont typeface="Arial"/>
              <a:buNone/>
            </a:pPr>
            <a:r>
              <a:rPr lang="en"/>
              <a:t>function. The locations of these buffered pairs on</a:t>
            </a:r>
          </a:p>
          <a:p>
            <a:pPr lvl="0">
              <a:spcBef>
                <a:spcPts val="0"/>
              </a:spcBef>
              <a:buClr>
                <a:schemeClr val="dk1"/>
              </a:buClr>
              <a:buSzPct val="100000"/>
              <a:buFont typeface="Arial"/>
              <a:buNone/>
            </a:pPr>
            <a:r>
              <a:rPr lang="en"/>
              <a:t>the local disk are passed back to the master, who</a:t>
            </a:r>
          </a:p>
          <a:p>
            <a:pPr lvl="0">
              <a:spcBef>
                <a:spcPts val="0"/>
              </a:spcBef>
              <a:buClr>
                <a:schemeClr val="dk1"/>
              </a:buClr>
              <a:buSzPct val="100000"/>
              <a:buFont typeface="Arial"/>
              <a:buNone/>
            </a:pPr>
            <a:r>
              <a:rPr lang="en"/>
              <a:t>is responsible for forwarding these locations to the</a:t>
            </a:r>
          </a:p>
          <a:p>
            <a:pPr lvl="0">
              <a:spcBef>
                <a:spcPts val="0"/>
              </a:spcBef>
              <a:buClr>
                <a:schemeClr val="dk1"/>
              </a:buClr>
              <a:buSzPct val="100000"/>
              <a:buFont typeface="Arial"/>
              <a:buNone/>
            </a:pPr>
            <a:r>
              <a:rPr lang="en"/>
              <a:t>reduce workers.</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When a reduce worker is notified by the master</a:t>
            </a:r>
          </a:p>
          <a:p>
            <a:pPr lvl="0">
              <a:spcBef>
                <a:spcPts val="0"/>
              </a:spcBef>
              <a:buClr>
                <a:schemeClr val="dk1"/>
              </a:buClr>
              <a:buSzPct val="100000"/>
              <a:buFont typeface="Arial"/>
              <a:buNone/>
            </a:pPr>
            <a:r>
              <a:rPr lang="en"/>
              <a:t>about these locations, it uses remote procedure calls</a:t>
            </a:r>
          </a:p>
          <a:p>
            <a:pPr lvl="0">
              <a:spcBef>
                <a:spcPts val="0"/>
              </a:spcBef>
              <a:buClr>
                <a:schemeClr val="dk1"/>
              </a:buClr>
              <a:buSzPct val="100000"/>
              <a:buFont typeface="Arial"/>
              <a:buNone/>
            </a:pPr>
            <a:r>
              <a:rPr lang="en"/>
              <a:t>to read the buffered data from the local disks of the</a:t>
            </a:r>
          </a:p>
          <a:p>
            <a:pPr lvl="0">
              <a:spcBef>
                <a:spcPts val="0"/>
              </a:spcBef>
              <a:buClr>
                <a:schemeClr val="dk1"/>
              </a:buClr>
              <a:buSzPct val="100000"/>
              <a:buFont typeface="Arial"/>
              <a:buNone/>
            </a:pPr>
            <a:r>
              <a:rPr lang="en"/>
              <a:t>map workers. When a reduce worker has read all intermediate data, it sorts it by the intermediate keys</a:t>
            </a:r>
          </a:p>
          <a:p>
            <a:pPr lvl="0">
              <a:spcBef>
                <a:spcPts val="0"/>
              </a:spcBef>
              <a:buClr>
                <a:schemeClr val="dk1"/>
              </a:buClr>
              <a:buSzPct val="100000"/>
              <a:buFont typeface="Arial"/>
              <a:buNone/>
            </a:pPr>
            <a:r>
              <a:rPr lang="en"/>
              <a:t>so that all occurrences of the same key are grouped</a:t>
            </a:r>
          </a:p>
          <a:p>
            <a:pPr lvl="0">
              <a:spcBef>
                <a:spcPts val="0"/>
              </a:spcBef>
              <a:buClr>
                <a:schemeClr val="dk1"/>
              </a:buClr>
              <a:buSzPct val="100000"/>
              <a:buFont typeface="Arial"/>
              <a:buNone/>
            </a:pPr>
            <a:r>
              <a:rPr lang="en"/>
              <a:t>together. The sorting is needed because typically</a:t>
            </a:r>
          </a:p>
          <a:p>
            <a:pPr lvl="0">
              <a:spcBef>
                <a:spcPts val="0"/>
              </a:spcBef>
              <a:buClr>
                <a:schemeClr val="dk1"/>
              </a:buClr>
              <a:buSzPct val="100000"/>
              <a:buFont typeface="Arial"/>
              <a:buNone/>
            </a:pPr>
            <a:r>
              <a:rPr lang="en"/>
              <a:t>many different keys map to the same reduce task. If</a:t>
            </a:r>
          </a:p>
          <a:p>
            <a:pPr lvl="0">
              <a:spcBef>
                <a:spcPts val="0"/>
              </a:spcBef>
              <a:buClr>
                <a:schemeClr val="dk1"/>
              </a:buClr>
              <a:buSzPct val="100000"/>
              <a:buFont typeface="Arial"/>
              <a:buNone/>
            </a:pPr>
            <a:r>
              <a:rPr lang="en"/>
              <a:t>the amount of intermediate data is too large to fit in</a:t>
            </a:r>
          </a:p>
          <a:p>
            <a:pPr lvl="0">
              <a:spcBef>
                <a:spcPts val="0"/>
              </a:spcBef>
              <a:buClr>
                <a:schemeClr val="dk1"/>
              </a:buClr>
              <a:buSzPct val="100000"/>
              <a:buFont typeface="Arial"/>
              <a:buNone/>
            </a:pPr>
            <a:r>
              <a:rPr lang="en"/>
              <a:t>memory, an external sort is used.</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The reduce worker iterates over the sorted intermediate data and for each unique intermediate key encountered, it passes the key and the corresponding</a:t>
            </a:r>
          </a:p>
          <a:p>
            <a:pPr lvl="0">
              <a:spcBef>
                <a:spcPts val="0"/>
              </a:spcBef>
              <a:buClr>
                <a:schemeClr val="dk1"/>
              </a:buClr>
              <a:buSzPct val="100000"/>
              <a:buFont typeface="Arial"/>
              <a:buNone/>
            </a:pPr>
            <a:r>
              <a:rPr lang="en"/>
              <a:t>set of intermediate values to the user’s Reduce function. The output of the Reduce function is appended</a:t>
            </a:r>
          </a:p>
          <a:p>
            <a:pPr lvl="0">
              <a:spcBef>
                <a:spcPts val="0"/>
              </a:spcBef>
              <a:buClr>
                <a:schemeClr val="dk1"/>
              </a:buClr>
              <a:buSzPct val="100000"/>
              <a:buFont typeface="Arial"/>
              <a:buNone/>
            </a:pPr>
            <a:r>
              <a:rPr lang="en"/>
              <a:t>to a final output file for this reduce partition.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When all map tasks and reduce tasks have been</a:t>
            </a:r>
          </a:p>
          <a:p>
            <a:pPr lvl="0">
              <a:spcBef>
                <a:spcPts val="0"/>
              </a:spcBef>
              <a:buClr>
                <a:schemeClr val="dk1"/>
              </a:buClr>
              <a:buSzPct val="100000"/>
              <a:buFont typeface="Arial"/>
              <a:buNone/>
            </a:pPr>
            <a:r>
              <a:rPr lang="en"/>
              <a:t>completed, the master wakes up the user program.</a:t>
            </a:r>
          </a:p>
          <a:p>
            <a:pPr lvl="0">
              <a:spcBef>
                <a:spcPts val="0"/>
              </a:spcBef>
              <a:buClr>
                <a:schemeClr val="dk1"/>
              </a:buClr>
              <a:buSzPct val="100000"/>
              <a:buFont typeface="Arial"/>
              <a:buNone/>
            </a:pPr>
            <a:r>
              <a:rPr lang="en"/>
              <a:t>At this point, the MapReduce call in the user program returns back to the user code.</a:t>
            </a:r>
          </a:p>
          <a:p>
            <a:pPr lvl="0">
              <a:spcBef>
                <a:spcPts val="0"/>
              </a:spcBef>
              <a:buClr>
                <a:schemeClr val="dk1"/>
              </a:buClr>
              <a:buSzPct val="100000"/>
              <a:buFont typeface="Arial"/>
              <a:buNone/>
            </a:pPr>
            <a:r>
              <a:rPr lang="en"/>
              <a:t>After successful completion, the output of the mapreduce execution is available in the R output files (one per</a:t>
            </a:r>
          </a:p>
          <a:p>
            <a:pPr lvl="0">
              <a:spcBef>
                <a:spcPts val="0"/>
              </a:spcBef>
              <a:buClr>
                <a:schemeClr val="dk1"/>
              </a:buClr>
              <a:buSzPct val="100000"/>
              <a:buFont typeface="Arial"/>
              <a:buNone/>
            </a:pPr>
            <a:r>
              <a:rPr lang="en"/>
              <a:t>reduce task, with file names as specified by the user).</a:t>
            </a:r>
          </a:p>
          <a:p>
            <a:pPr lvl="0">
              <a:spcBef>
                <a:spcPts val="0"/>
              </a:spcBef>
              <a:buClr>
                <a:schemeClr val="dk1"/>
              </a:buClr>
              <a:buSzPct val="100000"/>
              <a:buFont typeface="Arial"/>
              <a:buNone/>
            </a:pPr>
            <a:r>
              <a:rPr lang="en"/>
              <a:t>Typically, users do not need to combine these R output</a:t>
            </a:r>
          </a:p>
          <a:p>
            <a:pPr lvl="0">
              <a:spcBef>
                <a:spcPts val="0"/>
              </a:spcBef>
              <a:buClr>
                <a:schemeClr val="dk1"/>
              </a:buClr>
              <a:buSzPct val="100000"/>
              <a:buFont typeface="Arial"/>
              <a:buNone/>
            </a:pPr>
            <a:r>
              <a:rPr lang="en"/>
              <a:t>files into one file – they often pass these files as input to</a:t>
            </a:r>
          </a:p>
          <a:p>
            <a:pPr lvl="0">
              <a:spcBef>
                <a:spcPts val="0"/>
              </a:spcBef>
              <a:buClr>
                <a:schemeClr val="dk1"/>
              </a:buClr>
              <a:buSzPct val="100000"/>
              <a:buFont typeface="Arial"/>
              <a:buNone/>
            </a:pPr>
            <a:r>
              <a:rPr lang="en"/>
              <a:t>another MapReduce call, or use them from another distributed application that is able to deal with input that is</a:t>
            </a:r>
          </a:p>
          <a:p>
            <a:pPr lvl="0">
              <a:spcBef>
                <a:spcPts val="0"/>
              </a:spcBef>
              <a:buClr>
                <a:schemeClr val="dk1"/>
              </a:buClr>
              <a:buSzPct val="100000"/>
              <a:buFont typeface="Arial"/>
              <a:buNone/>
            </a:pPr>
            <a:r>
              <a:rPr lang="en"/>
              <a:t>partitioned into multiple files.</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Once all of the steps are done, output is then available for users in different output files as seen on the image. These files often pass these files into another MapReduce call, or use them from another distributed application that is able to deal with input that is partitioned into multiple files.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
            </a:r>
          </a:p>
          <a:p>
            <a:pPr lvl="0">
              <a:spcBef>
                <a:spcPts val="0"/>
              </a:spcBef>
              <a:buNone/>
            </a:pPr>
            <a:r>
              <a:t/>
            </a:r>
            <a:endParaRPr/>
          </a:p>
          <a:p>
            <a:pPr lvl="0">
              <a:spcBef>
                <a:spcPts val="0"/>
              </a:spcBef>
              <a:buNone/>
            </a:pPr>
            <a:r>
              <a:rPr lang="en"/>
              <a:t>Worker Failure</a:t>
            </a:r>
          </a:p>
          <a:p>
            <a:pPr lvl="0">
              <a:spcBef>
                <a:spcPts val="0"/>
              </a:spcBef>
              <a:buClr>
                <a:schemeClr val="dk1"/>
              </a:buClr>
              <a:buSzPct val="100000"/>
              <a:buFont typeface="Arial"/>
              <a:buNone/>
            </a:pPr>
            <a:r>
              <a:rPr lang="en"/>
              <a:t>The master pings every worker periodically. If no response is received from a worker in a certain amount of time, the master marks the worker as failed. Any map tasks completed by the worker are reset back to their initial idle state, and therefore become eligible for scheduling on other workers. Similarly, any map task or reduce task in progress on a failed worker is also reset to idle and becomes eligible for rescheduling. Completed map tasks are re-executed on a failure because their output is stored on the local disk(s) of the failed machine and is therefore inaccessible. Completed reduce tasks do not need to be re-executed since their output is stored in a global file system. When a map task is executed first by worker A and then later executed by worker B (because A failed), all workers executing reduce tasks are notified of the re-execution. Any reduce task that has not already read the data from worker A will read the data from worker B. MapReduce is resilient to large-scale worker failures.</a:t>
            </a:r>
          </a:p>
          <a:p>
            <a:pPr lvl="0">
              <a:spcBef>
                <a:spcPts val="0"/>
              </a:spcBef>
              <a:buNone/>
            </a:pPr>
            <a:r>
              <a:t/>
            </a:r>
            <a:endParaRPr/>
          </a:p>
          <a:p>
            <a:pPr lvl="0">
              <a:spcBef>
                <a:spcPts val="0"/>
              </a:spcBef>
              <a:buNone/>
            </a:pPr>
            <a:r>
              <a:rPr lang="en"/>
              <a:t>Master Failure</a:t>
            </a:r>
          </a:p>
          <a:p>
            <a:pPr lvl="0">
              <a:spcBef>
                <a:spcPts val="0"/>
              </a:spcBef>
              <a:buNone/>
            </a:pPr>
            <a:r>
              <a:t/>
            </a:r>
            <a:endParaRPr/>
          </a:p>
          <a:p>
            <a:pPr lvl="0">
              <a:spcBef>
                <a:spcPts val="0"/>
              </a:spcBef>
              <a:buClr>
                <a:schemeClr val="dk1"/>
              </a:buClr>
              <a:buSzPct val="100000"/>
              <a:buFont typeface="Arial"/>
              <a:buNone/>
            </a:pPr>
            <a:r>
              <a:rPr lang="en"/>
              <a:t>It is easy to make the master write periodic checkpoints of the master data structures described above. If the master task dies, a new copy can be started from the last checkpointed state. However, given that there is only a single master, its failure is unlikely; therefore our current implementation aborts the MapReduce computation if the master fails. Clients can check for this condition and retry the MapReduce operation if they desire. Semantics in the Presence of Failures When the user-supplied map and reduce operators are deterministic functions of their input values, our distributed implementation produces the same output as would have been produced by a non-faulting sequential execution of the entire program.</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When a MapReduce operation is close to completion, the master schedules backup executions of the remaining in-progress tasks. These tasks are then completed as mark whenever either the backup or actual execution are completed. In this case, the mechanism increases its computational resources by only a few percent in order to complete these tasks in order to significantly reduce time to complete large MapReduce operations.</a:t>
            </a:r>
          </a:p>
          <a:p>
            <a:pPr lvl="0">
              <a:spcBef>
                <a:spcPts val="0"/>
              </a:spcBef>
              <a:buClr>
                <a:schemeClr val="dk1"/>
              </a:buClr>
              <a:buSzPct val="100000"/>
              <a:buFont typeface="Arial"/>
              <a:buNone/>
            </a:pPr>
            <a:r>
              <a:t/>
            </a:r>
            <a:endParaRPr>
              <a:solidFill>
                <a:schemeClr val="dk1"/>
              </a:solidFill>
            </a:endParaRPr>
          </a:p>
          <a:p>
            <a:pPr lvl="0">
              <a:spcBef>
                <a:spcPts val="0"/>
              </a:spcBef>
              <a:buNone/>
            </a:pPr>
            <a:r>
              <a:rPr lang="en"/>
              <a:t>=======</a:t>
            </a:r>
          </a:p>
          <a:p>
            <a:pPr lvl="0">
              <a:spcBef>
                <a:spcPts val="0"/>
              </a:spcBef>
              <a:buNone/>
            </a:pPr>
            <a:r>
              <a:t/>
            </a:r>
            <a:endParaRPr/>
          </a:p>
          <a:p>
            <a:pPr lvl="0">
              <a:spcBef>
                <a:spcPts val="0"/>
              </a:spcBef>
              <a:buNone/>
            </a:pPr>
            <a:r>
              <a:rPr lang="en"/>
              <a:t>We have a general mechanism to alleviate the problem of stragglers. When a MapReduce operation is close to completion, the master schedules backup executions of the remaining in-progress tasks. The task is marked as completed whenever either the primary or the backup execution completes. We have tuned this mechanism so that it typically increases the computational resources used by the operation by no more than a few percent. We have found that this significantly reduces the time to complete large MapReduce operations.</a:t>
            </a:r>
          </a:p>
          <a:p>
            <a:pPr lvl="0">
              <a:spcBef>
                <a:spcPts val="0"/>
              </a:spcBef>
              <a:buNone/>
            </a:pPr>
            <a:r>
              <a:t/>
            </a:r>
            <a:endParaRPr/>
          </a:p>
          <a:p>
            <a:pPr lvl="0">
              <a:spcBef>
                <a:spcPts val="0"/>
              </a:spcBef>
              <a:buNone/>
            </a:pPr>
            <a:r>
              <a:rPr lang="en"/>
              <a:t>Stragglers:</a:t>
            </a:r>
          </a:p>
          <a:p>
            <a:pPr lvl="0">
              <a:spcBef>
                <a:spcPts val="0"/>
              </a:spcBef>
              <a:buNone/>
            </a:pPr>
            <a:r>
              <a:rPr lang="en"/>
              <a:t>One of the common causes that lengthens the total time taken for a MapReduce operation is a “straggler”: a machine that takes an unusually long time to complete one of the last few map or reduce tasks in the computation. Stragglers can arise for a whole host of reasons. For example, a machine with a bad disk may experience frequent correctable errors that slow its read performance from 30 MB/s to 1 MB/s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t>
            </a:r>
          </a:p>
          <a:p>
            <a:pPr lvl="0">
              <a:spcBef>
                <a:spcPts val="0"/>
              </a:spcBef>
              <a:buClr>
                <a:schemeClr val="dk1"/>
              </a:buClr>
              <a:buSzPct val="100000"/>
              <a:buFont typeface="Arial"/>
              <a:buNone/>
            </a:pPr>
            <a:r>
              <a:rPr lang="en"/>
              <a:t>Google have implemented hundreds of special-purpose</a:t>
            </a:r>
          </a:p>
          <a:p>
            <a:pPr lvl="0">
              <a:spcBef>
                <a:spcPts val="0"/>
              </a:spcBef>
              <a:buClr>
                <a:schemeClr val="dk1"/>
              </a:buClr>
              <a:buSzPct val="100000"/>
              <a:buFont typeface="Arial"/>
              <a:buNone/>
            </a:pPr>
            <a:r>
              <a:rPr lang="en"/>
              <a:t>computations that process large amounts of raw data,</a:t>
            </a:r>
          </a:p>
          <a:p>
            <a:pPr lvl="0">
              <a:spcBef>
                <a:spcPts val="0"/>
              </a:spcBef>
              <a:buClr>
                <a:schemeClr val="dk1"/>
              </a:buClr>
              <a:buSzPct val="100000"/>
              <a:buFont typeface="Arial"/>
              <a:buNone/>
            </a:pPr>
            <a:r>
              <a:rPr lang="en"/>
              <a:t>such as crawled documents, web request logs, etc., to</a:t>
            </a:r>
          </a:p>
          <a:p>
            <a:pPr lvl="0">
              <a:spcBef>
                <a:spcPts val="0"/>
              </a:spcBef>
              <a:buNone/>
            </a:pPr>
            <a:r>
              <a:rPr lang="en"/>
              <a:t>compute various kinds of derived data.</a:t>
            </a:r>
          </a:p>
          <a:p>
            <a:pPr lvl="0">
              <a:spcBef>
                <a:spcPts val="0"/>
              </a:spcBef>
              <a:buNone/>
            </a:pPr>
            <a:r>
              <a:t/>
            </a:r>
            <a:endParaRP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design focused on the </a:t>
            </a:r>
            <a:r>
              <a:rPr lang="en"/>
              <a:t>constraint of network is the bottleneck and to reduce this nodes are pre-populated to reduce the load.</a:t>
            </a: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Network bandwidth is a relatively scarce resource in our</a:t>
            </a:r>
          </a:p>
          <a:p>
            <a:pPr lvl="0">
              <a:spcBef>
                <a:spcPts val="0"/>
              </a:spcBef>
              <a:buClr>
                <a:schemeClr val="dk1"/>
              </a:buClr>
              <a:buSzPct val="100000"/>
              <a:buFont typeface="Arial"/>
              <a:buNone/>
            </a:pPr>
            <a:r>
              <a:rPr lang="en"/>
              <a:t>computing environment. We conserve network bandwidth by taking advantage of the fact that the input data</a:t>
            </a:r>
          </a:p>
          <a:p>
            <a:pPr lvl="0">
              <a:spcBef>
                <a:spcPts val="0"/>
              </a:spcBef>
              <a:buClr>
                <a:schemeClr val="dk1"/>
              </a:buClr>
              <a:buSzPct val="100000"/>
              <a:buFont typeface="Arial"/>
              <a:buNone/>
            </a:pPr>
            <a:r>
              <a:rPr lang="en"/>
              <a:t>(managed by GFS [8]) is stored on the local disks of the</a:t>
            </a:r>
          </a:p>
          <a:p>
            <a:pPr lvl="0">
              <a:spcBef>
                <a:spcPts val="0"/>
              </a:spcBef>
              <a:buClr>
                <a:schemeClr val="dk1"/>
              </a:buClr>
              <a:buSzPct val="100000"/>
              <a:buFont typeface="Arial"/>
              <a:buNone/>
            </a:pPr>
            <a:r>
              <a:rPr lang="en"/>
              <a:t>machines that make up our cluster. GFS divides each</a:t>
            </a:r>
          </a:p>
          <a:p>
            <a:pPr lvl="0">
              <a:spcBef>
                <a:spcPts val="0"/>
              </a:spcBef>
              <a:buClr>
                <a:schemeClr val="dk1"/>
              </a:buClr>
              <a:buSzPct val="100000"/>
              <a:buFont typeface="Arial"/>
              <a:buNone/>
            </a:pPr>
            <a:r>
              <a:rPr lang="en"/>
              <a:t>file into 64 MB blocks, and stores several copies of each</a:t>
            </a:r>
          </a:p>
          <a:p>
            <a:pPr lvl="0">
              <a:spcBef>
                <a:spcPts val="0"/>
              </a:spcBef>
              <a:buClr>
                <a:schemeClr val="dk1"/>
              </a:buClr>
              <a:buSzPct val="100000"/>
              <a:buFont typeface="Arial"/>
              <a:buNone/>
            </a:pPr>
            <a:r>
              <a:rPr lang="en"/>
              <a:t>block (typically 3 copies) on different machines. The</a:t>
            </a:r>
          </a:p>
          <a:p>
            <a:pPr lvl="0">
              <a:spcBef>
                <a:spcPts val="0"/>
              </a:spcBef>
              <a:buClr>
                <a:schemeClr val="dk1"/>
              </a:buClr>
              <a:buSzPct val="100000"/>
              <a:buFont typeface="Arial"/>
              <a:buNone/>
            </a:pPr>
            <a:r>
              <a:rPr lang="en"/>
              <a:t>MapReduce master takes the location information of the</a:t>
            </a:r>
          </a:p>
          <a:p>
            <a:pPr lvl="0">
              <a:spcBef>
                <a:spcPts val="0"/>
              </a:spcBef>
              <a:buClr>
                <a:schemeClr val="dk1"/>
              </a:buClr>
              <a:buSzPct val="100000"/>
              <a:buFont typeface="Arial"/>
              <a:buNone/>
            </a:pPr>
            <a:r>
              <a:rPr lang="en"/>
              <a:t>input files into account and attempts to schedule a map</a:t>
            </a:r>
          </a:p>
          <a:p>
            <a:pPr lvl="0">
              <a:spcBef>
                <a:spcPts val="0"/>
              </a:spcBef>
              <a:buClr>
                <a:schemeClr val="dk1"/>
              </a:buClr>
              <a:buSzPct val="100000"/>
              <a:buFont typeface="Arial"/>
              <a:buNone/>
            </a:pPr>
            <a:r>
              <a:rPr lang="en"/>
              <a:t>task on a machine that contains a replica of the corresponding input data. Failing that, it attempts to schedule</a:t>
            </a:r>
          </a:p>
          <a:p>
            <a:pPr lvl="0">
              <a:spcBef>
                <a:spcPts val="0"/>
              </a:spcBef>
              <a:buClr>
                <a:schemeClr val="dk1"/>
              </a:buClr>
              <a:buSzPct val="100000"/>
              <a:buFont typeface="Arial"/>
              <a:buNone/>
            </a:pPr>
            <a:r>
              <a:rPr lang="en"/>
              <a:t>a map task near a replica of that task’s input data (e.g., on</a:t>
            </a:r>
          </a:p>
          <a:p>
            <a:pPr lvl="0">
              <a:spcBef>
                <a:spcPts val="0"/>
              </a:spcBef>
              <a:buClr>
                <a:schemeClr val="dk1"/>
              </a:buClr>
              <a:buSzPct val="100000"/>
              <a:buFont typeface="Arial"/>
              <a:buNone/>
            </a:pPr>
            <a:r>
              <a:rPr lang="en"/>
              <a:t>a worker machine that is on the same network switch as</a:t>
            </a:r>
          </a:p>
          <a:p>
            <a:pPr lvl="0">
              <a:spcBef>
                <a:spcPts val="0"/>
              </a:spcBef>
              <a:buClr>
                <a:schemeClr val="dk1"/>
              </a:buClr>
              <a:buSzPct val="100000"/>
              <a:buFont typeface="Arial"/>
              <a:buNone/>
            </a:pPr>
            <a:r>
              <a:rPr lang="en"/>
              <a:t>the machine containing the data). When running large</a:t>
            </a:r>
          </a:p>
          <a:p>
            <a:pPr lvl="0">
              <a:spcBef>
                <a:spcPts val="0"/>
              </a:spcBef>
              <a:buClr>
                <a:schemeClr val="dk1"/>
              </a:buClr>
              <a:buSzPct val="100000"/>
              <a:buFont typeface="Arial"/>
              <a:buNone/>
            </a:pPr>
            <a:r>
              <a:rPr lang="en"/>
              <a:t>MapReduce operations on a significant fraction of the</a:t>
            </a:r>
          </a:p>
          <a:p>
            <a:pPr lvl="0">
              <a:spcBef>
                <a:spcPts val="0"/>
              </a:spcBef>
              <a:buClr>
                <a:schemeClr val="dk1"/>
              </a:buClr>
              <a:buSzPct val="100000"/>
              <a:buFont typeface="Arial"/>
              <a:buNone/>
            </a:pPr>
            <a:r>
              <a:rPr lang="en"/>
              <a:t>workers in a cluster, most input data is read locally and</a:t>
            </a:r>
          </a:p>
          <a:p>
            <a:pPr lvl="0">
              <a:spcBef>
                <a:spcPts val="0"/>
              </a:spcBef>
              <a:buNone/>
            </a:pPr>
            <a:r>
              <a:rPr lang="en"/>
              <a:t>consumes no network bandwidth.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experiment </a:t>
            </a:r>
            <a:r>
              <a:rPr lang="en"/>
              <a:t>is modelled off the Terasort</a:t>
            </a:r>
            <a:r>
              <a:rPr lang="en"/>
              <a:t> benchmark for distributed systems.</a:t>
            </a:r>
          </a:p>
          <a:p>
            <a:pPr lvl="0">
              <a:spcBef>
                <a:spcPts val="0"/>
              </a:spcBef>
              <a:buNone/>
            </a:pPr>
            <a:r>
              <a:t/>
            </a:r>
            <a:endParaRP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Data from sorting 1TB of data over 1700 computers</a:t>
            </a:r>
          </a:p>
          <a:p>
            <a:pPr lvl="0">
              <a:spcBef>
                <a:spcPts val="0"/>
              </a:spcBef>
              <a:buNone/>
            </a:pPr>
            <a:r>
              <a:rPr lang="en"/>
              <a:t>Shown is the network usage and time taken</a:t>
            </a:r>
          </a:p>
          <a:p>
            <a:pPr indent="-228600" lvl="0" marL="457200" rtl="0">
              <a:spcBef>
                <a:spcPts val="0"/>
              </a:spcBef>
              <a:buChar char="●"/>
            </a:pPr>
            <a:r>
              <a:rPr lang="en"/>
              <a:t>Normal took ~14mins - all </a:t>
            </a:r>
            <a:r>
              <a:rPr lang="en"/>
              <a:t>operational</a:t>
            </a:r>
          </a:p>
          <a:p>
            <a:pPr indent="-228600" lvl="0" marL="457200" rtl="0">
              <a:spcBef>
                <a:spcPts val="0"/>
              </a:spcBef>
              <a:buChar char="●"/>
            </a:pPr>
            <a:r>
              <a:rPr lang="en"/>
              <a:t>No Backup: ~17mins - stragglers are slowing down the whole operation</a:t>
            </a:r>
          </a:p>
          <a:p>
            <a:pPr indent="-228600" lvl="0" marL="457200">
              <a:spcBef>
                <a:spcPts val="0"/>
              </a:spcBef>
              <a:buChar char="●"/>
            </a:pPr>
            <a:r>
              <a:rPr lang="en"/>
              <a:t>200 tasks Killed: ~15mins - re-starting tasks &amp; stragglers handled</a:t>
            </a:r>
          </a:p>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In this section we measure the performance of MapReduce on two computations running on a large cluster of</a:t>
            </a:r>
          </a:p>
          <a:p>
            <a:pPr lvl="0">
              <a:spcBef>
                <a:spcPts val="0"/>
              </a:spcBef>
              <a:buNone/>
            </a:pPr>
            <a:r>
              <a:rPr lang="en"/>
              <a:t>machines. One computation searches through approximately one terabyte of data looking for a particular pattern. </a:t>
            </a:r>
          </a:p>
          <a:p>
            <a:pPr lvl="0">
              <a:spcBef>
                <a:spcPts val="0"/>
              </a:spcBef>
              <a:buNone/>
            </a:pPr>
            <a:r>
              <a:rPr lang="en"/>
              <a:t>The other computation sorts approximately one terabyte of data.</a:t>
            </a:r>
          </a:p>
          <a:p>
            <a:pPr lvl="0">
              <a:spcBef>
                <a:spcPts val="0"/>
              </a:spcBef>
              <a:buClr>
                <a:schemeClr val="dk1"/>
              </a:buClr>
              <a:buSzPct val="100000"/>
              <a:buFont typeface="Arial"/>
              <a:buNone/>
            </a:pPr>
            <a:r>
              <a:rPr lang="en"/>
              <a:t>These two programs are representative of a large subset of the real programs written by users of MapReduce –</a:t>
            </a:r>
          </a:p>
          <a:p>
            <a:pPr lvl="0">
              <a:spcBef>
                <a:spcPts val="0"/>
              </a:spcBef>
              <a:buClr>
                <a:schemeClr val="dk1"/>
              </a:buClr>
              <a:buSzPct val="100000"/>
              <a:buFont typeface="Arial"/>
              <a:buNone/>
            </a:pPr>
            <a:r>
              <a:rPr lang="en"/>
              <a:t>one class of programs shuffles data from one representation to another, and another class extracts a small amount</a:t>
            </a:r>
          </a:p>
          <a:p>
            <a:pPr lvl="0">
              <a:spcBef>
                <a:spcPts val="0"/>
              </a:spcBef>
              <a:buNone/>
            </a:pPr>
            <a:r>
              <a:rPr lang="en"/>
              <a:t>of interesting data from a large data set.</a:t>
            </a:r>
          </a:p>
          <a:p>
            <a:pPr lvl="0">
              <a:spcBef>
                <a:spcPts val="0"/>
              </a:spcBef>
              <a:buNone/>
            </a:pPr>
            <a:r>
              <a:t/>
            </a:r>
            <a:endParaRPr/>
          </a:p>
          <a:p>
            <a:pPr lvl="0">
              <a:spcBef>
                <a:spcPts val="0"/>
              </a:spcBef>
              <a:buNone/>
            </a:pPr>
            <a:r>
              <a:rPr lang="en"/>
              <a:t>The sort program sorts 10^10 100-byte records (approximately 1 terabyte of data). This program is modeled after</a:t>
            </a:r>
          </a:p>
          <a:p>
            <a:pPr lvl="0">
              <a:spcBef>
                <a:spcPts val="0"/>
              </a:spcBef>
              <a:buNone/>
            </a:pPr>
            <a:r>
              <a:rPr lang="en"/>
              <a:t>the TeraSort benchmark [10].</a:t>
            </a:r>
          </a:p>
          <a:p>
            <a:pPr lvl="0">
              <a:spcBef>
                <a:spcPts val="0"/>
              </a:spcBef>
              <a:buNone/>
            </a:pPr>
            <a:r>
              <a:rPr lang="en"/>
              <a:t>The sorting program consists of less than 50 lines of</a:t>
            </a:r>
          </a:p>
          <a:p>
            <a:pPr lvl="0">
              <a:spcBef>
                <a:spcPts val="0"/>
              </a:spcBef>
              <a:buNone/>
            </a:pPr>
            <a:r>
              <a:rPr lang="en"/>
              <a:t>user code. A three-line Map function extracts a 10-byte</a:t>
            </a:r>
          </a:p>
          <a:p>
            <a:pPr lvl="0">
              <a:spcBef>
                <a:spcPts val="0"/>
              </a:spcBef>
              <a:buNone/>
            </a:pPr>
            <a:r>
              <a:rPr lang="en"/>
              <a:t>sorting key from a text line and emits the key and the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Debugging problems in Map or Reduce functions can be</a:t>
            </a:r>
          </a:p>
          <a:p>
            <a:pPr lvl="0">
              <a:spcBef>
                <a:spcPts val="0"/>
              </a:spcBef>
              <a:buClr>
                <a:schemeClr val="dk1"/>
              </a:buClr>
              <a:buSzPct val="100000"/>
              <a:buFont typeface="Arial"/>
              <a:buNone/>
            </a:pPr>
            <a:r>
              <a:rPr lang="en"/>
              <a:t>tricky, since the actual computation happens in a distributed system, often on several thousand machines,</a:t>
            </a:r>
          </a:p>
          <a:p>
            <a:pPr lvl="0">
              <a:spcBef>
                <a:spcPts val="0"/>
              </a:spcBef>
              <a:buClr>
                <a:schemeClr val="dk1"/>
              </a:buClr>
              <a:buSzPct val="100000"/>
              <a:buFont typeface="Arial"/>
              <a:buNone/>
            </a:pPr>
            <a:r>
              <a:rPr lang="en"/>
              <a:t>with work assignment decisions made dynamically by</a:t>
            </a:r>
          </a:p>
          <a:p>
            <a:pPr lvl="0">
              <a:spcBef>
                <a:spcPts val="0"/>
              </a:spcBef>
              <a:buClr>
                <a:schemeClr val="dk1"/>
              </a:buClr>
              <a:buSzPct val="100000"/>
              <a:buFont typeface="Arial"/>
              <a:buNone/>
            </a:pPr>
            <a:r>
              <a:rPr lang="en"/>
              <a:t>the master. To help facilitate debugging, profiling, and</a:t>
            </a:r>
          </a:p>
          <a:p>
            <a:pPr lvl="0">
              <a:spcBef>
                <a:spcPts val="0"/>
              </a:spcBef>
              <a:buClr>
                <a:schemeClr val="dk1"/>
              </a:buClr>
              <a:buSzPct val="100000"/>
              <a:buFont typeface="Arial"/>
              <a:buNone/>
            </a:pPr>
            <a:r>
              <a:rPr lang="en"/>
              <a:t>small-scale testing, we have developed an alternative implementation of the MapReduce library that sequentially</a:t>
            </a:r>
          </a:p>
          <a:p>
            <a:pPr lvl="0">
              <a:spcBef>
                <a:spcPts val="0"/>
              </a:spcBef>
              <a:buClr>
                <a:schemeClr val="dk1"/>
              </a:buClr>
              <a:buSzPct val="100000"/>
              <a:buFont typeface="Arial"/>
              <a:buNone/>
            </a:pPr>
            <a:r>
              <a:rPr lang="en"/>
              <a:t>executes all of the work for a MapReduce operation on</a:t>
            </a:r>
          </a:p>
          <a:p>
            <a:pPr lvl="0">
              <a:spcBef>
                <a:spcPts val="0"/>
              </a:spcBef>
              <a:buClr>
                <a:schemeClr val="dk1"/>
              </a:buClr>
              <a:buSzPct val="100000"/>
              <a:buFont typeface="Arial"/>
              <a:buNone/>
            </a:pPr>
            <a:r>
              <a:rPr lang="en"/>
              <a:t>the local machine. Controls are provided to the user so</a:t>
            </a:r>
          </a:p>
          <a:p>
            <a:pPr lvl="0">
              <a:spcBef>
                <a:spcPts val="0"/>
              </a:spcBef>
              <a:buClr>
                <a:schemeClr val="dk1"/>
              </a:buClr>
              <a:buSzPct val="100000"/>
              <a:buFont typeface="Arial"/>
              <a:buNone/>
            </a:pPr>
            <a:r>
              <a:rPr lang="en"/>
              <a:t>that the computation can be limited to particular map</a:t>
            </a:r>
          </a:p>
          <a:p>
            <a:pPr lvl="0">
              <a:spcBef>
                <a:spcPts val="0"/>
              </a:spcBef>
              <a:buClr>
                <a:schemeClr val="dk1"/>
              </a:buClr>
              <a:buSzPct val="100000"/>
              <a:buFont typeface="Arial"/>
              <a:buNone/>
            </a:pPr>
            <a:r>
              <a:rPr lang="en"/>
              <a:t>tasks. Users invoke their program with a special flag and</a:t>
            </a:r>
          </a:p>
          <a:p>
            <a:pPr lvl="0">
              <a:spcBef>
                <a:spcPts val="0"/>
              </a:spcBef>
              <a:buClr>
                <a:schemeClr val="dk1"/>
              </a:buClr>
              <a:buSzPct val="100000"/>
              <a:buFont typeface="Arial"/>
              <a:buNone/>
            </a:pPr>
            <a:r>
              <a:rPr lang="en"/>
              <a:t>can then easily use any debugging or testing tools they</a:t>
            </a:r>
          </a:p>
          <a:p>
            <a:pPr lvl="0">
              <a:spcBef>
                <a:spcPts val="0"/>
              </a:spcBef>
              <a:buNone/>
            </a:pPr>
            <a:r>
              <a:rPr lang="en"/>
              <a:t>find useful (e.g. gdb).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The master runs an internal HTTP server and exports</a:t>
            </a:r>
          </a:p>
          <a:p>
            <a:pPr lvl="0">
              <a:spcBef>
                <a:spcPts val="0"/>
              </a:spcBef>
              <a:buClr>
                <a:schemeClr val="dk1"/>
              </a:buClr>
              <a:buSzPct val="100000"/>
              <a:buFont typeface="Arial"/>
              <a:buNone/>
            </a:pPr>
            <a:r>
              <a:rPr lang="en"/>
              <a:t>a set of status pages for human consumption. The status pages show the progress of the computation, such as</a:t>
            </a:r>
          </a:p>
          <a:p>
            <a:pPr lvl="0">
              <a:spcBef>
                <a:spcPts val="0"/>
              </a:spcBef>
              <a:buClr>
                <a:schemeClr val="dk1"/>
              </a:buClr>
              <a:buSzPct val="100000"/>
              <a:buFont typeface="Arial"/>
              <a:buNone/>
            </a:pPr>
            <a:r>
              <a:rPr lang="en"/>
              <a:t>how many tasks have been completed, how many are in</a:t>
            </a:r>
          </a:p>
          <a:p>
            <a:pPr lvl="0">
              <a:spcBef>
                <a:spcPts val="0"/>
              </a:spcBef>
              <a:buClr>
                <a:schemeClr val="dk1"/>
              </a:buClr>
              <a:buSzPct val="100000"/>
              <a:buFont typeface="Arial"/>
              <a:buNone/>
            </a:pPr>
            <a:r>
              <a:rPr lang="en"/>
              <a:t>progress, bytes of input, bytes of intermediate data, bytes</a:t>
            </a:r>
          </a:p>
          <a:p>
            <a:pPr lvl="0">
              <a:spcBef>
                <a:spcPts val="0"/>
              </a:spcBef>
              <a:buClr>
                <a:schemeClr val="dk1"/>
              </a:buClr>
              <a:buSzPct val="100000"/>
              <a:buFont typeface="Arial"/>
              <a:buNone/>
            </a:pPr>
            <a:r>
              <a:rPr lang="en"/>
              <a:t>of output, processing rates, etc. The pages also contain</a:t>
            </a:r>
          </a:p>
          <a:p>
            <a:pPr lvl="0">
              <a:spcBef>
                <a:spcPts val="0"/>
              </a:spcBef>
              <a:buClr>
                <a:schemeClr val="dk1"/>
              </a:buClr>
              <a:buSzPct val="100000"/>
              <a:buFont typeface="Arial"/>
              <a:buNone/>
            </a:pPr>
            <a:r>
              <a:rPr lang="en"/>
              <a:t>links to the standard error and standard output files generated by each task. The user can use this data to predict how long the computation will take, and whether or</a:t>
            </a:r>
          </a:p>
          <a:p>
            <a:pPr lvl="0">
              <a:spcBef>
                <a:spcPts val="0"/>
              </a:spcBef>
              <a:buClr>
                <a:schemeClr val="dk1"/>
              </a:buClr>
              <a:buSzPct val="100000"/>
              <a:buFont typeface="Arial"/>
              <a:buNone/>
            </a:pPr>
            <a:r>
              <a:rPr lang="en"/>
              <a:t>not more resources should be added to the computation.</a:t>
            </a:r>
          </a:p>
          <a:p>
            <a:pPr lvl="0">
              <a:spcBef>
                <a:spcPts val="0"/>
              </a:spcBef>
              <a:buClr>
                <a:schemeClr val="dk1"/>
              </a:buClr>
              <a:buSzPct val="100000"/>
              <a:buFont typeface="Arial"/>
              <a:buNone/>
            </a:pPr>
            <a:r>
              <a:rPr lang="en"/>
              <a:t>These pages can also be used to figure out when the computation is much slower than expected.</a:t>
            </a:r>
          </a:p>
          <a:p>
            <a:pPr lvl="0">
              <a:spcBef>
                <a:spcPts val="0"/>
              </a:spcBef>
              <a:buClr>
                <a:schemeClr val="dk1"/>
              </a:buClr>
              <a:buSzPct val="100000"/>
              <a:buFont typeface="Arial"/>
              <a:buNone/>
            </a:pPr>
            <a:r>
              <a:rPr lang="en"/>
              <a:t>In addition, the top-level status page shows which</a:t>
            </a:r>
          </a:p>
          <a:p>
            <a:pPr lvl="0">
              <a:spcBef>
                <a:spcPts val="0"/>
              </a:spcBef>
              <a:buClr>
                <a:schemeClr val="dk1"/>
              </a:buClr>
              <a:buSzPct val="100000"/>
              <a:buFont typeface="Arial"/>
              <a:buNone/>
            </a:pPr>
            <a:r>
              <a:rPr lang="en"/>
              <a:t>workers have failed, and which map and reduce tasks</a:t>
            </a:r>
          </a:p>
          <a:p>
            <a:pPr lvl="0">
              <a:spcBef>
                <a:spcPts val="0"/>
              </a:spcBef>
              <a:buClr>
                <a:schemeClr val="dk1"/>
              </a:buClr>
              <a:buSzPct val="100000"/>
              <a:buFont typeface="Arial"/>
              <a:buNone/>
            </a:pPr>
            <a:r>
              <a:rPr lang="en"/>
              <a:t>they were processing when they failed. This information is useful when attempting to diagnose bugs in the</a:t>
            </a:r>
          </a:p>
          <a:p>
            <a:pPr lvl="0">
              <a:spcBef>
                <a:spcPts val="0"/>
              </a:spcBef>
              <a:buNone/>
            </a:pPr>
            <a:r>
              <a:rPr lang="en"/>
              <a:t>user code.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Becau</a:t>
            </a:r>
            <a:r>
              <a:rPr lang="en"/>
              <a:t>se they eat their own dogfood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After further enhancements to the initial version of the MapReduce function, there have been several advancements towards this, and have been used across a wide range of domains within Google. These include…..from the paper, these were quite vaguely explained as the stated uses are all internal products at Google and were kept on the down low due to trade secrets, and the works.</a:t>
            </a:r>
          </a:p>
          <a:p>
            <a:pPr lvl="0">
              <a:spcBef>
                <a:spcPts val="0"/>
              </a:spcBef>
              <a:buNone/>
            </a:pPr>
            <a:r>
              <a:t/>
            </a:r>
            <a:endParaRPr/>
          </a:p>
          <a:p>
            <a:pPr lvl="0">
              <a:spcBef>
                <a:spcPts val="0"/>
              </a:spcBef>
              <a:buNone/>
            </a:pPr>
            <a:r>
              <a:rPr lang="en"/>
              <a:t>From these uses, we can see that the stated problems which was set out at the start of the </a:t>
            </a:r>
            <a:r>
              <a:rPr lang="en"/>
              <a:t>project</a:t>
            </a:r>
            <a:r>
              <a:rPr lang="en"/>
              <a:t> has been met and  has been overcome.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Sh</a:t>
            </a:r>
            <a:r>
              <a:rPr lang="en"/>
              <a:t>own are metrics of the usage of MapReduce at Google, this shows a quick adoption of the technology at Google.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a:t>
            </a:r>
          </a:p>
          <a:p>
            <a:pPr lvl="0">
              <a:spcBef>
                <a:spcPts val="0"/>
              </a:spcBef>
              <a:buNone/>
            </a:pPr>
            <a:r>
              <a:t/>
            </a:r>
            <a:endParaRPr/>
          </a:p>
          <a:p>
            <a:pPr lvl="0">
              <a:spcBef>
                <a:spcPts val="0"/>
              </a:spcBef>
              <a:buClr>
                <a:schemeClr val="dk1"/>
              </a:buClr>
              <a:buSzPct val="100000"/>
              <a:buFont typeface="Arial"/>
              <a:buNone/>
            </a:pPr>
            <a:r>
              <a:rPr lang="en"/>
              <a:t>However, the input data is usually large and the computations have to be distributed across hundreds or thousands of machines in order to finish in a reasonable amount of time. The issues of how to parallelize the computation, that is how different computations are distributed across different machines, handle failures conspire to obscure the original simple computation with large amounts of complex code to deal with these issues.</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From this work, there have been many programming models that others have tried and implemented based on the MapReduce Google has made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One of these examples would be the River model. The river model has a very similar programming model to MapReduce. River is a model where processes communicate with each other via sending data over different queues. This is because like MapReduce, River tries to average out the performance of each one even in the presence of non uniformities. This is done by carefully scheduling disk and network transfers to achieve balanced completion times. This </a:t>
            </a:r>
            <a:r>
              <a:rPr lang="en"/>
              <a:t>differs</a:t>
            </a:r>
            <a:r>
              <a:rPr lang="en"/>
              <a:t> to MapReduce as in MapReduce, tasks are wanted to be completed as soon as possible, that there are no stragglers and that it handles larger tasks than MapReduce.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Eager scheduling: </a:t>
            </a:r>
            <a:r>
              <a:rPr lang="en"/>
              <a:t>re-schedules tasks while another node is currently computing it, allows for a faster node to overtake a slower node to speedup the compution as a whole.</a:t>
            </a:r>
          </a:p>
          <a:p>
            <a:pPr lvl="0">
              <a:spcBef>
                <a:spcPts val="0"/>
              </a:spcBef>
              <a:buNone/>
            </a:pPr>
            <a:r>
              <a:t/>
            </a:r>
            <a:endParaRPr/>
          </a:p>
          <a:p>
            <a:pPr lvl="0">
              <a:spcBef>
                <a:spcPts val="0"/>
              </a:spcBef>
              <a:buNone/>
            </a:pPr>
            <a:r>
              <a:t/>
            </a:r>
            <a:endParaRPr/>
          </a:p>
          <a:p>
            <a:pPr lvl="0" rtl="0">
              <a:spcBef>
                <a:spcPts val="0"/>
              </a:spcBef>
              <a:buNone/>
            </a:pPr>
            <a:r>
              <a:rPr lang="en"/>
              <a:t>Batch Aware Distributed File System (BAD-FS) a f</a:t>
            </a:r>
            <a:r>
              <a:rPr lang="en"/>
              <a:t>ile system similar to GFS with optimisations for batches based reads and writes.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HADOOP</a:t>
            </a:r>
          </a:p>
          <a:p>
            <a:pPr lvl="0">
              <a:spcBef>
                <a:spcPts val="0"/>
              </a:spcBef>
              <a:buNone/>
            </a:pPr>
            <a:r>
              <a:rPr lang="en"/>
              <a:t>Apaches </a:t>
            </a:r>
            <a:r>
              <a:rPr lang="en"/>
              <a:t>implementation for a distributed computing that includes a distributed file system</a:t>
            </a:r>
          </a:p>
          <a:p>
            <a:pPr lvl="0">
              <a:spcBef>
                <a:spcPts val="0"/>
              </a:spcBef>
              <a:buNone/>
            </a:pPr>
            <a:r>
              <a:t/>
            </a:r>
            <a:endParaRPr/>
          </a:p>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Clr>
                <a:schemeClr val="dk1"/>
              </a:buClr>
              <a:buSzPct val="100000"/>
              <a:buFont typeface="Arial"/>
              <a:buNone/>
            </a:pPr>
            <a:r>
              <a:rPr lang="en">
                <a:solidFill>
                  <a:schemeClr val="dk1"/>
                </a:solidFill>
              </a:rPr>
              <a:t>As a reaction to this complexity, we designed a new</a:t>
            </a:r>
          </a:p>
          <a:p>
            <a:pPr lvl="0">
              <a:spcBef>
                <a:spcPts val="0"/>
              </a:spcBef>
              <a:buClr>
                <a:schemeClr val="dk1"/>
              </a:buClr>
              <a:buSzPct val="100000"/>
              <a:buFont typeface="Arial"/>
              <a:buNone/>
            </a:pPr>
            <a:r>
              <a:rPr lang="en">
                <a:solidFill>
                  <a:schemeClr val="dk1"/>
                </a:solidFill>
              </a:rPr>
              <a:t>abstraction that allows us to express the simple computations we were trying to perform but hides the messy details of parallelization, fault-tolerance, data distribution</a:t>
            </a:r>
          </a:p>
          <a:p>
            <a:pPr lvl="0">
              <a:spcBef>
                <a:spcPts val="0"/>
              </a:spcBef>
              <a:buClr>
                <a:schemeClr val="dk1"/>
              </a:buClr>
              <a:buSzPct val="100000"/>
              <a:buFont typeface="Arial"/>
              <a:buNone/>
            </a:pPr>
            <a:r>
              <a:rPr lang="en">
                <a:solidFill>
                  <a:schemeClr val="dk1"/>
                </a:solidFill>
              </a:rPr>
              <a:t>and load balancing in a library. Our abstraction is inspired by the map and reduce primitives present in Lisp</a:t>
            </a:r>
          </a:p>
          <a:p>
            <a:pPr lvl="0">
              <a:spcBef>
                <a:spcPts val="0"/>
              </a:spcBef>
              <a:buClr>
                <a:schemeClr val="dk1"/>
              </a:buClr>
              <a:buSzPct val="100000"/>
              <a:buFont typeface="Arial"/>
              <a:buNone/>
            </a:pPr>
            <a:r>
              <a:rPr lang="en">
                <a:solidFill>
                  <a:schemeClr val="dk1"/>
                </a:solidFill>
              </a:rPr>
              <a:t>and many other functional languages. We realized that</a:t>
            </a:r>
          </a:p>
          <a:p>
            <a:pPr lvl="0">
              <a:spcBef>
                <a:spcPts val="0"/>
              </a:spcBef>
              <a:buClr>
                <a:schemeClr val="dk1"/>
              </a:buClr>
              <a:buSzPct val="100000"/>
              <a:buFont typeface="Arial"/>
              <a:buNone/>
            </a:pPr>
            <a:r>
              <a:rPr lang="en">
                <a:solidFill>
                  <a:schemeClr val="dk1"/>
                </a:solidFill>
              </a:rPr>
              <a:t>most of our computations involved applying a map operation to each logical “record” in our input in order to</a:t>
            </a:r>
          </a:p>
          <a:p>
            <a:pPr lvl="0">
              <a:spcBef>
                <a:spcPts val="0"/>
              </a:spcBef>
              <a:buClr>
                <a:schemeClr val="dk1"/>
              </a:buClr>
              <a:buSzPct val="100000"/>
              <a:buFont typeface="Arial"/>
              <a:buNone/>
            </a:pPr>
            <a:r>
              <a:rPr lang="en">
                <a:solidFill>
                  <a:schemeClr val="dk1"/>
                </a:solidFill>
              </a:rPr>
              <a:t>compute a set of intermediate key/value pairs, and then</a:t>
            </a:r>
          </a:p>
          <a:p>
            <a:pPr lvl="0">
              <a:spcBef>
                <a:spcPts val="0"/>
              </a:spcBef>
              <a:buClr>
                <a:schemeClr val="dk1"/>
              </a:buClr>
              <a:buSzPct val="100000"/>
              <a:buFont typeface="Arial"/>
              <a:buNone/>
            </a:pPr>
            <a:r>
              <a:rPr lang="en">
                <a:solidFill>
                  <a:schemeClr val="dk1"/>
                </a:solidFill>
              </a:rPr>
              <a:t>applying a reduce operation to all the values that shared</a:t>
            </a:r>
          </a:p>
          <a:p>
            <a:pPr lvl="0">
              <a:spcBef>
                <a:spcPts val="0"/>
              </a:spcBef>
              <a:buClr>
                <a:schemeClr val="dk1"/>
              </a:buClr>
              <a:buSzPct val="100000"/>
              <a:buFont typeface="Arial"/>
              <a:buNone/>
            </a:pPr>
            <a:r>
              <a:rPr lang="en">
                <a:solidFill>
                  <a:schemeClr val="dk1"/>
                </a:solidFill>
              </a:rPr>
              <a:t>the same key, in order to combine the derived data appropriately. Our use of a functional model with user specified map and reduce operations allows us to parallelize large computations easily and to use re-execution</a:t>
            </a:r>
          </a:p>
          <a:p>
            <a:pPr lvl="0">
              <a:spcBef>
                <a:spcPts val="0"/>
              </a:spcBef>
              <a:buClr>
                <a:schemeClr val="dk1"/>
              </a:buClr>
              <a:buSzPct val="100000"/>
              <a:buFont typeface="Arial"/>
              <a:buNone/>
            </a:pPr>
            <a:r>
              <a:rPr lang="en">
                <a:solidFill>
                  <a:schemeClr val="dk1"/>
                </a:solidFill>
              </a:rPr>
              <a:t>as the primary mechanism for fault tolerance.</a:t>
            </a:r>
          </a:p>
          <a:p>
            <a:pPr lvl="0">
              <a:spcBef>
                <a:spcPts val="0"/>
              </a:spcBef>
              <a:buClr>
                <a:schemeClr val="dk1"/>
              </a:buClr>
              <a:buSzPct val="100000"/>
              <a:buFont typeface="Arial"/>
              <a:buNone/>
            </a:pPr>
            <a:r>
              <a:rPr lang="en">
                <a:solidFill>
                  <a:schemeClr val="dk1"/>
                </a:solidFill>
              </a:rPr>
              <a:t>The major contributions of this work are a simple and</a:t>
            </a:r>
          </a:p>
          <a:p>
            <a:pPr lvl="0">
              <a:spcBef>
                <a:spcPts val="0"/>
              </a:spcBef>
              <a:buClr>
                <a:schemeClr val="dk1"/>
              </a:buClr>
              <a:buSzPct val="100000"/>
              <a:buFont typeface="Arial"/>
              <a:buNone/>
            </a:pPr>
            <a:r>
              <a:rPr lang="en">
                <a:solidFill>
                  <a:schemeClr val="dk1"/>
                </a:solidFill>
              </a:rPr>
              <a:t>powerful interface that enables automatic parallelization</a:t>
            </a:r>
          </a:p>
          <a:p>
            <a:pPr lvl="0">
              <a:spcBef>
                <a:spcPts val="0"/>
              </a:spcBef>
              <a:buClr>
                <a:schemeClr val="dk1"/>
              </a:buClr>
              <a:buSzPct val="100000"/>
              <a:buFont typeface="Arial"/>
              <a:buNone/>
            </a:pPr>
            <a:r>
              <a:rPr lang="en">
                <a:solidFill>
                  <a:schemeClr val="dk1"/>
                </a:solidFill>
              </a:rPr>
              <a:t>and distribution of large-scale computations, combined</a:t>
            </a:r>
          </a:p>
          <a:p>
            <a:pPr lvl="0">
              <a:spcBef>
                <a:spcPts val="0"/>
              </a:spcBef>
              <a:buClr>
                <a:schemeClr val="dk1"/>
              </a:buClr>
              <a:buSzPct val="100000"/>
              <a:buFont typeface="Arial"/>
              <a:buNone/>
            </a:pPr>
            <a:r>
              <a:rPr lang="en">
                <a:solidFill>
                  <a:schemeClr val="dk1"/>
                </a:solidFill>
              </a:rPr>
              <a:t>with an implementation of this interface that achieves</a:t>
            </a:r>
          </a:p>
          <a:p>
            <a:pPr lvl="0">
              <a:spcBef>
                <a:spcPts val="0"/>
              </a:spcBef>
              <a:buClr>
                <a:schemeClr val="dk1"/>
              </a:buClr>
              <a:buSzPct val="100000"/>
              <a:buFont typeface="Arial"/>
              <a:buNone/>
            </a:pPr>
            <a:r>
              <a:rPr lang="en">
                <a:solidFill>
                  <a:schemeClr val="dk1"/>
                </a:solidFill>
              </a:rPr>
              <a:t>high performance on large clusters of commodity PCs.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Map, written by the user, takes an input pair and produces a set of intermediate key/value pairs. The MapReduce library groups together all intermediate values associated with the same intermediate key I and passes them to the Reduce function. </a:t>
            </a:r>
          </a:p>
          <a:p>
            <a:pPr lvl="0">
              <a:spcBef>
                <a:spcPts val="0"/>
              </a:spcBef>
              <a:buNone/>
            </a:pPr>
            <a:r>
              <a:t/>
            </a:r>
            <a:endParaRPr/>
          </a:p>
          <a:p>
            <a:pPr lvl="0">
              <a:spcBef>
                <a:spcPts val="0"/>
              </a:spcBef>
              <a:buNone/>
            </a:pPr>
            <a:r>
              <a:rPr lang="en"/>
              <a:t>The Reduce function, also written by the user, accepts an intermediate key I and a set of values for that key. It merges together these values to form a possibly smaller set of values. Typically just zero or one output value is produced per Reduce invocation. The intermediate values are supplied to the user’s reduce function via an iterator. This allows us to handle lists of values that are too large to fit in memory.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Distributed Grep: The map function emits a line if it matches a supplied pattern. The reduce function is an identity function that just copies the supplied intermediate data to the output.</a:t>
            </a:r>
          </a:p>
          <a:p>
            <a:pPr lvl="0" rtl="0">
              <a:lnSpc>
                <a:spcPct val="115000"/>
              </a:lnSpc>
              <a:spcBef>
                <a:spcPts val="0"/>
              </a:spcBef>
              <a:buClr>
                <a:schemeClr val="dk1"/>
              </a:buClr>
              <a:buSzPct val="100000"/>
              <a:buFont typeface="Arial"/>
              <a:buNone/>
            </a:pPr>
            <a:r>
              <a:t/>
            </a:r>
            <a:endParaRPr/>
          </a:p>
          <a:p>
            <a:pPr lvl="0" rtl="0">
              <a:lnSpc>
                <a:spcPct val="115000"/>
              </a:lnSpc>
              <a:spcBef>
                <a:spcPts val="0"/>
              </a:spcBef>
              <a:buClr>
                <a:schemeClr val="dk1"/>
              </a:buClr>
              <a:buSzPct val="100000"/>
              <a:buFont typeface="Arial"/>
              <a:buNone/>
            </a:pPr>
            <a:r>
              <a:rPr lang="en"/>
              <a:t>The map function processes logs of web page requests and outputs hURL, 1i. The reduce function adds together all values for the same URL and emits a hURL, total counti pair. </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network based file </a:t>
            </a:r>
            <a:r>
              <a:rPr lang="en"/>
              <a:t>system that is distributed across a data centre.</a:t>
            </a:r>
          </a:p>
          <a:p>
            <a:pPr lvl="0">
              <a:spcBef>
                <a:spcPts val="0"/>
              </a:spcBef>
              <a:buNone/>
            </a:pPr>
            <a:r>
              <a:rPr lang="en"/>
              <a:t>Breaks down files into smaller blocks that are then replicated across multiple nodes across the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Image shows overall flow of a MapReduce function. From here, we see that Map invocations are distributed across multiple machines which are partitioned into M number of blocks. These input blocks/splits can be </a:t>
            </a:r>
            <a:r>
              <a:rPr lang="en"/>
              <a:t>processed</a:t>
            </a:r>
            <a:r>
              <a:rPr lang="en"/>
              <a:t> in parallel by different machines.</a:t>
            </a:r>
          </a:p>
          <a:p>
            <a:pPr lvl="0">
              <a:spcBef>
                <a:spcPts val="0"/>
              </a:spcBef>
              <a:buNone/>
            </a:pPr>
            <a:r>
              <a:t/>
            </a:r>
            <a:endParaRPr/>
          </a:p>
          <a:p>
            <a:pPr lvl="0">
              <a:spcBef>
                <a:spcPts val="0"/>
              </a:spcBef>
              <a:buNone/>
            </a:pPr>
            <a:r>
              <a:rPr lang="en"/>
              <a:t>This model is a key representation of the overall flow and we will now go over the crucial steps of a MapReduce function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721425" y="3785246"/>
            <a:ext cx="5216699" cy="1546500"/>
          </a:xfrm>
          <a:prstGeom prst="rect">
            <a:avLst/>
          </a:prstGeom>
        </p:spPr>
        <p:txBody>
          <a:bodyPr anchorCtr="0" anchor="t" bIns="91425" lIns="91425" rIns="91425" tIns="91425"/>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p:txBody>
      </p:sp>
      <p:sp>
        <p:nvSpPr>
          <p:cNvPr id="10" name="Shape 10"/>
          <p:cNvSpPr/>
          <p:nvPr/>
        </p:nvSpPr>
        <p:spPr>
          <a:xfrm>
            <a:off x="5938246" y="3377550"/>
            <a:ext cx="7218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6659860" y="3377550"/>
            <a:ext cx="7218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1" y="3377550"/>
            <a:ext cx="7218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721424" y="3377550"/>
            <a:ext cx="5216699"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lor background">
    <p:bg>
      <p:bgPr>
        <a:solidFill>
          <a:srgbClr val="2185C5"/>
        </a:solidFill>
      </p:bgPr>
    </p:bg>
    <p:spTree>
      <p:nvGrpSpPr>
        <p:cNvPr id="69"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0" y="6755100"/>
            <a:ext cx="893699" cy="1028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893709" y="6755100"/>
            <a:ext cx="64626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4"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ctrTitle"/>
          </p:nvPr>
        </p:nvSpPr>
        <p:spPr>
          <a:xfrm>
            <a:off x="685800" y="2111123"/>
            <a:ext cx="7772400" cy="1546500"/>
          </a:xfrm>
          <a:prstGeom prst="rect">
            <a:avLst/>
          </a:prstGeom>
        </p:spPr>
        <p:txBody>
          <a:bodyPr anchorCtr="0" anchor="b" bIns="91425" lIns="91425" rIns="91425" tIns="91425"/>
          <a:lstStyle>
            <a:lvl1pPr lvl="0" rtl="0" algn="ctr">
              <a:spcBef>
                <a:spcPts val="0"/>
              </a:spcBef>
              <a:buClr>
                <a:srgbClr val="FFFFFF"/>
              </a:buClr>
              <a:buSzPct val="100000"/>
              <a:defRPr sz="48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17" name="Shape 17"/>
          <p:cNvSpPr txBox="1"/>
          <p:nvPr>
            <p:ph idx="1" type="subTitle"/>
          </p:nvPr>
        </p:nvSpPr>
        <p:spPr>
          <a:xfrm>
            <a:off x="685800" y="3786737"/>
            <a:ext cx="7772400" cy="1046400"/>
          </a:xfrm>
          <a:prstGeom prst="rect">
            <a:avLst/>
          </a:prstGeom>
        </p:spPr>
        <p:txBody>
          <a:bodyPr anchorCtr="0" anchor="t" bIns="91425" lIns="91425" rIns="91425" tIns="91425"/>
          <a:lstStyle>
            <a:lvl1pPr lvl="0" rtl="0" algn="ctr">
              <a:spcBef>
                <a:spcPts val="0"/>
              </a:spcBef>
              <a:buClr>
                <a:srgbClr val="FFFFFF"/>
              </a:buClr>
              <a:buSzPct val="100000"/>
              <a:buNone/>
              <a:defRPr b="1" sz="2400">
                <a:solidFill>
                  <a:srgbClr val="FFFFFF"/>
                </a:solidFill>
              </a:defRPr>
            </a:lvl1pPr>
            <a:lvl2pPr lvl="1" rtl="0" algn="ctr">
              <a:spcBef>
                <a:spcPts val="0"/>
              </a:spcBef>
              <a:buClr>
                <a:srgbClr val="FFFFFF"/>
              </a:buClr>
              <a:buNone/>
              <a:defRPr b="1">
                <a:solidFill>
                  <a:srgbClr val="FFFFFF"/>
                </a:solidFill>
              </a:defRPr>
            </a:lvl2pPr>
            <a:lvl3pPr lvl="2" rtl="0" algn="ctr">
              <a:spcBef>
                <a:spcPts val="0"/>
              </a:spcBef>
              <a:buClr>
                <a:srgbClr val="FFFFFF"/>
              </a:buClr>
              <a:buNone/>
              <a:defRPr b="1">
                <a:solidFill>
                  <a:srgbClr val="FFFFFF"/>
                </a:solidFill>
              </a:defRPr>
            </a:lvl3pPr>
            <a:lvl4pPr lvl="3" rtl="0" algn="ctr">
              <a:spcBef>
                <a:spcPts val="0"/>
              </a:spcBef>
              <a:buClr>
                <a:srgbClr val="FFFFFF"/>
              </a:buClr>
              <a:buSzPct val="100000"/>
              <a:buNone/>
              <a:defRPr b="1" sz="2400">
                <a:solidFill>
                  <a:srgbClr val="FFFFFF"/>
                </a:solidFill>
              </a:defRPr>
            </a:lvl4pPr>
            <a:lvl5pPr lvl="4" rtl="0" algn="ctr">
              <a:spcBef>
                <a:spcPts val="0"/>
              </a:spcBef>
              <a:buClr>
                <a:srgbClr val="FFFFFF"/>
              </a:buClr>
              <a:buSzPct val="100000"/>
              <a:buNone/>
              <a:defRPr b="1" sz="2400">
                <a:solidFill>
                  <a:srgbClr val="FFFFFF"/>
                </a:solidFill>
              </a:defRPr>
            </a:lvl5pPr>
            <a:lvl6pPr lvl="5" rtl="0" algn="ctr">
              <a:spcBef>
                <a:spcPts val="0"/>
              </a:spcBef>
              <a:buClr>
                <a:srgbClr val="FFFFFF"/>
              </a:buClr>
              <a:buSzPct val="100000"/>
              <a:buNone/>
              <a:defRPr b="1" sz="2400">
                <a:solidFill>
                  <a:srgbClr val="FFFFFF"/>
                </a:solidFill>
              </a:defRPr>
            </a:lvl6pPr>
            <a:lvl7pPr lvl="6" rtl="0" algn="ctr">
              <a:spcBef>
                <a:spcPts val="0"/>
              </a:spcBef>
              <a:buClr>
                <a:srgbClr val="FFFFFF"/>
              </a:buClr>
              <a:buSzPct val="100000"/>
              <a:buNone/>
              <a:defRPr b="1" sz="2400">
                <a:solidFill>
                  <a:srgbClr val="FFFFFF"/>
                </a:solidFill>
              </a:defRPr>
            </a:lvl7pPr>
            <a:lvl8pPr lvl="7" rtl="0" algn="ctr">
              <a:spcBef>
                <a:spcPts val="0"/>
              </a:spcBef>
              <a:buClr>
                <a:srgbClr val="FFFFFF"/>
              </a:buClr>
              <a:buSzPct val="100000"/>
              <a:buNone/>
              <a:defRPr b="1" sz="2400">
                <a:solidFill>
                  <a:srgbClr val="FFFFFF"/>
                </a:solidFill>
              </a:defRPr>
            </a:lvl8pPr>
            <a:lvl9pPr lvl="8" rtl="0" algn="ctr">
              <a:spcBef>
                <a:spcPts val="0"/>
              </a:spcBef>
              <a:buClr>
                <a:srgbClr val="FFFFFF"/>
              </a:buClr>
              <a:buSzPct val="100000"/>
              <a:buNone/>
              <a:defRPr b="1" sz="2400">
                <a:solidFill>
                  <a:srgbClr val="FFFFFF"/>
                </a:solidFill>
              </a:defRPr>
            </a:lvl9pPr>
          </a:lstStyle>
          <a:p/>
        </p:txBody>
      </p:sp>
      <p:sp>
        <p:nvSpPr>
          <p:cNvPr id="18" name="Shape 18"/>
          <p:cNvSpPr/>
          <p:nvPr/>
        </p:nvSpPr>
        <p:spPr>
          <a:xfrm>
            <a:off x="3047703" y="5323800"/>
            <a:ext cx="30477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6096270" y="5323800"/>
            <a:ext cx="30477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 y="5323800"/>
            <a:ext cx="30477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1" name="Shape 21"/>
        <p:cNvGrpSpPr/>
        <p:nvPr/>
      </p:nvGrpSpPr>
      <p:grpSpPr>
        <a:xfrm>
          <a:off x="0" y="0"/>
          <a:ext cx="0" cy="0"/>
          <a:chOff x="0" y="0"/>
          <a:chExt cx="0" cy="0"/>
        </a:xfrm>
      </p:grpSpPr>
      <p:sp>
        <p:nvSpPr>
          <p:cNvPr id="22" name="Shape 22"/>
          <p:cNvSpPr txBox="1"/>
          <p:nvPr>
            <p:ph idx="1" type="body"/>
          </p:nvPr>
        </p:nvSpPr>
        <p:spPr>
          <a:xfrm>
            <a:off x="1710425" y="2882400"/>
            <a:ext cx="5723699" cy="1093199"/>
          </a:xfrm>
          <a:prstGeom prst="rect">
            <a:avLst/>
          </a:prstGeom>
        </p:spPr>
        <p:txBody>
          <a:bodyPr anchorCtr="0" anchor="t" bIns="91425" lIns="91425" rIns="91425" tIns="91425"/>
          <a:lstStyle>
            <a:lvl1pPr lvl="0" rtl="0" algn="ctr">
              <a:spcBef>
                <a:spcPts val="0"/>
              </a:spcBef>
              <a:buChar char="●"/>
              <a:defRPr i="1"/>
            </a:lvl1pPr>
            <a:lvl2pPr lvl="1" rtl="0" algn="ctr">
              <a:spcBef>
                <a:spcPts val="0"/>
              </a:spcBef>
              <a:buChar char="○"/>
              <a:defRPr i="1"/>
            </a:lvl2pPr>
            <a:lvl3pPr lvl="2" rtl="0" algn="ctr">
              <a:spcBef>
                <a:spcPts val="0"/>
              </a:spcBef>
              <a:buChar char="■"/>
              <a:defRPr i="1"/>
            </a:lvl3pPr>
            <a:lvl4pPr lvl="3" rtl="0" algn="ctr">
              <a:spcBef>
                <a:spcPts val="0"/>
              </a:spcBef>
              <a:buChar char="●"/>
              <a:defRPr i="1"/>
            </a:lvl4pPr>
            <a:lvl5pPr lvl="4" rtl="0" algn="ctr">
              <a:spcBef>
                <a:spcPts val="0"/>
              </a:spcBef>
              <a:buChar char="○"/>
              <a:defRPr i="1"/>
            </a:lvl5pPr>
            <a:lvl6pPr lvl="5" rtl="0" algn="ctr">
              <a:spcBef>
                <a:spcPts val="0"/>
              </a:spcBef>
              <a:buChar char="■"/>
              <a:defRPr i="1"/>
            </a:lvl6pPr>
            <a:lvl7pPr lvl="6" rtl="0" algn="ctr">
              <a:spcBef>
                <a:spcPts val="0"/>
              </a:spcBef>
              <a:buChar char="●"/>
              <a:defRPr i="1"/>
            </a:lvl7pPr>
            <a:lvl8pPr lvl="7" rtl="0" algn="ctr">
              <a:spcBef>
                <a:spcPts val="0"/>
              </a:spcBef>
              <a:buChar char="○"/>
              <a:defRPr i="1"/>
            </a:lvl8pPr>
            <a:lvl9pPr lvl="8" algn="ctr">
              <a:spcBef>
                <a:spcPts val="0"/>
              </a:spcBef>
              <a:buChar char="■"/>
              <a:defRPr i="1"/>
            </a:lvl9pPr>
          </a:lstStyle>
          <a:p/>
        </p:txBody>
      </p:sp>
      <p:sp>
        <p:nvSpPr>
          <p:cNvPr id="23" name="Shape 23"/>
          <p:cNvSpPr txBox="1"/>
          <p:nvPr/>
        </p:nvSpPr>
        <p:spPr>
          <a:xfrm>
            <a:off x="3593400" y="1575225"/>
            <a:ext cx="1957200" cy="871499"/>
          </a:xfrm>
          <a:prstGeom prst="rect">
            <a:avLst/>
          </a:prstGeom>
          <a:noFill/>
          <a:ln>
            <a:noFill/>
          </a:ln>
        </p:spPr>
        <p:txBody>
          <a:bodyPr anchorCtr="0" anchor="t" bIns="91425" lIns="91425" rIns="91425" tIns="91425">
            <a:noAutofit/>
          </a:bodyPr>
          <a:lstStyle/>
          <a:p>
            <a:pPr lvl="0" algn="ctr">
              <a:spcBef>
                <a:spcPts val="0"/>
              </a:spcBef>
              <a:buNone/>
            </a:pPr>
            <a:r>
              <a:rPr b="1" lang="en" sz="9600">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434176" y="2132900"/>
            <a:ext cx="17103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2132900"/>
            <a:ext cx="17103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1710424" y="2132900"/>
            <a:ext cx="17103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8" name="Shape 28"/>
        <p:cNvGrpSpPr/>
        <p:nvPr/>
      </p:nvGrpSpPr>
      <p:grpSpPr>
        <a:xfrm>
          <a:off x="0" y="0"/>
          <a:ext cx="0" cy="0"/>
          <a:chOff x="0" y="0"/>
          <a:chExt cx="0" cy="0"/>
        </a:xfrm>
      </p:grpSpPr>
      <p:sp>
        <p:nvSpPr>
          <p:cNvPr id="29" name="Shape 29"/>
          <p:cNvSpPr txBox="1"/>
          <p:nvPr>
            <p:ph type="title"/>
          </p:nvPr>
        </p:nvSpPr>
        <p:spPr>
          <a:xfrm>
            <a:off x="893700" y="274650"/>
            <a:ext cx="6462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893700" y="1831450"/>
            <a:ext cx="6462600" cy="4736399"/>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31" name="Shape 31"/>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5" name="Shape 35"/>
        <p:cNvGrpSpPr/>
        <p:nvPr/>
      </p:nvGrpSpPr>
      <p:grpSpPr>
        <a:xfrm>
          <a:off x="0" y="0"/>
          <a:ext cx="0" cy="0"/>
          <a:chOff x="0" y="0"/>
          <a:chExt cx="0" cy="0"/>
        </a:xfrm>
      </p:grpSpPr>
      <p:sp>
        <p:nvSpPr>
          <p:cNvPr id="36" name="Shape 36"/>
          <p:cNvSpPr txBox="1"/>
          <p:nvPr>
            <p:ph type="title"/>
          </p:nvPr>
        </p:nvSpPr>
        <p:spPr>
          <a:xfrm>
            <a:off x="893700" y="274650"/>
            <a:ext cx="6462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893625" y="1600200"/>
            <a:ext cx="3136800" cy="4967700"/>
          </a:xfrm>
          <a:prstGeom prst="rect">
            <a:avLst/>
          </a:prstGeom>
        </p:spPr>
        <p:txBody>
          <a:bodyPr anchorCtr="0" anchor="t" bIns="91425" lIns="91425" rIns="91425" tIns="91425"/>
          <a:lstStyle>
            <a:lvl1pPr lvl="0">
              <a:spcBef>
                <a:spcPts val="0"/>
              </a:spcBef>
              <a:buSzPct val="100000"/>
              <a:buChar char="●"/>
              <a:defRPr sz="1800"/>
            </a:lvl1pPr>
            <a:lvl2pPr lvl="1">
              <a:spcBef>
                <a:spcPts val="0"/>
              </a:spcBef>
              <a:buSzPct val="100000"/>
              <a:buChar char="○"/>
              <a:defRPr sz="1800"/>
            </a:lvl2pPr>
            <a:lvl3pPr lvl="2">
              <a:spcBef>
                <a:spcPts val="0"/>
              </a:spcBef>
              <a:buSzPct val="100000"/>
              <a:buChar char="■"/>
              <a:defRPr sz="1800"/>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38" name="Shape 38"/>
          <p:cNvSpPr txBox="1"/>
          <p:nvPr>
            <p:ph idx="2" type="body"/>
          </p:nvPr>
        </p:nvSpPr>
        <p:spPr>
          <a:xfrm>
            <a:off x="4219455" y="1600200"/>
            <a:ext cx="3136800" cy="4967700"/>
          </a:xfrm>
          <a:prstGeom prst="rect">
            <a:avLst/>
          </a:prstGeom>
        </p:spPr>
        <p:txBody>
          <a:bodyPr anchorCtr="0" anchor="t" bIns="91425" lIns="91425" rIns="91425" tIns="91425"/>
          <a:lstStyle>
            <a:lvl1pPr lvl="0">
              <a:spcBef>
                <a:spcPts val="0"/>
              </a:spcBef>
              <a:buSzPct val="100000"/>
              <a:buChar char="●"/>
              <a:defRPr sz="1800"/>
            </a:lvl1pPr>
            <a:lvl2pPr lvl="1">
              <a:spcBef>
                <a:spcPts val="0"/>
              </a:spcBef>
              <a:buSzPct val="100000"/>
              <a:buChar char="○"/>
              <a:defRPr sz="1800"/>
            </a:lvl2pPr>
            <a:lvl3pPr lvl="2">
              <a:spcBef>
                <a:spcPts val="0"/>
              </a:spcBef>
              <a:buSzPct val="100000"/>
              <a:buChar char="■"/>
              <a:defRPr sz="1800"/>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39" name="Shape 39"/>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43" name="Shape 43"/>
        <p:cNvGrpSpPr/>
        <p:nvPr/>
      </p:nvGrpSpPr>
      <p:grpSpPr>
        <a:xfrm>
          <a:off x="0" y="0"/>
          <a:ext cx="0" cy="0"/>
          <a:chOff x="0" y="0"/>
          <a:chExt cx="0" cy="0"/>
        </a:xfrm>
      </p:grpSpPr>
      <p:sp>
        <p:nvSpPr>
          <p:cNvPr id="44" name="Shape 44"/>
          <p:cNvSpPr txBox="1"/>
          <p:nvPr>
            <p:ph type="title"/>
          </p:nvPr>
        </p:nvSpPr>
        <p:spPr>
          <a:xfrm>
            <a:off x="893700" y="274650"/>
            <a:ext cx="6462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893700" y="1600200"/>
            <a:ext cx="2371200" cy="4967700"/>
          </a:xfrm>
          <a:prstGeom prst="rect">
            <a:avLst/>
          </a:prstGeom>
        </p:spPr>
        <p:txBody>
          <a:bodyPr anchorCtr="0" anchor="t" bIns="91425" lIns="91425" rIns="91425" tIns="91425"/>
          <a:lstStyle>
            <a:lvl1pPr lvl="0" rtl="0">
              <a:spcBef>
                <a:spcPts val="0"/>
              </a:spcBef>
              <a:buSzPct val="100000"/>
              <a:buChar char="●"/>
              <a:defRPr sz="1400"/>
            </a:lvl1pPr>
            <a:lvl2pPr lvl="1" rtl="0">
              <a:spcBef>
                <a:spcPts val="0"/>
              </a:spcBef>
              <a:buSzPct val="100000"/>
              <a:buChar char="○"/>
              <a:defRPr sz="1400"/>
            </a:lvl2pPr>
            <a:lvl3pPr lvl="2" rtl="0">
              <a:spcBef>
                <a:spcPts val="0"/>
              </a:spcBef>
              <a:buSzPct val="100000"/>
              <a:buChar char="■"/>
              <a:defRPr sz="1400"/>
            </a:lvl3pPr>
            <a:lvl4pPr lvl="3" rtl="0">
              <a:spcBef>
                <a:spcPts val="0"/>
              </a:spcBef>
              <a:buSzPct val="100000"/>
              <a:buChar char="●"/>
              <a:defRPr sz="1400"/>
            </a:lvl4pPr>
            <a:lvl5pPr lvl="4" rtl="0">
              <a:spcBef>
                <a:spcPts val="0"/>
              </a:spcBef>
              <a:buSzPct val="100000"/>
              <a:buChar char="○"/>
              <a:defRPr sz="1400"/>
            </a:lvl5pPr>
            <a:lvl6pPr lvl="5" rtl="0">
              <a:spcBef>
                <a:spcPts val="0"/>
              </a:spcBef>
              <a:buSzPct val="100000"/>
              <a:buChar char="■"/>
              <a:defRPr sz="1400"/>
            </a:lvl6pPr>
            <a:lvl7pPr lvl="6" rtl="0">
              <a:spcBef>
                <a:spcPts val="0"/>
              </a:spcBef>
              <a:buSzPct val="100000"/>
              <a:buChar char="●"/>
              <a:defRPr sz="1400"/>
            </a:lvl7pPr>
            <a:lvl8pPr lvl="7" rtl="0">
              <a:spcBef>
                <a:spcPts val="0"/>
              </a:spcBef>
              <a:buSzPct val="100000"/>
              <a:buChar char="○"/>
              <a:defRPr sz="1400"/>
            </a:lvl8pPr>
            <a:lvl9pPr lvl="8" rtl="0">
              <a:spcBef>
                <a:spcPts val="0"/>
              </a:spcBef>
              <a:buSzPct val="100000"/>
              <a:buChar char="■"/>
              <a:defRPr sz="1400"/>
            </a:lvl9pPr>
          </a:lstStyle>
          <a:p/>
        </p:txBody>
      </p:sp>
      <p:sp>
        <p:nvSpPr>
          <p:cNvPr id="46" name="Shape 46"/>
          <p:cNvSpPr txBox="1"/>
          <p:nvPr>
            <p:ph idx="2" type="body"/>
          </p:nvPr>
        </p:nvSpPr>
        <p:spPr>
          <a:xfrm>
            <a:off x="3386403" y="1600200"/>
            <a:ext cx="2371200" cy="4967700"/>
          </a:xfrm>
          <a:prstGeom prst="rect">
            <a:avLst/>
          </a:prstGeom>
        </p:spPr>
        <p:txBody>
          <a:bodyPr anchorCtr="0" anchor="t" bIns="91425" lIns="91425" rIns="91425" tIns="91425"/>
          <a:lstStyle>
            <a:lvl1pPr lvl="0" rtl="0">
              <a:spcBef>
                <a:spcPts val="0"/>
              </a:spcBef>
              <a:buSzPct val="100000"/>
              <a:buChar char="●"/>
              <a:defRPr sz="1400"/>
            </a:lvl1pPr>
            <a:lvl2pPr lvl="1" rtl="0">
              <a:spcBef>
                <a:spcPts val="0"/>
              </a:spcBef>
              <a:buSzPct val="100000"/>
              <a:buChar char="○"/>
              <a:defRPr sz="1400"/>
            </a:lvl2pPr>
            <a:lvl3pPr lvl="2" rtl="0">
              <a:spcBef>
                <a:spcPts val="0"/>
              </a:spcBef>
              <a:buSzPct val="100000"/>
              <a:buChar char="■"/>
              <a:defRPr sz="1400"/>
            </a:lvl3pPr>
            <a:lvl4pPr lvl="3" rtl="0">
              <a:spcBef>
                <a:spcPts val="0"/>
              </a:spcBef>
              <a:buSzPct val="100000"/>
              <a:buChar char="●"/>
              <a:defRPr sz="1400"/>
            </a:lvl4pPr>
            <a:lvl5pPr lvl="4" rtl="0">
              <a:spcBef>
                <a:spcPts val="0"/>
              </a:spcBef>
              <a:buSzPct val="100000"/>
              <a:buChar char="○"/>
              <a:defRPr sz="1400"/>
            </a:lvl5pPr>
            <a:lvl6pPr lvl="5" rtl="0">
              <a:spcBef>
                <a:spcPts val="0"/>
              </a:spcBef>
              <a:buSzPct val="100000"/>
              <a:buChar char="■"/>
              <a:defRPr sz="1400"/>
            </a:lvl6pPr>
            <a:lvl7pPr lvl="6" rtl="0">
              <a:spcBef>
                <a:spcPts val="0"/>
              </a:spcBef>
              <a:buSzPct val="100000"/>
              <a:buChar char="●"/>
              <a:defRPr sz="1400"/>
            </a:lvl7pPr>
            <a:lvl8pPr lvl="7" rtl="0">
              <a:spcBef>
                <a:spcPts val="0"/>
              </a:spcBef>
              <a:buSzPct val="100000"/>
              <a:buChar char="○"/>
              <a:defRPr sz="1400"/>
            </a:lvl8pPr>
            <a:lvl9pPr lvl="8" rtl="0">
              <a:spcBef>
                <a:spcPts val="0"/>
              </a:spcBef>
              <a:buSzPct val="100000"/>
              <a:buChar char="■"/>
              <a:defRPr sz="1400"/>
            </a:lvl9pPr>
          </a:lstStyle>
          <a:p/>
        </p:txBody>
      </p:sp>
      <p:sp>
        <p:nvSpPr>
          <p:cNvPr id="47" name="Shape 47"/>
          <p:cNvSpPr txBox="1"/>
          <p:nvPr>
            <p:ph idx="3" type="body"/>
          </p:nvPr>
        </p:nvSpPr>
        <p:spPr>
          <a:xfrm>
            <a:off x="5879107" y="1600200"/>
            <a:ext cx="2371200" cy="4967700"/>
          </a:xfrm>
          <a:prstGeom prst="rect">
            <a:avLst/>
          </a:prstGeom>
        </p:spPr>
        <p:txBody>
          <a:bodyPr anchorCtr="0" anchor="t" bIns="91425" lIns="91425" rIns="91425" tIns="91425"/>
          <a:lstStyle>
            <a:lvl1pPr lvl="0" rtl="0">
              <a:spcBef>
                <a:spcPts val="0"/>
              </a:spcBef>
              <a:buSzPct val="100000"/>
              <a:buChar char="●"/>
              <a:defRPr sz="1400"/>
            </a:lvl1pPr>
            <a:lvl2pPr lvl="1" rtl="0">
              <a:spcBef>
                <a:spcPts val="0"/>
              </a:spcBef>
              <a:buSzPct val="100000"/>
              <a:buChar char="○"/>
              <a:defRPr sz="1400"/>
            </a:lvl2pPr>
            <a:lvl3pPr lvl="2" rtl="0">
              <a:spcBef>
                <a:spcPts val="0"/>
              </a:spcBef>
              <a:buSzPct val="100000"/>
              <a:buChar char="■"/>
              <a:defRPr sz="1400"/>
            </a:lvl3pPr>
            <a:lvl4pPr lvl="3" rtl="0">
              <a:spcBef>
                <a:spcPts val="0"/>
              </a:spcBef>
              <a:buSzPct val="100000"/>
              <a:buChar char="●"/>
              <a:defRPr sz="1400"/>
            </a:lvl4pPr>
            <a:lvl5pPr lvl="4" rtl="0">
              <a:spcBef>
                <a:spcPts val="0"/>
              </a:spcBef>
              <a:buSzPct val="100000"/>
              <a:buChar char="○"/>
              <a:defRPr sz="1400"/>
            </a:lvl5pPr>
            <a:lvl6pPr lvl="5" rtl="0">
              <a:spcBef>
                <a:spcPts val="0"/>
              </a:spcBef>
              <a:buSzPct val="100000"/>
              <a:buChar char="■"/>
              <a:defRPr sz="1400"/>
            </a:lvl6pPr>
            <a:lvl7pPr lvl="6" rtl="0">
              <a:spcBef>
                <a:spcPts val="0"/>
              </a:spcBef>
              <a:buSzPct val="100000"/>
              <a:buChar char="●"/>
              <a:defRPr sz="1400"/>
            </a:lvl7pPr>
            <a:lvl8pPr lvl="7" rtl="0">
              <a:spcBef>
                <a:spcPts val="0"/>
              </a:spcBef>
              <a:buSzPct val="100000"/>
              <a:buChar char="○"/>
              <a:defRPr sz="1400"/>
            </a:lvl8pPr>
            <a:lvl9pPr lvl="8" rtl="0">
              <a:spcBef>
                <a:spcPts val="0"/>
              </a:spcBef>
              <a:buSzPct val="100000"/>
              <a:buChar char="■"/>
              <a:defRPr sz="1400"/>
            </a:lvl9pPr>
          </a:lstStyle>
          <a:p/>
        </p:txBody>
      </p:sp>
      <p:sp>
        <p:nvSpPr>
          <p:cNvPr id="48" name="Shape 48"/>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93700" y="274650"/>
            <a:ext cx="6462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893700" y="6199950"/>
            <a:ext cx="6462600" cy="467700"/>
          </a:xfrm>
          <a:prstGeom prst="rect">
            <a:avLst/>
          </a:prstGeom>
        </p:spPr>
        <p:txBody>
          <a:bodyPr anchorCtr="0" anchor="b" bIns="91425" lIns="91425" rIns="91425" tIns="91425"/>
          <a:lstStyle>
            <a:lvl1pPr lvl="0">
              <a:spcBef>
                <a:spcPts val="360"/>
              </a:spcBef>
              <a:buClr>
                <a:srgbClr val="2185C5"/>
              </a:buClr>
              <a:buSzPct val="100000"/>
              <a:buChar char="●"/>
              <a:defRPr sz="1400">
                <a:solidFill>
                  <a:srgbClr val="2185C5"/>
                </a:solidFill>
              </a:defRPr>
            </a:lvl1pPr>
          </a:lstStyle>
          <a:p/>
        </p:txBody>
      </p:sp>
      <p:sp>
        <p:nvSpPr>
          <p:cNvPr id="60" name="Shape 60"/>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4"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74650"/>
            <a:ext cx="6462600" cy="1143000"/>
          </a:xfrm>
          <a:prstGeom prst="rect">
            <a:avLst/>
          </a:prstGeom>
          <a:noFill/>
          <a:ln>
            <a:noFill/>
          </a:ln>
        </p:spPr>
        <p:txBody>
          <a:bodyPr anchorCtr="0" anchor="b" bIns="91425" lIns="91425" rIns="91425" tIns="91425"/>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831450"/>
            <a:ext cx="6462600" cy="4736399"/>
          </a:xfrm>
          <a:prstGeom prst="rect">
            <a:avLst/>
          </a:prstGeom>
          <a:noFill/>
          <a:ln>
            <a:noFill/>
          </a:ln>
        </p:spPr>
        <p:txBody>
          <a:bodyPr anchorCtr="0" anchor="t" bIns="91425" lIns="91425" rIns="91425" tIns="91425"/>
          <a:lstStyle>
            <a:lvl1pPr lvl="0">
              <a:spcBef>
                <a:spcPts val="600"/>
              </a:spcBef>
              <a:buNone/>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730325" y="3589300"/>
            <a:ext cx="7998000" cy="1546500"/>
          </a:xfrm>
          <a:prstGeom prst="rect">
            <a:avLst/>
          </a:prstGeom>
        </p:spPr>
        <p:txBody>
          <a:bodyPr anchorCtr="0" anchor="t" bIns="91425" lIns="91425" rIns="91425" tIns="91425">
            <a:noAutofit/>
          </a:bodyPr>
          <a:lstStyle/>
          <a:p>
            <a:pPr lvl="0">
              <a:spcBef>
                <a:spcPts val="0"/>
              </a:spcBef>
              <a:buNone/>
            </a:pPr>
            <a:r>
              <a:rPr b="1" lang="en"/>
              <a:t>MapReduce: Simplified Data Processing on Large Clusters</a:t>
            </a:r>
          </a:p>
          <a:p>
            <a:pPr lvl="0">
              <a:spcBef>
                <a:spcPts val="0"/>
              </a:spcBef>
              <a:buNone/>
            </a:pPr>
            <a:r>
              <a:t/>
            </a:r>
            <a:endParaRPr b="1" sz="1200"/>
          </a:p>
          <a:p>
            <a:pPr indent="0" lvl="0" marL="4114800" rtl="0">
              <a:spcBef>
                <a:spcPts val="0"/>
              </a:spcBef>
              <a:buNone/>
            </a:pPr>
            <a:r>
              <a:rPr b="1" lang="en" sz="1200"/>
              <a:t>Presented by: David Barnett &amp; Miguel Orevillo</a:t>
            </a:r>
          </a:p>
          <a:p>
            <a:pPr indent="0" lvl="0" marL="4114800">
              <a:spcBef>
                <a:spcPts val="0"/>
              </a:spcBef>
              <a:buNone/>
            </a:pPr>
            <a:r>
              <a:rPr b="1" lang="en" sz="1200"/>
              <a:t>07/08/17</a:t>
            </a:r>
          </a:p>
          <a:p>
            <a:pPr lvl="0">
              <a:spcBef>
                <a:spcPts val="0"/>
              </a:spcBef>
              <a:buNone/>
            </a:pPr>
            <a:r>
              <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Step 1: </a:t>
            </a:r>
          </a:p>
        </p:txBody>
      </p:sp>
      <p:pic>
        <p:nvPicPr>
          <p:cNvPr id="132" name="Shape 132"/>
          <p:cNvPicPr preferRelativeResize="0"/>
          <p:nvPr/>
        </p:nvPicPr>
        <p:blipFill rotWithShape="1">
          <a:blip r:embed="rId3">
            <a:alphaModFix/>
          </a:blip>
          <a:srcRect b="59432" l="30094" r="30260" t="0"/>
          <a:stretch/>
        </p:blipFill>
        <p:spPr>
          <a:xfrm>
            <a:off x="2853699" y="1417650"/>
            <a:ext cx="3436601" cy="2225626"/>
          </a:xfrm>
          <a:prstGeom prst="rect">
            <a:avLst/>
          </a:prstGeom>
          <a:noFill/>
          <a:ln>
            <a:noFill/>
          </a:ln>
        </p:spPr>
      </p:pic>
      <p:sp>
        <p:nvSpPr>
          <p:cNvPr id="133" name="Shape 133"/>
          <p:cNvSpPr/>
          <p:nvPr/>
        </p:nvSpPr>
        <p:spPr>
          <a:xfrm>
            <a:off x="3250025" y="2129175"/>
            <a:ext cx="2404800" cy="5433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txBox="1"/>
          <p:nvPr>
            <p:ph idx="2" type="body"/>
          </p:nvPr>
        </p:nvSpPr>
        <p:spPr>
          <a:xfrm>
            <a:off x="667975" y="4079175"/>
            <a:ext cx="7873200" cy="24888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Split input files into M pieces </a:t>
            </a:r>
          </a:p>
          <a:p>
            <a:pPr indent="-228600" lvl="1" marL="914400" rtl="0">
              <a:lnSpc>
                <a:spcPct val="150000"/>
              </a:lnSpc>
              <a:spcBef>
                <a:spcPts val="0"/>
              </a:spcBef>
            </a:pPr>
            <a:r>
              <a:rPr lang="en"/>
              <a:t>T</a:t>
            </a:r>
            <a:r>
              <a:rPr lang="en"/>
              <a:t>ypically</a:t>
            </a:r>
            <a:r>
              <a:rPr lang="en"/>
              <a:t> 16-64 Mb</a:t>
            </a:r>
          </a:p>
          <a:p>
            <a:pPr indent="-228600" lvl="0" marL="457200" rtl="0">
              <a:lnSpc>
                <a:spcPct val="150000"/>
              </a:lnSpc>
              <a:spcBef>
                <a:spcPts val="0"/>
              </a:spcBef>
            </a:pPr>
            <a:r>
              <a:rPr lang="en"/>
              <a:t>Starts as many copies of the program on different machines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Step 2:</a:t>
            </a:r>
          </a:p>
        </p:txBody>
      </p:sp>
      <p:pic>
        <p:nvPicPr>
          <p:cNvPr id="140" name="Shape 140"/>
          <p:cNvPicPr preferRelativeResize="0"/>
          <p:nvPr/>
        </p:nvPicPr>
        <p:blipFill rotWithShape="1">
          <a:blip r:embed="rId3">
            <a:alphaModFix/>
          </a:blip>
          <a:srcRect b="48754" l="20846" r="33408" t="0"/>
          <a:stretch/>
        </p:blipFill>
        <p:spPr>
          <a:xfrm>
            <a:off x="2776700" y="1417650"/>
            <a:ext cx="3590600" cy="2545750"/>
          </a:xfrm>
          <a:prstGeom prst="rect">
            <a:avLst/>
          </a:prstGeom>
          <a:noFill/>
          <a:ln>
            <a:noFill/>
          </a:ln>
        </p:spPr>
      </p:pic>
      <p:sp>
        <p:nvSpPr>
          <p:cNvPr id="141" name="Shape 141"/>
          <p:cNvSpPr/>
          <p:nvPr/>
        </p:nvSpPr>
        <p:spPr>
          <a:xfrm>
            <a:off x="3755575" y="2886650"/>
            <a:ext cx="2701500" cy="6402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txBox="1"/>
          <p:nvPr>
            <p:ph idx="2" type="body"/>
          </p:nvPr>
        </p:nvSpPr>
        <p:spPr>
          <a:xfrm>
            <a:off x="667975" y="4079175"/>
            <a:ext cx="7873200" cy="24888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One of the copies is “special” - Master</a:t>
            </a:r>
          </a:p>
          <a:p>
            <a:pPr indent="-228600" lvl="0" marL="457200" rtl="0">
              <a:lnSpc>
                <a:spcPct val="150000"/>
              </a:lnSpc>
              <a:spcBef>
                <a:spcPts val="0"/>
              </a:spcBef>
            </a:pPr>
            <a:r>
              <a:rPr lang="en"/>
              <a:t>Master then assigns work to other workers</a:t>
            </a:r>
          </a:p>
          <a:p>
            <a:pPr indent="-228600" lvl="1" marL="914400" rtl="0">
              <a:lnSpc>
                <a:spcPct val="150000"/>
              </a:lnSpc>
              <a:spcBef>
                <a:spcPts val="0"/>
              </a:spcBef>
            </a:pPr>
            <a:r>
              <a:rPr lang="en"/>
              <a:t>M number of Map tasks</a:t>
            </a:r>
          </a:p>
          <a:p>
            <a:pPr indent="-228600" lvl="1" marL="914400" rtl="0">
              <a:lnSpc>
                <a:spcPct val="150000"/>
              </a:lnSpc>
              <a:spcBef>
                <a:spcPts val="0"/>
              </a:spcBef>
            </a:pPr>
            <a:r>
              <a:rPr lang="en"/>
              <a:t>R number of Reduce Tasks</a:t>
            </a:r>
          </a:p>
          <a:p>
            <a:pPr indent="-228600" lvl="0" marL="457200" rtl="0">
              <a:lnSpc>
                <a:spcPct val="150000"/>
              </a:lnSpc>
              <a:spcBef>
                <a:spcPts val="0"/>
              </a:spcBef>
            </a:pPr>
            <a:r>
              <a:rPr lang="en"/>
              <a:t>Picks idle workers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Step 3:</a:t>
            </a:r>
          </a:p>
        </p:txBody>
      </p:sp>
      <p:sp>
        <p:nvSpPr>
          <p:cNvPr id="148" name="Shape 148"/>
          <p:cNvSpPr txBox="1"/>
          <p:nvPr>
            <p:ph idx="2" type="body"/>
          </p:nvPr>
        </p:nvSpPr>
        <p:spPr>
          <a:xfrm>
            <a:off x="4562348" y="1588375"/>
            <a:ext cx="3651600" cy="49677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If worker has Map task</a:t>
            </a:r>
          </a:p>
          <a:p>
            <a:pPr indent="-228600" lvl="1" marL="914400" rtl="0">
              <a:lnSpc>
                <a:spcPct val="150000"/>
              </a:lnSpc>
              <a:spcBef>
                <a:spcPts val="0"/>
              </a:spcBef>
            </a:pPr>
            <a:r>
              <a:rPr lang="en"/>
              <a:t>Reads content of input</a:t>
            </a:r>
          </a:p>
          <a:p>
            <a:pPr indent="-228600" lvl="1" marL="914400" rtl="0">
              <a:lnSpc>
                <a:spcPct val="150000"/>
              </a:lnSpc>
              <a:spcBef>
                <a:spcPts val="0"/>
              </a:spcBef>
            </a:pPr>
            <a:r>
              <a:rPr lang="en"/>
              <a:t>Parses key/value pairs and passes to Map function</a:t>
            </a:r>
          </a:p>
          <a:p>
            <a:pPr indent="-228600" lvl="1" marL="914400" rtl="0">
              <a:lnSpc>
                <a:spcPct val="150000"/>
              </a:lnSpc>
              <a:spcBef>
                <a:spcPts val="0"/>
              </a:spcBef>
            </a:pPr>
            <a:r>
              <a:rPr lang="en"/>
              <a:t>Buffered in memory</a:t>
            </a:r>
          </a:p>
        </p:txBody>
      </p:sp>
      <p:pic>
        <p:nvPicPr>
          <p:cNvPr id="149" name="Shape 149"/>
          <p:cNvPicPr preferRelativeResize="0"/>
          <p:nvPr/>
        </p:nvPicPr>
        <p:blipFill rotWithShape="1">
          <a:blip r:embed="rId3">
            <a:alphaModFix/>
          </a:blip>
          <a:srcRect b="3066" l="5833" r="52854" t="30708"/>
          <a:stretch/>
        </p:blipFill>
        <p:spPr>
          <a:xfrm>
            <a:off x="516550" y="2030675"/>
            <a:ext cx="3651673" cy="3705100"/>
          </a:xfrm>
          <a:prstGeom prst="rect">
            <a:avLst/>
          </a:prstGeom>
          <a:noFill/>
          <a:ln>
            <a:noFill/>
          </a:ln>
        </p:spPr>
      </p:pic>
      <p:sp>
        <p:nvSpPr>
          <p:cNvPr id="150" name="Shape 150"/>
          <p:cNvSpPr/>
          <p:nvPr/>
        </p:nvSpPr>
        <p:spPr>
          <a:xfrm>
            <a:off x="1016075" y="3367075"/>
            <a:ext cx="1638000" cy="7566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Step 4: </a:t>
            </a:r>
          </a:p>
        </p:txBody>
      </p:sp>
      <p:sp>
        <p:nvSpPr>
          <p:cNvPr id="156" name="Shape 156"/>
          <p:cNvSpPr txBox="1"/>
          <p:nvPr>
            <p:ph idx="2" type="body"/>
          </p:nvPr>
        </p:nvSpPr>
        <p:spPr>
          <a:xfrm>
            <a:off x="4219455" y="1600200"/>
            <a:ext cx="3136800" cy="49677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Periodically writes into memory</a:t>
            </a:r>
          </a:p>
          <a:p>
            <a:pPr indent="-228600" lvl="0" marL="457200" rtl="0">
              <a:lnSpc>
                <a:spcPct val="150000"/>
              </a:lnSpc>
              <a:spcBef>
                <a:spcPts val="0"/>
              </a:spcBef>
            </a:pPr>
            <a:r>
              <a:rPr lang="en"/>
              <a:t>Locations on where they are stored passed back to Master</a:t>
            </a:r>
          </a:p>
          <a:p>
            <a:pPr indent="-228600" lvl="1" marL="914400">
              <a:lnSpc>
                <a:spcPct val="150000"/>
              </a:lnSpc>
              <a:spcBef>
                <a:spcPts val="0"/>
              </a:spcBef>
            </a:pPr>
            <a:r>
              <a:rPr lang="en"/>
              <a:t>Responsible for forwarding locations to workers with Reduce tasks</a:t>
            </a:r>
          </a:p>
        </p:txBody>
      </p:sp>
      <p:pic>
        <p:nvPicPr>
          <p:cNvPr id="157" name="Shape 157"/>
          <p:cNvPicPr preferRelativeResize="0"/>
          <p:nvPr/>
        </p:nvPicPr>
        <p:blipFill rotWithShape="1">
          <a:blip r:embed="rId3">
            <a:alphaModFix/>
          </a:blip>
          <a:srcRect b="3861" l="7244" r="48824" t="40576"/>
          <a:stretch/>
        </p:blipFill>
        <p:spPr>
          <a:xfrm>
            <a:off x="147199" y="2404750"/>
            <a:ext cx="3883226" cy="3108376"/>
          </a:xfrm>
          <a:prstGeom prst="rect">
            <a:avLst/>
          </a:prstGeom>
          <a:noFill/>
          <a:ln>
            <a:noFill/>
          </a:ln>
        </p:spPr>
      </p:pic>
      <p:sp>
        <p:nvSpPr>
          <p:cNvPr id="158" name="Shape 158"/>
          <p:cNvSpPr/>
          <p:nvPr/>
        </p:nvSpPr>
        <p:spPr>
          <a:xfrm>
            <a:off x="2138300" y="3153300"/>
            <a:ext cx="1638000" cy="7566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Step 5:</a:t>
            </a:r>
          </a:p>
        </p:txBody>
      </p:sp>
      <p:sp>
        <p:nvSpPr>
          <p:cNvPr id="164" name="Shape 164"/>
          <p:cNvSpPr txBox="1"/>
          <p:nvPr>
            <p:ph idx="1" type="body"/>
          </p:nvPr>
        </p:nvSpPr>
        <p:spPr>
          <a:xfrm>
            <a:off x="893625" y="1600200"/>
            <a:ext cx="3136800" cy="49677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RPC to read buffered data from local disks of workers</a:t>
            </a:r>
          </a:p>
          <a:p>
            <a:pPr indent="-228600" lvl="0" marL="457200" rtl="0">
              <a:lnSpc>
                <a:spcPct val="150000"/>
              </a:lnSpc>
              <a:spcBef>
                <a:spcPts val="0"/>
              </a:spcBef>
            </a:pPr>
            <a:r>
              <a:rPr lang="en"/>
              <a:t>Sorts and groups by </a:t>
            </a:r>
            <a:r>
              <a:rPr lang="en"/>
              <a:t>intermediate</a:t>
            </a:r>
            <a:r>
              <a:rPr lang="en"/>
              <a:t> keys </a:t>
            </a:r>
          </a:p>
          <a:p>
            <a:pPr indent="-228600" lvl="0" marL="457200" rtl="0">
              <a:lnSpc>
                <a:spcPct val="150000"/>
              </a:lnSpc>
              <a:spcBef>
                <a:spcPts val="0"/>
              </a:spcBef>
            </a:pPr>
            <a:r>
              <a:rPr lang="en"/>
              <a:t>Important as many keys map to same reduced task</a:t>
            </a:r>
          </a:p>
          <a:p>
            <a:pPr indent="-228600" lvl="0" marL="457200">
              <a:lnSpc>
                <a:spcPct val="150000"/>
              </a:lnSpc>
              <a:spcBef>
                <a:spcPts val="0"/>
              </a:spcBef>
            </a:pPr>
            <a:r>
              <a:rPr lang="en"/>
              <a:t>If too large, external sort used</a:t>
            </a:r>
          </a:p>
        </p:txBody>
      </p:sp>
      <p:pic>
        <p:nvPicPr>
          <p:cNvPr id="165" name="Shape 165"/>
          <p:cNvPicPr preferRelativeResize="0"/>
          <p:nvPr/>
        </p:nvPicPr>
        <p:blipFill rotWithShape="1">
          <a:blip r:embed="rId3">
            <a:alphaModFix/>
          </a:blip>
          <a:srcRect b="28535" l="22556" r="24545" t="40739"/>
          <a:stretch/>
        </p:blipFill>
        <p:spPr>
          <a:xfrm>
            <a:off x="4219450" y="3212187"/>
            <a:ext cx="4167148" cy="1531926"/>
          </a:xfrm>
          <a:prstGeom prst="rect">
            <a:avLst/>
          </a:prstGeom>
          <a:noFill/>
          <a:ln>
            <a:noFill/>
          </a:ln>
        </p:spPr>
      </p:pic>
      <p:sp>
        <p:nvSpPr>
          <p:cNvPr id="166" name="Shape 166"/>
          <p:cNvSpPr/>
          <p:nvPr/>
        </p:nvSpPr>
        <p:spPr>
          <a:xfrm>
            <a:off x="6028225" y="3679750"/>
            <a:ext cx="1638000" cy="7566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Step 6:</a:t>
            </a:r>
          </a:p>
        </p:txBody>
      </p:sp>
      <p:sp>
        <p:nvSpPr>
          <p:cNvPr id="172" name="Shape 172"/>
          <p:cNvSpPr txBox="1"/>
          <p:nvPr>
            <p:ph idx="1" type="body"/>
          </p:nvPr>
        </p:nvSpPr>
        <p:spPr>
          <a:xfrm>
            <a:off x="893624" y="1600200"/>
            <a:ext cx="3895200" cy="49677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Reduce worker iterates over data</a:t>
            </a:r>
          </a:p>
          <a:p>
            <a:pPr indent="-228600" lvl="1" marL="914400" rtl="0">
              <a:lnSpc>
                <a:spcPct val="150000"/>
              </a:lnSpc>
              <a:spcBef>
                <a:spcPts val="0"/>
              </a:spcBef>
            </a:pPr>
            <a:r>
              <a:rPr lang="en"/>
              <a:t>For each unique key, passes </a:t>
            </a:r>
            <a:r>
              <a:rPr lang="en"/>
              <a:t>corresponding</a:t>
            </a:r>
            <a:r>
              <a:rPr lang="en"/>
              <a:t> key and values to Reduce function</a:t>
            </a:r>
          </a:p>
          <a:p>
            <a:pPr indent="-228600" lvl="0" marL="457200">
              <a:lnSpc>
                <a:spcPct val="150000"/>
              </a:lnSpc>
              <a:spcBef>
                <a:spcPts val="0"/>
              </a:spcBef>
            </a:pPr>
            <a:r>
              <a:rPr lang="en"/>
              <a:t>Output of Reduce function appended to final output file</a:t>
            </a:r>
          </a:p>
        </p:txBody>
      </p:sp>
      <p:pic>
        <p:nvPicPr>
          <p:cNvPr id="173" name="Shape 173"/>
          <p:cNvPicPr preferRelativeResize="0"/>
          <p:nvPr/>
        </p:nvPicPr>
        <p:blipFill rotWithShape="1">
          <a:blip r:embed="rId3">
            <a:alphaModFix/>
          </a:blip>
          <a:srcRect b="0" l="63166" r="0" t="47103"/>
          <a:stretch/>
        </p:blipFill>
        <p:spPr>
          <a:xfrm>
            <a:off x="5629650" y="2646175"/>
            <a:ext cx="3255823" cy="2959250"/>
          </a:xfrm>
          <a:prstGeom prst="rect">
            <a:avLst/>
          </a:prstGeom>
          <a:noFill/>
          <a:ln>
            <a:noFill/>
          </a:ln>
        </p:spPr>
      </p:pic>
      <p:sp>
        <p:nvSpPr>
          <p:cNvPr id="174" name="Shape 174"/>
          <p:cNvSpPr/>
          <p:nvPr/>
        </p:nvSpPr>
        <p:spPr>
          <a:xfrm>
            <a:off x="6396625" y="2562675"/>
            <a:ext cx="1638000" cy="7566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893700" y="274650"/>
            <a:ext cx="6462600" cy="1143000"/>
          </a:xfrm>
          <a:prstGeom prst="rect">
            <a:avLst/>
          </a:prstGeom>
        </p:spPr>
        <p:txBody>
          <a:bodyPr anchorCtr="0" anchor="b" bIns="91425" lIns="91425" rIns="91425" tIns="91425">
            <a:noAutofit/>
          </a:bodyPr>
          <a:lstStyle/>
          <a:p>
            <a:pPr lvl="0" rtl="0">
              <a:spcBef>
                <a:spcPts val="0"/>
              </a:spcBef>
              <a:buNone/>
            </a:pPr>
            <a:r>
              <a:rPr lang="en"/>
              <a:t>Step 7:</a:t>
            </a:r>
          </a:p>
        </p:txBody>
      </p:sp>
      <p:sp>
        <p:nvSpPr>
          <p:cNvPr id="180" name="Shape 180"/>
          <p:cNvSpPr txBox="1"/>
          <p:nvPr>
            <p:ph idx="1" type="body"/>
          </p:nvPr>
        </p:nvSpPr>
        <p:spPr>
          <a:xfrm>
            <a:off x="893699" y="1765750"/>
            <a:ext cx="4155300" cy="49677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Wakes up user program </a:t>
            </a:r>
          </a:p>
          <a:p>
            <a:pPr indent="-228600" lvl="0" marL="457200" rtl="0">
              <a:lnSpc>
                <a:spcPct val="200000"/>
              </a:lnSpc>
              <a:spcBef>
                <a:spcPts val="0"/>
              </a:spcBef>
            </a:pPr>
            <a:r>
              <a:rPr lang="en"/>
              <a:t>Now in output file</a:t>
            </a:r>
          </a:p>
          <a:p>
            <a:pPr indent="-228600" lvl="0" marL="457200" rtl="0">
              <a:lnSpc>
                <a:spcPct val="200000"/>
              </a:lnSpc>
              <a:spcBef>
                <a:spcPts val="0"/>
              </a:spcBef>
            </a:pPr>
            <a:r>
              <a:rPr lang="en"/>
              <a:t>Data can now be  used</a:t>
            </a:r>
          </a:p>
          <a:p>
            <a:pPr indent="0" lvl="0" marL="0">
              <a:lnSpc>
                <a:spcPct val="200000"/>
              </a:lnSpc>
              <a:spcBef>
                <a:spcPts val="0"/>
              </a:spcBef>
              <a:buNone/>
            </a:pPr>
            <a:r>
              <a:t/>
            </a:r>
            <a:endParaRPr/>
          </a:p>
        </p:txBody>
      </p:sp>
      <p:pic>
        <p:nvPicPr>
          <p:cNvPr id="181" name="Shape 181"/>
          <p:cNvPicPr preferRelativeResize="0"/>
          <p:nvPr/>
        </p:nvPicPr>
        <p:blipFill rotWithShape="1">
          <a:blip r:embed="rId3">
            <a:alphaModFix/>
          </a:blip>
          <a:srcRect b="0" l="63166" r="0" t="47103"/>
          <a:stretch/>
        </p:blipFill>
        <p:spPr>
          <a:xfrm>
            <a:off x="5109050" y="2406462"/>
            <a:ext cx="3255823" cy="2959250"/>
          </a:xfrm>
          <a:prstGeom prst="rect">
            <a:avLst/>
          </a:prstGeom>
          <a:noFill/>
          <a:ln>
            <a:noFill/>
          </a:ln>
        </p:spPr>
      </p:pic>
      <p:sp>
        <p:nvSpPr>
          <p:cNvPr id="182" name="Shape 182"/>
          <p:cNvSpPr/>
          <p:nvPr/>
        </p:nvSpPr>
        <p:spPr>
          <a:xfrm>
            <a:off x="6534975" y="2341212"/>
            <a:ext cx="1638000" cy="15372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1340700" y="5995100"/>
            <a:ext cx="6462600" cy="467700"/>
          </a:xfrm>
          <a:prstGeom prst="rect">
            <a:avLst/>
          </a:prstGeom>
        </p:spPr>
        <p:txBody>
          <a:bodyPr anchorCtr="0" anchor="b" bIns="91425" lIns="91425" rIns="91425" tIns="91425">
            <a:noAutofit/>
          </a:bodyPr>
          <a:lstStyle/>
          <a:p>
            <a:pPr lvl="0" rtl="0" algn="ctr">
              <a:spcBef>
                <a:spcPts val="0"/>
              </a:spcBef>
              <a:buNone/>
            </a:pPr>
            <a:r>
              <a:rPr lang="en"/>
              <a:t>Execution Overview</a:t>
            </a:r>
          </a:p>
        </p:txBody>
      </p:sp>
      <p:pic>
        <p:nvPicPr>
          <p:cNvPr id="188" name="Shape 188"/>
          <p:cNvPicPr preferRelativeResize="0"/>
          <p:nvPr/>
        </p:nvPicPr>
        <p:blipFill>
          <a:blip r:embed="rId3">
            <a:alphaModFix/>
          </a:blip>
          <a:stretch>
            <a:fillRect/>
          </a:stretch>
        </p:blipFill>
        <p:spPr>
          <a:xfrm>
            <a:off x="152400" y="312725"/>
            <a:ext cx="8839199" cy="55944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Fault</a:t>
            </a:r>
            <a:r>
              <a:rPr lang="en"/>
              <a:t> Tolerance</a:t>
            </a:r>
          </a:p>
        </p:txBody>
      </p:sp>
      <p:sp>
        <p:nvSpPr>
          <p:cNvPr id="194" name="Shape 194"/>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Worker failure</a:t>
            </a:r>
          </a:p>
          <a:p>
            <a:pPr indent="-228600" lvl="1" marL="914400" rtl="0">
              <a:lnSpc>
                <a:spcPct val="150000"/>
              </a:lnSpc>
              <a:spcBef>
                <a:spcPts val="0"/>
              </a:spcBef>
            </a:pPr>
            <a:r>
              <a:rPr lang="en"/>
              <a:t>Heartbeat from </a:t>
            </a:r>
            <a:r>
              <a:rPr lang="en"/>
              <a:t>master</a:t>
            </a:r>
          </a:p>
          <a:p>
            <a:pPr indent="-228600" lvl="1" marL="914400" rtl="0">
              <a:lnSpc>
                <a:spcPct val="150000"/>
              </a:lnSpc>
              <a:spcBef>
                <a:spcPts val="0"/>
              </a:spcBef>
            </a:pPr>
            <a:r>
              <a:rPr lang="en"/>
              <a:t>Tasks rescheduled if no response</a:t>
            </a:r>
          </a:p>
          <a:p>
            <a:pPr indent="-228600" lvl="1" marL="914400" rtl="0">
              <a:lnSpc>
                <a:spcPct val="150000"/>
              </a:lnSpc>
              <a:spcBef>
                <a:spcPts val="0"/>
              </a:spcBef>
            </a:pPr>
            <a:r>
              <a:rPr lang="en"/>
              <a:t>Resilient</a:t>
            </a:r>
            <a:r>
              <a:rPr lang="en"/>
              <a:t> to large-scale worker failures</a:t>
            </a:r>
          </a:p>
          <a:p>
            <a:pPr indent="-228600" lvl="0" marL="457200" rtl="0">
              <a:lnSpc>
                <a:spcPct val="150000"/>
              </a:lnSpc>
              <a:spcBef>
                <a:spcPts val="0"/>
              </a:spcBef>
            </a:pPr>
            <a:r>
              <a:rPr lang="en"/>
              <a:t>Master failure</a:t>
            </a:r>
          </a:p>
          <a:p>
            <a:pPr indent="-228600" lvl="1" marL="914400" rtl="0">
              <a:lnSpc>
                <a:spcPct val="150000"/>
              </a:lnSpc>
              <a:spcBef>
                <a:spcPts val="0"/>
              </a:spcBef>
            </a:pPr>
            <a:r>
              <a:rPr lang="en"/>
              <a:t>Takes snapshots to restore from failure</a:t>
            </a:r>
          </a:p>
          <a:p>
            <a:pPr indent="-228600" lvl="1" marL="914400">
              <a:lnSpc>
                <a:spcPct val="150000"/>
              </a:lnSpc>
              <a:spcBef>
                <a:spcPts val="0"/>
              </a:spcBef>
            </a:pPr>
            <a:r>
              <a:rPr lang="en"/>
              <a:t>Failure unlikely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Backup Tasks</a:t>
            </a:r>
          </a:p>
        </p:txBody>
      </p:sp>
      <p:sp>
        <p:nvSpPr>
          <p:cNvPr id="200" name="Shape 200"/>
          <p:cNvSpPr txBox="1"/>
          <p:nvPr>
            <p:ph idx="1" type="body"/>
          </p:nvPr>
        </p:nvSpPr>
        <p:spPr>
          <a:xfrm>
            <a:off x="964650" y="1748675"/>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All tasks are re-executable</a:t>
            </a:r>
          </a:p>
          <a:p>
            <a:pPr indent="-228600" lvl="0" marL="457200" rtl="0">
              <a:lnSpc>
                <a:spcPct val="150000"/>
              </a:lnSpc>
              <a:spcBef>
                <a:spcPts val="0"/>
              </a:spcBef>
            </a:pPr>
            <a:r>
              <a:rPr lang="en"/>
              <a:t>Create backup tasks for almost completed ones</a:t>
            </a:r>
          </a:p>
          <a:p>
            <a:pPr indent="-381000" lvl="1" marL="914400" marR="0" rtl="0" algn="l">
              <a:lnSpc>
                <a:spcPct val="150000"/>
              </a:lnSpc>
              <a:spcBef>
                <a:spcPts val="480"/>
              </a:spcBef>
              <a:spcAft>
                <a:spcPts val="0"/>
              </a:spcAft>
              <a:buClr>
                <a:srgbClr val="677480"/>
              </a:buClr>
              <a:buSzPct val="100000"/>
              <a:buFont typeface="Lato"/>
            </a:pPr>
            <a:r>
              <a:rPr lang="en"/>
              <a:t>Stragglers </a:t>
            </a:r>
          </a:p>
          <a:p>
            <a:pPr indent="-228600" lvl="2" marL="1371600" rtl="0">
              <a:lnSpc>
                <a:spcPct val="150000"/>
              </a:lnSpc>
              <a:spcBef>
                <a:spcPts val="0"/>
              </a:spcBef>
            </a:pPr>
            <a:r>
              <a:rPr lang="en"/>
              <a:t>Slow nodes </a:t>
            </a:r>
          </a:p>
          <a:p>
            <a:pPr indent="-228600" lvl="2" marL="1371600" rtl="0">
              <a:lnSpc>
                <a:spcPct val="150000"/>
              </a:lnSpc>
              <a:spcBef>
                <a:spcPts val="0"/>
              </a:spcBef>
            </a:pPr>
            <a:r>
              <a:rPr lang="en"/>
              <a:t>Their tasks are executed on free nodes</a:t>
            </a:r>
          </a:p>
          <a:p>
            <a:pPr lvl="0">
              <a:lnSpc>
                <a:spcPct val="150000"/>
              </a:lnSpc>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893700" y="274650"/>
            <a:ext cx="6462600" cy="1143000"/>
          </a:xfrm>
          <a:prstGeom prst="rect">
            <a:avLst/>
          </a:prstGeom>
        </p:spPr>
        <p:txBody>
          <a:bodyPr anchorCtr="0" anchor="b" bIns="91425" lIns="91425" rIns="91425" tIns="91425">
            <a:noAutofit/>
          </a:bodyPr>
          <a:lstStyle/>
          <a:p>
            <a:pPr lvl="0" rtl="0">
              <a:spcBef>
                <a:spcPts val="0"/>
              </a:spcBef>
              <a:buNone/>
            </a:pPr>
            <a:r>
              <a:rPr lang="en"/>
              <a:t>Problem</a:t>
            </a:r>
          </a:p>
        </p:txBody>
      </p:sp>
      <p:sp>
        <p:nvSpPr>
          <p:cNvPr id="84" name="Shape 84"/>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Had 100’s of special-purpose  programs to handle large data</a:t>
            </a:r>
          </a:p>
          <a:p>
            <a:pPr indent="-228600" lvl="0" marL="457200" rtl="0">
              <a:lnSpc>
                <a:spcPct val="150000"/>
              </a:lnSpc>
              <a:spcBef>
                <a:spcPts val="0"/>
              </a:spcBef>
            </a:pPr>
            <a:r>
              <a:rPr lang="en"/>
              <a:t>Distributed across 100+ machines</a:t>
            </a:r>
          </a:p>
          <a:p>
            <a:pPr indent="-228600" lvl="1" marL="914400" rtl="0">
              <a:lnSpc>
                <a:spcPct val="150000"/>
              </a:lnSpc>
              <a:spcBef>
                <a:spcPts val="0"/>
              </a:spcBef>
            </a:pPr>
            <a:r>
              <a:rPr lang="en"/>
              <a:t>Each with its own implementation of handling distributed computing</a:t>
            </a:r>
          </a:p>
          <a:p>
            <a:pPr lvl="0" rtl="0">
              <a:lnSpc>
                <a:spcPct val="150000"/>
              </a:lnSpc>
              <a:spcBef>
                <a:spcPts val="0"/>
              </a:spcBef>
              <a:buNone/>
            </a:pPr>
            <a:r>
              <a:t/>
            </a:r>
            <a:endParaRPr/>
          </a:p>
          <a:p>
            <a:pPr lvl="0">
              <a:lnSpc>
                <a:spcPct val="150000"/>
              </a:lnSpc>
              <a:spcBef>
                <a:spcPts val="0"/>
              </a:spcBef>
              <a:buNone/>
            </a:pPr>
            <a:r>
              <a:rPr lang="en"/>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Locality</a:t>
            </a:r>
          </a:p>
        </p:txBody>
      </p:sp>
      <p:sp>
        <p:nvSpPr>
          <p:cNvPr id="206" name="Shape 206"/>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Network is scarce</a:t>
            </a:r>
          </a:p>
          <a:p>
            <a:pPr indent="-228600" lvl="0" marL="457200" rtl="0">
              <a:lnSpc>
                <a:spcPct val="115000"/>
              </a:lnSpc>
              <a:spcBef>
                <a:spcPts val="0"/>
              </a:spcBef>
            </a:pPr>
            <a:r>
              <a:rPr lang="en"/>
              <a:t>GFS distributes</a:t>
            </a:r>
            <a:r>
              <a:rPr lang="en"/>
              <a:t> </a:t>
            </a:r>
            <a:r>
              <a:rPr lang="en"/>
              <a:t>data to all nodes</a:t>
            </a:r>
          </a:p>
          <a:p>
            <a:pPr indent="-228600" lvl="1" marL="914400" rtl="0">
              <a:lnSpc>
                <a:spcPct val="115000"/>
              </a:lnSpc>
              <a:spcBef>
                <a:spcPts val="0"/>
              </a:spcBef>
            </a:pPr>
            <a:r>
              <a:rPr lang="en"/>
              <a:t>Replicates to at least 3 nodes</a:t>
            </a:r>
          </a:p>
          <a:p>
            <a:pPr indent="-228600" lvl="0" marL="457200" rtl="0">
              <a:lnSpc>
                <a:spcPct val="115000"/>
              </a:lnSpc>
              <a:spcBef>
                <a:spcPts val="0"/>
              </a:spcBef>
            </a:pPr>
            <a:r>
              <a:rPr lang="en"/>
              <a:t>Available nodes close to the data assigned task</a:t>
            </a:r>
          </a:p>
          <a:p>
            <a:pPr indent="-228600" lvl="1" marL="914400" rtl="0">
              <a:lnSpc>
                <a:spcPct val="115000"/>
              </a:lnSpc>
              <a:spcBef>
                <a:spcPts val="0"/>
              </a:spcBef>
            </a:pPr>
            <a:r>
              <a:rPr lang="en"/>
              <a:t>On disk</a:t>
            </a:r>
          </a:p>
          <a:p>
            <a:pPr indent="-228600" lvl="1" marL="914400" rtl="0">
              <a:lnSpc>
                <a:spcPct val="115000"/>
              </a:lnSpc>
              <a:spcBef>
                <a:spcPts val="0"/>
              </a:spcBef>
            </a:pPr>
            <a:r>
              <a:rPr lang="en"/>
              <a:t>Same switch</a:t>
            </a:r>
          </a:p>
          <a:p>
            <a:pPr indent="-228600" lvl="1" marL="914400" rtl="0">
              <a:lnSpc>
                <a:spcPct val="115000"/>
              </a:lnSpc>
              <a:spcBef>
                <a:spcPts val="0"/>
              </a:spcBef>
            </a:pPr>
            <a:r>
              <a:rPr lang="en"/>
              <a:t>Same data center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ctrTitle"/>
          </p:nvPr>
        </p:nvSpPr>
        <p:spPr>
          <a:xfrm>
            <a:off x="685800" y="2111123"/>
            <a:ext cx="7772400" cy="1546499"/>
          </a:xfrm>
          <a:prstGeom prst="rect">
            <a:avLst/>
          </a:prstGeom>
        </p:spPr>
        <p:txBody>
          <a:bodyPr anchorCtr="0" anchor="b" bIns="91425" lIns="91425" rIns="91425" tIns="91425">
            <a:noAutofit/>
          </a:bodyPr>
          <a:lstStyle/>
          <a:p>
            <a:pPr lvl="0">
              <a:spcBef>
                <a:spcPts val="0"/>
              </a:spcBef>
              <a:buNone/>
            </a:pPr>
            <a:r>
              <a:rPr lang="en"/>
              <a:t>Results</a:t>
            </a:r>
          </a:p>
        </p:txBody>
      </p:sp>
      <p:sp>
        <p:nvSpPr>
          <p:cNvPr id="212" name="Shape 212"/>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Experiment</a:t>
            </a:r>
          </a:p>
        </p:txBody>
      </p:sp>
      <p:sp>
        <p:nvSpPr>
          <p:cNvPr id="218" name="Shape 218"/>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Sort 1TB of data</a:t>
            </a:r>
          </a:p>
          <a:p>
            <a:pPr indent="-228600" lvl="0" marL="457200" rtl="0">
              <a:lnSpc>
                <a:spcPct val="150000"/>
              </a:lnSpc>
              <a:spcBef>
                <a:spcPts val="0"/>
              </a:spcBef>
            </a:pPr>
            <a:r>
              <a:rPr lang="en"/>
              <a:t>Distributed to 1700+ nodes</a:t>
            </a:r>
          </a:p>
          <a:p>
            <a:pPr indent="-228600" lvl="1" marL="914400" rtl="0">
              <a:lnSpc>
                <a:spcPct val="150000"/>
              </a:lnSpc>
              <a:spcBef>
                <a:spcPts val="0"/>
              </a:spcBef>
            </a:pPr>
            <a:r>
              <a:rPr lang="en"/>
              <a:t>64MB pieces (15,000M &amp; 4,000R)</a:t>
            </a:r>
          </a:p>
          <a:p>
            <a:pPr indent="-228600" lvl="0" marL="457200">
              <a:lnSpc>
                <a:spcPct val="150000"/>
              </a:lnSpc>
              <a:spcBef>
                <a:spcPts val="0"/>
              </a:spcBef>
            </a:pPr>
            <a:r>
              <a:rPr lang="en"/>
              <a:t>Measured</a:t>
            </a:r>
            <a:r>
              <a:rPr lang="en"/>
              <a:t> time and network </a:t>
            </a:r>
            <a:r>
              <a:rPr lang="en"/>
              <a:t>utilization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descr="Screen Shot 2017-08-04 at 1.59.51 PM.png" id="223" name="Shape 223"/>
          <p:cNvPicPr preferRelativeResize="0"/>
          <p:nvPr/>
        </p:nvPicPr>
        <p:blipFill>
          <a:blip r:embed="rId3">
            <a:alphaModFix/>
          </a:blip>
          <a:stretch>
            <a:fillRect/>
          </a:stretch>
        </p:blipFill>
        <p:spPr>
          <a:xfrm>
            <a:off x="211725" y="584984"/>
            <a:ext cx="9144000" cy="5305031"/>
          </a:xfrm>
          <a:prstGeom prst="rect">
            <a:avLst/>
          </a:prstGeom>
          <a:noFill/>
          <a:ln>
            <a:noFill/>
          </a:ln>
        </p:spPr>
      </p:pic>
      <p:sp>
        <p:nvSpPr>
          <p:cNvPr id="224" name="Shape 224"/>
          <p:cNvSpPr txBox="1"/>
          <p:nvPr>
            <p:ph idx="1" type="body"/>
          </p:nvPr>
        </p:nvSpPr>
        <p:spPr>
          <a:xfrm>
            <a:off x="1340700" y="5829400"/>
            <a:ext cx="6462600" cy="467700"/>
          </a:xfrm>
          <a:prstGeom prst="rect">
            <a:avLst/>
          </a:prstGeom>
          <a:noFill/>
        </p:spPr>
        <p:txBody>
          <a:bodyPr anchorCtr="0" anchor="t" bIns="91425" lIns="91425" rIns="91425" tIns="91425">
            <a:noAutofit/>
          </a:bodyPr>
          <a:lstStyle/>
          <a:p>
            <a:pPr lvl="0" rtl="0" algn="ctr">
              <a:spcBef>
                <a:spcPts val="0"/>
              </a:spcBef>
              <a:buClr>
                <a:schemeClr val="dk1"/>
              </a:buClr>
              <a:buSzPct val="78571"/>
              <a:buFont typeface="Arial"/>
              <a:buNone/>
            </a:pPr>
            <a:r>
              <a:rPr lang="en" sz="1400">
                <a:solidFill>
                  <a:srgbClr val="2185C5"/>
                </a:solidFill>
              </a:rPr>
              <a:t>Data transfer rates over time for different executions of the sort program</a:t>
            </a:r>
          </a:p>
          <a:p>
            <a:pPr lvl="0" rtl="0" algn="ctr">
              <a:spcBef>
                <a:spcPts val="0"/>
              </a:spcBef>
              <a:buClr>
                <a:schemeClr val="dk1"/>
              </a:buClr>
              <a:buSzPct val="91666"/>
              <a:buFont typeface="Arial"/>
              <a:buNone/>
            </a:pPr>
            <a:r>
              <a:t/>
            </a:r>
            <a:endParaRPr sz="1200">
              <a:solidFill>
                <a:srgbClr val="2185C5"/>
              </a:solidFill>
            </a:endParaRPr>
          </a:p>
          <a:p>
            <a:pPr lvl="0" rtl="0" algn="ctr">
              <a:spcBef>
                <a:spcPts val="0"/>
              </a:spcBef>
              <a:buNone/>
            </a:pPr>
            <a:r>
              <a:t/>
            </a:r>
            <a:endParaRPr sz="1200">
              <a:solidFill>
                <a:srgbClr val="2185C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ctrTitle"/>
          </p:nvPr>
        </p:nvSpPr>
        <p:spPr>
          <a:xfrm>
            <a:off x="685800" y="2111123"/>
            <a:ext cx="7772400" cy="1546499"/>
          </a:xfrm>
          <a:prstGeom prst="rect">
            <a:avLst/>
          </a:prstGeom>
        </p:spPr>
        <p:txBody>
          <a:bodyPr anchorCtr="0" anchor="b" bIns="91425" lIns="91425" rIns="91425" tIns="91425">
            <a:noAutofit/>
          </a:bodyPr>
          <a:lstStyle/>
          <a:p>
            <a:pPr lvl="0">
              <a:spcBef>
                <a:spcPts val="0"/>
              </a:spcBef>
              <a:buNone/>
            </a:pPr>
            <a:r>
              <a:rPr lang="en"/>
              <a:t>Refinements</a:t>
            </a:r>
          </a:p>
        </p:txBody>
      </p:sp>
      <p:sp>
        <p:nvSpPr>
          <p:cNvPr id="230" name="Shape 230"/>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Local Execution</a:t>
            </a:r>
          </a:p>
        </p:txBody>
      </p:sp>
      <p:sp>
        <p:nvSpPr>
          <p:cNvPr id="236" name="Shape 236"/>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Faster development</a:t>
            </a:r>
          </a:p>
          <a:p>
            <a:pPr indent="-228600" lvl="0" marL="457200" rtl="0">
              <a:lnSpc>
                <a:spcPct val="150000"/>
              </a:lnSpc>
              <a:spcBef>
                <a:spcPts val="0"/>
              </a:spcBef>
            </a:pPr>
            <a:r>
              <a:rPr lang="en"/>
              <a:t>Allows for debugging on the local machine</a:t>
            </a:r>
          </a:p>
          <a:p>
            <a:pPr indent="-228600" lvl="0" marL="457200" rtl="0">
              <a:lnSpc>
                <a:spcPct val="150000"/>
              </a:lnSpc>
              <a:spcBef>
                <a:spcPts val="0"/>
              </a:spcBef>
            </a:pPr>
            <a:r>
              <a:rPr lang="en"/>
              <a:t>Run sequentially</a:t>
            </a:r>
          </a:p>
          <a:p>
            <a:pPr indent="-228600" lvl="0" marL="457200" rtl="0">
              <a:lnSpc>
                <a:spcPct val="150000"/>
              </a:lnSpc>
              <a:spcBef>
                <a:spcPts val="0"/>
              </a:spcBef>
            </a:pPr>
            <a:r>
              <a:rPr lang="en"/>
              <a:t>Small-scale testing</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Status Information</a:t>
            </a:r>
          </a:p>
        </p:txBody>
      </p:sp>
      <p:sp>
        <p:nvSpPr>
          <p:cNvPr id="242" name="Shape 242"/>
          <p:cNvSpPr txBox="1"/>
          <p:nvPr>
            <p:ph idx="1" type="body"/>
          </p:nvPr>
        </p:nvSpPr>
        <p:spPr>
          <a:xfrm>
            <a:off x="893700" y="1772325"/>
            <a:ext cx="6462600" cy="473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Shows progress of computation</a:t>
            </a:r>
          </a:p>
          <a:p>
            <a:pPr indent="-228600" lvl="0" marL="457200" rtl="0">
              <a:lnSpc>
                <a:spcPct val="115000"/>
              </a:lnSpc>
              <a:spcBef>
                <a:spcPts val="0"/>
              </a:spcBef>
            </a:pPr>
            <a:r>
              <a:rPr lang="en"/>
              <a:t>Generates links to errors from each task</a:t>
            </a:r>
          </a:p>
          <a:p>
            <a:pPr indent="-228600" lvl="0" marL="457200" rtl="0">
              <a:lnSpc>
                <a:spcPct val="115000"/>
              </a:lnSpc>
              <a:spcBef>
                <a:spcPts val="0"/>
              </a:spcBef>
            </a:pPr>
            <a:r>
              <a:rPr lang="en"/>
              <a:t>User can use data to make predictions</a:t>
            </a:r>
          </a:p>
          <a:p>
            <a:pPr indent="-228600" lvl="1" marL="914400" rtl="0">
              <a:lnSpc>
                <a:spcPct val="115000"/>
              </a:lnSpc>
              <a:spcBef>
                <a:spcPts val="0"/>
              </a:spcBef>
            </a:pPr>
            <a:r>
              <a:rPr lang="en"/>
              <a:t>Computation length</a:t>
            </a:r>
          </a:p>
          <a:p>
            <a:pPr indent="-228600" lvl="1" marL="914400" rtl="0">
              <a:lnSpc>
                <a:spcPct val="115000"/>
              </a:lnSpc>
              <a:spcBef>
                <a:spcPts val="0"/>
              </a:spcBef>
            </a:pPr>
            <a:r>
              <a:rPr lang="en"/>
              <a:t>More resources?</a:t>
            </a:r>
          </a:p>
          <a:p>
            <a:pPr indent="-228600" lvl="0" marL="457200">
              <a:lnSpc>
                <a:spcPct val="115000"/>
              </a:lnSpc>
              <a:spcBef>
                <a:spcPts val="0"/>
              </a:spcBef>
            </a:pPr>
            <a:r>
              <a:rPr lang="en"/>
              <a:t>Opportunity for machine learning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ctrTitle"/>
          </p:nvPr>
        </p:nvSpPr>
        <p:spPr>
          <a:xfrm>
            <a:off x="685800" y="2111123"/>
            <a:ext cx="7772400" cy="1546499"/>
          </a:xfrm>
          <a:prstGeom prst="rect">
            <a:avLst/>
          </a:prstGeom>
        </p:spPr>
        <p:txBody>
          <a:bodyPr anchorCtr="0" anchor="b" bIns="91425" lIns="91425" rIns="91425" tIns="91425">
            <a:noAutofit/>
          </a:bodyPr>
          <a:lstStyle/>
          <a:p>
            <a:pPr lvl="0">
              <a:spcBef>
                <a:spcPts val="0"/>
              </a:spcBef>
              <a:buNone/>
            </a:pPr>
            <a:r>
              <a:rPr lang="en"/>
              <a:t>Experience</a:t>
            </a:r>
          </a:p>
        </p:txBody>
      </p:sp>
      <p:sp>
        <p:nvSpPr>
          <p:cNvPr id="248" name="Shape 248"/>
          <p:cNvSpPr txBox="1"/>
          <p:nvPr>
            <p:ph idx="1" type="subTitle"/>
          </p:nvPr>
        </p:nvSpPr>
        <p:spPr>
          <a:xfrm>
            <a:off x="-345200" y="3657612"/>
            <a:ext cx="7772400" cy="1046400"/>
          </a:xfrm>
          <a:prstGeom prst="rect">
            <a:avLst/>
          </a:prstGeom>
        </p:spPr>
        <p:txBody>
          <a:bodyPr anchorCtr="0" anchor="t" bIns="91425" lIns="91425" rIns="91425" tIns="91425">
            <a:noAutofit/>
          </a:bodyPr>
          <a:lstStyle/>
          <a:p>
            <a:pPr lvl="0">
              <a:spcBef>
                <a:spcPts val="0"/>
              </a:spcBef>
              <a:buNone/>
            </a:pPr>
            <a:r>
              <a:rPr lang="en" sz="3600"/>
              <a:t>@ </a:t>
            </a:r>
          </a:p>
        </p:txBody>
      </p:sp>
      <p:pic>
        <p:nvPicPr>
          <p:cNvPr descr="220px-Googlelogo.png" id="249" name="Shape 249"/>
          <p:cNvPicPr preferRelativeResize="0"/>
          <p:nvPr/>
        </p:nvPicPr>
        <p:blipFill>
          <a:blip r:embed="rId3">
            <a:alphaModFix/>
          </a:blip>
          <a:stretch>
            <a:fillRect/>
          </a:stretch>
        </p:blipFill>
        <p:spPr>
          <a:xfrm>
            <a:off x="3800425" y="3722300"/>
            <a:ext cx="2095500" cy="71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How it was Used</a:t>
            </a:r>
          </a:p>
        </p:txBody>
      </p:sp>
      <p:sp>
        <p:nvSpPr>
          <p:cNvPr id="255" name="Shape 255"/>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Large-scale Machine learning problems</a:t>
            </a:r>
          </a:p>
          <a:p>
            <a:pPr indent="-228600" lvl="0" marL="457200" rtl="0">
              <a:lnSpc>
                <a:spcPct val="150000"/>
              </a:lnSpc>
              <a:spcBef>
                <a:spcPts val="0"/>
              </a:spcBef>
            </a:pPr>
            <a:r>
              <a:rPr lang="en"/>
              <a:t>Clustering problems for Google News and Froogle products</a:t>
            </a:r>
          </a:p>
          <a:p>
            <a:pPr indent="-228600" lvl="0" marL="457200" rtl="0">
              <a:lnSpc>
                <a:spcPct val="150000"/>
              </a:lnSpc>
              <a:spcBef>
                <a:spcPts val="0"/>
              </a:spcBef>
            </a:pPr>
            <a:r>
              <a:rPr lang="en"/>
              <a:t>Extraction of data for reports</a:t>
            </a:r>
          </a:p>
          <a:p>
            <a:pPr indent="-228600" lvl="0" marL="457200">
              <a:lnSpc>
                <a:spcPct val="150000"/>
              </a:lnSpc>
              <a:spcBef>
                <a:spcPts val="0"/>
              </a:spcBef>
            </a:pPr>
            <a:r>
              <a:rPr lang="en"/>
              <a:t>Large-scale graph computations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descr="Screen Shot 2017-08-04 at 2.55.34 PM.png" id="260" name="Shape 260"/>
          <p:cNvPicPr preferRelativeResize="0"/>
          <p:nvPr/>
        </p:nvPicPr>
        <p:blipFill>
          <a:blip r:embed="rId3">
            <a:alphaModFix/>
          </a:blip>
          <a:stretch>
            <a:fillRect/>
          </a:stretch>
        </p:blipFill>
        <p:spPr>
          <a:xfrm>
            <a:off x="432671" y="1146474"/>
            <a:ext cx="4722475" cy="4565050"/>
          </a:xfrm>
          <a:prstGeom prst="rect">
            <a:avLst/>
          </a:prstGeom>
          <a:noFill/>
          <a:ln>
            <a:noFill/>
          </a:ln>
        </p:spPr>
      </p:pic>
      <p:sp>
        <p:nvSpPr>
          <p:cNvPr id="261" name="Shape 261"/>
          <p:cNvSpPr txBox="1"/>
          <p:nvPr/>
        </p:nvSpPr>
        <p:spPr>
          <a:xfrm>
            <a:off x="3682150" y="1868700"/>
            <a:ext cx="469500" cy="6813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Screen Shot 2017-08-04 at 2.55.38 PM.png" id="262" name="Shape 262"/>
          <p:cNvPicPr preferRelativeResize="0"/>
          <p:nvPr/>
        </p:nvPicPr>
        <p:blipFill>
          <a:blip r:embed="rId4">
            <a:alphaModFix/>
          </a:blip>
          <a:stretch>
            <a:fillRect/>
          </a:stretch>
        </p:blipFill>
        <p:spPr>
          <a:xfrm>
            <a:off x="5261496" y="2030725"/>
            <a:ext cx="3564377" cy="2796557"/>
          </a:xfrm>
          <a:prstGeom prst="rect">
            <a:avLst/>
          </a:prstGeom>
          <a:noFill/>
          <a:ln>
            <a:noFill/>
          </a:ln>
        </p:spPr>
      </p:pic>
      <p:sp>
        <p:nvSpPr>
          <p:cNvPr id="263" name="Shape 263"/>
          <p:cNvSpPr txBox="1"/>
          <p:nvPr>
            <p:ph idx="1" type="body"/>
          </p:nvPr>
        </p:nvSpPr>
        <p:spPr>
          <a:xfrm>
            <a:off x="1340700" y="5829400"/>
            <a:ext cx="3639300" cy="467700"/>
          </a:xfrm>
          <a:prstGeom prst="rect">
            <a:avLst/>
          </a:prstGeom>
          <a:noFill/>
        </p:spPr>
        <p:txBody>
          <a:bodyPr anchorCtr="0" anchor="t" bIns="91425" lIns="91425" rIns="91425" tIns="91425">
            <a:noAutofit/>
          </a:bodyPr>
          <a:lstStyle/>
          <a:p>
            <a:pPr lvl="0" rtl="0" algn="ctr">
              <a:spcBef>
                <a:spcPts val="0"/>
              </a:spcBef>
              <a:buClr>
                <a:schemeClr val="dk1"/>
              </a:buClr>
              <a:buSzPct val="78571"/>
              <a:buFont typeface="Arial"/>
              <a:buNone/>
            </a:pPr>
            <a:r>
              <a:rPr lang="en" sz="1400">
                <a:solidFill>
                  <a:srgbClr val="2185C5"/>
                </a:solidFill>
              </a:rPr>
              <a:t>MapReduce instances over time</a:t>
            </a:r>
          </a:p>
          <a:p>
            <a:pPr lvl="0" rtl="0" algn="ctr">
              <a:spcBef>
                <a:spcPts val="0"/>
              </a:spcBef>
              <a:buClr>
                <a:schemeClr val="dk1"/>
              </a:buClr>
              <a:buSzPct val="91666"/>
              <a:buFont typeface="Arial"/>
              <a:buNone/>
            </a:pPr>
            <a:r>
              <a:t/>
            </a:r>
            <a:endParaRPr sz="1200">
              <a:solidFill>
                <a:srgbClr val="2185C5"/>
              </a:solidFill>
            </a:endParaRPr>
          </a:p>
          <a:p>
            <a:pPr lvl="0" rtl="0" algn="ctr">
              <a:spcBef>
                <a:spcPts val="0"/>
              </a:spcBef>
              <a:buNone/>
            </a:pPr>
            <a:r>
              <a:t/>
            </a:r>
            <a:endParaRPr sz="1200">
              <a:solidFill>
                <a:srgbClr val="2185C5"/>
              </a:solidFill>
            </a:endParaRPr>
          </a:p>
        </p:txBody>
      </p:sp>
      <p:sp>
        <p:nvSpPr>
          <p:cNvPr id="264" name="Shape 264"/>
          <p:cNvSpPr txBox="1"/>
          <p:nvPr>
            <p:ph idx="1" type="body"/>
          </p:nvPr>
        </p:nvSpPr>
        <p:spPr>
          <a:xfrm>
            <a:off x="5224025" y="5829400"/>
            <a:ext cx="3639300" cy="467700"/>
          </a:xfrm>
          <a:prstGeom prst="rect">
            <a:avLst/>
          </a:prstGeom>
          <a:noFill/>
        </p:spPr>
        <p:txBody>
          <a:bodyPr anchorCtr="0" anchor="t" bIns="91425" lIns="91425" rIns="91425" tIns="91425">
            <a:noAutofit/>
          </a:bodyPr>
          <a:lstStyle/>
          <a:p>
            <a:pPr lvl="0" rtl="0" algn="ctr">
              <a:spcBef>
                <a:spcPts val="0"/>
              </a:spcBef>
              <a:buClr>
                <a:schemeClr val="dk1"/>
              </a:buClr>
              <a:buSzPct val="78571"/>
              <a:buFont typeface="Arial"/>
              <a:buNone/>
            </a:pPr>
            <a:r>
              <a:rPr lang="en" sz="1400">
                <a:solidFill>
                  <a:srgbClr val="2185C5"/>
                </a:solidFill>
              </a:rPr>
              <a:t>MapReduce jobs run in August 2004</a:t>
            </a:r>
          </a:p>
          <a:p>
            <a:pPr lvl="0" rtl="0" algn="ctr">
              <a:spcBef>
                <a:spcPts val="0"/>
              </a:spcBef>
              <a:buClr>
                <a:schemeClr val="dk1"/>
              </a:buClr>
              <a:buSzPct val="91666"/>
              <a:buFont typeface="Arial"/>
              <a:buNone/>
            </a:pPr>
            <a:r>
              <a:t/>
            </a:r>
            <a:endParaRPr sz="1200">
              <a:solidFill>
                <a:srgbClr val="2185C5"/>
              </a:solidFill>
            </a:endParaRPr>
          </a:p>
          <a:p>
            <a:pPr lvl="0" rtl="0" algn="ctr">
              <a:spcBef>
                <a:spcPts val="0"/>
              </a:spcBef>
              <a:buNone/>
            </a:pPr>
            <a:r>
              <a:t/>
            </a:r>
            <a:endParaRPr sz="1200">
              <a:solidFill>
                <a:srgbClr val="2185C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Motivation - Issues</a:t>
            </a:r>
          </a:p>
        </p:txBody>
      </p:sp>
      <p:sp>
        <p:nvSpPr>
          <p:cNvPr id="90" name="Shape 90"/>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Parallelization</a:t>
            </a:r>
          </a:p>
          <a:p>
            <a:pPr indent="-228600" lvl="0" marL="457200" rtl="0">
              <a:lnSpc>
                <a:spcPct val="150000"/>
              </a:lnSpc>
              <a:spcBef>
                <a:spcPts val="0"/>
              </a:spcBef>
            </a:pPr>
            <a:r>
              <a:rPr lang="en"/>
              <a:t>Fault Tolerance</a:t>
            </a:r>
          </a:p>
          <a:p>
            <a:pPr indent="-228600" lvl="0" marL="457200" rtl="0">
              <a:lnSpc>
                <a:spcPct val="150000"/>
              </a:lnSpc>
              <a:spcBef>
                <a:spcPts val="0"/>
              </a:spcBef>
            </a:pPr>
            <a:r>
              <a:rPr lang="en"/>
              <a:t>Data Distribution</a:t>
            </a:r>
          </a:p>
          <a:p>
            <a:pPr indent="-228600" lvl="0" marL="457200" rtl="0">
              <a:lnSpc>
                <a:spcPct val="150000"/>
              </a:lnSpc>
              <a:spcBef>
                <a:spcPts val="0"/>
              </a:spcBef>
            </a:pPr>
            <a:r>
              <a:rPr lang="en"/>
              <a:t>Load Balancing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ctrTitle"/>
          </p:nvPr>
        </p:nvSpPr>
        <p:spPr>
          <a:xfrm>
            <a:off x="685800" y="2111123"/>
            <a:ext cx="7772400" cy="1546499"/>
          </a:xfrm>
          <a:prstGeom prst="rect">
            <a:avLst/>
          </a:prstGeom>
        </p:spPr>
        <p:txBody>
          <a:bodyPr anchorCtr="0" anchor="b" bIns="91425" lIns="91425" rIns="91425" tIns="91425">
            <a:noAutofit/>
          </a:bodyPr>
          <a:lstStyle/>
          <a:p>
            <a:pPr lvl="0" rtl="0">
              <a:spcBef>
                <a:spcPts val="0"/>
              </a:spcBef>
              <a:buNone/>
            </a:pPr>
            <a:r>
              <a:rPr lang="en"/>
              <a:t>Related Work</a:t>
            </a:r>
          </a:p>
        </p:txBody>
      </p:sp>
      <p:sp>
        <p:nvSpPr>
          <p:cNvPr id="270" name="Shape 270"/>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River</a:t>
            </a:r>
          </a:p>
        </p:txBody>
      </p:sp>
      <p:sp>
        <p:nvSpPr>
          <p:cNvPr id="276" name="Shape 276"/>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Similar to programming model</a:t>
            </a:r>
          </a:p>
          <a:p>
            <a:pPr indent="-228600" lvl="0" marL="457200" rtl="0">
              <a:lnSpc>
                <a:spcPct val="115000"/>
              </a:lnSpc>
              <a:spcBef>
                <a:spcPts val="0"/>
              </a:spcBef>
            </a:pPr>
            <a:r>
              <a:rPr lang="en"/>
              <a:t>Tries to provide good average case performance</a:t>
            </a:r>
          </a:p>
          <a:p>
            <a:pPr indent="-228600" lvl="0" marL="457200" rtl="0">
              <a:lnSpc>
                <a:spcPct val="115000"/>
              </a:lnSpc>
              <a:spcBef>
                <a:spcPts val="0"/>
              </a:spcBef>
            </a:pPr>
            <a:r>
              <a:rPr lang="en"/>
              <a:t>Focused on finishing tasks at the same time</a:t>
            </a:r>
          </a:p>
          <a:p>
            <a:pPr indent="-228600" lvl="1" marL="914400" rtl="0">
              <a:lnSpc>
                <a:spcPct val="115000"/>
              </a:lnSpc>
              <a:spcBef>
                <a:spcPts val="0"/>
              </a:spcBef>
            </a:pPr>
            <a:r>
              <a:rPr lang="en"/>
              <a:t>MapReduce - finish ASAP </a:t>
            </a:r>
          </a:p>
          <a:p>
            <a:pPr indent="-228600" lvl="1" marL="914400" rtl="0">
              <a:lnSpc>
                <a:spcPct val="115000"/>
              </a:lnSpc>
              <a:spcBef>
                <a:spcPts val="0"/>
              </a:spcBef>
            </a:pPr>
            <a:r>
              <a:rPr lang="en"/>
              <a:t>No stragglers</a:t>
            </a:r>
          </a:p>
          <a:p>
            <a:pPr indent="-228600" lvl="1" marL="914400">
              <a:lnSpc>
                <a:spcPct val="115000"/>
              </a:lnSpc>
              <a:spcBef>
                <a:spcPts val="0"/>
              </a:spcBef>
            </a:pPr>
            <a:r>
              <a:rPr lang="en"/>
              <a:t>Larger tasks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Others….</a:t>
            </a:r>
          </a:p>
        </p:txBody>
      </p:sp>
      <p:sp>
        <p:nvSpPr>
          <p:cNvPr id="282" name="Shape 282"/>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Eager Scheduling</a:t>
            </a:r>
          </a:p>
          <a:p>
            <a:pPr indent="-228600" lvl="1" marL="914400" rtl="0">
              <a:lnSpc>
                <a:spcPct val="115000"/>
              </a:lnSpc>
              <a:spcBef>
                <a:spcPts val="0"/>
              </a:spcBef>
            </a:pPr>
            <a:r>
              <a:rPr lang="en"/>
              <a:t>Backup task mechanisms similar</a:t>
            </a:r>
          </a:p>
          <a:p>
            <a:pPr indent="-228600" lvl="1" marL="914400" rtl="0">
              <a:lnSpc>
                <a:spcPct val="115000"/>
              </a:lnSpc>
              <a:spcBef>
                <a:spcPts val="0"/>
              </a:spcBef>
            </a:pPr>
            <a:r>
              <a:rPr lang="en"/>
              <a:t>MapReduce can drop bad records (</a:t>
            </a:r>
            <a:r>
              <a:rPr lang="en"/>
              <a:t>continuous</a:t>
            </a:r>
            <a:r>
              <a:rPr lang="en"/>
              <a:t> failures)</a:t>
            </a:r>
          </a:p>
          <a:p>
            <a:pPr indent="-228600" lvl="0" marL="457200" rtl="0">
              <a:lnSpc>
                <a:spcPct val="115000"/>
              </a:lnSpc>
              <a:spcBef>
                <a:spcPts val="0"/>
              </a:spcBef>
            </a:pPr>
            <a:r>
              <a:rPr lang="en"/>
              <a:t>BAD-FS</a:t>
            </a:r>
          </a:p>
          <a:p>
            <a:pPr indent="-228600" lvl="1" marL="914400" rtl="0">
              <a:lnSpc>
                <a:spcPct val="115000"/>
              </a:lnSpc>
              <a:spcBef>
                <a:spcPts val="0"/>
              </a:spcBef>
            </a:pPr>
            <a:r>
              <a:rPr lang="en"/>
              <a:t>Different programming models, however;</a:t>
            </a:r>
          </a:p>
          <a:p>
            <a:pPr indent="-228600" lvl="1" marL="914400" rtl="0">
              <a:lnSpc>
                <a:spcPct val="115000"/>
              </a:lnSpc>
              <a:spcBef>
                <a:spcPts val="0"/>
              </a:spcBef>
            </a:pPr>
            <a:r>
              <a:rPr lang="en"/>
              <a:t>Uses redundant execution</a:t>
            </a:r>
          </a:p>
          <a:p>
            <a:pPr indent="-228600" lvl="1" marL="914400">
              <a:lnSpc>
                <a:spcPct val="115000"/>
              </a:lnSpc>
              <a:spcBef>
                <a:spcPts val="0"/>
              </a:spcBef>
            </a:pPr>
            <a:r>
              <a:rPr lang="en"/>
              <a:t>Locality-aware scheduling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HADOOP</a:t>
            </a:r>
          </a:p>
        </p:txBody>
      </p:sp>
      <p:sp>
        <p:nvSpPr>
          <p:cNvPr id="288" name="Shape 288"/>
          <p:cNvSpPr txBox="1"/>
          <p:nvPr>
            <p:ph idx="1" type="body"/>
          </p:nvPr>
        </p:nvSpPr>
        <p:spPr>
          <a:xfrm>
            <a:off x="893625" y="1600200"/>
            <a:ext cx="3136800" cy="4967700"/>
          </a:xfrm>
          <a:prstGeom prst="rect">
            <a:avLst/>
          </a:prstGeom>
        </p:spPr>
        <p:txBody>
          <a:bodyPr anchorCtr="0" anchor="t" bIns="91425" lIns="91425" rIns="91425" tIns="91425">
            <a:noAutofit/>
          </a:bodyPr>
          <a:lstStyle/>
          <a:p>
            <a:pPr lvl="0" rtl="0">
              <a:lnSpc>
                <a:spcPct val="150000"/>
              </a:lnSpc>
              <a:spcBef>
                <a:spcPts val="0"/>
              </a:spcBef>
              <a:buNone/>
            </a:pPr>
            <a:r>
              <a:rPr b="1" lang="en"/>
              <a:t>Similar</a:t>
            </a:r>
          </a:p>
          <a:p>
            <a:pPr indent="-228600" lvl="0" marL="457200" rtl="0">
              <a:lnSpc>
                <a:spcPct val="150000"/>
              </a:lnSpc>
              <a:spcBef>
                <a:spcPts val="0"/>
              </a:spcBef>
            </a:pPr>
            <a:r>
              <a:rPr lang="en"/>
              <a:t>Map-Reduce architecture</a:t>
            </a:r>
          </a:p>
          <a:p>
            <a:pPr indent="-228600" lvl="0" marL="457200" rtl="0">
              <a:lnSpc>
                <a:spcPct val="150000"/>
              </a:lnSpc>
              <a:spcBef>
                <a:spcPts val="0"/>
              </a:spcBef>
            </a:pPr>
            <a:r>
              <a:rPr lang="en"/>
              <a:t>Uses distributed file system</a:t>
            </a:r>
          </a:p>
          <a:p>
            <a:pPr indent="-228600" lvl="0" marL="457200">
              <a:lnSpc>
                <a:spcPct val="150000"/>
              </a:lnSpc>
              <a:spcBef>
                <a:spcPts val="0"/>
              </a:spcBef>
            </a:pPr>
            <a:r>
              <a:rPr lang="en"/>
              <a:t>Performance Metrics	</a:t>
            </a:r>
          </a:p>
        </p:txBody>
      </p:sp>
      <p:sp>
        <p:nvSpPr>
          <p:cNvPr id="289" name="Shape 289"/>
          <p:cNvSpPr txBox="1"/>
          <p:nvPr>
            <p:ph idx="2" type="body"/>
          </p:nvPr>
        </p:nvSpPr>
        <p:spPr>
          <a:xfrm>
            <a:off x="4219455" y="1600200"/>
            <a:ext cx="3136800" cy="4967700"/>
          </a:xfrm>
          <a:prstGeom prst="rect">
            <a:avLst/>
          </a:prstGeom>
        </p:spPr>
        <p:txBody>
          <a:bodyPr anchorCtr="0" anchor="t" bIns="91425" lIns="91425" rIns="91425" tIns="91425">
            <a:noAutofit/>
          </a:bodyPr>
          <a:lstStyle/>
          <a:p>
            <a:pPr lvl="0">
              <a:lnSpc>
                <a:spcPct val="150000"/>
              </a:lnSpc>
              <a:spcBef>
                <a:spcPts val="0"/>
              </a:spcBef>
              <a:buNone/>
            </a:pPr>
            <a:r>
              <a:rPr b="1" lang="en"/>
              <a:t>The </a:t>
            </a:r>
            <a:r>
              <a:rPr b="1" lang="en"/>
              <a:t>Different</a:t>
            </a:r>
          </a:p>
          <a:p>
            <a:pPr indent="-228600" lvl="0" marL="457200" rtl="0">
              <a:lnSpc>
                <a:spcPct val="150000"/>
              </a:lnSpc>
              <a:spcBef>
                <a:spcPts val="0"/>
              </a:spcBef>
            </a:pPr>
            <a:r>
              <a:rPr lang="en"/>
              <a:t>Not patented &amp; Legally distinct</a:t>
            </a:r>
          </a:p>
          <a:p>
            <a:pPr indent="-228600" lvl="0" marL="457200" rtl="0">
              <a:lnSpc>
                <a:spcPct val="150000"/>
              </a:lnSpc>
              <a:spcBef>
                <a:spcPts val="0"/>
              </a:spcBef>
            </a:pPr>
            <a:r>
              <a:rPr lang="en"/>
              <a:t>Uses std  input and output instead of files</a:t>
            </a:r>
          </a:p>
          <a:p>
            <a:pPr indent="-228600" lvl="0" marL="457200" rtl="0">
              <a:lnSpc>
                <a:spcPct val="150000"/>
              </a:lnSpc>
              <a:spcBef>
                <a:spcPts val="0"/>
              </a:spcBef>
            </a:pPr>
            <a:r>
              <a:rPr lang="en"/>
              <a:t>Open source</a:t>
            </a:r>
          </a:p>
          <a:p>
            <a:pPr indent="-228600" lvl="0" marL="457200">
              <a:lnSpc>
                <a:spcPct val="150000"/>
              </a:lnSpc>
              <a:spcBef>
                <a:spcPts val="0"/>
              </a:spcBef>
            </a:pPr>
            <a:r>
              <a:rPr lang="en"/>
              <a:t>Grants access to a distributed filesystem</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Summary</a:t>
            </a:r>
          </a:p>
        </p:txBody>
      </p:sp>
      <p:sp>
        <p:nvSpPr>
          <p:cNvPr id="295" name="Shape 295"/>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419100" lvl="0" marL="457200" marR="0" rtl="0" algn="l">
              <a:lnSpc>
                <a:spcPct val="150000"/>
              </a:lnSpc>
              <a:spcBef>
                <a:spcPts val="600"/>
              </a:spcBef>
              <a:spcAft>
                <a:spcPts val="0"/>
              </a:spcAft>
              <a:buClr>
                <a:srgbClr val="677480"/>
              </a:buClr>
              <a:buSzPct val="100000"/>
              <a:buFont typeface="Lato"/>
            </a:pPr>
            <a:r>
              <a:rPr lang="en"/>
              <a:t>Successful model </a:t>
            </a:r>
          </a:p>
          <a:p>
            <a:pPr indent="-228600" lvl="1" marL="914400" marR="0" rtl="0" algn="l">
              <a:lnSpc>
                <a:spcPct val="150000"/>
              </a:lnSpc>
              <a:spcBef>
                <a:spcPts val="600"/>
              </a:spcBef>
              <a:spcAft>
                <a:spcPts val="0"/>
              </a:spcAft>
            </a:pPr>
            <a:r>
              <a:rPr lang="en"/>
              <a:t>Was used in Google’s production</a:t>
            </a:r>
          </a:p>
          <a:p>
            <a:pPr indent="-228600" lvl="2" marL="1371600" marR="0" rtl="0" algn="l">
              <a:lnSpc>
                <a:spcPct val="150000"/>
              </a:lnSpc>
              <a:spcBef>
                <a:spcPts val="600"/>
              </a:spcBef>
              <a:spcAft>
                <a:spcPts val="0"/>
              </a:spcAft>
            </a:pPr>
            <a:r>
              <a:rPr lang="en"/>
              <a:t>Data mining</a:t>
            </a:r>
          </a:p>
          <a:p>
            <a:pPr indent="-228600" lvl="2" marL="1371600" marR="0" rtl="0" algn="l">
              <a:lnSpc>
                <a:spcPct val="150000"/>
              </a:lnSpc>
              <a:spcBef>
                <a:spcPts val="600"/>
              </a:spcBef>
              <a:spcAft>
                <a:spcPts val="0"/>
              </a:spcAft>
            </a:pPr>
            <a:r>
              <a:rPr lang="en"/>
              <a:t>Machine Learning</a:t>
            </a:r>
          </a:p>
          <a:p>
            <a:pPr indent="-228600" lvl="0" marL="457200" marR="0" rtl="0" algn="l">
              <a:lnSpc>
                <a:spcPct val="150000"/>
              </a:lnSpc>
              <a:spcBef>
                <a:spcPts val="600"/>
              </a:spcBef>
              <a:spcAft>
                <a:spcPts val="0"/>
              </a:spcAft>
            </a:pPr>
            <a:r>
              <a:rPr lang="en"/>
              <a:t>Easy to use/program</a:t>
            </a:r>
          </a:p>
          <a:p>
            <a:pPr indent="-228600" lvl="0" marL="457200" marR="0" rtl="0" algn="l">
              <a:lnSpc>
                <a:spcPct val="150000"/>
              </a:lnSpc>
              <a:spcBef>
                <a:spcPts val="600"/>
              </a:spcBef>
              <a:spcAft>
                <a:spcPts val="0"/>
              </a:spcAft>
            </a:pPr>
            <a:r>
              <a:rPr lang="en"/>
              <a:t>Replaced with finer-grained controls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idx="4294967295" type="ctrTitle"/>
          </p:nvPr>
        </p:nvSpPr>
        <p:spPr>
          <a:xfrm>
            <a:off x="916025" y="968125"/>
            <a:ext cx="5561100" cy="1546500"/>
          </a:xfrm>
          <a:prstGeom prst="rect">
            <a:avLst/>
          </a:prstGeom>
        </p:spPr>
        <p:txBody>
          <a:bodyPr anchorCtr="0" anchor="b" bIns="91425" lIns="91425" rIns="91425" tIns="91425">
            <a:noAutofit/>
          </a:bodyPr>
          <a:lstStyle/>
          <a:p>
            <a:pPr lvl="0" rtl="0">
              <a:spcBef>
                <a:spcPts val="0"/>
              </a:spcBef>
              <a:buNone/>
            </a:pPr>
            <a:r>
              <a:rPr lang="en" sz="6000">
                <a:solidFill>
                  <a:srgbClr val="7ECEFD"/>
                </a:solidFill>
              </a:rPr>
              <a:t>Thanks!</a:t>
            </a:r>
          </a:p>
        </p:txBody>
      </p:sp>
      <p:sp>
        <p:nvSpPr>
          <p:cNvPr id="301" name="Shape 301"/>
          <p:cNvSpPr txBox="1"/>
          <p:nvPr>
            <p:ph idx="4294967295" type="subTitle"/>
          </p:nvPr>
        </p:nvSpPr>
        <p:spPr>
          <a:xfrm>
            <a:off x="916025" y="2338950"/>
            <a:ext cx="5561100" cy="1046400"/>
          </a:xfrm>
          <a:prstGeom prst="rect">
            <a:avLst/>
          </a:prstGeom>
        </p:spPr>
        <p:txBody>
          <a:bodyPr anchorCtr="0" anchor="t" bIns="91425" lIns="91425" rIns="91425" tIns="91425">
            <a:noAutofit/>
          </a:bodyPr>
          <a:lstStyle/>
          <a:p>
            <a:pPr lvl="0" rtl="0">
              <a:spcBef>
                <a:spcPts val="0"/>
              </a:spcBef>
              <a:buNone/>
            </a:pPr>
            <a:r>
              <a:rPr b="1" lang="en" sz="4800">
                <a:solidFill>
                  <a:srgbClr val="FFFFFF"/>
                </a:solidFill>
              </a:rPr>
              <a:t>Any questions?</a:t>
            </a:r>
          </a:p>
        </p:txBody>
      </p:sp>
      <p:sp>
        <p:nvSpPr>
          <p:cNvPr id="302" name="Shape 302"/>
          <p:cNvSpPr txBox="1"/>
          <p:nvPr>
            <p:ph idx="4294967295" type="body"/>
          </p:nvPr>
        </p:nvSpPr>
        <p:spPr>
          <a:xfrm>
            <a:off x="916025" y="3678675"/>
            <a:ext cx="5561100" cy="26607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You can find us at:</a:t>
            </a:r>
          </a:p>
          <a:p>
            <a:pPr lvl="0" rtl="0">
              <a:spcBef>
                <a:spcPts val="0"/>
              </a:spcBef>
              <a:buNone/>
            </a:pPr>
            <a:r>
              <a:rPr lang="en" sz="2400">
                <a:solidFill>
                  <a:srgbClr val="FFFFFF"/>
                </a:solidFill>
              </a:rPr>
              <a:t>CO228</a:t>
            </a:r>
          </a:p>
          <a:p>
            <a:pPr lvl="0" rtl="0">
              <a:spcBef>
                <a:spcPts val="0"/>
              </a:spcBef>
              <a:buNone/>
            </a:pPr>
            <a:r>
              <a:t/>
            </a:r>
            <a:endParaRPr sz="24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ECEFD"/>
        </a:solidFill>
      </p:bgPr>
    </p:bg>
    <p:spTree>
      <p:nvGrpSpPr>
        <p:cNvPr id="306" name="Shape 306"/>
        <p:cNvGrpSpPr/>
        <p:nvPr/>
      </p:nvGrpSpPr>
      <p:grpSpPr>
        <a:xfrm>
          <a:off x="0" y="0"/>
          <a:ext cx="0" cy="0"/>
          <a:chOff x="0" y="0"/>
          <a:chExt cx="0" cy="0"/>
        </a:xfrm>
      </p:grpSpPr>
      <p:grpSp>
        <p:nvGrpSpPr>
          <p:cNvPr id="307" name="Shape 307"/>
          <p:cNvGrpSpPr/>
          <p:nvPr/>
        </p:nvGrpSpPr>
        <p:grpSpPr>
          <a:xfrm>
            <a:off x="358968" y="1254337"/>
            <a:ext cx="347107" cy="438983"/>
            <a:chOff x="584925" y="238125"/>
            <a:chExt cx="415200" cy="525100"/>
          </a:xfrm>
        </p:grpSpPr>
        <p:sp>
          <p:nvSpPr>
            <p:cNvPr id="308" name="Shape 308"/>
            <p:cNvSpPr/>
            <p:nvPr/>
          </p:nvSpPr>
          <p:spPr>
            <a:xfrm>
              <a:off x="621550" y="299175"/>
              <a:ext cx="378575" cy="464050"/>
            </a:xfrm>
            <a:custGeom>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633750" y="2381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716800" y="238125"/>
              <a:ext cx="29325" cy="63500"/>
            </a:xfrm>
            <a:custGeom>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799825" y="238125"/>
              <a:ext cx="29350" cy="63500"/>
            </a:xfrm>
            <a:custGeom>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a:off x="882875" y="238125"/>
              <a:ext cx="29325" cy="63500"/>
            </a:xfrm>
            <a:custGeom>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584925" y="261325"/>
              <a:ext cx="378575" cy="464050"/>
            </a:xfrm>
            <a:custGeom>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14" name="Shape 314"/>
          <p:cNvGrpSpPr/>
          <p:nvPr/>
        </p:nvGrpSpPr>
        <p:grpSpPr>
          <a:xfrm>
            <a:off x="910226" y="1318124"/>
            <a:ext cx="371622" cy="309361"/>
            <a:chOff x="1244325" y="314425"/>
            <a:chExt cx="444525" cy="370050"/>
          </a:xfrm>
        </p:grpSpPr>
        <p:sp>
          <p:nvSpPr>
            <p:cNvPr id="315" name="Shape 315"/>
            <p:cNvSpPr/>
            <p:nvPr/>
          </p:nvSpPr>
          <p:spPr>
            <a:xfrm>
              <a:off x="1388425" y="463425"/>
              <a:ext cx="143525" cy="143500"/>
            </a:xfrm>
            <a:custGeom>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1244325" y="314425"/>
              <a:ext cx="444525" cy="370050"/>
            </a:xfrm>
            <a:custGeom>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17" name="Shape 317"/>
          <p:cNvGrpSpPr/>
          <p:nvPr/>
        </p:nvGrpSpPr>
        <p:grpSpPr>
          <a:xfrm>
            <a:off x="1481925" y="1316599"/>
            <a:ext cx="355300" cy="312413"/>
            <a:chOff x="1928175" y="312600"/>
            <a:chExt cx="425000" cy="373700"/>
          </a:xfrm>
        </p:grpSpPr>
        <p:sp>
          <p:nvSpPr>
            <p:cNvPr id="318" name="Shape 318"/>
            <p:cNvSpPr/>
            <p:nvPr/>
          </p:nvSpPr>
          <p:spPr>
            <a:xfrm>
              <a:off x="1928175" y="312600"/>
              <a:ext cx="425000" cy="373700"/>
            </a:xfrm>
            <a:custGeom>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1964825" y="349250"/>
              <a:ext cx="351700" cy="300425"/>
            </a:xfrm>
            <a:custGeom>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320" name="Shape 320"/>
          <p:cNvSpPr/>
          <p:nvPr/>
        </p:nvSpPr>
        <p:spPr>
          <a:xfrm>
            <a:off x="2077701" y="1305385"/>
            <a:ext cx="290969" cy="334859"/>
          </a:xfrm>
          <a:custGeom>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2661147" y="1306409"/>
            <a:ext cx="251176" cy="332811"/>
          </a:xfrm>
          <a:custGeom>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322" name="Shape 322"/>
          <p:cNvGrpSpPr/>
          <p:nvPr/>
        </p:nvGrpSpPr>
        <p:grpSpPr>
          <a:xfrm>
            <a:off x="3145962" y="1300276"/>
            <a:ext cx="408386" cy="345079"/>
            <a:chOff x="3918650" y="293075"/>
            <a:chExt cx="488500" cy="412775"/>
          </a:xfrm>
        </p:grpSpPr>
        <p:sp>
          <p:nvSpPr>
            <p:cNvPr id="323" name="Shape 323"/>
            <p:cNvSpPr/>
            <p:nvPr/>
          </p:nvSpPr>
          <p:spPr>
            <a:xfrm>
              <a:off x="4085350" y="293675"/>
              <a:ext cx="154500" cy="412175"/>
            </a:xfrm>
            <a:custGeom>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3918650" y="293075"/>
              <a:ext cx="153900" cy="407275"/>
            </a:xfrm>
            <a:custGeom>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4253250" y="298550"/>
              <a:ext cx="153900" cy="406675"/>
            </a:xfrm>
            <a:custGeom>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26" name="Shape 326"/>
          <p:cNvGrpSpPr/>
          <p:nvPr/>
        </p:nvGrpSpPr>
        <p:grpSpPr>
          <a:xfrm>
            <a:off x="3745729" y="1274234"/>
            <a:ext cx="335904" cy="397141"/>
            <a:chOff x="4636075" y="261925"/>
            <a:chExt cx="401800" cy="475050"/>
          </a:xfrm>
        </p:grpSpPr>
        <p:sp>
          <p:nvSpPr>
            <p:cNvPr id="327" name="Shape 327"/>
            <p:cNvSpPr/>
            <p:nvPr/>
          </p:nvSpPr>
          <p:spPr>
            <a:xfrm>
              <a:off x="4665400" y="326650"/>
              <a:ext cx="372475" cy="97100"/>
            </a:xfrm>
            <a:custGeom>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4636075" y="438375"/>
              <a:ext cx="372475" cy="97125"/>
            </a:xfrm>
            <a:custGeom>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4814975" y="261925"/>
              <a:ext cx="44000" cy="50100"/>
            </a:xfrm>
            <a:custGeom>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4814975" y="550125"/>
              <a:ext cx="44000" cy="186850"/>
            </a:xfrm>
            <a:custGeom>
              <a:pathLst>
                <a:path extrusionOk="0" h="7474" w="1760">
                  <a:moveTo>
                    <a:pt x="1" y="0"/>
                  </a:moveTo>
                  <a:lnTo>
                    <a:pt x="1" y="7474"/>
                  </a:lnTo>
                  <a:lnTo>
                    <a:pt x="1759" y="7474"/>
                  </a:lnTo>
                  <a:lnTo>
                    <a:pt x="175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331" name="Shape 331"/>
          <p:cNvSpPr/>
          <p:nvPr/>
        </p:nvSpPr>
        <p:spPr>
          <a:xfrm>
            <a:off x="4284930" y="1304862"/>
            <a:ext cx="384894" cy="335904"/>
          </a:xfrm>
          <a:custGeom>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332" name="Shape 332"/>
          <p:cNvGrpSpPr/>
          <p:nvPr/>
        </p:nvGrpSpPr>
        <p:grpSpPr>
          <a:xfrm>
            <a:off x="4872281" y="1307423"/>
            <a:ext cx="336908" cy="330261"/>
            <a:chOff x="5983625" y="301625"/>
            <a:chExt cx="403000" cy="395050"/>
          </a:xfrm>
        </p:grpSpPr>
        <p:sp>
          <p:nvSpPr>
            <p:cNvPr id="333" name="Shape 333"/>
            <p:cNvSpPr/>
            <p:nvPr/>
          </p:nvSpPr>
          <p:spPr>
            <a:xfrm>
              <a:off x="5983625" y="319925"/>
              <a:ext cx="403000" cy="67200"/>
            </a:xfrm>
            <a:custGeom>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5983625" y="664900"/>
              <a:ext cx="403000" cy="31775"/>
            </a:xfrm>
            <a:custGeom>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6041025" y="301625"/>
              <a:ext cx="29325" cy="63500"/>
            </a:xfrm>
            <a:custGeom>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6297450" y="301625"/>
              <a:ext cx="29350" cy="63500"/>
            </a:xfrm>
            <a:custGeom>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6097200" y="509200"/>
              <a:ext cx="50700" cy="53775"/>
            </a:xfrm>
            <a:custGeom>
              <a:pathLst>
                <a:path extrusionOk="0" h="2151" w="2028">
                  <a:moveTo>
                    <a:pt x="0" y="1"/>
                  </a:moveTo>
                  <a:lnTo>
                    <a:pt x="0" y="2150"/>
                  </a:lnTo>
                  <a:lnTo>
                    <a:pt x="2027" y="2150"/>
                  </a:lnTo>
                  <a:lnTo>
                    <a:pt x="202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6097200" y="448150"/>
              <a:ext cx="50700" cy="48875"/>
            </a:xfrm>
            <a:custGeom>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6097200" y="575150"/>
              <a:ext cx="50700" cy="48875"/>
            </a:xfrm>
            <a:custGeom>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6160075" y="575150"/>
              <a:ext cx="50100" cy="48875"/>
            </a:xfrm>
            <a:custGeom>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6034300" y="509200"/>
              <a:ext cx="50700" cy="53775"/>
            </a:xfrm>
            <a:custGeom>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6034300" y="575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6034300" y="448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6160075" y="509200"/>
              <a:ext cx="50100" cy="53775"/>
            </a:xfrm>
            <a:custGeom>
              <a:pathLst>
                <a:path extrusionOk="0" h="2151" w="2004">
                  <a:moveTo>
                    <a:pt x="1" y="1"/>
                  </a:moveTo>
                  <a:lnTo>
                    <a:pt x="1" y="2150"/>
                  </a:lnTo>
                  <a:lnTo>
                    <a:pt x="2003" y="2150"/>
                  </a:lnTo>
                  <a:lnTo>
                    <a:pt x="200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5983625" y="399300"/>
              <a:ext cx="403000" cy="272950"/>
            </a:xfrm>
            <a:custGeom>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6285250" y="575150"/>
              <a:ext cx="50700" cy="48875"/>
            </a:xfrm>
            <a:custGeom>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6285250" y="509200"/>
              <a:ext cx="50700" cy="53775"/>
            </a:xfrm>
            <a:custGeom>
              <a:pathLst>
                <a:path extrusionOk="0" h="2151" w="2028">
                  <a:moveTo>
                    <a:pt x="0" y="1"/>
                  </a:moveTo>
                  <a:lnTo>
                    <a:pt x="0" y="2150"/>
                  </a:lnTo>
                  <a:lnTo>
                    <a:pt x="2028" y="2150"/>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6285250" y="448150"/>
              <a:ext cx="50700" cy="48875"/>
            </a:xfrm>
            <a:custGeom>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6222350" y="575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6160075" y="448150"/>
              <a:ext cx="50100" cy="48875"/>
            </a:xfrm>
            <a:custGeom>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6222350" y="509200"/>
              <a:ext cx="50700" cy="53775"/>
            </a:xfrm>
            <a:custGeom>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6222350" y="448150"/>
              <a:ext cx="50700" cy="48875"/>
            </a:xfrm>
            <a:custGeom>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53" name="Shape 353"/>
          <p:cNvGrpSpPr/>
          <p:nvPr/>
        </p:nvGrpSpPr>
        <p:grpSpPr>
          <a:xfrm>
            <a:off x="5438358" y="1304853"/>
            <a:ext cx="331808" cy="331306"/>
            <a:chOff x="6660750" y="298550"/>
            <a:chExt cx="396900" cy="396300"/>
          </a:xfrm>
        </p:grpSpPr>
        <p:sp>
          <p:nvSpPr>
            <p:cNvPr id="354" name="Shape 354"/>
            <p:cNvSpPr/>
            <p:nvPr/>
          </p:nvSpPr>
          <p:spPr>
            <a:xfrm>
              <a:off x="6660750" y="298550"/>
              <a:ext cx="396900" cy="396300"/>
            </a:xfrm>
            <a:custGeom>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6697400" y="335200"/>
              <a:ext cx="323625" cy="323025"/>
            </a:xfrm>
            <a:custGeom>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56" name="Shape 356"/>
          <p:cNvGrpSpPr/>
          <p:nvPr/>
        </p:nvGrpSpPr>
        <p:grpSpPr>
          <a:xfrm>
            <a:off x="358968" y="1826538"/>
            <a:ext cx="347107" cy="420110"/>
            <a:chOff x="584925" y="922575"/>
            <a:chExt cx="415200" cy="502525"/>
          </a:xfrm>
        </p:grpSpPr>
        <p:sp>
          <p:nvSpPr>
            <p:cNvPr id="357" name="Shape 357"/>
            <p:cNvSpPr/>
            <p:nvPr/>
          </p:nvSpPr>
          <p:spPr>
            <a:xfrm>
              <a:off x="584925" y="961025"/>
              <a:ext cx="378575" cy="464075"/>
            </a:xfrm>
            <a:custGeom>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621550" y="922575"/>
              <a:ext cx="378575" cy="464050"/>
            </a:xfrm>
            <a:custGeom>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915850" y="922575"/>
              <a:ext cx="84275" cy="84275"/>
            </a:xfrm>
            <a:custGeom>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60" name="Shape 360"/>
          <p:cNvGrpSpPr/>
          <p:nvPr/>
        </p:nvGrpSpPr>
        <p:grpSpPr>
          <a:xfrm>
            <a:off x="912275" y="1816840"/>
            <a:ext cx="367547" cy="437980"/>
            <a:chOff x="1246775" y="910975"/>
            <a:chExt cx="439650" cy="523900"/>
          </a:xfrm>
        </p:grpSpPr>
        <p:sp>
          <p:nvSpPr>
            <p:cNvPr id="361" name="Shape 361"/>
            <p:cNvSpPr/>
            <p:nvPr/>
          </p:nvSpPr>
          <p:spPr>
            <a:xfrm>
              <a:off x="1246775" y="970800"/>
              <a:ext cx="378575" cy="464075"/>
            </a:xfrm>
            <a:custGeom>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1307825" y="910975"/>
              <a:ext cx="378600" cy="464050"/>
            </a:xfrm>
            <a:custGeom>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1602125" y="910975"/>
              <a:ext cx="84300" cy="84275"/>
            </a:xfrm>
            <a:custGeom>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64" name="Shape 364"/>
          <p:cNvGrpSpPr/>
          <p:nvPr/>
        </p:nvGrpSpPr>
        <p:grpSpPr>
          <a:xfrm>
            <a:off x="1480399" y="1887273"/>
            <a:ext cx="358351" cy="298117"/>
            <a:chOff x="1926350" y="995225"/>
            <a:chExt cx="428650" cy="356600"/>
          </a:xfrm>
        </p:grpSpPr>
        <p:sp>
          <p:nvSpPr>
            <p:cNvPr id="365" name="Shape 365"/>
            <p:cNvSpPr/>
            <p:nvPr/>
          </p:nvSpPr>
          <p:spPr>
            <a:xfrm>
              <a:off x="1926350" y="1298075"/>
              <a:ext cx="208225" cy="53750"/>
            </a:xfrm>
            <a:custGeom>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2146775" y="1298075"/>
              <a:ext cx="208225" cy="53750"/>
            </a:xfrm>
            <a:custGeom>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1926350" y="995225"/>
              <a:ext cx="208225" cy="332175"/>
            </a:xfrm>
            <a:custGeom>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2146775" y="995225"/>
              <a:ext cx="208225" cy="332175"/>
            </a:xfrm>
            <a:custGeom>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369" name="Shape 369"/>
          <p:cNvSpPr/>
          <p:nvPr/>
        </p:nvSpPr>
        <p:spPr>
          <a:xfrm>
            <a:off x="2048085" y="1862287"/>
            <a:ext cx="350200" cy="348152"/>
          </a:xfrm>
          <a:custGeom>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2612156" y="1879656"/>
            <a:ext cx="349155" cy="313437"/>
          </a:xfrm>
          <a:custGeom>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3180804" y="1882206"/>
            <a:ext cx="338956" cy="308316"/>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3755576" y="1885257"/>
            <a:ext cx="316509" cy="302214"/>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373" name="Shape 373"/>
          <p:cNvGrpSpPr/>
          <p:nvPr/>
        </p:nvGrpSpPr>
        <p:grpSpPr>
          <a:xfrm>
            <a:off x="4302631" y="1864826"/>
            <a:ext cx="349155" cy="349657"/>
            <a:chOff x="5302225" y="968375"/>
            <a:chExt cx="417650" cy="418250"/>
          </a:xfrm>
        </p:grpSpPr>
        <p:sp>
          <p:nvSpPr>
            <p:cNvPr id="374" name="Shape 374"/>
            <p:cNvSpPr/>
            <p:nvPr/>
          </p:nvSpPr>
          <p:spPr>
            <a:xfrm>
              <a:off x="5333350" y="991575"/>
              <a:ext cx="152075" cy="155100"/>
            </a:xfrm>
            <a:custGeom>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5302225" y="968375"/>
              <a:ext cx="417650" cy="418250"/>
            </a:xfrm>
            <a:custGeom>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76" name="Shape 376"/>
          <p:cNvGrpSpPr/>
          <p:nvPr/>
        </p:nvGrpSpPr>
        <p:grpSpPr>
          <a:xfrm>
            <a:off x="4824295" y="1825514"/>
            <a:ext cx="432880" cy="421636"/>
            <a:chOff x="5926225" y="921350"/>
            <a:chExt cx="517800" cy="504350"/>
          </a:xfrm>
        </p:grpSpPr>
        <p:sp>
          <p:nvSpPr>
            <p:cNvPr id="377" name="Shape 377"/>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79" name="Shape 379"/>
          <p:cNvGrpSpPr/>
          <p:nvPr/>
        </p:nvGrpSpPr>
        <p:grpSpPr>
          <a:xfrm>
            <a:off x="5402117" y="1833685"/>
            <a:ext cx="404289" cy="405313"/>
            <a:chOff x="6617400" y="931125"/>
            <a:chExt cx="483600" cy="484825"/>
          </a:xfrm>
        </p:grpSpPr>
        <p:sp>
          <p:nvSpPr>
            <p:cNvPr id="380" name="Shape 380"/>
            <p:cNvSpPr/>
            <p:nvPr/>
          </p:nvSpPr>
          <p:spPr>
            <a:xfrm>
              <a:off x="6843925" y="1183900"/>
              <a:ext cx="121525" cy="232050"/>
            </a:xfrm>
            <a:custGeom>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6617400" y="931125"/>
              <a:ext cx="483600" cy="259500"/>
            </a:xfrm>
            <a:custGeom>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82" name="Shape 382"/>
          <p:cNvGrpSpPr/>
          <p:nvPr/>
        </p:nvGrpSpPr>
        <p:grpSpPr>
          <a:xfrm>
            <a:off x="337525" y="2463047"/>
            <a:ext cx="389994" cy="273622"/>
            <a:chOff x="559275" y="1683950"/>
            <a:chExt cx="466500" cy="327300"/>
          </a:xfrm>
        </p:grpSpPr>
        <p:sp>
          <p:nvSpPr>
            <p:cNvPr id="383" name="Shape 383"/>
            <p:cNvSpPr/>
            <p:nvPr/>
          </p:nvSpPr>
          <p:spPr>
            <a:xfrm>
              <a:off x="559275" y="1683950"/>
              <a:ext cx="466500" cy="197850"/>
            </a:xfrm>
            <a:custGeom>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559275" y="1727925"/>
              <a:ext cx="466500" cy="283325"/>
            </a:xfrm>
            <a:custGeom>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85" name="Shape 385"/>
          <p:cNvGrpSpPr/>
          <p:nvPr/>
        </p:nvGrpSpPr>
        <p:grpSpPr>
          <a:xfrm>
            <a:off x="901051" y="2408958"/>
            <a:ext cx="389994" cy="381822"/>
            <a:chOff x="1233350" y="1619250"/>
            <a:chExt cx="466500" cy="456725"/>
          </a:xfrm>
        </p:grpSpPr>
        <p:sp>
          <p:nvSpPr>
            <p:cNvPr id="386" name="Shape 386"/>
            <p:cNvSpPr/>
            <p:nvPr/>
          </p:nvSpPr>
          <p:spPr>
            <a:xfrm>
              <a:off x="1233350" y="1619250"/>
              <a:ext cx="466500" cy="456725"/>
            </a:xfrm>
            <a:custGeom>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1382325" y="1792025"/>
              <a:ext cx="168550" cy="12250"/>
            </a:xfrm>
            <a:custGeom>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1382325" y="1825000"/>
              <a:ext cx="168550" cy="12250"/>
            </a:xfrm>
            <a:custGeom>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1382325" y="1858575"/>
              <a:ext cx="70850" cy="12250"/>
            </a:xfrm>
            <a:custGeom>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90" name="Shape 390"/>
          <p:cNvGrpSpPr/>
          <p:nvPr/>
        </p:nvGrpSpPr>
        <p:grpSpPr>
          <a:xfrm>
            <a:off x="1476825" y="2417109"/>
            <a:ext cx="365499" cy="365499"/>
            <a:chOff x="1922075" y="1629000"/>
            <a:chExt cx="437200" cy="437200"/>
          </a:xfrm>
        </p:grpSpPr>
        <p:sp>
          <p:nvSpPr>
            <p:cNvPr id="391" name="Shape 391"/>
            <p:cNvSpPr/>
            <p:nvPr/>
          </p:nvSpPr>
          <p:spPr>
            <a:xfrm>
              <a:off x="2208425" y="1629000"/>
              <a:ext cx="150850" cy="150850"/>
            </a:xfrm>
            <a:custGeom>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1922075" y="1686400"/>
              <a:ext cx="379800" cy="379800"/>
            </a:xfrm>
            <a:custGeom>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93" name="Shape 393"/>
          <p:cNvGrpSpPr/>
          <p:nvPr/>
        </p:nvGrpSpPr>
        <p:grpSpPr>
          <a:xfrm>
            <a:off x="2038826" y="2415583"/>
            <a:ext cx="368550" cy="368550"/>
            <a:chOff x="2594325" y="1627175"/>
            <a:chExt cx="440850" cy="440850"/>
          </a:xfrm>
        </p:grpSpPr>
        <p:sp>
          <p:nvSpPr>
            <p:cNvPr id="394" name="Shape 394"/>
            <p:cNvSpPr/>
            <p:nvPr/>
          </p:nvSpPr>
          <p:spPr>
            <a:xfrm>
              <a:off x="2594325" y="1890950"/>
              <a:ext cx="177075" cy="177075"/>
            </a:xfrm>
            <a:custGeom>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2858700" y="1627175"/>
              <a:ext cx="176475" cy="176475"/>
            </a:xfrm>
            <a:custGeom>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2663325" y="1702275"/>
              <a:ext cx="296750" cy="296775"/>
            </a:xfrm>
            <a:custGeom>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397" name="Shape 397"/>
          <p:cNvSpPr/>
          <p:nvPr/>
        </p:nvSpPr>
        <p:spPr>
          <a:xfrm>
            <a:off x="2618781" y="2431981"/>
            <a:ext cx="335904" cy="335883"/>
          </a:xfrm>
          <a:custGeom>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398" name="Shape 398"/>
          <p:cNvGrpSpPr/>
          <p:nvPr/>
        </p:nvGrpSpPr>
        <p:grpSpPr>
          <a:xfrm>
            <a:off x="3200595" y="2388016"/>
            <a:ext cx="299120" cy="423684"/>
            <a:chOff x="3984000" y="1594200"/>
            <a:chExt cx="357800" cy="506800"/>
          </a:xfrm>
        </p:grpSpPr>
        <p:sp>
          <p:nvSpPr>
            <p:cNvPr id="399" name="Shape 399"/>
            <p:cNvSpPr/>
            <p:nvPr/>
          </p:nvSpPr>
          <p:spPr>
            <a:xfrm>
              <a:off x="3984000" y="1597875"/>
              <a:ext cx="44575" cy="503125"/>
            </a:xfrm>
            <a:custGeom>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4041375" y="1594200"/>
              <a:ext cx="300425" cy="229600"/>
            </a:xfrm>
            <a:custGeom>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01" name="Shape 401"/>
          <p:cNvGrpSpPr/>
          <p:nvPr/>
        </p:nvGrpSpPr>
        <p:grpSpPr>
          <a:xfrm>
            <a:off x="3716637" y="2478868"/>
            <a:ext cx="394090" cy="241980"/>
            <a:chOff x="4601275" y="1702875"/>
            <a:chExt cx="471400" cy="289450"/>
          </a:xfrm>
        </p:grpSpPr>
        <p:sp>
          <p:nvSpPr>
            <p:cNvPr id="402" name="Shape 402"/>
            <p:cNvSpPr/>
            <p:nvPr/>
          </p:nvSpPr>
          <p:spPr>
            <a:xfrm>
              <a:off x="4816200" y="1702875"/>
              <a:ext cx="41550" cy="41550"/>
            </a:xfrm>
            <a:custGeom>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5031125" y="1757225"/>
              <a:ext cx="41550" cy="41550"/>
            </a:xfrm>
            <a:custGeom>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4634875" y="1756000"/>
              <a:ext cx="404225" cy="178325"/>
            </a:xfrm>
            <a:custGeom>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4601275" y="1757225"/>
              <a:ext cx="41550" cy="41550"/>
            </a:xfrm>
            <a:custGeom>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4673325" y="1947725"/>
              <a:ext cx="327300" cy="44600"/>
            </a:xfrm>
            <a:custGeom>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07" name="Shape 407"/>
          <p:cNvGrpSpPr/>
          <p:nvPr/>
        </p:nvGrpSpPr>
        <p:grpSpPr>
          <a:xfrm>
            <a:off x="4299057" y="2419659"/>
            <a:ext cx="356303" cy="360399"/>
            <a:chOff x="5297950" y="1632050"/>
            <a:chExt cx="426200" cy="431100"/>
          </a:xfrm>
        </p:grpSpPr>
        <p:sp>
          <p:nvSpPr>
            <p:cNvPr id="408" name="Shape 408"/>
            <p:cNvSpPr/>
            <p:nvPr/>
          </p:nvSpPr>
          <p:spPr>
            <a:xfrm>
              <a:off x="5404800" y="1936125"/>
              <a:ext cx="212500" cy="127025"/>
            </a:xfrm>
            <a:custGeom>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5297950" y="1632050"/>
              <a:ext cx="426200" cy="294950"/>
            </a:xfrm>
            <a:custGeom>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10" name="Shape 410"/>
          <p:cNvGrpSpPr/>
          <p:nvPr/>
        </p:nvGrpSpPr>
        <p:grpSpPr>
          <a:xfrm>
            <a:off x="4861560" y="2408958"/>
            <a:ext cx="358351" cy="381822"/>
            <a:chOff x="5970800" y="1619250"/>
            <a:chExt cx="428650" cy="456725"/>
          </a:xfrm>
        </p:grpSpPr>
        <p:sp>
          <p:nvSpPr>
            <p:cNvPr id="411" name="Shape 411"/>
            <p:cNvSpPr/>
            <p:nvPr/>
          </p:nvSpPr>
          <p:spPr>
            <a:xfrm>
              <a:off x="5970800" y="1674200"/>
              <a:ext cx="377975" cy="377950"/>
            </a:xfrm>
            <a:custGeom>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6068500" y="1771875"/>
              <a:ext cx="182575" cy="182600"/>
            </a:xfrm>
            <a:custGeom>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5981175" y="2005125"/>
              <a:ext cx="75125" cy="70850"/>
            </a:xfrm>
            <a:custGeom>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6263875" y="2005125"/>
              <a:ext cx="74525" cy="70850"/>
            </a:xfrm>
            <a:custGeom>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6147875" y="1619250"/>
              <a:ext cx="251575" cy="255850"/>
            </a:xfrm>
            <a:custGeom>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16" name="Shape 416"/>
          <p:cNvGrpSpPr/>
          <p:nvPr/>
        </p:nvGrpSpPr>
        <p:grpSpPr>
          <a:xfrm>
            <a:off x="5408763" y="2404360"/>
            <a:ext cx="401718" cy="366502"/>
            <a:chOff x="6625350" y="1613750"/>
            <a:chExt cx="480525" cy="438400"/>
          </a:xfrm>
        </p:grpSpPr>
        <p:sp>
          <p:nvSpPr>
            <p:cNvPr id="417" name="Shape 417"/>
            <p:cNvSpPr/>
            <p:nvPr/>
          </p:nvSpPr>
          <p:spPr>
            <a:xfrm>
              <a:off x="6670525" y="1887275"/>
              <a:ext cx="117875" cy="164875"/>
            </a:xfrm>
            <a:custGeom>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8" name="Shape 418"/>
            <p:cNvSpPr/>
            <p:nvPr/>
          </p:nvSpPr>
          <p:spPr>
            <a:xfrm>
              <a:off x="7075950" y="1754175"/>
              <a:ext cx="29925" cy="99550"/>
            </a:xfrm>
            <a:custGeom>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9" name="Shape 419"/>
            <p:cNvSpPr/>
            <p:nvPr/>
          </p:nvSpPr>
          <p:spPr>
            <a:xfrm>
              <a:off x="6625350" y="1729750"/>
              <a:ext cx="97700" cy="147175"/>
            </a:xfrm>
            <a:custGeom>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0" name="Shape 420"/>
            <p:cNvSpPr/>
            <p:nvPr/>
          </p:nvSpPr>
          <p:spPr>
            <a:xfrm>
              <a:off x="6736475" y="1638175"/>
              <a:ext cx="279650" cy="330325"/>
            </a:xfrm>
            <a:custGeom>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a:off x="7029550" y="1613750"/>
              <a:ext cx="34200" cy="379800"/>
            </a:xfrm>
            <a:custGeom>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22" name="Shape 422"/>
          <p:cNvGrpSpPr/>
          <p:nvPr/>
        </p:nvGrpSpPr>
        <p:grpSpPr>
          <a:xfrm>
            <a:off x="380913" y="3000553"/>
            <a:ext cx="303217" cy="325684"/>
            <a:chOff x="611175" y="2326900"/>
            <a:chExt cx="362700" cy="389575"/>
          </a:xfrm>
        </p:grpSpPr>
        <p:sp>
          <p:nvSpPr>
            <p:cNvPr id="423" name="Shape 423"/>
            <p:cNvSpPr/>
            <p:nvPr/>
          </p:nvSpPr>
          <p:spPr>
            <a:xfrm>
              <a:off x="611175" y="2326900"/>
              <a:ext cx="362700" cy="389575"/>
            </a:xfrm>
            <a:custGeom>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794950" y="2500900"/>
              <a:ext cx="24450" cy="23850"/>
            </a:xfrm>
            <a:custGeom>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754650" y="2381250"/>
              <a:ext cx="75750" cy="14050"/>
            </a:xfrm>
            <a:custGeom>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765025" y="2453900"/>
              <a:ext cx="31175" cy="31150"/>
            </a:xfrm>
            <a:custGeom>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427" name="Shape 427"/>
          <p:cNvSpPr/>
          <p:nvPr/>
        </p:nvSpPr>
        <p:spPr>
          <a:xfrm>
            <a:off x="936309" y="3003680"/>
            <a:ext cx="319561" cy="319561"/>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1499857" y="3003680"/>
            <a:ext cx="319561" cy="319561"/>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2063405" y="3003680"/>
            <a:ext cx="319561" cy="319561"/>
          </a:xfrm>
          <a:custGeom>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430" name="Shape 430"/>
          <p:cNvGrpSpPr/>
          <p:nvPr/>
        </p:nvGrpSpPr>
        <p:grpSpPr>
          <a:xfrm>
            <a:off x="2701377" y="2948491"/>
            <a:ext cx="170502" cy="425733"/>
            <a:chOff x="3386850" y="2264625"/>
            <a:chExt cx="203950" cy="509250"/>
          </a:xfrm>
        </p:grpSpPr>
        <p:sp>
          <p:nvSpPr>
            <p:cNvPr id="431" name="Shape 431"/>
            <p:cNvSpPr/>
            <p:nvPr/>
          </p:nvSpPr>
          <p:spPr>
            <a:xfrm>
              <a:off x="3386850" y="2370850"/>
              <a:ext cx="203950" cy="403025"/>
            </a:xfrm>
            <a:custGeom>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3446075" y="2264625"/>
              <a:ext cx="85500" cy="94050"/>
            </a:xfrm>
            <a:custGeom>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33" name="Shape 433"/>
          <p:cNvGrpSpPr/>
          <p:nvPr/>
        </p:nvGrpSpPr>
        <p:grpSpPr>
          <a:xfrm>
            <a:off x="3843750" y="3002602"/>
            <a:ext cx="139862" cy="317512"/>
            <a:chOff x="4753325" y="2329350"/>
            <a:chExt cx="167300" cy="379800"/>
          </a:xfrm>
        </p:grpSpPr>
        <p:sp>
          <p:nvSpPr>
            <p:cNvPr id="434" name="Shape 434"/>
            <p:cNvSpPr/>
            <p:nvPr/>
          </p:nvSpPr>
          <p:spPr>
            <a:xfrm>
              <a:off x="4753325" y="2424600"/>
              <a:ext cx="167300" cy="284550"/>
            </a:xfrm>
            <a:custGeom>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a:off x="4798500" y="2329350"/>
              <a:ext cx="76950" cy="84275"/>
            </a:xfrm>
            <a:custGeom>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36" name="Shape 436"/>
          <p:cNvGrpSpPr/>
          <p:nvPr/>
        </p:nvGrpSpPr>
        <p:grpSpPr>
          <a:xfrm>
            <a:off x="3277653" y="2950519"/>
            <a:ext cx="145004" cy="421657"/>
            <a:chOff x="4076175" y="2267050"/>
            <a:chExt cx="173450" cy="504375"/>
          </a:xfrm>
        </p:grpSpPr>
        <p:sp>
          <p:nvSpPr>
            <p:cNvPr id="437" name="Shape 437"/>
            <p:cNvSpPr/>
            <p:nvPr/>
          </p:nvSpPr>
          <p:spPr>
            <a:xfrm>
              <a:off x="4122600" y="2267050"/>
              <a:ext cx="80600" cy="91625"/>
            </a:xfrm>
            <a:custGeom>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38" name="Shape 438"/>
            <p:cNvSpPr/>
            <p:nvPr/>
          </p:nvSpPr>
          <p:spPr>
            <a:xfrm>
              <a:off x="4076175" y="2370250"/>
              <a:ext cx="173450" cy="401175"/>
            </a:xfrm>
            <a:custGeom>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439" name="Shape 439"/>
          <p:cNvSpPr/>
          <p:nvPr/>
        </p:nvSpPr>
        <p:spPr>
          <a:xfrm>
            <a:off x="4317598" y="2995007"/>
            <a:ext cx="319561" cy="336908"/>
          </a:xfrm>
          <a:custGeom>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440" name="Shape 440"/>
          <p:cNvGrpSpPr/>
          <p:nvPr/>
        </p:nvGrpSpPr>
        <p:grpSpPr>
          <a:xfrm>
            <a:off x="4865133" y="3001055"/>
            <a:ext cx="351203" cy="324660"/>
            <a:chOff x="5975075" y="2327500"/>
            <a:chExt cx="420100" cy="388350"/>
          </a:xfrm>
        </p:grpSpPr>
        <p:sp>
          <p:nvSpPr>
            <p:cNvPr id="441" name="Shape 441"/>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43" name="Shape 443"/>
          <p:cNvGrpSpPr/>
          <p:nvPr/>
        </p:nvGrpSpPr>
        <p:grpSpPr>
          <a:xfrm>
            <a:off x="5496543" y="2991357"/>
            <a:ext cx="215437" cy="351203"/>
            <a:chOff x="6730350" y="2315900"/>
            <a:chExt cx="257700" cy="420100"/>
          </a:xfrm>
        </p:grpSpPr>
        <p:sp>
          <p:nvSpPr>
            <p:cNvPr id="444" name="Shape 444"/>
            <p:cNvSpPr/>
            <p:nvPr/>
          </p:nvSpPr>
          <p:spPr>
            <a:xfrm>
              <a:off x="6807900" y="26712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6807900" y="2636450"/>
              <a:ext cx="102600" cy="22625"/>
            </a:xfrm>
            <a:custGeom>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6807900" y="2706075"/>
              <a:ext cx="102600" cy="29925"/>
            </a:xfrm>
            <a:custGeom>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47" name="Shape 447"/>
            <p:cNvSpPr/>
            <p:nvPr/>
          </p:nvSpPr>
          <p:spPr>
            <a:xfrm>
              <a:off x="6811575" y="2463675"/>
              <a:ext cx="95275" cy="160600"/>
            </a:xfrm>
            <a:custGeom>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48" name="Shape 448"/>
            <p:cNvSpPr/>
            <p:nvPr/>
          </p:nvSpPr>
          <p:spPr>
            <a:xfrm>
              <a:off x="6730350" y="2315900"/>
              <a:ext cx="257700" cy="308375"/>
            </a:xfrm>
            <a:custGeom>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49" name="Shape 449"/>
          <p:cNvGrpSpPr/>
          <p:nvPr/>
        </p:nvGrpSpPr>
        <p:grpSpPr>
          <a:xfrm>
            <a:off x="477889" y="3527840"/>
            <a:ext cx="109265" cy="398165"/>
            <a:chOff x="727175" y="2957625"/>
            <a:chExt cx="130700" cy="476275"/>
          </a:xfrm>
        </p:grpSpPr>
        <p:sp>
          <p:nvSpPr>
            <p:cNvPr id="450" name="Shape 450"/>
            <p:cNvSpPr/>
            <p:nvPr/>
          </p:nvSpPr>
          <p:spPr>
            <a:xfrm>
              <a:off x="727175" y="2957625"/>
              <a:ext cx="130700" cy="476275"/>
            </a:xfrm>
            <a:custGeom>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751600" y="3090125"/>
              <a:ext cx="81850" cy="319350"/>
            </a:xfrm>
            <a:custGeom>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452" name="Shape 452"/>
          <p:cNvSpPr/>
          <p:nvPr/>
        </p:nvSpPr>
        <p:spPr>
          <a:xfrm>
            <a:off x="1492207" y="3512114"/>
            <a:ext cx="334859" cy="429808"/>
          </a:xfrm>
          <a:custGeom>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a:off x="972049" y="3512114"/>
            <a:ext cx="248083" cy="429808"/>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454" name="Shape 454"/>
          <p:cNvGrpSpPr/>
          <p:nvPr/>
        </p:nvGrpSpPr>
        <p:grpSpPr>
          <a:xfrm>
            <a:off x="2029630" y="3540589"/>
            <a:ext cx="386942" cy="372647"/>
            <a:chOff x="2583325" y="2972875"/>
            <a:chExt cx="462850" cy="445750"/>
          </a:xfrm>
        </p:grpSpPr>
        <p:sp>
          <p:nvSpPr>
            <p:cNvPr id="455" name="Shape 455"/>
            <p:cNvSpPr/>
            <p:nvPr/>
          </p:nvSpPr>
          <p:spPr>
            <a:xfrm>
              <a:off x="2701775" y="3323350"/>
              <a:ext cx="225950" cy="95275"/>
            </a:xfrm>
            <a:custGeom>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2583325" y="2972875"/>
              <a:ext cx="462850" cy="337075"/>
            </a:xfrm>
            <a:custGeom>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57" name="Shape 457"/>
          <p:cNvGrpSpPr/>
          <p:nvPr/>
        </p:nvGrpSpPr>
        <p:grpSpPr>
          <a:xfrm>
            <a:off x="2579886" y="3596245"/>
            <a:ext cx="413485" cy="261354"/>
            <a:chOff x="3241525" y="3039450"/>
            <a:chExt cx="494600" cy="312625"/>
          </a:xfrm>
        </p:grpSpPr>
        <p:sp>
          <p:nvSpPr>
            <p:cNvPr id="458" name="Shape 458"/>
            <p:cNvSpPr/>
            <p:nvPr/>
          </p:nvSpPr>
          <p:spPr>
            <a:xfrm>
              <a:off x="3241525" y="3039450"/>
              <a:ext cx="494600" cy="312625"/>
            </a:xfrm>
            <a:custGeom>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3384400" y="3091350"/>
              <a:ext cx="208850" cy="208825"/>
            </a:xfrm>
            <a:custGeom>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460" name="Shape 460"/>
          <p:cNvSpPr/>
          <p:nvPr/>
        </p:nvSpPr>
        <p:spPr>
          <a:xfrm>
            <a:off x="3736180" y="3549380"/>
            <a:ext cx="355300" cy="355279"/>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461" name="Shape 461"/>
          <p:cNvGrpSpPr/>
          <p:nvPr/>
        </p:nvGrpSpPr>
        <p:grpSpPr>
          <a:xfrm>
            <a:off x="4263318" y="3568678"/>
            <a:ext cx="427781" cy="316488"/>
            <a:chOff x="5255200" y="3006475"/>
            <a:chExt cx="511700" cy="378575"/>
          </a:xfrm>
        </p:grpSpPr>
        <p:sp>
          <p:nvSpPr>
            <p:cNvPr id="462" name="Shape 462"/>
            <p:cNvSpPr/>
            <p:nvPr/>
          </p:nvSpPr>
          <p:spPr>
            <a:xfrm>
              <a:off x="5255200" y="3006475"/>
              <a:ext cx="349900" cy="349875"/>
            </a:xfrm>
            <a:custGeom>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63" name="Shape 463"/>
            <p:cNvSpPr/>
            <p:nvPr/>
          </p:nvSpPr>
          <p:spPr>
            <a:xfrm>
              <a:off x="5567825" y="3185975"/>
              <a:ext cx="199075" cy="199075"/>
            </a:xfrm>
            <a:custGeom>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64" name="Shape 464"/>
          <p:cNvGrpSpPr/>
          <p:nvPr/>
        </p:nvGrpSpPr>
        <p:grpSpPr>
          <a:xfrm>
            <a:off x="3177103" y="3550307"/>
            <a:ext cx="346104" cy="353230"/>
            <a:chOff x="3955900" y="2984500"/>
            <a:chExt cx="414000" cy="422525"/>
          </a:xfrm>
        </p:grpSpPr>
        <p:sp>
          <p:nvSpPr>
            <p:cNvPr id="465" name="Shape 465"/>
            <p:cNvSpPr/>
            <p:nvPr/>
          </p:nvSpPr>
          <p:spPr>
            <a:xfrm>
              <a:off x="3955900" y="2984500"/>
              <a:ext cx="315700" cy="315675"/>
            </a:xfrm>
            <a:custGeom>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3992525" y="3021125"/>
              <a:ext cx="242425" cy="242425"/>
            </a:xfrm>
            <a:custGeom>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4215400" y="3253150"/>
              <a:ext cx="154500" cy="153875"/>
            </a:xfrm>
            <a:custGeom>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468" name="Shape 468"/>
          <p:cNvSpPr/>
          <p:nvPr/>
        </p:nvSpPr>
        <p:spPr>
          <a:xfrm>
            <a:off x="341116" y="4138448"/>
            <a:ext cx="386921" cy="304241"/>
          </a:xfrm>
          <a:custGeom>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4906165" y="3533035"/>
            <a:ext cx="269526" cy="387966"/>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470" name="Shape 470"/>
          <p:cNvGrpSpPr/>
          <p:nvPr/>
        </p:nvGrpSpPr>
        <p:grpSpPr>
          <a:xfrm>
            <a:off x="5472049" y="3545187"/>
            <a:ext cx="264426" cy="375719"/>
            <a:chOff x="6701050" y="2978375"/>
            <a:chExt cx="316300" cy="449425"/>
          </a:xfrm>
        </p:grpSpPr>
        <p:sp>
          <p:nvSpPr>
            <p:cNvPr id="471" name="Shape 471"/>
            <p:cNvSpPr/>
            <p:nvPr/>
          </p:nvSpPr>
          <p:spPr>
            <a:xfrm>
              <a:off x="6701050" y="2978375"/>
              <a:ext cx="316300" cy="78175"/>
            </a:xfrm>
            <a:custGeom>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6713875" y="3068750"/>
              <a:ext cx="290650" cy="359050"/>
            </a:xfrm>
            <a:custGeom>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73" name="Shape 473"/>
          <p:cNvGrpSpPr/>
          <p:nvPr/>
        </p:nvGrpSpPr>
        <p:grpSpPr>
          <a:xfrm>
            <a:off x="907677" y="4163847"/>
            <a:ext cx="376743" cy="253203"/>
            <a:chOff x="1241275" y="3718400"/>
            <a:chExt cx="450650" cy="302875"/>
          </a:xfrm>
        </p:grpSpPr>
        <p:sp>
          <p:nvSpPr>
            <p:cNvPr id="474" name="Shape 474"/>
            <p:cNvSpPr/>
            <p:nvPr/>
          </p:nvSpPr>
          <p:spPr>
            <a:xfrm>
              <a:off x="1241275" y="3718400"/>
              <a:ext cx="450650" cy="302875"/>
            </a:xfrm>
            <a:custGeom>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75" name="Shape 475"/>
            <p:cNvSpPr/>
            <p:nvPr/>
          </p:nvSpPr>
          <p:spPr>
            <a:xfrm>
              <a:off x="1293175" y="3895475"/>
              <a:ext cx="174050" cy="12225"/>
            </a:xfrm>
            <a:custGeom>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76" name="Shape 476"/>
            <p:cNvSpPr/>
            <p:nvPr/>
          </p:nvSpPr>
          <p:spPr>
            <a:xfrm>
              <a:off x="1293175" y="3935775"/>
              <a:ext cx="122750" cy="12225"/>
            </a:xfrm>
            <a:custGeom>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1570375" y="3901575"/>
              <a:ext cx="62300" cy="40325"/>
            </a:xfrm>
            <a:custGeom>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78" name="Shape 478"/>
          <p:cNvGrpSpPr/>
          <p:nvPr/>
        </p:nvGrpSpPr>
        <p:grpSpPr>
          <a:xfrm>
            <a:off x="1476324" y="4144452"/>
            <a:ext cx="366502" cy="292495"/>
            <a:chOff x="1921475" y="3695200"/>
            <a:chExt cx="438400" cy="349875"/>
          </a:xfrm>
        </p:grpSpPr>
        <p:sp>
          <p:nvSpPr>
            <p:cNvPr id="479" name="Shape 479"/>
            <p:cNvSpPr/>
            <p:nvPr/>
          </p:nvSpPr>
          <p:spPr>
            <a:xfrm>
              <a:off x="2246900" y="3992550"/>
              <a:ext cx="52525" cy="52525"/>
            </a:xfrm>
            <a:custGeom>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2033800" y="3992550"/>
              <a:ext cx="52550" cy="52525"/>
            </a:xfrm>
            <a:custGeom>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1921475" y="3695200"/>
              <a:ext cx="438400" cy="297975"/>
            </a:xfrm>
            <a:custGeom>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82" name="Shape 482"/>
          <p:cNvGrpSpPr/>
          <p:nvPr/>
        </p:nvGrpSpPr>
        <p:grpSpPr>
          <a:xfrm>
            <a:off x="2043424" y="4139854"/>
            <a:ext cx="359354" cy="301189"/>
            <a:chOff x="2599825" y="3689700"/>
            <a:chExt cx="429850" cy="360275"/>
          </a:xfrm>
        </p:grpSpPr>
        <p:sp>
          <p:nvSpPr>
            <p:cNvPr id="483" name="Shape 483"/>
            <p:cNvSpPr/>
            <p:nvPr/>
          </p:nvSpPr>
          <p:spPr>
            <a:xfrm>
              <a:off x="2599825" y="3689700"/>
              <a:ext cx="429850" cy="169150"/>
            </a:xfrm>
            <a:custGeom>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4" name="Shape 484"/>
            <p:cNvSpPr/>
            <p:nvPr/>
          </p:nvSpPr>
          <p:spPr>
            <a:xfrm>
              <a:off x="2599825" y="3861275"/>
              <a:ext cx="429850" cy="188700"/>
            </a:xfrm>
            <a:custGeom>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85" name="Shape 485"/>
          <p:cNvGrpSpPr/>
          <p:nvPr/>
        </p:nvGrpSpPr>
        <p:grpSpPr>
          <a:xfrm>
            <a:off x="2624298" y="4108713"/>
            <a:ext cx="324660" cy="338956"/>
            <a:chOff x="3294650" y="3652450"/>
            <a:chExt cx="388350" cy="405450"/>
          </a:xfrm>
        </p:grpSpPr>
        <p:sp>
          <p:nvSpPr>
            <p:cNvPr id="486" name="Shape 486"/>
            <p:cNvSpPr/>
            <p:nvPr/>
          </p:nvSpPr>
          <p:spPr>
            <a:xfrm>
              <a:off x="3294650" y="3681775"/>
              <a:ext cx="376150" cy="376125"/>
            </a:xfrm>
            <a:custGeom>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7" name="Shape 487"/>
            <p:cNvSpPr/>
            <p:nvPr/>
          </p:nvSpPr>
          <p:spPr>
            <a:xfrm>
              <a:off x="3494925" y="3760525"/>
              <a:ext cx="188075" cy="97100"/>
            </a:xfrm>
            <a:custGeom>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88" name="Shape 488"/>
            <p:cNvSpPr/>
            <p:nvPr/>
          </p:nvSpPr>
          <p:spPr>
            <a:xfrm>
              <a:off x="3494925" y="3652450"/>
              <a:ext cx="161200" cy="188100"/>
            </a:xfrm>
            <a:custGeom>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89" name="Shape 489"/>
          <p:cNvGrpSpPr/>
          <p:nvPr/>
        </p:nvGrpSpPr>
        <p:grpSpPr>
          <a:xfrm>
            <a:off x="3160780" y="4151600"/>
            <a:ext cx="378749" cy="277698"/>
            <a:chOff x="3936375" y="3703750"/>
            <a:chExt cx="453050" cy="332175"/>
          </a:xfrm>
        </p:grpSpPr>
        <p:sp>
          <p:nvSpPr>
            <p:cNvPr id="490" name="Shape 490"/>
            <p:cNvSpPr/>
            <p:nvPr/>
          </p:nvSpPr>
          <p:spPr>
            <a:xfrm>
              <a:off x="3936375" y="3703750"/>
              <a:ext cx="453050" cy="332175"/>
            </a:xfrm>
            <a:custGeom>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1" name="Shape 491"/>
            <p:cNvSpPr/>
            <p:nvPr/>
          </p:nvSpPr>
          <p:spPr>
            <a:xfrm>
              <a:off x="3988875" y="3864325"/>
              <a:ext cx="77575" cy="133125"/>
            </a:xfrm>
            <a:custGeom>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4259350" y="3864325"/>
              <a:ext cx="77575" cy="133125"/>
            </a:xfrm>
            <a:custGeom>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4078625" y="3717800"/>
              <a:ext cx="77575" cy="279650"/>
            </a:xfrm>
            <a:custGeom>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4168375" y="3788625"/>
              <a:ext cx="78175" cy="208825"/>
            </a:xfrm>
            <a:custGeom>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95" name="Shape 495"/>
          <p:cNvGrpSpPr/>
          <p:nvPr/>
        </p:nvGrpSpPr>
        <p:grpSpPr>
          <a:xfrm>
            <a:off x="3724307" y="4151600"/>
            <a:ext cx="378749" cy="277698"/>
            <a:chOff x="4610450" y="3703750"/>
            <a:chExt cx="453050" cy="332175"/>
          </a:xfrm>
        </p:grpSpPr>
        <p:sp>
          <p:nvSpPr>
            <p:cNvPr id="496" name="Shape 496"/>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7" name="Shape 497"/>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498" name="Shape 498"/>
          <p:cNvGrpSpPr/>
          <p:nvPr/>
        </p:nvGrpSpPr>
        <p:grpSpPr>
          <a:xfrm>
            <a:off x="4301105" y="4123531"/>
            <a:ext cx="352206" cy="333835"/>
            <a:chOff x="5300400" y="3670175"/>
            <a:chExt cx="421300" cy="399325"/>
          </a:xfrm>
        </p:grpSpPr>
        <p:sp>
          <p:nvSpPr>
            <p:cNvPr id="499" name="Shape 499"/>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504" name="Shape 504"/>
          <p:cNvSpPr/>
          <p:nvPr/>
        </p:nvSpPr>
        <p:spPr>
          <a:xfrm>
            <a:off x="4844905" y="4094557"/>
            <a:ext cx="392042" cy="392021"/>
          </a:xfrm>
          <a:custGeom>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05" name="Shape 505"/>
          <p:cNvGrpSpPr/>
          <p:nvPr/>
        </p:nvGrpSpPr>
        <p:grpSpPr>
          <a:xfrm>
            <a:off x="5433258" y="4119435"/>
            <a:ext cx="342007" cy="342028"/>
            <a:chOff x="6654650" y="3665275"/>
            <a:chExt cx="409100" cy="409125"/>
          </a:xfrm>
        </p:grpSpPr>
        <p:sp>
          <p:nvSpPr>
            <p:cNvPr id="506" name="Shape 506"/>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07" name="Shape 507"/>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08" name="Shape 508"/>
          <p:cNvGrpSpPr/>
          <p:nvPr/>
        </p:nvGrpSpPr>
        <p:grpSpPr>
          <a:xfrm>
            <a:off x="347222" y="4668666"/>
            <a:ext cx="370598" cy="370619"/>
            <a:chOff x="570875" y="4322250"/>
            <a:chExt cx="443300" cy="443325"/>
          </a:xfrm>
        </p:grpSpPr>
        <p:sp>
          <p:nvSpPr>
            <p:cNvPr id="509" name="Shape 509"/>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10" name="Shape 510"/>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513" name="Shape 513"/>
          <p:cNvSpPr/>
          <p:nvPr/>
        </p:nvSpPr>
        <p:spPr>
          <a:xfrm>
            <a:off x="895468" y="4740789"/>
            <a:ext cx="401238" cy="22666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14" name="Shape 514"/>
          <p:cNvGrpSpPr/>
          <p:nvPr/>
        </p:nvGrpSpPr>
        <p:grpSpPr>
          <a:xfrm>
            <a:off x="1524812" y="4641120"/>
            <a:ext cx="269526" cy="425712"/>
            <a:chOff x="1979475" y="4289300"/>
            <a:chExt cx="322400" cy="509225"/>
          </a:xfrm>
        </p:grpSpPr>
        <p:sp>
          <p:nvSpPr>
            <p:cNvPr id="515" name="Shape 515"/>
            <p:cNvSpPr/>
            <p:nvPr/>
          </p:nvSpPr>
          <p:spPr>
            <a:xfrm>
              <a:off x="2187075" y="4509100"/>
              <a:ext cx="114800" cy="114800"/>
            </a:xfrm>
            <a:custGeom>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1979475" y="4542675"/>
              <a:ext cx="156925" cy="156950"/>
            </a:xfrm>
            <a:custGeom>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a:off x="2041125" y="4289300"/>
              <a:ext cx="240000" cy="509225"/>
            </a:xfrm>
            <a:custGeom>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18" name="Shape 518"/>
          <p:cNvGrpSpPr/>
          <p:nvPr/>
        </p:nvGrpSpPr>
        <p:grpSpPr>
          <a:xfrm>
            <a:off x="2064345" y="4646721"/>
            <a:ext cx="318014" cy="414509"/>
            <a:chOff x="2624850" y="4296000"/>
            <a:chExt cx="380400" cy="495825"/>
          </a:xfrm>
        </p:grpSpPr>
        <p:sp>
          <p:nvSpPr>
            <p:cNvPr id="519" name="Shape 519"/>
            <p:cNvSpPr/>
            <p:nvPr/>
          </p:nvSpPr>
          <p:spPr>
            <a:xfrm>
              <a:off x="2845875" y="4296000"/>
              <a:ext cx="126425" cy="125800"/>
            </a:xfrm>
            <a:custGeom>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0" name="Shape 520"/>
            <p:cNvSpPr/>
            <p:nvPr/>
          </p:nvSpPr>
          <p:spPr>
            <a:xfrm>
              <a:off x="2635850" y="4316150"/>
              <a:ext cx="369400" cy="475675"/>
            </a:xfrm>
            <a:custGeom>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1" name="Shape 521"/>
            <p:cNvSpPr/>
            <p:nvPr/>
          </p:nvSpPr>
          <p:spPr>
            <a:xfrm>
              <a:off x="2624850" y="4357675"/>
              <a:ext cx="171600" cy="171600"/>
            </a:xfrm>
            <a:custGeom>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522" name="Shape 522"/>
          <p:cNvSpPr/>
          <p:nvPr/>
        </p:nvSpPr>
        <p:spPr>
          <a:xfrm>
            <a:off x="3180302" y="4684126"/>
            <a:ext cx="339959" cy="339980"/>
          </a:xfrm>
          <a:custGeom>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2616754" y="4705571"/>
            <a:ext cx="339959" cy="297093"/>
          </a:xfrm>
          <a:custGeom>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3742304" y="4682601"/>
            <a:ext cx="343052" cy="343031"/>
          </a:xfrm>
          <a:custGeom>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25" name="Shape 525"/>
          <p:cNvGrpSpPr/>
          <p:nvPr/>
        </p:nvGrpSpPr>
        <p:grpSpPr>
          <a:xfrm>
            <a:off x="4280686" y="4687560"/>
            <a:ext cx="393045" cy="332832"/>
            <a:chOff x="5275975" y="4344850"/>
            <a:chExt cx="470150" cy="398125"/>
          </a:xfrm>
        </p:grpSpPr>
        <p:sp>
          <p:nvSpPr>
            <p:cNvPr id="526" name="Shape 526"/>
            <p:cNvSpPr/>
            <p:nvPr/>
          </p:nvSpPr>
          <p:spPr>
            <a:xfrm>
              <a:off x="5661250" y="4690450"/>
              <a:ext cx="65950" cy="52525"/>
            </a:xfrm>
            <a:custGeom>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7" name="Shape 527"/>
            <p:cNvSpPr/>
            <p:nvPr/>
          </p:nvSpPr>
          <p:spPr>
            <a:xfrm>
              <a:off x="5294900" y="4690450"/>
              <a:ext cx="65950" cy="52525"/>
            </a:xfrm>
            <a:custGeom>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8" name="Shape 528"/>
            <p:cNvSpPr/>
            <p:nvPr/>
          </p:nvSpPr>
          <p:spPr>
            <a:xfrm>
              <a:off x="5275975" y="4344850"/>
              <a:ext cx="470150" cy="334025"/>
            </a:xfrm>
            <a:custGeom>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529" name="Shape 529"/>
          <p:cNvSpPr/>
          <p:nvPr/>
        </p:nvSpPr>
        <p:spPr>
          <a:xfrm>
            <a:off x="4864300" y="4677501"/>
            <a:ext cx="353251" cy="353230"/>
          </a:xfrm>
          <a:custGeom>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30" name="Shape 530"/>
          <p:cNvGrpSpPr/>
          <p:nvPr/>
        </p:nvGrpSpPr>
        <p:grpSpPr>
          <a:xfrm>
            <a:off x="5423038" y="4660515"/>
            <a:ext cx="362447" cy="386921"/>
            <a:chOff x="6642425" y="4312500"/>
            <a:chExt cx="433550" cy="462825"/>
          </a:xfrm>
        </p:grpSpPr>
        <p:sp>
          <p:nvSpPr>
            <p:cNvPr id="531" name="Shape 531"/>
            <p:cNvSpPr/>
            <p:nvPr/>
          </p:nvSpPr>
          <p:spPr>
            <a:xfrm>
              <a:off x="6642425" y="4687375"/>
              <a:ext cx="433550" cy="39125"/>
            </a:xfrm>
            <a:custGeom>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6642425" y="4736225"/>
              <a:ext cx="433550" cy="39100"/>
            </a:xfrm>
            <a:custGeom>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3" name="Shape 533"/>
            <p:cNvSpPr/>
            <p:nvPr/>
          </p:nvSpPr>
          <p:spPr>
            <a:xfrm>
              <a:off x="6684575" y="4312500"/>
              <a:ext cx="349875" cy="377350"/>
            </a:xfrm>
            <a:custGeom>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534" name="Shape 534"/>
          <p:cNvSpPr/>
          <p:nvPr/>
        </p:nvSpPr>
        <p:spPr>
          <a:xfrm>
            <a:off x="299775" y="5280343"/>
            <a:ext cx="465526" cy="274646"/>
          </a:xfrm>
          <a:custGeom>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35" name="Shape 535"/>
          <p:cNvGrpSpPr/>
          <p:nvPr/>
        </p:nvGrpSpPr>
        <p:grpSpPr>
          <a:xfrm>
            <a:off x="910226" y="5234763"/>
            <a:ext cx="371622" cy="365499"/>
            <a:chOff x="1244325" y="4999400"/>
            <a:chExt cx="444525" cy="437200"/>
          </a:xfrm>
        </p:grpSpPr>
        <p:sp>
          <p:nvSpPr>
            <p:cNvPr id="536" name="Shape 536"/>
            <p:cNvSpPr/>
            <p:nvPr/>
          </p:nvSpPr>
          <p:spPr>
            <a:xfrm>
              <a:off x="1244325" y="5161200"/>
              <a:ext cx="374925" cy="222275"/>
            </a:xfrm>
            <a:custGeom>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1244325" y="5397500"/>
              <a:ext cx="444525" cy="39100"/>
            </a:xfrm>
            <a:custGeom>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8" name="Shape 538"/>
            <p:cNvSpPr/>
            <p:nvPr/>
          </p:nvSpPr>
          <p:spPr>
            <a:xfrm>
              <a:off x="1451925" y="4999400"/>
              <a:ext cx="31175" cy="129450"/>
            </a:xfrm>
            <a:custGeom>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1407975" y="4999400"/>
              <a:ext cx="31150" cy="129450"/>
            </a:xfrm>
            <a:custGeom>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1495900" y="4999400"/>
              <a:ext cx="30550" cy="129450"/>
            </a:xfrm>
            <a:custGeom>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41" name="Shape 541"/>
          <p:cNvGrpSpPr/>
          <p:nvPr/>
        </p:nvGrpSpPr>
        <p:grpSpPr>
          <a:xfrm>
            <a:off x="1506942" y="5223018"/>
            <a:ext cx="305265" cy="388969"/>
            <a:chOff x="1958100" y="4985350"/>
            <a:chExt cx="365150" cy="465275"/>
          </a:xfrm>
        </p:grpSpPr>
        <p:sp>
          <p:nvSpPr>
            <p:cNvPr id="542" name="Shape 542"/>
            <p:cNvSpPr/>
            <p:nvPr/>
          </p:nvSpPr>
          <p:spPr>
            <a:xfrm>
              <a:off x="1958100" y="4985350"/>
              <a:ext cx="365150" cy="465275"/>
            </a:xfrm>
            <a:custGeom>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43" name="Shape 543"/>
            <p:cNvSpPr/>
            <p:nvPr/>
          </p:nvSpPr>
          <p:spPr>
            <a:xfrm>
              <a:off x="1977625" y="5237525"/>
              <a:ext cx="113600" cy="213100"/>
            </a:xfrm>
            <a:custGeom>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44" name="Shape 544"/>
            <p:cNvSpPr/>
            <p:nvPr/>
          </p:nvSpPr>
          <p:spPr>
            <a:xfrm>
              <a:off x="2190125" y="5237525"/>
              <a:ext cx="113575" cy="213100"/>
            </a:xfrm>
            <a:custGeom>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45" name="Shape 545"/>
          <p:cNvGrpSpPr/>
          <p:nvPr/>
        </p:nvGrpSpPr>
        <p:grpSpPr>
          <a:xfrm>
            <a:off x="2048002" y="5237815"/>
            <a:ext cx="350200" cy="359877"/>
            <a:chOff x="2605300" y="5003050"/>
            <a:chExt cx="418900" cy="430475"/>
          </a:xfrm>
        </p:grpSpPr>
        <p:sp>
          <p:nvSpPr>
            <p:cNvPr id="546" name="Shape 546"/>
            <p:cNvSpPr/>
            <p:nvPr/>
          </p:nvSpPr>
          <p:spPr>
            <a:xfrm>
              <a:off x="2820225" y="5222250"/>
              <a:ext cx="202750" cy="211275"/>
            </a:xfrm>
            <a:custGeom>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a:off x="2606525" y="5003050"/>
              <a:ext cx="203975" cy="208225"/>
            </a:xfrm>
            <a:custGeom>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48" name="Shape 548"/>
            <p:cNvSpPr/>
            <p:nvPr/>
          </p:nvSpPr>
          <p:spPr>
            <a:xfrm>
              <a:off x="2605300" y="5008550"/>
              <a:ext cx="418900" cy="418875"/>
            </a:xfrm>
            <a:custGeom>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49" name="Shape 549"/>
          <p:cNvGrpSpPr/>
          <p:nvPr/>
        </p:nvGrpSpPr>
        <p:grpSpPr>
          <a:xfrm>
            <a:off x="2577336" y="5245485"/>
            <a:ext cx="418585" cy="344055"/>
            <a:chOff x="3238475" y="5012225"/>
            <a:chExt cx="500700" cy="411550"/>
          </a:xfrm>
        </p:grpSpPr>
        <p:sp>
          <p:nvSpPr>
            <p:cNvPr id="550" name="Shape 550"/>
            <p:cNvSpPr/>
            <p:nvPr/>
          </p:nvSpPr>
          <p:spPr>
            <a:xfrm>
              <a:off x="3238475" y="5315050"/>
              <a:ext cx="500700" cy="108725"/>
            </a:xfrm>
            <a:custGeom>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1" name="Shape 551"/>
            <p:cNvSpPr/>
            <p:nvPr/>
          </p:nvSpPr>
          <p:spPr>
            <a:xfrm>
              <a:off x="3282450" y="5160575"/>
              <a:ext cx="412750" cy="140475"/>
            </a:xfrm>
            <a:custGeom>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2" name="Shape 552"/>
            <p:cNvSpPr/>
            <p:nvPr/>
          </p:nvSpPr>
          <p:spPr>
            <a:xfrm>
              <a:off x="3473550" y="5012225"/>
              <a:ext cx="30550" cy="129450"/>
            </a:xfrm>
            <a:custGeom>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3429575" y="5012225"/>
              <a:ext cx="31175" cy="129450"/>
            </a:xfrm>
            <a:custGeom>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4" name="Shape 554"/>
            <p:cNvSpPr/>
            <p:nvPr/>
          </p:nvSpPr>
          <p:spPr>
            <a:xfrm>
              <a:off x="3516900" y="5012225"/>
              <a:ext cx="31175" cy="129450"/>
            </a:xfrm>
            <a:custGeom>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55" name="Shape 555"/>
          <p:cNvGrpSpPr/>
          <p:nvPr/>
        </p:nvGrpSpPr>
        <p:grpSpPr>
          <a:xfrm>
            <a:off x="3683970" y="5208722"/>
            <a:ext cx="459423" cy="417561"/>
            <a:chOff x="4562200" y="4968250"/>
            <a:chExt cx="549550" cy="499475"/>
          </a:xfrm>
        </p:grpSpPr>
        <p:sp>
          <p:nvSpPr>
            <p:cNvPr id="556" name="Shape 556"/>
            <p:cNvSpPr/>
            <p:nvPr/>
          </p:nvSpPr>
          <p:spPr>
            <a:xfrm>
              <a:off x="4842450" y="5242400"/>
              <a:ext cx="213125" cy="225325"/>
            </a:xfrm>
            <a:custGeom>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7" name="Shape 557"/>
            <p:cNvSpPr/>
            <p:nvPr/>
          </p:nvSpPr>
          <p:spPr>
            <a:xfrm>
              <a:off x="4617775" y="5241800"/>
              <a:ext cx="212500" cy="225925"/>
            </a:xfrm>
            <a:custGeom>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8" name="Shape 558"/>
            <p:cNvSpPr/>
            <p:nvPr/>
          </p:nvSpPr>
          <p:spPr>
            <a:xfrm>
              <a:off x="4631200" y="4968250"/>
              <a:ext cx="411550" cy="236325"/>
            </a:xfrm>
            <a:custGeom>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9" name="Shape 559"/>
            <p:cNvSpPr/>
            <p:nvPr/>
          </p:nvSpPr>
          <p:spPr>
            <a:xfrm>
              <a:off x="4562200" y="5094025"/>
              <a:ext cx="274800" cy="226550"/>
            </a:xfrm>
            <a:custGeom>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0" name="Shape 560"/>
            <p:cNvSpPr/>
            <p:nvPr/>
          </p:nvSpPr>
          <p:spPr>
            <a:xfrm>
              <a:off x="4836975" y="5094025"/>
              <a:ext cx="274775" cy="226550"/>
            </a:xfrm>
            <a:custGeom>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61" name="Shape 561"/>
          <p:cNvGrpSpPr/>
          <p:nvPr/>
        </p:nvGrpSpPr>
        <p:grpSpPr>
          <a:xfrm>
            <a:off x="3190897" y="5232214"/>
            <a:ext cx="318516" cy="370076"/>
            <a:chOff x="3972400" y="4996350"/>
            <a:chExt cx="381000" cy="442675"/>
          </a:xfrm>
        </p:grpSpPr>
        <p:sp>
          <p:nvSpPr>
            <p:cNvPr id="562" name="Shape 562"/>
            <p:cNvSpPr/>
            <p:nvPr/>
          </p:nvSpPr>
          <p:spPr>
            <a:xfrm>
              <a:off x="4157400" y="4996350"/>
              <a:ext cx="86725" cy="103200"/>
            </a:xfrm>
            <a:custGeom>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3" name="Shape 563"/>
            <p:cNvSpPr/>
            <p:nvPr/>
          </p:nvSpPr>
          <p:spPr>
            <a:xfrm>
              <a:off x="3972400" y="5048250"/>
              <a:ext cx="381000" cy="390775"/>
            </a:xfrm>
            <a:custGeom>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64" name="Shape 564"/>
          <p:cNvGrpSpPr/>
          <p:nvPr/>
        </p:nvGrpSpPr>
        <p:grpSpPr>
          <a:xfrm>
            <a:off x="4251593" y="5201073"/>
            <a:ext cx="451251" cy="432859"/>
            <a:chOff x="5241175" y="4959100"/>
            <a:chExt cx="539775" cy="517775"/>
          </a:xfrm>
        </p:grpSpPr>
        <p:sp>
          <p:nvSpPr>
            <p:cNvPr id="565" name="Shape 565"/>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6" name="Shape 566"/>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8" name="Shape 568"/>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9" name="Shape 569"/>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0" name="Shape 570"/>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571" name="Shape 571"/>
          <p:cNvSpPr/>
          <p:nvPr/>
        </p:nvSpPr>
        <p:spPr>
          <a:xfrm>
            <a:off x="4842355" y="5307911"/>
            <a:ext cx="397141" cy="219512"/>
          </a:xfrm>
          <a:custGeom>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72" name="Shape 572"/>
          <p:cNvGrpSpPr/>
          <p:nvPr/>
        </p:nvGrpSpPr>
        <p:grpSpPr>
          <a:xfrm>
            <a:off x="5458777" y="5265382"/>
            <a:ext cx="289444" cy="332832"/>
            <a:chOff x="6685175" y="5036025"/>
            <a:chExt cx="346225" cy="398125"/>
          </a:xfrm>
        </p:grpSpPr>
        <p:sp>
          <p:nvSpPr>
            <p:cNvPr id="573" name="Shape 573"/>
            <p:cNvSpPr/>
            <p:nvPr/>
          </p:nvSpPr>
          <p:spPr>
            <a:xfrm>
              <a:off x="6743800" y="5036025"/>
              <a:ext cx="105650" cy="147775"/>
            </a:xfrm>
            <a:custGeom>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4" name="Shape 574"/>
            <p:cNvSpPr/>
            <p:nvPr/>
          </p:nvSpPr>
          <p:spPr>
            <a:xfrm>
              <a:off x="6685175" y="5152025"/>
              <a:ext cx="84275" cy="117275"/>
            </a:xfrm>
            <a:custGeom>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5" name="Shape 575"/>
            <p:cNvSpPr/>
            <p:nvPr/>
          </p:nvSpPr>
          <p:spPr>
            <a:xfrm>
              <a:off x="6871400" y="5038475"/>
              <a:ext cx="105650" cy="145325"/>
            </a:xfrm>
            <a:custGeom>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6" name="Shape 576"/>
            <p:cNvSpPr/>
            <p:nvPr/>
          </p:nvSpPr>
          <p:spPr>
            <a:xfrm>
              <a:off x="6944050" y="5155700"/>
              <a:ext cx="87350" cy="116025"/>
            </a:xfrm>
            <a:custGeom>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7" name="Shape 577"/>
            <p:cNvSpPr/>
            <p:nvPr/>
          </p:nvSpPr>
          <p:spPr>
            <a:xfrm>
              <a:off x="6727300" y="5185625"/>
              <a:ext cx="263800" cy="248525"/>
            </a:xfrm>
            <a:custGeom>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578" name="Shape 578"/>
          <p:cNvGrpSpPr/>
          <p:nvPr/>
        </p:nvGrpSpPr>
        <p:grpSpPr>
          <a:xfrm>
            <a:off x="6359617" y="2789598"/>
            <a:ext cx="432570" cy="421333"/>
            <a:chOff x="5926225" y="921350"/>
            <a:chExt cx="517800" cy="504350"/>
          </a:xfrm>
        </p:grpSpPr>
        <p:sp>
          <p:nvSpPr>
            <p:cNvPr id="579" name="Shape 579"/>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rIns="91425" tIns="91425">
              <a:noAutofit/>
            </a:bodyPr>
            <a:lstStyle/>
            <a:p>
              <a:pPr lvl="0" rtl="0">
                <a:spcBef>
                  <a:spcPts val="0"/>
                </a:spcBef>
                <a:buNone/>
              </a:pPr>
              <a:r>
                <a:t/>
              </a:r>
              <a:endParaRPr>
                <a:solidFill>
                  <a:srgbClr val="F1C232"/>
                </a:solidFill>
              </a:endParaRPr>
            </a:p>
          </p:txBody>
        </p:sp>
        <p:sp>
          <p:nvSpPr>
            <p:cNvPr id="580" name="Shape 580"/>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rIns="91425" tIns="91425">
              <a:noAutofit/>
            </a:bodyPr>
            <a:lstStyle/>
            <a:p>
              <a:pPr lvl="0" rtl="0">
                <a:spcBef>
                  <a:spcPts val="0"/>
                </a:spcBef>
                <a:buNone/>
              </a:pPr>
              <a:r>
                <a:t/>
              </a:r>
              <a:endParaRPr>
                <a:solidFill>
                  <a:srgbClr val="F1C232"/>
                </a:solidFill>
              </a:endParaRPr>
            </a:p>
          </p:txBody>
        </p:sp>
      </p:grpSp>
      <p:sp>
        <p:nvSpPr>
          <p:cNvPr id="581" name="Shape 581"/>
          <p:cNvSpPr/>
          <p:nvPr/>
        </p:nvSpPr>
        <p:spPr>
          <a:xfrm>
            <a:off x="6553537" y="3025655"/>
            <a:ext cx="400950" cy="226497"/>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582" name="Shape 582"/>
          <p:cNvGrpSpPr/>
          <p:nvPr/>
        </p:nvGrpSpPr>
        <p:grpSpPr>
          <a:xfrm>
            <a:off x="7244605" y="2768979"/>
            <a:ext cx="432570" cy="421333"/>
            <a:chOff x="5926225" y="921350"/>
            <a:chExt cx="517800" cy="504350"/>
          </a:xfrm>
        </p:grpSpPr>
        <p:sp>
          <p:nvSpPr>
            <p:cNvPr id="583" name="Shape 583"/>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85" name="Shape 585"/>
          <p:cNvSpPr/>
          <p:nvPr/>
        </p:nvSpPr>
        <p:spPr>
          <a:xfrm>
            <a:off x="7438525" y="3005036"/>
            <a:ext cx="400950" cy="226497"/>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586" name="Shape 586"/>
          <p:cNvGrpSpPr/>
          <p:nvPr/>
        </p:nvGrpSpPr>
        <p:grpSpPr>
          <a:xfrm>
            <a:off x="6359884" y="3518021"/>
            <a:ext cx="1075936" cy="1047988"/>
            <a:chOff x="5926225" y="921350"/>
            <a:chExt cx="517800" cy="504350"/>
          </a:xfrm>
        </p:grpSpPr>
        <p:sp>
          <p:nvSpPr>
            <p:cNvPr id="587" name="Shape 587"/>
            <p:cNvSpPr/>
            <p:nvPr/>
          </p:nvSpPr>
          <p:spPr>
            <a:xfrm>
              <a:off x="5926225" y="921350"/>
              <a:ext cx="517800" cy="504350"/>
            </a:xfrm>
            <a:custGeom>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rgbClr val="000000"/>
              </a:solidFill>
              <a:prstDash val="solid"/>
              <a:bevel/>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6016600" y="1005000"/>
              <a:ext cx="337050" cy="337050"/>
            </a:xfrm>
            <a:custGeom>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rgbClr val="000000"/>
              </a:solidFill>
              <a:prstDash val="solid"/>
              <a:bevel/>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89" name="Shape 589"/>
          <p:cNvSpPr/>
          <p:nvPr/>
        </p:nvSpPr>
        <p:spPr>
          <a:xfrm>
            <a:off x="6842198" y="4105117"/>
            <a:ext cx="997288" cy="563370"/>
          </a:xfrm>
          <a:custGeom>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0" name="Shape 590"/>
          <p:cNvSpPr txBox="1"/>
          <p:nvPr/>
        </p:nvSpPr>
        <p:spPr>
          <a:xfrm>
            <a:off x="6248575" y="1224075"/>
            <a:ext cx="2592000" cy="1525799"/>
          </a:xfrm>
          <a:prstGeom prst="rect">
            <a:avLst/>
          </a:prstGeom>
          <a:noFill/>
          <a:ln>
            <a:noFill/>
          </a:ln>
        </p:spPr>
        <p:txBody>
          <a:bodyPr anchorCtr="0" anchor="t" bIns="91425" lIns="91425" rIns="91425" tIns="91425">
            <a:noAutofit/>
          </a:bodyPr>
          <a:lstStyle/>
          <a:p>
            <a:pPr lvl="0" rtl="0">
              <a:spcBef>
                <a:spcPts val="0"/>
              </a:spcBef>
              <a:buClr>
                <a:srgbClr val="000000"/>
              </a:buClr>
              <a:buSzPct val="122222"/>
              <a:buFont typeface="Arial"/>
              <a:buNone/>
            </a:pPr>
            <a:r>
              <a:rPr b="1" lang="en" sz="900">
                <a:solidFill>
                  <a:srgbClr val="FFFFFF"/>
                </a:solidFill>
                <a:latin typeface="Lato"/>
                <a:ea typeface="Lato"/>
                <a:cs typeface="Lato"/>
                <a:sym typeface="Lato"/>
              </a:rPr>
              <a:t>SlidesCarnival icons are editable shapes</a:t>
            </a:r>
            <a:r>
              <a:rPr lang="en" sz="900">
                <a:solidFill>
                  <a:srgbClr val="FFFFFF"/>
                </a:solidFill>
                <a:latin typeface="Lato"/>
                <a:ea typeface="Lato"/>
                <a:cs typeface="Lato"/>
                <a:sym typeface="Lato"/>
              </a:rPr>
              <a:t>. </a:t>
            </a:r>
          </a:p>
          <a:p>
            <a:pPr lvl="0" rtl="0">
              <a:spcBef>
                <a:spcPts val="0"/>
              </a:spcBef>
              <a:buClr>
                <a:srgbClr val="000000"/>
              </a:buClr>
              <a:buFont typeface="Arial"/>
              <a:buNone/>
            </a:pPr>
            <a:r>
              <a:t/>
            </a:r>
            <a:endParaRPr sz="900">
              <a:solidFill>
                <a:srgbClr val="FFFFFF"/>
              </a:solidFill>
              <a:latin typeface="Lato"/>
              <a:ea typeface="Lato"/>
              <a:cs typeface="Lato"/>
              <a:sym typeface="Lato"/>
            </a:endParaRPr>
          </a:p>
          <a:p>
            <a:pPr lvl="0" rtl="0">
              <a:spcBef>
                <a:spcPts val="0"/>
              </a:spcBef>
              <a:buClr>
                <a:srgbClr val="000000"/>
              </a:buClr>
              <a:buSzPct val="122222"/>
              <a:buFont typeface="Arial"/>
              <a:buNone/>
            </a:pPr>
            <a:r>
              <a:rPr lang="en" sz="900">
                <a:solidFill>
                  <a:srgbClr val="FFFFFF"/>
                </a:solidFill>
                <a:latin typeface="Lato"/>
                <a:ea typeface="Lato"/>
                <a:cs typeface="Lato"/>
                <a:sym typeface="Lato"/>
              </a:rPr>
              <a:t>This means that you can:</a:t>
            </a:r>
          </a:p>
          <a:p>
            <a:pPr indent="-285750" lvl="0" marL="457200" rtl="0">
              <a:spcBef>
                <a:spcPts val="0"/>
              </a:spcBef>
              <a:buClr>
                <a:srgbClr val="FFFFFF"/>
              </a:buClr>
              <a:buSzPct val="100000"/>
              <a:buFont typeface="Lato"/>
              <a:buChar char="●"/>
            </a:pPr>
            <a:r>
              <a:rPr lang="en" sz="900">
                <a:solidFill>
                  <a:srgbClr val="FFFFFF"/>
                </a:solidFill>
                <a:latin typeface="Lato"/>
                <a:ea typeface="Lato"/>
                <a:cs typeface="Lato"/>
                <a:sym typeface="Lato"/>
              </a:rPr>
              <a:t>Resize them without losing quality.</a:t>
            </a:r>
          </a:p>
          <a:p>
            <a:pPr indent="-285750" lvl="0" marL="457200" rtl="0">
              <a:spcBef>
                <a:spcPts val="0"/>
              </a:spcBef>
              <a:buClr>
                <a:srgbClr val="FFFFFF"/>
              </a:buClr>
              <a:buSzPct val="100000"/>
              <a:buFont typeface="Lato"/>
              <a:buChar char="●"/>
            </a:pPr>
            <a:r>
              <a:rPr lang="en" sz="900">
                <a:solidFill>
                  <a:srgbClr val="FFFFFF"/>
                </a:solidFill>
                <a:latin typeface="Lato"/>
                <a:ea typeface="Lato"/>
                <a:cs typeface="Lato"/>
                <a:sym typeface="Lato"/>
              </a:rPr>
              <a:t>Change fill color and opacity.</a:t>
            </a:r>
          </a:p>
          <a:p>
            <a:pPr indent="-285750" lvl="0" marL="457200" rtl="0">
              <a:spcBef>
                <a:spcPts val="0"/>
              </a:spcBef>
              <a:buClr>
                <a:srgbClr val="FFFFFF"/>
              </a:buClr>
              <a:buSzPct val="100000"/>
              <a:buFont typeface="Lato"/>
              <a:buChar char="●"/>
            </a:pPr>
            <a:r>
              <a:rPr lang="en" sz="900">
                <a:solidFill>
                  <a:srgbClr val="FFFFFF"/>
                </a:solidFill>
                <a:latin typeface="Lato"/>
                <a:ea typeface="Lato"/>
                <a:cs typeface="Lato"/>
                <a:sym typeface="Lato"/>
              </a:rPr>
              <a:t>Change line color, width and style.</a:t>
            </a:r>
          </a:p>
          <a:p>
            <a:pPr lvl="0" rtl="0">
              <a:spcBef>
                <a:spcPts val="0"/>
              </a:spcBef>
              <a:buNone/>
            </a:pPr>
            <a:r>
              <a:t/>
            </a:r>
            <a:endParaRPr sz="900">
              <a:solidFill>
                <a:srgbClr val="FFFFFF"/>
              </a:solidFill>
              <a:latin typeface="Lato"/>
              <a:ea typeface="Lato"/>
              <a:cs typeface="Lato"/>
              <a:sym typeface="Lato"/>
            </a:endParaRPr>
          </a:p>
          <a:p>
            <a:pPr lvl="0" rtl="0">
              <a:spcBef>
                <a:spcPts val="0"/>
              </a:spcBef>
              <a:buNone/>
            </a:pPr>
            <a:r>
              <a:rPr lang="en" sz="900">
                <a:solidFill>
                  <a:srgbClr val="FFFFFF"/>
                </a:solidFill>
                <a:latin typeface="Lato"/>
                <a:ea typeface="Lato"/>
                <a:cs typeface="Lato"/>
                <a:sym typeface="Lato"/>
              </a:rPr>
              <a:t>Isn’t that nice? :)</a:t>
            </a:r>
          </a:p>
          <a:p>
            <a:pPr lvl="0" rtl="0">
              <a:spcBef>
                <a:spcPts val="0"/>
              </a:spcBef>
              <a:buNone/>
            </a:pPr>
            <a:r>
              <a:t/>
            </a:r>
            <a:endParaRPr sz="900">
              <a:solidFill>
                <a:srgbClr val="FFFFFF"/>
              </a:solidFill>
              <a:latin typeface="Lato"/>
              <a:ea typeface="Lato"/>
              <a:cs typeface="Lato"/>
              <a:sym typeface="Lato"/>
            </a:endParaRPr>
          </a:p>
          <a:p>
            <a:pPr lvl="0" rtl="0">
              <a:spcBef>
                <a:spcPts val="0"/>
              </a:spcBef>
              <a:buNone/>
            </a:pPr>
            <a:r>
              <a:rPr lang="en" sz="900">
                <a:solidFill>
                  <a:srgbClr val="FFFFFF"/>
                </a:solidFill>
                <a:latin typeface="Lato"/>
                <a:ea typeface="Lato"/>
                <a:cs typeface="Lato"/>
                <a:sym typeface="Lato"/>
              </a:rPr>
              <a:t>Examples:</a:t>
            </a:r>
          </a:p>
          <a:p>
            <a:pPr lvl="0" rtl="0">
              <a:spcBef>
                <a:spcPts val="0"/>
              </a:spcBef>
              <a:buClr>
                <a:srgbClr val="000000"/>
              </a:buClr>
              <a:buFont typeface="Arial"/>
              <a:buNone/>
            </a:pPr>
            <a:r>
              <a:t/>
            </a:r>
            <a:endParaRPr sz="900">
              <a:solidFill>
                <a:srgbClr val="FFFFFF"/>
              </a:solidFill>
              <a:latin typeface="Lato"/>
              <a:ea typeface="Lato"/>
              <a:cs typeface="Lato"/>
              <a:sym typeface="Lato"/>
            </a:endParaRPr>
          </a:p>
          <a:p>
            <a:pPr lvl="0" rtl="0">
              <a:spcBef>
                <a:spcPts val="0"/>
              </a:spcBef>
              <a:buNone/>
            </a:pPr>
            <a:r>
              <a:t/>
            </a:r>
            <a:endParaRPr sz="9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893700" y="274650"/>
            <a:ext cx="6819300" cy="1143000"/>
          </a:xfrm>
          <a:prstGeom prst="rect">
            <a:avLst/>
          </a:prstGeom>
        </p:spPr>
        <p:txBody>
          <a:bodyPr anchorCtr="0" anchor="b" bIns="91425" lIns="91425" rIns="91425" tIns="91425">
            <a:noAutofit/>
          </a:bodyPr>
          <a:lstStyle/>
          <a:p>
            <a:pPr lvl="0">
              <a:spcBef>
                <a:spcPts val="0"/>
              </a:spcBef>
              <a:buNone/>
            </a:pPr>
            <a:r>
              <a:rPr lang="en"/>
              <a:t>Motivation - Proposed Solution</a:t>
            </a:r>
          </a:p>
        </p:txBody>
      </p:sp>
      <p:sp>
        <p:nvSpPr>
          <p:cNvPr id="96" name="Shape 96"/>
          <p:cNvSpPr txBox="1"/>
          <p:nvPr>
            <p:ph idx="1" type="body"/>
          </p:nvPr>
        </p:nvSpPr>
        <p:spPr>
          <a:xfrm>
            <a:off x="893700" y="1831450"/>
            <a:ext cx="6712500" cy="4736400"/>
          </a:xfrm>
          <a:prstGeom prst="rect">
            <a:avLst/>
          </a:prstGeom>
        </p:spPr>
        <p:txBody>
          <a:bodyPr anchorCtr="0" anchor="t" bIns="91425" lIns="91425" rIns="91425" tIns="91425">
            <a:noAutofit/>
          </a:bodyPr>
          <a:lstStyle/>
          <a:p>
            <a:pPr lvl="0">
              <a:spcBef>
                <a:spcPts val="0"/>
              </a:spcBef>
              <a:buNone/>
            </a:pPr>
            <a:r>
              <a:rPr lang="en"/>
              <a:t>A library that abstracts away the difficulties of processing large data</a:t>
            </a:r>
          </a:p>
          <a:p>
            <a:pPr indent="-228600" lvl="0" marL="457200" rtl="0">
              <a:spcBef>
                <a:spcPts val="0"/>
              </a:spcBef>
            </a:pPr>
            <a:r>
              <a:rPr lang="en"/>
              <a:t>Parallelization</a:t>
            </a:r>
          </a:p>
          <a:p>
            <a:pPr indent="-228600" lvl="1" marL="914400" rtl="0">
              <a:spcBef>
                <a:spcPts val="0"/>
              </a:spcBef>
            </a:pPr>
            <a:r>
              <a:rPr lang="en"/>
              <a:t>Functional programming model</a:t>
            </a:r>
          </a:p>
          <a:p>
            <a:pPr indent="-228600" lvl="0" marL="457200" rtl="0">
              <a:spcBef>
                <a:spcPts val="0"/>
              </a:spcBef>
            </a:pPr>
            <a:r>
              <a:rPr lang="en"/>
              <a:t>Fault-tolerance</a:t>
            </a:r>
          </a:p>
          <a:p>
            <a:pPr indent="-228600" lvl="1" marL="914400" rtl="0">
              <a:spcBef>
                <a:spcPts val="0"/>
              </a:spcBef>
            </a:pPr>
            <a:r>
              <a:rPr lang="en"/>
              <a:t>Can duplicate tasks</a:t>
            </a:r>
          </a:p>
          <a:p>
            <a:pPr indent="-228600" lvl="0" marL="457200" rtl="0">
              <a:spcBef>
                <a:spcPts val="0"/>
              </a:spcBef>
            </a:pPr>
            <a:r>
              <a:rPr lang="en"/>
              <a:t>Data Distribution</a:t>
            </a:r>
          </a:p>
          <a:p>
            <a:pPr indent="-228600" lvl="1" marL="914400" rtl="0">
              <a:spcBef>
                <a:spcPts val="0"/>
              </a:spcBef>
            </a:pPr>
            <a:r>
              <a:rPr lang="en"/>
              <a:t>Distributed file system (GFS)</a:t>
            </a:r>
          </a:p>
          <a:p>
            <a:pPr indent="-228600" lvl="0" marL="457200" rtl="0">
              <a:spcBef>
                <a:spcPts val="0"/>
              </a:spcBef>
            </a:pPr>
            <a:r>
              <a:rPr lang="en"/>
              <a:t>Load balancing</a:t>
            </a:r>
          </a:p>
          <a:p>
            <a:pPr indent="-228600" lvl="1" marL="914400">
              <a:spcBef>
                <a:spcPts val="0"/>
              </a:spcBef>
            </a:pPr>
            <a:r>
              <a:rPr lang="en"/>
              <a:t>Master node </a:t>
            </a:r>
            <a:r>
              <a:rPr lang="en"/>
              <a:t>partitions</a:t>
            </a:r>
            <a:r>
              <a:rPr lang="en"/>
              <a:t> 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Programming Model</a:t>
            </a:r>
          </a:p>
        </p:txBody>
      </p:sp>
      <p:sp>
        <p:nvSpPr>
          <p:cNvPr id="102" name="Shape 102"/>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Map</a:t>
            </a:r>
          </a:p>
          <a:p>
            <a:pPr indent="-228600" lvl="1" marL="914400" rtl="0">
              <a:lnSpc>
                <a:spcPct val="115000"/>
              </a:lnSpc>
              <a:spcBef>
                <a:spcPts val="0"/>
              </a:spcBef>
            </a:pPr>
            <a:r>
              <a:rPr lang="en"/>
              <a:t>Takes input pair</a:t>
            </a:r>
          </a:p>
          <a:p>
            <a:pPr indent="-228600" lvl="1" marL="914400" rtl="0">
              <a:lnSpc>
                <a:spcPct val="115000"/>
              </a:lnSpc>
              <a:spcBef>
                <a:spcPts val="0"/>
              </a:spcBef>
            </a:pPr>
            <a:r>
              <a:rPr lang="en"/>
              <a:t>Produces set of </a:t>
            </a:r>
            <a:r>
              <a:rPr lang="en"/>
              <a:t>intermediate</a:t>
            </a:r>
            <a:r>
              <a:rPr lang="en"/>
              <a:t> key/value pairs</a:t>
            </a:r>
          </a:p>
          <a:p>
            <a:pPr indent="-228600" lvl="0" marL="457200" rtl="0">
              <a:lnSpc>
                <a:spcPct val="115000"/>
              </a:lnSpc>
              <a:spcBef>
                <a:spcPts val="0"/>
              </a:spcBef>
            </a:pPr>
            <a:r>
              <a:rPr lang="en"/>
              <a:t>Reduce</a:t>
            </a:r>
          </a:p>
          <a:p>
            <a:pPr indent="-228600" lvl="1" marL="914400" rtl="0">
              <a:lnSpc>
                <a:spcPct val="115000"/>
              </a:lnSpc>
              <a:spcBef>
                <a:spcPts val="0"/>
              </a:spcBef>
            </a:pPr>
            <a:r>
              <a:rPr lang="en"/>
              <a:t>Accepts a key and all values associated with key</a:t>
            </a:r>
          </a:p>
          <a:p>
            <a:pPr indent="-228600" lvl="1" marL="914400">
              <a:lnSpc>
                <a:spcPct val="115000"/>
              </a:lnSpc>
              <a:spcBef>
                <a:spcPts val="0"/>
              </a:spcBef>
            </a:pPr>
            <a:r>
              <a:rPr lang="en"/>
              <a:t>Merges all </a:t>
            </a:r>
            <a:r>
              <a:rPr lang="en"/>
              <a:t>values</a:t>
            </a:r>
            <a:r>
              <a:rPr lang="en"/>
              <a:t> to possibly form a smaller set of values (typically 1 or 0)</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Examples</a:t>
            </a:r>
          </a:p>
        </p:txBody>
      </p:sp>
      <p:sp>
        <p:nvSpPr>
          <p:cNvPr id="108" name="Shape 108"/>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Distributed Grep</a:t>
            </a:r>
          </a:p>
          <a:p>
            <a:pPr indent="-228600" lvl="1" marL="914400" rtl="0">
              <a:lnSpc>
                <a:spcPct val="115000"/>
              </a:lnSpc>
              <a:spcBef>
                <a:spcPts val="0"/>
              </a:spcBef>
            </a:pPr>
            <a:r>
              <a:rPr lang="en"/>
              <a:t>Finds a matching pattern</a:t>
            </a:r>
          </a:p>
          <a:p>
            <a:pPr indent="-228600" lvl="1" marL="914400" rtl="0">
              <a:lnSpc>
                <a:spcPct val="115000"/>
              </a:lnSpc>
              <a:spcBef>
                <a:spcPts val="0"/>
              </a:spcBef>
            </a:pPr>
            <a:r>
              <a:rPr lang="en"/>
              <a:t>Map -</a:t>
            </a:r>
            <a:r>
              <a:rPr lang="en"/>
              <a:t> finds matching key (line)</a:t>
            </a:r>
          </a:p>
          <a:p>
            <a:pPr indent="-228600" lvl="1" marL="914400" rtl="0">
              <a:lnSpc>
                <a:spcPct val="115000"/>
              </a:lnSpc>
              <a:spcBef>
                <a:spcPts val="0"/>
              </a:spcBef>
            </a:pPr>
            <a:r>
              <a:rPr lang="en"/>
              <a:t>Reduce - pipes to output</a:t>
            </a:r>
          </a:p>
          <a:p>
            <a:pPr indent="-228600" lvl="0" marL="457200" rtl="0">
              <a:lnSpc>
                <a:spcPct val="115000"/>
              </a:lnSpc>
              <a:spcBef>
                <a:spcPts val="0"/>
              </a:spcBef>
            </a:pPr>
            <a:r>
              <a:rPr lang="en"/>
              <a:t>Count of URL Access Frequency</a:t>
            </a:r>
          </a:p>
          <a:p>
            <a:pPr indent="-228600" lvl="1" marL="914400" rtl="0">
              <a:lnSpc>
                <a:spcPct val="115000"/>
              </a:lnSpc>
              <a:spcBef>
                <a:spcPts val="0"/>
              </a:spcBef>
            </a:pPr>
            <a:r>
              <a:rPr lang="en"/>
              <a:t>Counts number of requests to URL</a:t>
            </a:r>
          </a:p>
          <a:p>
            <a:pPr indent="-228600" lvl="1" marL="914400" rtl="0">
              <a:lnSpc>
                <a:spcPct val="115000"/>
              </a:lnSpc>
              <a:spcBef>
                <a:spcPts val="0"/>
              </a:spcBef>
            </a:pPr>
            <a:r>
              <a:rPr lang="en"/>
              <a:t>Map - logs of web page requests (key)</a:t>
            </a:r>
          </a:p>
          <a:p>
            <a:pPr indent="-228600" lvl="1" marL="914400" rtl="0">
              <a:lnSpc>
                <a:spcPct val="115000"/>
              </a:lnSpc>
              <a:spcBef>
                <a:spcPts val="0"/>
              </a:spcBef>
            </a:pPr>
            <a:r>
              <a:rPr lang="en"/>
              <a:t>Reduce - totals the count of URL access’</a:t>
            </a:r>
          </a:p>
          <a:p>
            <a:pPr lvl="0">
              <a:lnSpc>
                <a:spcPct val="115000"/>
              </a:lnSpc>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93700" y="274650"/>
            <a:ext cx="6462600" cy="1143000"/>
          </a:xfrm>
          <a:prstGeom prst="rect">
            <a:avLst/>
          </a:prstGeom>
        </p:spPr>
        <p:txBody>
          <a:bodyPr anchorCtr="0" anchor="b" bIns="91425" lIns="91425" rIns="91425" tIns="91425">
            <a:noAutofit/>
          </a:bodyPr>
          <a:lstStyle/>
          <a:p>
            <a:pPr lvl="0">
              <a:spcBef>
                <a:spcPts val="0"/>
              </a:spcBef>
              <a:buNone/>
            </a:pPr>
            <a:r>
              <a:rPr lang="en"/>
              <a:t>Google File System Background </a:t>
            </a:r>
          </a:p>
        </p:txBody>
      </p:sp>
      <p:sp>
        <p:nvSpPr>
          <p:cNvPr id="114" name="Shape 114"/>
          <p:cNvSpPr txBox="1"/>
          <p:nvPr>
            <p:ph idx="1" type="body"/>
          </p:nvPr>
        </p:nvSpPr>
        <p:spPr>
          <a:xfrm>
            <a:off x="893700" y="1831450"/>
            <a:ext cx="6462600" cy="473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Distributed File System</a:t>
            </a:r>
          </a:p>
          <a:p>
            <a:pPr indent="-228600" lvl="0" marL="457200" rtl="0">
              <a:lnSpc>
                <a:spcPct val="150000"/>
              </a:lnSpc>
              <a:spcBef>
                <a:spcPts val="0"/>
              </a:spcBef>
            </a:pPr>
            <a:r>
              <a:rPr lang="en"/>
              <a:t>Breaks</a:t>
            </a:r>
            <a:r>
              <a:rPr lang="en"/>
              <a:t> files into different blocks</a:t>
            </a:r>
          </a:p>
          <a:p>
            <a:pPr indent="-228600" lvl="1" marL="914400" rtl="0">
              <a:lnSpc>
                <a:spcPct val="150000"/>
              </a:lnSpc>
              <a:spcBef>
                <a:spcPts val="0"/>
              </a:spcBef>
            </a:pPr>
            <a:r>
              <a:rPr lang="en"/>
              <a:t>Replicate across multiple nodes</a:t>
            </a:r>
          </a:p>
          <a:p>
            <a:pPr indent="-228600" lvl="0" marL="457200">
              <a:lnSpc>
                <a:spcPct val="150000"/>
              </a:lnSpc>
              <a:spcBef>
                <a:spcPts val="0"/>
              </a:spcBef>
            </a:pPr>
            <a:r>
              <a:rPr lang="en"/>
              <a:t>High read speeds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ctrTitle"/>
          </p:nvPr>
        </p:nvSpPr>
        <p:spPr>
          <a:xfrm>
            <a:off x="685800" y="2111123"/>
            <a:ext cx="7772400" cy="1546499"/>
          </a:xfrm>
          <a:prstGeom prst="rect">
            <a:avLst/>
          </a:prstGeom>
        </p:spPr>
        <p:txBody>
          <a:bodyPr anchorCtr="0" anchor="b" bIns="91425" lIns="91425" rIns="91425" tIns="91425">
            <a:noAutofit/>
          </a:bodyPr>
          <a:lstStyle/>
          <a:p>
            <a:pPr lvl="0">
              <a:spcBef>
                <a:spcPts val="0"/>
              </a:spcBef>
              <a:buNone/>
            </a:pPr>
            <a:r>
              <a:rPr lang="en"/>
              <a:t>Implementation</a:t>
            </a:r>
          </a:p>
        </p:txBody>
      </p:sp>
      <p:sp>
        <p:nvSpPr>
          <p:cNvPr id="120" name="Shape 120"/>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 type="body"/>
          </p:nvPr>
        </p:nvSpPr>
        <p:spPr>
          <a:xfrm>
            <a:off x="1340700" y="5995100"/>
            <a:ext cx="6462600" cy="467700"/>
          </a:xfrm>
          <a:prstGeom prst="rect">
            <a:avLst/>
          </a:prstGeom>
        </p:spPr>
        <p:txBody>
          <a:bodyPr anchorCtr="0" anchor="b" bIns="91425" lIns="91425" rIns="91425" tIns="91425">
            <a:noAutofit/>
          </a:bodyPr>
          <a:lstStyle/>
          <a:p>
            <a:pPr lvl="0" algn="ctr">
              <a:spcBef>
                <a:spcPts val="0"/>
              </a:spcBef>
              <a:buNone/>
            </a:pPr>
            <a:r>
              <a:rPr lang="en"/>
              <a:t>Execution Overview</a:t>
            </a:r>
          </a:p>
        </p:txBody>
      </p:sp>
      <p:pic>
        <p:nvPicPr>
          <p:cNvPr id="126" name="Shape 126"/>
          <p:cNvPicPr preferRelativeResize="0"/>
          <p:nvPr/>
        </p:nvPicPr>
        <p:blipFill>
          <a:blip r:embed="rId3">
            <a:alphaModFix/>
          </a:blip>
          <a:stretch>
            <a:fillRect/>
          </a:stretch>
        </p:blipFill>
        <p:spPr>
          <a:xfrm>
            <a:off x="152400" y="312725"/>
            <a:ext cx="8839199" cy="55944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