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A7E2D0D-F75C-4632-A211-D9CE0E3AE4D0}">
  <a:tblStyle styleId="{3A7E2D0D-F75C-4632-A211-D9CE0E3AE4D0}"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Kandice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t>Kandice</a:t>
            </a:r>
          </a:p>
          <a:p>
            <a:pPr lvl="0" rtl="0">
              <a:lnSpc>
                <a:spcPct val="115000"/>
              </a:lnSpc>
              <a:spcBef>
                <a:spcPts val="0"/>
              </a:spcBef>
              <a:spcAft>
                <a:spcPts val="1600"/>
              </a:spcAft>
              <a:buClr>
                <a:schemeClr val="dk1"/>
              </a:buClr>
              <a:buSzPct val="110000"/>
              <a:buFont typeface="Arial"/>
              <a:buNone/>
            </a:pPr>
            <a:r>
              <a:rPr lang="en" sz="1000"/>
              <a:t>The thread paradigm is a logical choice for a shared-memory multiprocessor. The concept is based on the fork-join model of parallel computation. A master thread runs serially until it encounters a directive to fork off new threads. These threads can then be distributed and executed on different processors, reducing execution time since more processor cycles are available per time unit. Results of each thread's execution can then be combined. A user can set the number of threads created for a parallel region by setting the environment variable OMP_NUM_THREADS, or the programmer can set it using the library call omp_set_num_threads.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Kandice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t>Reuben</a:t>
            </a:r>
          </a:p>
          <a:p>
            <a:pPr lvl="0" rtl="0">
              <a:lnSpc>
                <a:spcPct val="115000"/>
              </a:lnSpc>
              <a:spcBef>
                <a:spcPts val="0"/>
              </a:spcBef>
              <a:spcAft>
                <a:spcPts val="1600"/>
              </a:spcAft>
              <a:buClr>
                <a:schemeClr val="dk1"/>
              </a:buClr>
              <a:buSzPct val="110000"/>
              <a:buFont typeface="Arial"/>
              <a:buNone/>
            </a:pPr>
            <a:r>
              <a:rPr lang="en" sz="1000"/>
              <a:t>The standard has been developed by a committee of vendors, government labs, and universities.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a:p>
            <a:pPr lvl="0" rtl="0">
              <a:spcBef>
                <a:spcPts val="0"/>
              </a:spcBef>
              <a:buNone/>
            </a:pPr>
            <a:r>
              <a:rPr lang="en"/>
              <a:t>MPICH </a:t>
            </a:r>
          </a:p>
          <a:p>
            <a:pPr lvl="0" rtl="0">
              <a:spcBef>
                <a:spcPts val="0"/>
              </a:spcBef>
              <a:buNone/>
            </a:pPr>
            <a:r>
              <a:t/>
            </a:r>
            <a:endParaRPr/>
          </a:p>
          <a:p>
            <a:pPr lvl="0" rtl="0">
              <a:spcBef>
                <a:spcPts val="0"/>
              </a:spcBef>
              <a:buNone/>
            </a:pPr>
            <a:r>
              <a:rPr lang="en"/>
              <a:t>-Based on the Chameleon portability system to provide a lightweight implementation layer </a:t>
            </a:r>
          </a:p>
          <a:p>
            <a:pPr lvl="0" rtl="0">
              <a:spcBef>
                <a:spcPts val="0"/>
              </a:spcBef>
              <a:buNone/>
            </a:pPr>
            <a:r>
              <a:rPr lang="en"/>
              <a:t>-Open Source</a:t>
            </a:r>
          </a:p>
          <a:p>
            <a:pPr lvl="0" rtl="0">
              <a:spcBef>
                <a:spcPts val="0"/>
              </a:spcBef>
              <a:buNone/>
            </a:pPr>
            <a:r>
              <a:rPr lang="en"/>
              <a:t>-Portable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a:p>
            <a:pPr lvl="0" rtl="0">
              <a:lnSpc>
                <a:spcPct val="115000"/>
              </a:lnSpc>
              <a:spcBef>
                <a:spcPts val="0"/>
              </a:spcBef>
              <a:spcAft>
                <a:spcPts val="1600"/>
              </a:spcAft>
              <a:buClr>
                <a:schemeClr val="dk1"/>
              </a:buClr>
              <a:buSzPct val="110000"/>
              <a:buFont typeface="Arial"/>
              <a:buNone/>
            </a:pPr>
            <a:r>
              <a:rPr lang="en" sz="1000"/>
              <a:t>All of these items are able to be set by the programmer. For example, one can define a group of processes, then send a message only to that group.</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a:p>
            <a:pPr lvl="0" rtl="0">
              <a:lnSpc>
                <a:spcPct val="115000"/>
              </a:lnSpc>
              <a:spcBef>
                <a:spcPts val="0"/>
              </a:spcBef>
              <a:spcAft>
                <a:spcPts val="1600"/>
              </a:spcAft>
              <a:buNone/>
            </a:pPr>
            <a:r>
              <a:rPr lang="en" sz="1000"/>
              <a:t>Note that the other processes run continuously from the launch of the program, a difference from the OpenMP fork-join model. More complex coordination schemes are possible with MPI, but they introduce challenges which will be discussed shortly. </a:t>
            </a:r>
          </a:p>
          <a:p>
            <a:pPr lvl="0" rtl="0">
              <a:lnSpc>
                <a:spcPct val="115000"/>
              </a:lnSpc>
              <a:spcBef>
                <a:spcPts val="0"/>
              </a:spcBef>
              <a:spcAft>
                <a:spcPts val="1600"/>
              </a:spcAft>
              <a:buNone/>
            </a:pPr>
            <a:r>
              <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Kandice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Reuben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Kandice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a:p>
            <a:pPr lvl="0">
              <a:spcBef>
                <a:spcPts val="0"/>
              </a:spcBef>
              <a:buClr>
                <a:schemeClr val="dk1"/>
              </a:buClr>
              <a:buSzPct val="100000"/>
              <a:buFont typeface="Arial"/>
              <a:buNone/>
            </a:pPr>
            <a:r>
              <a:rPr lang="en"/>
              <a:t>pointer to starting address, number of items sent, type of items sent, destination processor, message id, group of processors which are eligible to receive the message (in the case of MPI_COMM_WORLD, all of them)</a:t>
            </a: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Kandice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t>Kandice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Kandice</a:t>
            </a:r>
          </a:p>
          <a:p>
            <a:pPr lvl="0" rtl="0">
              <a:lnSpc>
                <a:spcPct val="115000"/>
              </a:lnSpc>
              <a:spcBef>
                <a:spcPts val="0"/>
              </a:spcBef>
              <a:spcAft>
                <a:spcPts val="1600"/>
              </a:spcAft>
              <a:buClr>
                <a:schemeClr val="dk1"/>
              </a:buClr>
              <a:buSzPct val="110000"/>
              <a:buFont typeface="Arial"/>
              <a:buNone/>
            </a:pPr>
            <a:r>
              <a:rPr lang="en" sz="1000">
                <a:solidFill>
                  <a:schemeClr val="dk1"/>
                </a:solidFill>
              </a:rPr>
              <a:t>One of the issues that arises in any multiprocessing system is load balancing. Load balancing is the problem of distributing a task to a set of processors so that each processor has approximately the same amount of work to perform. As an analogy, consider a group of people bailing out a boat with buckets. There are two sizes of buckets, one twice as large as the other. Everyone removes the same number of buckets of water from the boat, but the larger buckets take twice as long to empty as the smaller buckets because they are heavier.</a:t>
            </a:r>
            <a:br>
              <a:rPr lang="en" sz="1000">
                <a:solidFill>
                  <a:schemeClr val="dk1"/>
                </a:solidFill>
              </a:rPr>
            </a:br>
            <a:r>
              <a:rPr lang="en" sz="1000">
                <a:solidFill>
                  <a:schemeClr val="dk1"/>
                </a:solidFill>
              </a:rPr>
              <a:t>The bailers with smaller buckets end up waiting a long time. In the time it takes the people with the larger buckets to empty one bucket-full, a person with a smaller bucket could have emptied two bucket-fulls. Clearly the water bailing could be more efficient.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000"/>
              <a:t>Kandice</a:t>
            </a:r>
          </a:p>
          <a:p>
            <a:pPr lvl="0" rtl="0">
              <a:lnSpc>
                <a:spcPct val="115000"/>
              </a:lnSpc>
              <a:spcBef>
                <a:spcPts val="0"/>
              </a:spcBef>
              <a:spcAft>
                <a:spcPts val="1600"/>
              </a:spcAft>
              <a:buClr>
                <a:schemeClr val="dk1"/>
              </a:buClr>
              <a:buSzPct val="110000"/>
              <a:buFont typeface="Arial"/>
              <a:buNone/>
            </a:pPr>
            <a:r>
              <a:rPr lang="en" sz="1000"/>
              <a:t>In OpenMP, load balancing is often a problem of thread scheduling. By default, once a thread is finished with a region of code, it waits for the other threads to complete the same region, much as the water bailers in the example above. OpenMP has several options for thread scheduling to improve the inefficiency that can result in the default thread scheduling algorithm.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000"/>
              <a:t>Kandice</a:t>
            </a:r>
          </a:p>
          <a:p>
            <a:pPr lvl="0" rtl="0">
              <a:lnSpc>
                <a:spcPct val="115000"/>
              </a:lnSpc>
              <a:spcBef>
                <a:spcPts val="0"/>
              </a:spcBef>
              <a:spcAft>
                <a:spcPts val="1600"/>
              </a:spcAft>
              <a:buClr>
                <a:schemeClr val="dk1"/>
              </a:buClr>
              <a:buSzPct val="110000"/>
              <a:buFont typeface="Arial"/>
              <a:buNone/>
            </a:pPr>
            <a:r>
              <a:rPr lang="en" sz="1000"/>
              <a:t>It may seem that dynamic scheduling is the best scheduling algorithm available, but that is not always the case. A certain amount of overhead is involved in assigning additional iterations to a thread, slowing down the overall execution time of the OpenMP program. For this reason, finding an optimal n for dynamic scheduling can be difficult.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Reuben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000"/>
              <a:t>Reuben</a:t>
            </a:r>
          </a:p>
          <a:p>
            <a:pPr lvl="0" rtl="0">
              <a:lnSpc>
                <a:spcPct val="115000"/>
              </a:lnSpc>
              <a:spcBef>
                <a:spcPts val="0"/>
              </a:spcBef>
              <a:spcAft>
                <a:spcPts val="1600"/>
              </a:spcAft>
              <a:buNone/>
            </a:pPr>
            <a:r>
              <a:rPr lang="en" sz="1000"/>
              <a:t>The goal of load balancing is for each processor to perform an equitable share of the total workload.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a:p>
            <a:pPr lvl="0" rtl="0">
              <a:lnSpc>
                <a:spcPct val="115000"/>
              </a:lnSpc>
              <a:spcBef>
                <a:spcPts val="0"/>
              </a:spcBef>
              <a:spcAft>
                <a:spcPts val="1600"/>
              </a:spcAft>
              <a:buNone/>
            </a:pPr>
            <a:r>
              <a:rPr lang="en" sz="1000"/>
              <a:t>Distributing other problems, however, is not as easy. It can often be difficult or impossible to determine the amount of computation required by a subdomain of a problem.</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lang="en" sz="1000"/>
              <a:t>Reuben</a:t>
            </a:r>
          </a:p>
          <a:p>
            <a:pPr lvl="0" rtl="0">
              <a:lnSpc>
                <a:spcPct val="115000"/>
              </a:lnSpc>
              <a:spcBef>
                <a:spcPts val="0"/>
              </a:spcBef>
              <a:spcAft>
                <a:spcPts val="1600"/>
              </a:spcAft>
              <a:buClr>
                <a:schemeClr val="dk1"/>
              </a:buClr>
              <a:buSzPct val="110000"/>
              <a:buFont typeface="Arial"/>
              <a:buNone/>
            </a:pPr>
            <a:r>
              <a:rPr lang="en" sz="1000"/>
              <a:t>The problem in the example above is that both processes execute code in what is known as a critical section. Various methods of synchronization exist to prevent two threads from simultaneously executing critical sections. Typically, one thread will acquire a lock on a critical section, preventing other threads from executing code in that section. Threads that attempt to execute a locked critical section must wait until the lock is released by the thread that acquired it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Reuben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Kandice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Kandice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Kandice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solidFill>
                  <a:schemeClr val="dk1"/>
                </a:solidFill>
              </a:rPr>
              <a:t>Kandice</a:t>
            </a:r>
          </a:p>
          <a:p>
            <a:pPr lvl="0">
              <a:spcBef>
                <a:spcPts val="0"/>
              </a:spcBef>
              <a:buNone/>
            </a:pPr>
            <a:r>
              <a:t/>
            </a:r>
            <a:endParaRPr sz="1000">
              <a:solidFill>
                <a:schemeClr val="dk1"/>
              </a:solidFill>
            </a:endParaRPr>
          </a:p>
          <a:p>
            <a:pPr lvl="0">
              <a:spcBef>
                <a:spcPts val="0"/>
              </a:spcBef>
              <a:buNone/>
            </a:pPr>
            <a:r>
              <a:rPr lang="en" sz="1000">
                <a:solidFill>
                  <a:schemeClr val="dk1"/>
                </a:solidFill>
              </a:rPr>
              <a:t>One parallel computing architecture uses a single address space. Systems based on this concept, otherwise known as shared-memory multiprocessors, allow processor communication through variables stored in a shared address space.</a:t>
            </a:r>
          </a:p>
          <a:p>
            <a:pPr lvl="0">
              <a:spcBef>
                <a:spcPts val="0"/>
              </a:spcBef>
              <a:buNone/>
            </a:pPr>
            <a:r>
              <a:t/>
            </a:r>
            <a:endParaRPr sz="1000">
              <a:solidFill>
                <a:schemeClr val="dk1"/>
              </a:solidFill>
            </a:endParaRPr>
          </a:p>
          <a:p>
            <a:pPr lvl="0">
              <a:spcBef>
                <a:spcPts val="0"/>
              </a:spcBef>
              <a:buNone/>
            </a:pPr>
            <a:r>
              <a:rPr lang="en" sz="1000">
                <a:solidFill>
                  <a:schemeClr val="dk1"/>
                </a:solidFill>
              </a:rPr>
              <a:t>Another major architecture for parallel computers employs a scheme by which each processor has its own memory module. Such a distributed-memory multiprocessor is constructed by connecting each component with a high-speed communications network. Processors communicate to each other over the network.</a:t>
            </a:r>
          </a:p>
          <a:p>
            <a:pPr lvl="0">
              <a:spcBef>
                <a:spcPts val="0"/>
              </a:spcBef>
              <a:buClr>
                <a:schemeClr val="dk1"/>
              </a:buClr>
              <a:buSzPct val="78571"/>
              <a:buFont typeface="Arial"/>
              <a:buNone/>
            </a:pPr>
            <a:r>
              <a:t/>
            </a:r>
            <a:endParaRPr sz="1400">
              <a:solidFill>
                <a:schemeClr val="dk1"/>
              </a:solidFill>
            </a:endParaRPr>
          </a:p>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Kandice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Kandice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a:t>
            </a:r>
          </a:p>
          <a:p>
            <a:pPr lvl="0" rtl="0">
              <a:lnSpc>
                <a:spcPct val="115000"/>
              </a:lnSpc>
              <a:spcBef>
                <a:spcPts val="0"/>
              </a:spcBef>
              <a:spcAft>
                <a:spcPts val="1600"/>
              </a:spcAft>
              <a:buNone/>
            </a:pPr>
            <a:r>
              <a:rPr lang="en" sz="1000"/>
              <a:t>One of the biggest challenges in programming a distributed-memory multiprocessor is implementing efficient inter-process communication. Making communication efficient, that is, minimizing the overhead involved in message passing, adds further complexity.</a:t>
            </a:r>
          </a:p>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rtl="0">
              <a:lnSpc>
                <a:spcPct val="115000"/>
              </a:lnSpc>
              <a:spcBef>
                <a:spcPts val="0"/>
              </a:spcBef>
              <a:spcAft>
                <a:spcPts val="1600"/>
              </a:spcAft>
              <a:buClr>
                <a:srgbClr val="000000"/>
              </a:buClr>
              <a:buSzPct val="100000"/>
            </a:pPr>
            <a:r>
              <a:rPr lang="en" sz="1000">
                <a:solidFill>
                  <a:schemeClr val="dk1"/>
                </a:solidFill>
              </a:rPr>
              <a:t>Reuben</a:t>
            </a:r>
          </a:p>
          <a:p>
            <a:pPr indent="-292100" lvl="0" marL="457200" rtl="0">
              <a:lnSpc>
                <a:spcPct val="115000"/>
              </a:lnSpc>
              <a:spcBef>
                <a:spcPts val="0"/>
              </a:spcBef>
              <a:spcAft>
                <a:spcPts val="1600"/>
              </a:spcAft>
              <a:buClr>
                <a:srgbClr val="000000"/>
              </a:buClr>
              <a:buSzPct val="100000"/>
            </a:pPr>
            <a:r>
              <a:rPr lang="en" sz="1000"/>
              <a:t>points within a program where each process waits until all other processes get there. When this occurs, each process resumes execution.</a:t>
            </a:r>
          </a:p>
          <a:p>
            <a:pPr indent="-292100" lvl="0" marL="457200" rtl="0">
              <a:lnSpc>
                <a:spcPct val="115000"/>
              </a:lnSpc>
              <a:spcBef>
                <a:spcPts val="0"/>
              </a:spcBef>
              <a:spcAft>
                <a:spcPts val="1600"/>
              </a:spcAft>
              <a:buClr>
                <a:srgbClr val="000000"/>
              </a:buClr>
              <a:buSzPct val="100000"/>
            </a:pPr>
            <a:r>
              <a:rPr lang="en" sz="1000"/>
              <a:t>message passing routines which cause a process to wait until a message is sent or received before continuing execution</a:t>
            </a:r>
          </a:p>
          <a:p>
            <a:pPr indent="-292100" lvl="0" marL="457200" rtl="0">
              <a:lnSpc>
                <a:spcPct val="115000"/>
              </a:lnSpc>
              <a:spcBef>
                <a:spcPts val="0"/>
              </a:spcBef>
              <a:spcAft>
                <a:spcPts val="1600"/>
              </a:spcAft>
              <a:buClr>
                <a:srgbClr val="000000"/>
              </a:buClr>
              <a:buSzPct val="100000"/>
            </a:pPr>
            <a:r>
              <a:rPr lang="en" sz="1000"/>
              <a:t>message passing routines which do not cause a process to wait until a message is sent or received before continuing execution</a:t>
            </a:r>
          </a:p>
          <a:p>
            <a:pPr indent="-292100" lvl="0" marL="457200" rtl="0">
              <a:lnSpc>
                <a:spcPct val="115000"/>
              </a:lnSpc>
              <a:spcBef>
                <a:spcPts val="0"/>
              </a:spcBef>
              <a:spcAft>
                <a:spcPts val="1600"/>
              </a:spcAft>
              <a:buClr>
                <a:srgbClr val="000000"/>
              </a:buClr>
              <a:buSzPct val="100000"/>
            </a:pPr>
            <a:r>
              <a:rPr lang="en" sz="1000"/>
              <a:t>messages sent in one of three ways: one process sends other processes in a process group a message, all processes in a group send messages to all processes in the same group, and all processes in a group send a message to one process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solidFill>
                  <a:schemeClr val="dk1"/>
                </a:solidFill>
              </a:rPr>
              <a:t>Reuben/Kandice</a:t>
            </a:r>
          </a:p>
          <a:p>
            <a:pPr lvl="0" rtl="0">
              <a:lnSpc>
                <a:spcPct val="115000"/>
              </a:lnSpc>
              <a:spcBef>
                <a:spcPts val="0"/>
              </a:spcBef>
              <a:spcAft>
                <a:spcPts val="1600"/>
              </a:spcAft>
              <a:buClr>
                <a:schemeClr val="dk1"/>
              </a:buClr>
              <a:buSzPct val="110000"/>
              <a:buFont typeface="Arial"/>
              <a:buNone/>
            </a:pPr>
            <a:r>
              <a:rPr lang="en" sz="1000"/>
              <a:t>Both shared-memory multiprocessors and distributed-memory processors have advantages and disadvantages in terms of ease of programming. Porting a serial program to a shared- memory system can often be a simple matter by adding loop-level parallelism with OpenMP, but one must be aware of race conditions, deadlocks, and other problems associated with the paradigm that may arise. For programmers used to a thread paradigm, moving to OpenMP is relatively straightforward. Writing an MPI program, on the other hand, involves the additional problem solving of how to divide the domain of a task among processes with separate memory spaces. Coordinating processes with communication routines can be quite a challenge. There is no concern over thread issues, but data synchronization is still a consideration.</a:t>
            </a:r>
          </a:p>
          <a:p>
            <a:pPr lvl="0" rtl="0">
              <a:lnSpc>
                <a:spcPct val="115000"/>
              </a:lnSpc>
              <a:spcBef>
                <a:spcPts val="0"/>
              </a:spcBef>
              <a:spcAft>
                <a:spcPts val="1600"/>
              </a:spcAft>
              <a:buClr>
                <a:schemeClr val="dk1"/>
              </a:buClr>
              <a:buSzPct val="110000"/>
              <a:buFont typeface="Arial"/>
              <a:buNone/>
            </a:pPr>
            <a:r>
              <a:rPr lang="en" sz="1000"/>
              <a:t>Where OpenMP has an advantage in ease of programming and ease of porting serial programs, shared-memory systems in general have poor scalability. Adding additional processors to a shared-memory multiprocessor increases the bus traffic on the system, slowing down memory access time and delaying program execution. Distributed-memory multiprocessors, however, have the advantage that each processor has a separate bus with access to its own memory. Because of this, they are much more scalable. In addition, it is possible to build large, inexpensive cluster computers by using commodity systems connected via a network. The Beowulf Project is developing clusters from Linux systems using</a:t>
            </a:r>
            <a:br>
              <a:rPr lang="en" sz="1000"/>
            </a:br>
            <a:r>
              <a:rPr lang="en" sz="1000"/>
              <a:t>MPI. However, latency of the network connecting the individual processors is an issue, so efficient communication schemes must be devised.</a:t>
            </a:r>
          </a:p>
          <a:p>
            <a:pPr lvl="0" rtl="0">
              <a:spcBef>
                <a:spcPts val="0"/>
              </a:spcBef>
              <a:buClr>
                <a:schemeClr val="dk1"/>
              </a:buClr>
              <a:buSzPct val="110000"/>
              <a:buFont typeface="Arial"/>
              <a:buNone/>
            </a:pPr>
            <a:r>
              <a:t/>
            </a:r>
            <a:endParaRPr sz="1000"/>
          </a:p>
          <a:p>
            <a:pPr lvl="0" rtl="0">
              <a:lnSpc>
                <a:spcPct val="115000"/>
              </a:lnSpc>
              <a:spcBef>
                <a:spcPts val="0"/>
              </a:spcBef>
              <a:spcAft>
                <a:spcPts val="1600"/>
              </a:spcAft>
              <a:buClr>
                <a:schemeClr val="dk1"/>
              </a:buClr>
              <a:buSzPct val="110000"/>
              <a:buFont typeface="Arial"/>
              <a:buNone/>
            </a:pPr>
            <a:r>
              <a:t/>
            </a:r>
            <a:endParaRPr sz="1000"/>
          </a:p>
          <a:p>
            <a:pPr lvl="0">
              <a:spcBef>
                <a:spcPts val="0"/>
              </a:spcBef>
              <a:buNone/>
            </a:pPr>
            <a:r>
              <a:t/>
            </a:r>
            <a:endParaRPr sz="10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92100" lvl="0" marL="457200" rtl="0">
              <a:lnSpc>
                <a:spcPct val="115000"/>
              </a:lnSpc>
              <a:spcBef>
                <a:spcPts val="0"/>
              </a:spcBef>
              <a:spcAft>
                <a:spcPts val="1600"/>
              </a:spcAft>
              <a:buClr>
                <a:srgbClr val="000000"/>
              </a:buClr>
              <a:buSzPct val="100000"/>
            </a:pPr>
            <a:r>
              <a:rPr lang="en" sz="1000"/>
              <a:t>Kandice</a:t>
            </a:r>
          </a:p>
          <a:p>
            <a:pPr indent="-292100" lvl="0" marL="457200" rtl="0">
              <a:lnSpc>
                <a:spcPct val="115000"/>
              </a:lnSpc>
              <a:spcBef>
                <a:spcPts val="0"/>
              </a:spcBef>
              <a:spcAft>
                <a:spcPts val="1600"/>
              </a:spcAft>
              <a:buClr>
                <a:srgbClr val="000000"/>
              </a:buClr>
              <a:buSzPct val="100000"/>
            </a:pPr>
            <a:r>
              <a:rPr lang="en" sz="1000"/>
              <a:t>The largest and fastest computers in the world today employ both shared and distributed memory architectures.</a:t>
            </a:r>
          </a:p>
          <a:p>
            <a:pPr indent="-292100" lvl="0" marL="457200" rtl="0">
              <a:lnSpc>
                <a:spcPct val="115000"/>
              </a:lnSpc>
              <a:spcBef>
                <a:spcPts val="0"/>
              </a:spcBef>
              <a:spcAft>
                <a:spcPts val="1600"/>
              </a:spcAft>
              <a:buClr>
                <a:srgbClr val="000000"/>
              </a:buClr>
              <a:buSzPct val="100000"/>
            </a:pPr>
            <a:r>
              <a:rPr lang="en" sz="1000"/>
              <a:t>Current trends seem to indicate that this type of memory architecture will continue to prevail and increase at the high end of computing for the foreseeable future.</a:t>
            </a:r>
          </a:p>
          <a:p>
            <a:pPr lvl="0" rtl="0">
              <a:lnSpc>
                <a:spcPct val="115000"/>
              </a:lnSpc>
              <a:spcBef>
                <a:spcPts val="0"/>
              </a:spcBef>
              <a:spcAft>
                <a:spcPts val="1600"/>
              </a:spcAft>
              <a:buNone/>
            </a:pPr>
            <a:r>
              <a:t/>
            </a:r>
            <a:endParaRPr sz="1800">
              <a:solidFill>
                <a:schemeClr val="dk2"/>
              </a:solidFill>
            </a:endParaRPr>
          </a:p>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Kandice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15000"/>
              </a:lnSpc>
              <a:spcBef>
                <a:spcPts val="0"/>
              </a:spcBef>
              <a:spcAft>
                <a:spcPts val="1600"/>
              </a:spcAft>
              <a:buNone/>
            </a:pPr>
            <a:r>
              <a:rPr lang="en" sz="1000"/>
              <a:t>Kandice</a:t>
            </a:r>
          </a:p>
          <a:p>
            <a:pPr indent="0" lvl="0" marL="0" rtl="0">
              <a:lnSpc>
                <a:spcPct val="115000"/>
              </a:lnSpc>
              <a:spcBef>
                <a:spcPts val="0"/>
              </a:spcBef>
              <a:spcAft>
                <a:spcPts val="1600"/>
              </a:spcAft>
              <a:buNone/>
            </a:pPr>
            <a:r>
              <a:rPr lang="en" sz="1000"/>
              <a:t>heterogeneous HPC hardware platforms and architectures - systems which contain different types of architectures and hardware, such as multiple type of CPU in one computer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Reuben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Reuben</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07" name="Shape 4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Reuben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Reuben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t>Kandice</a:t>
            </a:r>
          </a:p>
          <a:p>
            <a:pPr lvl="0" rtl="0">
              <a:lnSpc>
                <a:spcPct val="115000"/>
              </a:lnSpc>
              <a:spcBef>
                <a:spcPts val="0"/>
              </a:spcBef>
              <a:spcAft>
                <a:spcPts val="1600"/>
              </a:spcAft>
              <a:buClr>
                <a:schemeClr val="dk1"/>
              </a:buClr>
              <a:buSzPct val="110000"/>
              <a:buFont typeface="Arial"/>
              <a:buNone/>
            </a:pPr>
            <a:r>
              <a:rPr lang="en" sz="1000"/>
              <a:t>OpenMP is an open standard for providing parallelization mechanisms on shared-memory multiprocessors. Specifications exist for C/C++ and FORTRAN, several of the most commonly used languages for writing parallel programs. The standard provides a specification of compiler directives, library routines, and environment variables that control the parallelization and runtime characteristics of a program. Since it is a standard which is enjoying increasing levels of implementation, code written with OpenMP is portable to other shared-memory multiprocessors . The compiler directives defined by OpenMP tell a compiler which regions of code should be parallelized and define specific options for parallelization. In addition, some precompiler tools exist which can automatically convert serial programs into parallel programs by inserting compiler directives in appropriate places, making the parallelization of a program even easier. </a:t>
            </a:r>
          </a:p>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00"/>
              <a:t>Kandice</a:t>
            </a:r>
          </a:p>
          <a:p>
            <a:pPr lvl="0">
              <a:spcBef>
                <a:spcPts val="0"/>
              </a:spcBef>
              <a:buNone/>
            </a:pPr>
            <a:r>
              <a:t/>
            </a:r>
            <a:endParaRPr sz="1000"/>
          </a:p>
          <a:p>
            <a:pPr lvl="0">
              <a:spcBef>
                <a:spcPts val="0"/>
              </a:spcBef>
              <a:buNone/>
            </a:pPr>
            <a:r>
              <a:rPr lang="en" sz="1000"/>
              <a:t>The compiler directives defined by OpenMP tell a compiler which regions of code should be parallelized and define specific options for parallelization. In addition, some precompiler tools exist which can  automatically convert serial programs into parallel programs by inserting compiler directives in appropriate places, making the parallelization of a program even easier.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spcAft>
                <a:spcPts val="1600"/>
              </a:spcAft>
              <a:buClr>
                <a:schemeClr val="dk1"/>
              </a:buClr>
              <a:buSzPct val="110000"/>
              <a:buFont typeface="Arial"/>
              <a:buNone/>
            </a:pPr>
            <a:r>
              <a:rPr lang="en" sz="1000"/>
              <a:t>Kandice</a:t>
            </a:r>
          </a:p>
          <a:p>
            <a:pPr lvl="0" rtl="0">
              <a:lnSpc>
                <a:spcPct val="115000"/>
              </a:lnSpc>
              <a:spcBef>
                <a:spcPts val="0"/>
              </a:spcBef>
              <a:spcAft>
                <a:spcPts val="1600"/>
              </a:spcAft>
              <a:buClr>
                <a:schemeClr val="dk1"/>
              </a:buClr>
              <a:buSzPct val="110000"/>
              <a:buFont typeface="Arial"/>
              <a:buNone/>
            </a:pPr>
            <a:r>
              <a:rPr lang="en" sz="1000"/>
              <a:t>OpenMP is based on a thread paradigm. A running program, referred to as a process, is allocated its own memory space by the operating system when the program is loaded into memory. Within a process, multiple threads may exist. A thread is an active execution sequence of instructions within a process. Threads within a process share the same memory space and can access the same variables. They have the advantage of allowing a process to perform multiple tasks seemingly simultaneously. For example, a web browser may have a thread that requests and receives web pages, another thread to render web pages for display on the screen, and yet another thread to "listen" for user input and respond appropriately. Without threads, the web browser might be required to block while waiting for a web page to download, preventing a user from doing things such as accessing a pull-down menu.</a:t>
            </a:r>
          </a:p>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buChar char="●"/>
              <a:defRPr/>
            </a:lvl1pPr>
            <a:lvl2pPr lvl="1" algn="ctr">
              <a:spcBef>
                <a:spcPts val="0"/>
              </a:spcBef>
              <a:buChar char="○"/>
              <a:defRPr/>
            </a:lvl2pPr>
            <a:lvl3pPr lvl="2" algn="ctr">
              <a:spcBef>
                <a:spcPts val="0"/>
              </a:spcBef>
              <a:buChar char="■"/>
              <a:defRPr/>
            </a:lvl3pPr>
            <a:lvl4pPr lvl="3" algn="ctr">
              <a:spcBef>
                <a:spcPts val="0"/>
              </a:spcBef>
              <a:buChar char="●"/>
              <a:defRPr/>
            </a:lvl4pPr>
            <a:lvl5pPr lvl="4" algn="ctr">
              <a:spcBef>
                <a:spcPts val="0"/>
              </a:spcBef>
              <a:buChar char="○"/>
              <a:defRPr/>
            </a:lvl5pPr>
            <a:lvl6pPr lvl="5" algn="ctr">
              <a:spcBef>
                <a:spcPts val="0"/>
              </a:spcBef>
              <a:buChar char="■"/>
              <a:defRPr/>
            </a:lvl6pPr>
            <a:lvl7pPr lvl="6" algn="ctr">
              <a:spcBef>
                <a:spcPts val="0"/>
              </a:spcBef>
              <a:buChar char="●"/>
              <a:defRPr/>
            </a:lvl7pPr>
            <a:lvl8pPr lvl="7" algn="ctr">
              <a:spcBef>
                <a:spcPts val="0"/>
              </a:spcBef>
              <a:buChar char="○"/>
              <a:defRPr/>
            </a:lvl8pPr>
            <a:lvl9pPr lvl="8" algn="ctr">
              <a:spcBef>
                <a:spcPts val="0"/>
              </a:spcBef>
              <a:buChar char="■"/>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buChar char="●"/>
              <a:defRPr sz="14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buChar char="●"/>
              <a:defRPr sz="1200"/>
            </a:lvl1pPr>
            <a:lvl2pPr lvl="1">
              <a:spcBef>
                <a:spcPts val="0"/>
              </a:spcBef>
              <a:buSzPct val="100000"/>
              <a:buChar char="○"/>
              <a:defRPr sz="1200"/>
            </a:lvl2pPr>
            <a:lvl3pPr lvl="2">
              <a:spcBef>
                <a:spcPts val="0"/>
              </a:spcBef>
              <a:buSzPct val="100000"/>
              <a:buChar char="■"/>
              <a:defRPr sz="1200"/>
            </a:lvl3pPr>
            <a:lvl4pPr lvl="3">
              <a:spcBef>
                <a:spcPts val="0"/>
              </a:spcBef>
              <a:buSzPct val="100000"/>
              <a:buChar char="●"/>
              <a:defRPr sz="1200"/>
            </a:lvl4pPr>
            <a:lvl5pPr lvl="4">
              <a:spcBef>
                <a:spcPts val="0"/>
              </a:spcBef>
              <a:buSzPct val="100000"/>
              <a:buChar char="○"/>
              <a:defRPr sz="1200"/>
            </a:lvl5pPr>
            <a:lvl6pPr lvl="5">
              <a:spcBef>
                <a:spcPts val="0"/>
              </a:spcBef>
              <a:buSzPct val="100000"/>
              <a:buChar char="■"/>
              <a:defRPr sz="1200"/>
            </a:lvl6pPr>
            <a:lvl7pPr lvl="6">
              <a:spcBef>
                <a:spcPts val="0"/>
              </a:spcBef>
              <a:buSzPct val="100000"/>
              <a:buChar char="●"/>
              <a:defRPr sz="1200"/>
            </a:lvl7pPr>
            <a:lvl8pPr lvl="7">
              <a:spcBef>
                <a:spcPts val="0"/>
              </a:spcBef>
              <a:buSzPct val="100000"/>
              <a:buChar char="○"/>
              <a:defRPr sz="1200"/>
            </a:lvl8pPr>
            <a:lvl9pPr lvl="8">
              <a:spcBef>
                <a:spcPts val="0"/>
              </a:spcBef>
              <a:buSzPct val="100000"/>
              <a:buChar char="■"/>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buChar char="●"/>
              <a:defRPr/>
            </a:lvl1pPr>
            <a:lvl2pPr lvl="1">
              <a:spcBef>
                <a:spcPts val="0"/>
              </a:spcBef>
              <a:buChar char="○"/>
              <a:defRPr/>
            </a:lvl2pPr>
            <a:lvl3pPr lvl="2">
              <a:spcBef>
                <a:spcPts val="0"/>
              </a:spcBef>
              <a:buChar char="■"/>
              <a:defRPr/>
            </a:lvl3pPr>
            <a:lvl4pPr lvl="3">
              <a:spcBef>
                <a:spcPts val="0"/>
              </a:spcBef>
              <a:buChar char="●"/>
              <a:defRPr/>
            </a:lvl4pPr>
            <a:lvl5pPr lvl="4">
              <a:spcBef>
                <a:spcPts val="0"/>
              </a:spcBef>
              <a:buChar char="○"/>
              <a:defRPr/>
            </a:lvl5pPr>
            <a:lvl6pPr lvl="5">
              <a:spcBef>
                <a:spcPts val="0"/>
              </a:spcBef>
              <a:buChar char="■"/>
              <a:defRPr/>
            </a:lvl6pPr>
            <a:lvl7pPr lvl="6">
              <a:spcBef>
                <a:spcPts val="0"/>
              </a:spcBef>
              <a:buChar char="●"/>
              <a:defRPr/>
            </a:lvl7pPr>
            <a:lvl8pPr lvl="7">
              <a:spcBef>
                <a:spcPts val="0"/>
              </a:spcBef>
              <a:buChar char="○"/>
              <a:defRPr/>
            </a:lvl8pPr>
            <a:lvl9pPr lvl="8">
              <a:spcBef>
                <a:spcPts val="0"/>
              </a:spcBef>
              <a:buChar char="■"/>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har char="●"/>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904475"/>
            <a:ext cx="8520600" cy="2052600"/>
          </a:xfrm>
          <a:prstGeom prst="rect">
            <a:avLst/>
          </a:prstGeom>
        </p:spPr>
        <p:txBody>
          <a:bodyPr anchorCtr="0" anchor="b" bIns="91425" lIns="91425" rIns="91425" tIns="91425">
            <a:noAutofit/>
          </a:bodyPr>
          <a:lstStyle/>
          <a:p>
            <a:pPr lvl="0">
              <a:spcBef>
                <a:spcPts val="0"/>
              </a:spcBef>
              <a:buNone/>
            </a:pPr>
            <a:r>
              <a:rPr lang="en" sz="4200"/>
              <a:t>Introduction to Programming Shared-Memory and</a:t>
            </a:r>
            <a:br>
              <a:rPr lang="en" sz="4200"/>
            </a:br>
            <a:r>
              <a:rPr lang="en" sz="4200"/>
              <a:t>Distributed-Memory Parallel Computers</a:t>
            </a:r>
          </a:p>
        </p:txBody>
      </p:sp>
      <p:sp>
        <p:nvSpPr>
          <p:cNvPr id="55" name="Shape 55"/>
          <p:cNvSpPr txBox="1"/>
          <p:nvPr>
            <p:ph idx="1" type="subTitle"/>
          </p:nvPr>
        </p:nvSpPr>
        <p:spPr>
          <a:xfrm>
            <a:off x="311700" y="3065100"/>
            <a:ext cx="8520600" cy="792600"/>
          </a:xfrm>
          <a:prstGeom prst="rect">
            <a:avLst/>
          </a:prstGeom>
        </p:spPr>
        <p:txBody>
          <a:bodyPr anchorCtr="0" anchor="t" bIns="91425" lIns="91425" rIns="91425" tIns="91425">
            <a:noAutofit/>
          </a:bodyPr>
          <a:lstStyle/>
          <a:p>
            <a:pPr lvl="0">
              <a:spcBef>
                <a:spcPts val="0"/>
              </a:spcBef>
              <a:buNone/>
            </a:pPr>
            <a:r>
              <a:rPr lang="en"/>
              <a:t>NWEN 406:</a:t>
            </a:r>
            <a:r>
              <a:rPr lang="en"/>
              <a:t> Distributed Computing in Grids and Clouds</a:t>
            </a:r>
            <a:br>
              <a:rPr lang="en"/>
            </a:br>
            <a:r>
              <a:rPr lang="en" sz="2400"/>
              <a:t>2017 : Kandice McLean and Reuben Puketapu</a:t>
            </a:r>
          </a:p>
        </p:txBody>
      </p:sp>
      <p:sp>
        <p:nvSpPr>
          <p:cNvPr id="56" name="Shape 5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OpenMP - Fork-Join Model</a:t>
            </a:r>
          </a:p>
        </p:txBody>
      </p:sp>
      <p:sp>
        <p:nvSpPr>
          <p:cNvPr id="118" name="Shape 118"/>
          <p:cNvSpPr txBox="1"/>
          <p:nvPr>
            <p:ph idx="1" type="body"/>
          </p:nvPr>
        </p:nvSpPr>
        <p:spPr>
          <a:xfrm>
            <a:off x="311700" y="1727100"/>
            <a:ext cx="8520600" cy="3416400"/>
          </a:xfrm>
          <a:prstGeom prst="rect">
            <a:avLst/>
          </a:prstGeom>
        </p:spPr>
        <p:txBody>
          <a:bodyPr anchorCtr="0" anchor="t" bIns="91425" lIns="91425" rIns="91425" tIns="91425">
            <a:noAutofit/>
          </a:bodyPr>
          <a:lstStyle/>
          <a:p>
            <a:pPr indent="-228600" lvl="0" marL="457200" rtl="0">
              <a:spcBef>
                <a:spcPts val="0"/>
              </a:spcBef>
            </a:pPr>
            <a:r>
              <a:rPr lang="en"/>
              <a:t>Fork-Join model of parallel computation</a:t>
            </a:r>
          </a:p>
          <a:p>
            <a:pPr indent="-228600" lvl="0" marL="457200" rtl="0">
              <a:spcBef>
                <a:spcPts val="0"/>
              </a:spcBef>
            </a:pPr>
            <a:r>
              <a:rPr lang="en"/>
              <a:t>Master thread runs serially until it encounters a directive to fork off new threads</a:t>
            </a:r>
          </a:p>
          <a:p>
            <a:pPr indent="-228600" lvl="0" marL="457200" rtl="0">
              <a:spcBef>
                <a:spcPts val="0"/>
              </a:spcBef>
            </a:pPr>
            <a:r>
              <a:rPr lang="en"/>
              <a:t>These forked threads can be distributed to different processors for execution</a:t>
            </a:r>
          </a:p>
          <a:p>
            <a:pPr indent="-228600" lvl="0" marL="457200">
              <a:spcBef>
                <a:spcPts val="0"/>
              </a:spcBef>
            </a:pPr>
            <a:r>
              <a:rPr lang="en"/>
              <a:t>Results of the threads are combined back into a master thread</a:t>
            </a:r>
          </a:p>
        </p:txBody>
      </p:sp>
      <p:sp>
        <p:nvSpPr>
          <p:cNvPr id="119" name="Shape 1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OpenMP - How it works</a:t>
            </a:r>
          </a:p>
        </p:txBody>
      </p:sp>
      <p:sp>
        <p:nvSpPr>
          <p:cNvPr id="125" name="Shape 125"/>
          <p:cNvSpPr txBox="1"/>
          <p:nvPr>
            <p:ph idx="1" type="body"/>
          </p:nvPr>
        </p:nvSpPr>
        <p:spPr>
          <a:xfrm>
            <a:off x="311700" y="1152475"/>
            <a:ext cx="8520600" cy="5727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T</a:t>
            </a:r>
            <a:r>
              <a:rPr lang="en"/>
              <a:t>he execution model of a simple OpenMP program</a:t>
            </a:r>
          </a:p>
          <a:p>
            <a:pPr lvl="0">
              <a:spcBef>
                <a:spcPts val="0"/>
              </a:spcBef>
              <a:buNone/>
            </a:pPr>
            <a:r>
              <a:t/>
            </a:r>
            <a:endParaRPr/>
          </a:p>
        </p:txBody>
      </p:sp>
      <p:pic>
        <p:nvPicPr>
          <p:cNvPr descr="Capture.PNG" id="126" name="Shape 126"/>
          <p:cNvPicPr preferRelativeResize="0"/>
          <p:nvPr/>
        </p:nvPicPr>
        <p:blipFill>
          <a:blip r:embed="rId3">
            <a:alphaModFix/>
          </a:blip>
          <a:stretch>
            <a:fillRect/>
          </a:stretch>
        </p:blipFill>
        <p:spPr>
          <a:xfrm>
            <a:off x="311700" y="1662837"/>
            <a:ext cx="6724650" cy="3000375"/>
          </a:xfrm>
          <a:prstGeom prst="rect">
            <a:avLst/>
          </a:prstGeom>
          <a:noFill/>
          <a:ln>
            <a:noFill/>
          </a:ln>
        </p:spPr>
      </p:pic>
      <p:sp>
        <p:nvSpPr>
          <p:cNvPr id="127" name="Shape 1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Message Passing Interface</a:t>
            </a: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MPI is a standard for inter-process communication on </a:t>
            </a:r>
            <a:r>
              <a:rPr b="1" lang="en" u="sng"/>
              <a:t>distributed-memory multiprocessor</a:t>
            </a:r>
            <a:r>
              <a:rPr lang="en"/>
              <a:t>.</a:t>
            </a:r>
            <a:br>
              <a:rPr lang="en"/>
            </a:br>
            <a:br>
              <a:rPr lang="en"/>
            </a:br>
            <a:r>
              <a:rPr lang="en"/>
              <a:t>The goal of the Message Passing Interface is to establish a standard for message passing;</a:t>
            </a:r>
          </a:p>
          <a:p>
            <a:pPr indent="-228600" lvl="0" marL="457200" rtl="0">
              <a:spcBef>
                <a:spcPts val="0"/>
              </a:spcBef>
            </a:pPr>
            <a:r>
              <a:rPr lang="en"/>
              <a:t>Portable</a:t>
            </a:r>
          </a:p>
          <a:p>
            <a:pPr indent="-228600" lvl="0" marL="457200" rtl="0">
              <a:spcBef>
                <a:spcPts val="0"/>
              </a:spcBef>
            </a:pPr>
            <a:r>
              <a:rPr lang="en"/>
              <a:t>Efficient</a:t>
            </a:r>
          </a:p>
          <a:p>
            <a:pPr indent="-228600" lvl="0" marL="457200" rtl="0">
              <a:spcBef>
                <a:spcPts val="0"/>
              </a:spcBef>
            </a:pPr>
            <a:r>
              <a:rPr lang="en"/>
              <a:t>Flexible</a:t>
            </a:r>
          </a:p>
          <a:p>
            <a:pPr lvl="0" rtl="0">
              <a:spcBef>
                <a:spcPts val="0"/>
              </a:spcBef>
              <a:buNone/>
            </a:pPr>
            <a:r>
              <a:t/>
            </a:r>
            <a:endParaRPr/>
          </a:p>
        </p:txBody>
      </p:sp>
      <p:sp>
        <p:nvSpPr>
          <p:cNvPr id="134" name="Shape 1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Originally, MPI was designed for distributed memory architectures, which were becoming increasingly popular at that time (1980s - early 1990s).</a:t>
            </a:r>
          </a:p>
          <a:p>
            <a:pPr lvl="0" rtl="0">
              <a:spcBef>
                <a:spcPts val="0"/>
              </a:spcBef>
              <a:buNone/>
            </a:pPr>
            <a:r>
              <a:t/>
            </a:r>
            <a:endParaRPr/>
          </a:p>
          <a:p>
            <a:pPr lvl="0" rtl="0">
              <a:spcBef>
                <a:spcPts val="0"/>
              </a:spcBef>
              <a:buNone/>
            </a:pPr>
            <a:r>
              <a:t/>
            </a:r>
            <a:endParaRPr/>
          </a:p>
          <a:p>
            <a:pPr lvl="0" rtl="0">
              <a:spcBef>
                <a:spcPts val="0"/>
              </a:spcBef>
              <a:buNone/>
            </a:pPr>
            <a:r>
              <a:rPr lang="en"/>
              <a:t>MPI implementors adapted their libraries to handle </a:t>
            </a:r>
            <a:r>
              <a:rPr b="1" lang="en"/>
              <a:t>both types</a:t>
            </a:r>
            <a:r>
              <a:rPr lang="en"/>
              <a:t> of underlying memory architectures seamlessly. </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140" name="Shape 14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MPI </a:t>
            </a:r>
          </a:p>
        </p:txBody>
      </p:sp>
      <p:sp>
        <p:nvSpPr>
          <p:cNvPr id="141" name="Shape 1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id="142" name="Shape 142"/>
          <p:cNvPicPr preferRelativeResize="0"/>
          <p:nvPr/>
        </p:nvPicPr>
        <p:blipFill>
          <a:blip r:embed="rId3">
            <a:alphaModFix/>
          </a:blip>
          <a:stretch>
            <a:fillRect/>
          </a:stretch>
        </p:blipFill>
        <p:spPr>
          <a:xfrm>
            <a:off x="3181947" y="1921699"/>
            <a:ext cx="2780099" cy="1125824"/>
          </a:xfrm>
          <a:prstGeom prst="rect">
            <a:avLst/>
          </a:prstGeom>
          <a:noFill/>
          <a:ln>
            <a:noFill/>
          </a:ln>
        </p:spPr>
      </p:pic>
      <p:pic>
        <p:nvPicPr>
          <p:cNvPr id="143" name="Shape 143"/>
          <p:cNvPicPr preferRelativeResize="0"/>
          <p:nvPr/>
        </p:nvPicPr>
        <p:blipFill>
          <a:blip r:embed="rId4">
            <a:alphaModFix/>
          </a:blip>
          <a:stretch>
            <a:fillRect/>
          </a:stretch>
        </p:blipFill>
        <p:spPr>
          <a:xfrm>
            <a:off x="3181962" y="3825350"/>
            <a:ext cx="2780063" cy="1125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MPI</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Implementation of the standard is usually left up to the designers of the systems on which MPI runs, but a public domain implementation, MPICH, is available. </a:t>
            </a:r>
          </a:p>
          <a:p>
            <a:pPr lvl="0" rtl="0">
              <a:spcBef>
                <a:spcPts val="0"/>
              </a:spcBef>
              <a:buNone/>
            </a:pPr>
            <a:r>
              <a:t/>
            </a:r>
            <a:endParaRPr/>
          </a:p>
          <a:p>
            <a:pPr lvl="0" rtl="0">
              <a:spcBef>
                <a:spcPts val="0"/>
              </a:spcBef>
              <a:buNone/>
            </a:pPr>
            <a:r>
              <a:rPr lang="en"/>
              <a:t>MPI is a set of library routines for C/C++ and FORTRAN. </a:t>
            </a:r>
          </a:p>
          <a:p>
            <a:pPr lvl="0" rtl="0">
              <a:spcBef>
                <a:spcPts val="0"/>
              </a:spcBef>
              <a:buNone/>
            </a:pPr>
            <a:r>
              <a:rPr b="1" lang="en"/>
              <a:t>Standard interface - so code written for one system can easily be ported to another system with those libraries.</a:t>
            </a:r>
          </a:p>
          <a:p>
            <a:pPr lvl="0" rtl="0">
              <a:spcBef>
                <a:spcPts val="0"/>
              </a:spcBef>
              <a:buNone/>
            </a:pPr>
            <a:r>
              <a:t/>
            </a:r>
            <a:endParaRPr/>
          </a:p>
          <a:p>
            <a:pPr lvl="0" rtl="0">
              <a:spcBef>
                <a:spcPts val="0"/>
              </a:spcBef>
              <a:buNone/>
            </a:pPr>
            <a:r>
              <a:t/>
            </a:r>
            <a:endParaRPr/>
          </a:p>
        </p:txBody>
      </p:sp>
      <p:sp>
        <p:nvSpPr>
          <p:cNvPr id="150" name="Shape 15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MPI - Execution Model</a:t>
            </a:r>
          </a:p>
        </p:txBody>
      </p:sp>
      <p:sp>
        <p:nvSpPr>
          <p:cNvPr id="156" name="Shape 15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The program spawns into the number of processes.</a:t>
            </a:r>
          </a:p>
          <a:p>
            <a:pPr indent="-228600" lvl="0" marL="457200" rtl="0">
              <a:spcBef>
                <a:spcPts val="0"/>
              </a:spcBef>
              <a:buAutoNum type="arabicPeriod"/>
            </a:pPr>
            <a:r>
              <a:rPr lang="en"/>
              <a:t>Each process runs and communicates with other instances of the program, possibly running on the same processor or different processors.</a:t>
            </a:r>
          </a:p>
          <a:p>
            <a:pPr indent="-228600" lvl="0" marL="457200" rtl="0">
              <a:spcBef>
                <a:spcPts val="0"/>
              </a:spcBef>
              <a:buAutoNum type="arabicPeriod"/>
            </a:pPr>
            <a:r>
              <a:rPr lang="en"/>
              <a:t>Basic sending and receiving data from one process to another, unlike OpenMP's thread communication via shared variables. </a:t>
            </a:r>
          </a:p>
          <a:p>
            <a:pPr lvl="0" rtl="0">
              <a:spcBef>
                <a:spcPts val="0"/>
              </a:spcBef>
              <a:buNone/>
            </a:pPr>
            <a:r>
              <a:rPr b="1" lang="en"/>
              <a:t>This communication takes place over a high-speed network which connects the processors in the distributed-memory system.</a:t>
            </a:r>
          </a:p>
          <a:p>
            <a:pPr lvl="0" rtl="0">
              <a:spcBef>
                <a:spcPts val="0"/>
              </a:spcBef>
              <a:buNone/>
            </a:pPr>
            <a:r>
              <a:t/>
            </a:r>
            <a:endParaRPr/>
          </a:p>
        </p:txBody>
      </p:sp>
      <p:sp>
        <p:nvSpPr>
          <p:cNvPr id="157" name="Shape 15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How MPI Works</a:t>
            </a:r>
          </a:p>
        </p:txBody>
      </p:sp>
      <p:sp>
        <p:nvSpPr>
          <p:cNvPr id="163" name="Shape 16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A data packet sent with MPI requires several pieces of information: </a:t>
            </a:r>
          </a:p>
          <a:p>
            <a:pPr indent="-228600" lvl="0" marL="457200" rtl="0">
              <a:spcBef>
                <a:spcPts val="0"/>
              </a:spcBef>
            </a:pPr>
            <a:r>
              <a:rPr lang="en"/>
              <a:t>the sending process</a:t>
            </a:r>
          </a:p>
          <a:p>
            <a:pPr indent="-228600" lvl="0" marL="457200" rtl="0">
              <a:spcBef>
                <a:spcPts val="0"/>
              </a:spcBef>
            </a:pPr>
            <a:r>
              <a:rPr lang="en"/>
              <a:t>the receiving process</a:t>
            </a:r>
          </a:p>
          <a:p>
            <a:pPr indent="-228600" lvl="0" marL="457200" rtl="0">
              <a:spcBef>
                <a:spcPts val="0"/>
              </a:spcBef>
            </a:pPr>
            <a:r>
              <a:rPr lang="en"/>
              <a:t>the starting address of the data to be sent</a:t>
            </a:r>
          </a:p>
          <a:p>
            <a:pPr indent="-228600" lvl="0" marL="457200" rtl="0">
              <a:spcBef>
                <a:spcPts val="0"/>
              </a:spcBef>
            </a:pPr>
            <a:r>
              <a:rPr lang="en"/>
              <a:t>the number of data items being sent</a:t>
            </a:r>
          </a:p>
          <a:p>
            <a:pPr indent="-228600" lvl="0" marL="457200" rtl="0">
              <a:spcBef>
                <a:spcPts val="0"/>
              </a:spcBef>
            </a:pPr>
            <a:r>
              <a:rPr lang="en"/>
              <a:t>a message identifier</a:t>
            </a:r>
          </a:p>
          <a:p>
            <a:pPr indent="-228600" lvl="0" marL="457200" rtl="0">
              <a:spcBef>
                <a:spcPts val="0"/>
              </a:spcBef>
            </a:pPr>
            <a:r>
              <a:rPr lang="en"/>
              <a:t>the group of processes that can receive the message. </a:t>
            </a:r>
          </a:p>
          <a:p>
            <a:pPr lvl="0" rtl="0">
              <a:spcBef>
                <a:spcPts val="0"/>
              </a:spcBef>
              <a:buNone/>
            </a:pPr>
            <a:r>
              <a:t/>
            </a:r>
            <a:endParaRPr/>
          </a:p>
        </p:txBody>
      </p:sp>
      <p:sp>
        <p:nvSpPr>
          <p:cNvPr id="164" name="Shape 16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How MPI Works</a:t>
            </a:r>
          </a:p>
        </p:txBody>
      </p:sp>
      <p:sp>
        <p:nvSpPr>
          <p:cNvPr id="170" name="Shape 170"/>
          <p:cNvSpPr txBox="1"/>
          <p:nvPr>
            <p:ph idx="1" type="body"/>
          </p:nvPr>
        </p:nvSpPr>
        <p:spPr>
          <a:xfrm>
            <a:off x="311700" y="1152475"/>
            <a:ext cx="7610400" cy="34164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Some collective communication routines do not require all of items. </a:t>
            </a:r>
          </a:p>
          <a:p>
            <a:pPr lvl="0" rtl="0">
              <a:spcBef>
                <a:spcPts val="0"/>
              </a:spcBef>
              <a:buClr>
                <a:schemeClr val="dk1"/>
              </a:buClr>
              <a:buSzPct val="61111"/>
              <a:buFont typeface="Arial"/>
              <a:buNone/>
            </a:pPr>
            <a:r>
              <a:rPr lang="en"/>
              <a:t>For example, a routine which allows one process to communicate with all other processes in a group when called by each of those processes would not require the specification of a receiving process since every process in the group should be a receiver.</a:t>
            </a:r>
          </a:p>
          <a:p>
            <a:pPr lvl="0" rtl="0">
              <a:spcBef>
                <a:spcPts val="0"/>
              </a:spcBef>
              <a:buClr>
                <a:schemeClr val="dk1"/>
              </a:buClr>
              <a:buSzPct val="61111"/>
              <a:buFont typeface="Arial"/>
              <a:buNone/>
            </a:pPr>
            <a:r>
              <a:t/>
            </a:r>
            <a:endParaRPr/>
          </a:p>
          <a:p>
            <a:pPr lvl="0" rtl="0">
              <a:spcBef>
                <a:spcPts val="0"/>
              </a:spcBef>
              <a:buClr>
                <a:schemeClr val="dk1"/>
              </a:buClr>
              <a:buSzPct val="61111"/>
              <a:buFont typeface="Arial"/>
              <a:buNone/>
            </a:pPr>
            <a:r>
              <a:t/>
            </a:r>
            <a:endParaRPr/>
          </a:p>
          <a:p>
            <a:pPr lvl="0" rtl="0">
              <a:spcBef>
                <a:spcPts val="0"/>
              </a:spcBef>
              <a:buNone/>
            </a:pPr>
            <a:r>
              <a:t/>
            </a:r>
            <a:endParaRPr/>
          </a:p>
        </p:txBody>
      </p:sp>
      <p:sp>
        <p:nvSpPr>
          <p:cNvPr id="171" name="Shape 1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Simple MPI program</a:t>
            </a:r>
          </a:p>
        </p:txBody>
      </p:sp>
      <p:sp>
        <p:nvSpPr>
          <p:cNvPr id="177" name="Shape 17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AutoNum type="arabicPeriod"/>
            </a:pPr>
            <a:r>
              <a:rPr lang="en"/>
              <a:t>A master process sends off work to worker processes. </a:t>
            </a:r>
          </a:p>
          <a:p>
            <a:pPr indent="-228600" lvl="0" marL="457200" rtl="0">
              <a:spcBef>
                <a:spcPts val="0"/>
              </a:spcBef>
              <a:buAutoNum type="arabicPeriod"/>
            </a:pPr>
            <a:r>
              <a:rPr lang="en"/>
              <a:t>Those processes receive the data, perform tasks on it, and send the results back to the master process which combines the results. </a:t>
            </a:r>
          </a:p>
          <a:p>
            <a:pPr lvl="0" rtl="0">
              <a:spcBef>
                <a:spcPts val="0"/>
              </a:spcBef>
              <a:buNone/>
            </a:pPr>
            <a:r>
              <a:t/>
            </a:r>
            <a:endParaRPr/>
          </a:p>
        </p:txBody>
      </p:sp>
      <p:sp>
        <p:nvSpPr>
          <p:cNvPr id="178" name="Shape 1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pic>
        <p:nvPicPr>
          <p:cNvPr descr="Capture1.PNG" id="179" name="Shape 179"/>
          <p:cNvPicPr preferRelativeResize="0"/>
          <p:nvPr/>
        </p:nvPicPr>
        <p:blipFill>
          <a:blip r:embed="rId3">
            <a:alphaModFix/>
          </a:blip>
          <a:stretch>
            <a:fillRect/>
          </a:stretch>
        </p:blipFill>
        <p:spPr>
          <a:xfrm>
            <a:off x="2012913" y="2213049"/>
            <a:ext cx="5118175" cy="2664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Code Example - Serial Program</a:t>
            </a:r>
          </a:p>
        </p:txBody>
      </p:sp>
      <p:sp>
        <p:nvSpPr>
          <p:cNvPr id="185" name="Shape 18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000000"/>
                </a:solidFill>
                <a:latin typeface="Courier New"/>
                <a:ea typeface="Courier New"/>
                <a:cs typeface="Courier New"/>
                <a:sym typeface="Courier New"/>
              </a:rPr>
              <a:t>int main(int argc, int *argv[])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int i, intArray[100];</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int sum = 0;</a:t>
            </a:r>
            <a:br>
              <a:rPr lang="en">
                <a:solidFill>
                  <a:srgbClr val="000000"/>
                </a:solidFill>
                <a:latin typeface="Courier New"/>
                <a:ea typeface="Courier New"/>
                <a:cs typeface="Courier New"/>
                <a:sym typeface="Courier New"/>
              </a:rPr>
            </a:br>
            <a:r>
              <a:rPr lang="en">
                <a:latin typeface="Courier New"/>
                <a:ea typeface="Courier New"/>
                <a:cs typeface="Courier New"/>
                <a:sym typeface="Courier New"/>
              </a:rPr>
              <a:t>	/* Assume initArray initializes intArray w/ 1..100*/</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000000"/>
                </a:solidFill>
                <a:latin typeface="Courier New"/>
                <a:ea typeface="Courier New"/>
                <a:cs typeface="Courier New"/>
                <a:sym typeface="Courier New"/>
              </a:rPr>
              <a:t>initArray(intArray, 100);</a:t>
            </a:r>
            <a:br>
              <a:rPr lang="en">
                <a:solidFill>
                  <a:srgbClr val="000000"/>
                </a:solidFill>
                <a:latin typeface="Courier New"/>
                <a:ea typeface="Courier New"/>
                <a:cs typeface="Courier New"/>
                <a:sym typeface="Courier New"/>
              </a:rPr>
            </a:br>
            <a:r>
              <a:rPr lang="en">
                <a:latin typeface="Courier New"/>
                <a:ea typeface="Courier New"/>
                <a:cs typeface="Courier New"/>
                <a:sym typeface="Courier New"/>
              </a:rPr>
              <a:t>	/* Sum the array elements. */</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000000"/>
                </a:solidFill>
                <a:latin typeface="Courier New"/>
                <a:ea typeface="Courier New"/>
                <a:cs typeface="Courier New"/>
                <a:sym typeface="Courier New"/>
              </a:rPr>
              <a:t>for (i=0;i&lt;100;i++)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sum = sum + intArray[i];</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p>
        </p:txBody>
      </p:sp>
      <p:sp>
        <p:nvSpPr>
          <p:cNvPr id="186" name="Shape 18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Parallel Computing</a:t>
            </a:r>
          </a:p>
        </p:txBody>
      </p:sp>
      <p:sp>
        <p:nvSpPr>
          <p:cNvPr id="62" name="Shape 62"/>
          <p:cNvSpPr txBox="1"/>
          <p:nvPr>
            <p:ph idx="1" type="body"/>
          </p:nvPr>
        </p:nvSpPr>
        <p:spPr>
          <a:xfrm>
            <a:off x="311700" y="1437700"/>
            <a:ext cx="8520600" cy="1075500"/>
          </a:xfrm>
          <a:prstGeom prst="rect">
            <a:avLst/>
          </a:prstGeom>
        </p:spPr>
        <p:txBody>
          <a:bodyPr anchorCtr="0" anchor="t" bIns="91425" lIns="91425" rIns="91425" tIns="91425">
            <a:noAutofit/>
          </a:bodyPr>
          <a:lstStyle/>
          <a:p>
            <a:pPr lvl="0">
              <a:spcBef>
                <a:spcPts val="0"/>
              </a:spcBef>
              <a:buNone/>
            </a:pPr>
            <a:r>
              <a:rPr lang="en"/>
              <a:t>Parallel computing is a type of computation in which many calculations or the execution of processes are carried out simultaneously.</a:t>
            </a:r>
          </a:p>
        </p:txBody>
      </p:sp>
      <p:sp>
        <p:nvSpPr>
          <p:cNvPr id="63" name="Shape 6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Code Example 2 - OpenMP</a:t>
            </a:r>
          </a:p>
        </p:txBody>
      </p:sp>
      <p:sp>
        <p:nvSpPr>
          <p:cNvPr id="192" name="Shape 19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solidFill>
                  <a:srgbClr val="000000"/>
                </a:solidFill>
                <a:latin typeface="Courier New"/>
                <a:ea typeface="Courier New"/>
                <a:cs typeface="Courier New"/>
                <a:sym typeface="Courier New"/>
              </a:rPr>
              <a:t>int main(int argc, int *argv[])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int i, intArray[100];</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int sum = 0;</a:t>
            </a:r>
            <a:br>
              <a:rPr lang="en">
                <a:solidFill>
                  <a:srgbClr val="000000"/>
                </a:solidFill>
                <a:latin typeface="Courier New"/>
                <a:ea typeface="Courier New"/>
                <a:cs typeface="Courier New"/>
                <a:sym typeface="Courier New"/>
              </a:rPr>
            </a:br>
            <a:r>
              <a:rPr lang="en">
                <a:latin typeface="Courier New"/>
                <a:ea typeface="Courier New"/>
                <a:cs typeface="Courier New"/>
                <a:sym typeface="Courier New"/>
              </a:rPr>
              <a:t>   /* Store some values in intArray. */</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000000"/>
                </a:solidFill>
                <a:latin typeface="Courier New"/>
                <a:ea typeface="Courier New"/>
                <a:cs typeface="Courier New"/>
                <a:sym typeface="Courier New"/>
              </a:rPr>
              <a:t>initArray(intArray, 100);</a:t>
            </a:r>
            <a:br>
              <a:rPr lang="en">
                <a:solidFill>
                  <a:srgbClr val="000000"/>
                </a:solidFill>
                <a:latin typeface="Courier New"/>
                <a:ea typeface="Courier New"/>
                <a:cs typeface="Courier New"/>
                <a:sym typeface="Courier New"/>
              </a:rPr>
            </a:br>
            <a:r>
              <a:rPr lang="en">
                <a:latin typeface="Courier New"/>
                <a:ea typeface="Courier New"/>
                <a:cs typeface="Courier New"/>
                <a:sym typeface="Courier New"/>
              </a:rPr>
              <a:t>	</a:t>
            </a:r>
            <a:r>
              <a:rPr lang="en">
                <a:solidFill>
                  <a:srgbClr val="FF0000"/>
                </a:solidFill>
                <a:latin typeface="Courier New"/>
                <a:ea typeface="Courier New"/>
                <a:cs typeface="Courier New"/>
                <a:sym typeface="Courier New"/>
              </a:rPr>
              <a:t>#pragma parallel for </a:t>
            </a:r>
            <a:br>
              <a:rPr lang="en">
                <a:solidFill>
                  <a:srgbClr val="FF0000"/>
                </a:solidFill>
                <a:latin typeface="Courier New"/>
                <a:ea typeface="Courier New"/>
                <a:cs typeface="Courier New"/>
                <a:sym typeface="Courier New"/>
              </a:rPr>
            </a:br>
            <a:r>
              <a:rPr lang="en">
                <a:solidFill>
                  <a:srgbClr val="FF0000"/>
                </a:solidFill>
                <a:latin typeface="Courier New"/>
                <a:ea typeface="Courier New"/>
                <a:cs typeface="Courier New"/>
                <a:sym typeface="Courier New"/>
              </a:rPr>
              <a:t>	#pragma threadprivate(i)</a:t>
            </a:r>
            <a:br>
              <a:rPr lang="en">
                <a:solidFill>
                  <a:srgbClr val="FF0000"/>
                </a:solidFill>
                <a:latin typeface="Courier New"/>
                <a:ea typeface="Courier New"/>
                <a:cs typeface="Courier New"/>
                <a:sym typeface="Courier New"/>
              </a:rPr>
            </a:br>
            <a:r>
              <a:rPr lang="en">
                <a:solidFill>
                  <a:srgbClr val="FF0000"/>
                </a:solidFill>
                <a:latin typeface="Courier New"/>
                <a:ea typeface="Courier New"/>
                <a:cs typeface="Courier New"/>
                <a:sym typeface="Courier New"/>
              </a:rPr>
              <a:t>	#pragma reduction(+: sum)</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000000"/>
                </a:solidFill>
                <a:latin typeface="Courier New"/>
                <a:ea typeface="Courier New"/>
                <a:cs typeface="Courier New"/>
                <a:sym typeface="Courier New"/>
              </a:rPr>
              <a:t>for (i=0;i&lt;100;i++)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sum = sum + intArray[i];</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a:t>
            </a:r>
          </a:p>
        </p:txBody>
      </p:sp>
      <p:sp>
        <p:nvSpPr>
          <p:cNvPr id="193" name="Shape 19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116350"/>
            <a:ext cx="8520600" cy="572700"/>
          </a:xfrm>
          <a:prstGeom prst="rect">
            <a:avLst/>
          </a:prstGeom>
        </p:spPr>
        <p:txBody>
          <a:bodyPr anchorCtr="0" anchor="t" bIns="91425" lIns="91425" rIns="91425" tIns="91425">
            <a:noAutofit/>
          </a:bodyPr>
          <a:lstStyle/>
          <a:p>
            <a:pPr lvl="0" rtl="0">
              <a:spcBef>
                <a:spcPts val="0"/>
              </a:spcBef>
              <a:buNone/>
            </a:pPr>
            <a:r>
              <a:rPr lang="en"/>
              <a:t>Code Example - MPI (a)</a:t>
            </a:r>
          </a:p>
        </p:txBody>
      </p:sp>
      <p:sp>
        <p:nvSpPr>
          <p:cNvPr id="199" name="Shape 199"/>
          <p:cNvSpPr txBox="1"/>
          <p:nvPr>
            <p:ph idx="1" type="body"/>
          </p:nvPr>
        </p:nvSpPr>
        <p:spPr>
          <a:xfrm>
            <a:off x="311700" y="689050"/>
            <a:ext cx="8357100" cy="4230300"/>
          </a:xfrm>
          <a:prstGeom prst="rect">
            <a:avLst/>
          </a:prstGeom>
        </p:spPr>
        <p:txBody>
          <a:bodyPr anchorCtr="0" anchor="t" bIns="91425" lIns="91425" rIns="91425" tIns="91425">
            <a:noAutofit/>
          </a:bodyPr>
          <a:lstStyle/>
          <a:p>
            <a:pPr indent="0" lvl="0" marL="0" rtl="0">
              <a:spcBef>
                <a:spcPts val="0"/>
              </a:spcBef>
              <a:buNone/>
            </a:pPr>
            <a:r>
              <a:rPr lang="en">
                <a:solidFill>
                  <a:srgbClr val="000000"/>
                </a:solidFill>
                <a:latin typeface="Courier New"/>
                <a:ea typeface="Courier New"/>
                <a:cs typeface="Courier New"/>
                <a:sym typeface="Courier New"/>
              </a:rPr>
              <a:t>int main(int argc, int *argv[]) {</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a:t>
            </a:r>
            <a:r>
              <a:rPr lang="en">
                <a:solidFill>
                  <a:srgbClr val="000000"/>
                </a:solidFill>
                <a:latin typeface="Courier New"/>
                <a:ea typeface="Courier New"/>
                <a:cs typeface="Courier New"/>
                <a:sym typeface="Courier New"/>
              </a:rPr>
              <a:t>int i, </a:t>
            </a:r>
            <a:r>
              <a:rPr lang="en">
                <a:solidFill>
                  <a:srgbClr val="0000FF"/>
                </a:solidFill>
                <a:latin typeface="Courier New"/>
                <a:ea typeface="Courier New"/>
                <a:cs typeface="Courier New"/>
                <a:sym typeface="Courier New"/>
              </a:rPr>
              <a:t>numberProcessors, myProcessorNumber,</a:t>
            </a:r>
            <a:r>
              <a:rPr lang="en">
                <a:solidFill>
                  <a:srgbClr val="000000"/>
                </a:solidFill>
                <a:latin typeface="Courier New"/>
                <a:ea typeface="Courier New"/>
                <a:cs typeface="Courier New"/>
                <a:sym typeface="Courier New"/>
              </a:rPr>
              <a:t> sum, result;</a:t>
            </a:r>
            <a:br>
              <a:rPr lang="en">
                <a:solidFill>
                  <a:srgbClr val="000000"/>
                </a:solidFill>
                <a:latin typeface="Courier New"/>
                <a:ea typeface="Courier New"/>
                <a:cs typeface="Courier New"/>
                <a:sym typeface="Courier New"/>
              </a:rPr>
            </a:br>
            <a:r>
              <a:rPr lang="en">
                <a:solidFill>
                  <a:srgbClr val="000000"/>
                </a:solidFill>
                <a:latin typeface="Courier New"/>
                <a:ea typeface="Courier New"/>
                <a:cs typeface="Courier New"/>
                <a:sym typeface="Courier New"/>
              </a:rPr>
              <a:t>	int intArray[100];</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0000FF"/>
                </a:solidFill>
                <a:latin typeface="Courier New"/>
                <a:ea typeface="Courier New"/>
                <a:cs typeface="Courier New"/>
                <a:sym typeface="Courier New"/>
              </a:rPr>
              <a:t>int myChunk[25];</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0000FF"/>
                </a:solidFill>
                <a:latin typeface="Courier New"/>
                <a:ea typeface="Courier New"/>
                <a:cs typeface="Courier New"/>
                <a:sym typeface="Courier New"/>
              </a:rPr>
              <a:t>int err; /* We will ignore errors in this code. */</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0000FF"/>
                </a:solidFill>
                <a:latin typeface="Courier New"/>
                <a:ea typeface="Courier New"/>
                <a:cs typeface="Courier New"/>
                <a:sym typeface="Courier New"/>
              </a:rPr>
              <a:t>MPI_Status status;</a:t>
            </a:r>
            <a:br>
              <a:rPr lang="en">
                <a:latin typeface="Courier New"/>
                <a:ea typeface="Courier New"/>
                <a:cs typeface="Courier New"/>
                <a:sym typeface="Courier New"/>
              </a:rPr>
            </a:br>
            <a:r>
              <a:rPr lang="en">
                <a:latin typeface="Courier New"/>
                <a:ea typeface="Courier New"/>
                <a:cs typeface="Courier New"/>
                <a:sym typeface="Courier New"/>
              </a:rPr>
              <a:t>	/* Initialize MPI. */</a:t>
            </a:r>
            <a:br>
              <a:rPr lang="en">
                <a:latin typeface="Courier New"/>
                <a:ea typeface="Courier New"/>
                <a:cs typeface="Courier New"/>
                <a:sym typeface="Courier New"/>
              </a:rPr>
            </a:br>
            <a:r>
              <a:rPr lang="en">
                <a:latin typeface="Courier New"/>
                <a:ea typeface="Courier New"/>
                <a:cs typeface="Courier New"/>
                <a:sym typeface="Courier New"/>
              </a:rPr>
              <a:t>	</a:t>
            </a:r>
            <a:r>
              <a:rPr lang="en">
                <a:solidFill>
                  <a:srgbClr val="0000FF"/>
                </a:solidFill>
                <a:latin typeface="Courier New"/>
                <a:ea typeface="Courier New"/>
                <a:cs typeface="Courier New"/>
                <a:sym typeface="Courier New"/>
              </a:rPr>
              <a:t>err = MPI_Init(&amp;argc, &amp;argv);</a:t>
            </a:r>
            <a:br>
              <a:rPr lang="en">
                <a:solidFill>
                  <a:srgbClr val="0000FF"/>
                </a:solidFill>
                <a:latin typeface="Courier New"/>
                <a:ea typeface="Courier New"/>
                <a:cs typeface="Courier New"/>
                <a:sym typeface="Courier New"/>
              </a:rPr>
            </a:br>
            <a:r>
              <a:rPr lang="en">
                <a:solidFill>
                  <a:srgbClr val="0000FF"/>
                </a:solidFill>
                <a:latin typeface="Courier New"/>
                <a:ea typeface="Courier New"/>
                <a:cs typeface="Courier New"/>
                <a:sym typeface="Courier New"/>
              </a:rPr>
              <a:t>	err = MPI_Comm_size(MPI_COMM_WORLD, &amp;numberProcessors);</a:t>
            </a:r>
            <a:br>
              <a:rPr lang="en">
                <a:solidFill>
                  <a:srgbClr val="0000FF"/>
                </a:solidFill>
                <a:latin typeface="Courier New"/>
                <a:ea typeface="Courier New"/>
                <a:cs typeface="Courier New"/>
                <a:sym typeface="Courier New"/>
              </a:rPr>
            </a:br>
            <a:r>
              <a:rPr lang="en">
                <a:solidFill>
                  <a:srgbClr val="0000FF"/>
                </a:solidFill>
                <a:latin typeface="Courier New"/>
                <a:ea typeface="Courier New"/>
                <a:cs typeface="Courier New"/>
                <a:sym typeface="Courier New"/>
              </a:rPr>
              <a:t>	err = MPI_Comm_rank(MPI_COMM_WORLD, &amp;myProcessorNumber);</a:t>
            </a:r>
            <a:br>
              <a:rPr lang="en">
                <a:latin typeface="Courier New"/>
                <a:ea typeface="Courier New"/>
                <a:cs typeface="Courier New"/>
                <a:sym typeface="Courier New"/>
              </a:rPr>
            </a:br>
          </a:p>
        </p:txBody>
      </p:sp>
      <p:sp>
        <p:nvSpPr>
          <p:cNvPr id="200" name="Shape 200"/>
          <p:cNvSpPr txBox="1"/>
          <p:nvPr>
            <p:ph idx="1" type="body"/>
          </p:nvPr>
        </p:nvSpPr>
        <p:spPr>
          <a:xfrm>
            <a:off x="4734900" y="116350"/>
            <a:ext cx="4423200" cy="48756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latin typeface="Courier New"/>
                <a:ea typeface="Courier New"/>
                <a:cs typeface="Courier New"/>
                <a:sym typeface="Courier New"/>
              </a:rPr>
              <a:t> </a:t>
            </a:r>
          </a:p>
        </p:txBody>
      </p:sp>
      <p:sp>
        <p:nvSpPr>
          <p:cNvPr id="201" name="Shape 20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116350"/>
            <a:ext cx="8520600" cy="572700"/>
          </a:xfrm>
          <a:prstGeom prst="rect">
            <a:avLst/>
          </a:prstGeom>
        </p:spPr>
        <p:txBody>
          <a:bodyPr anchorCtr="0" anchor="t" bIns="91425" lIns="91425" rIns="91425" tIns="91425">
            <a:noAutofit/>
          </a:bodyPr>
          <a:lstStyle/>
          <a:p>
            <a:pPr lvl="0" rtl="0">
              <a:spcBef>
                <a:spcPts val="0"/>
              </a:spcBef>
              <a:buNone/>
            </a:pPr>
            <a:r>
              <a:rPr lang="en"/>
              <a:t>Code Example - MPI (b)</a:t>
            </a:r>
          </a:p>
        </p:txBody>
      </p:sp>
      <p:sp>
        <p:nvSpPr>
          <p:cNvPr id="207" name="Shape 207"/>
          <p:cNvSpPr txBox="1"/>
          <p:nvPr>
            <p:ph idx="1" type="body"/>
          </p:nvPr>
        </p:nvSpPr>
        <p:spPr>
          <a:xfrm>
            <a:off x="311700" y="689050"/>
            <a:ext cx="8280300" cy="4230300"/>
          </a:xfrm>
          <a:prstGeom prst="rect">
            <a:avLst/>
          </a:prstGeom>
        </p:spPr>
        <p:txBody>
          <a:bodyPr anchorCtr="0" anchor="t" bIns="91425" lIns="91425" rIns="91425" tIns="91425">
            <a:noAutofit/>
          </a:bodyPr>
          <a:lstStyle/>
          <a:p>
            <a:pPr indent="0" lvl="0" marL="0" rtl="0">
              <a:spcBef>
                <a:spcPts val="0"/>
              </a:spcBef>
              <a:buNone/>
            </a:pPr>
            <a:r>
              <a:rPr lang="en" sz="1200">
                <a:solidFill>
                  <a:srgbClr val="000000"/>
                </a:solidFill>
                <a:latin typeface="Courier New"/>
                <a:ea typeface="Courier New"/>
                <a:cs typeface="Courier New"/>
                <a:sym typeface="Courier New"/>
              </a:rPr>
              <a:t>if (myProcessorNumber == 0)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initArray(intArray, 100);</a:t>
            </a:r>
            <a:br>
              <a:rPr lang="en" sz="1200">
                <a:latin typeface="Courier New"/>
                <a:ea typeface="Courier New"/>
                <a:cs typeface="Courier New"/>
                <a:sym typeface="Courier New"/>
              </a:rPr>
            </a:br>
            <a:r>
              <a:rPr lang="en" sz="1200">
                <a:latin typeface="Courier New"/>
                <a:ea typeface="Courier New"/>
                <a:cs typeface="Courier New"/>
                <a:sym typeface="Courier New"/>
              </a:rPr>
              <a:t>	/* I am the main processor, so I distribute</a:t>
            </a:r>
            <a:br>
              <a:rPr lang="en" sz="1200">
                <a:latin typeface="Courier New"/>
                <a:ea typeface="Courier New"/>
                <a:cs typeface="Courier New"/>
                <a:sym typeface="Courier New"/>
              </a:rPr>
            </a:br>
            <a:r>
              <a:rPr lang="en" sz="1200">
                <a:latin typeface="Courier New"/>
                <a:ea typeface="Courier New"/>
                <a:cs typeface="Courier New"/>
                <a:sym typeface="Courier New"/>
              </a:rPr>
              <a:t>	the problem to processors.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for (i=1; i&lt;numberProcessors; i++)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err = MPI_Send(&amp;intArray[i*25], 25, MPI_INT, i,100, MPI_COMM_WORLD);</a:t>
            </a:r>
            <a:br>
              <a:rPr lang="en" sz="1200">
                <a:solidFill>
                  <a:srgbClr val="0000FF"/>
                </a:solidFill>
                <a:latin typeface="Courier New"/>
                <a:ea typeface="Courier New"/>
                <a:cs typeface="Courier New"/>
                <a:sym typeface="Courier New"/>
              </a:rPr>
            </a:br>
            <a:r>
              <a:rPr lang="en" sz="1200">
                <a:solidFill>
                  <a:srgbClr val="0000FF"/>
                </a:solidFill>
                <a:latin typeface="Courier New"/>
                <a:ea typeface="Courier New"/>
                <a:cs typeface="Courier New"/>
                <a:sym typeface="Courier New"/>
              </a:rPr>
              <a:t>		copyArray(intArray, myChunk, 25);</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r>
              <a:rPr lang="en" sz="1200">
                <a:solidFill>
                  <a:srgbClr val="000000"/>
                </a:solidFill>
                <a:latin typeface="Courier New"/>
                <a:ea typeface="Courier New"/>
                <a:cs typeface="Courier New"/>
                <a:sym typeface="Courier New"/>
              </a:rPr>
              <a:t>else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err = MPI_Recv(&amp;myChunk[0], 25, MPI_INT, 0, 100, MPI_COMM_WORLD, &amp;status); </a:t>
            </a:r>
            <a:br>
              <a:rPr lang="en" sz="1200">
                <a:solidFill>
                  <a:srgbClr val="0000FF"/>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Now that the problem is distributed, solve it. Each processor will have its share of the work in the myChunk array. */</a:t>
            </a:r>
            <a:br>
              <a:rPr lang="en" sz="1200">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sum = 0;</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for (i=0;i&lt;25;i++)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sum = sum + </a:t>
            </a:r>
            <a:r>
              <a:rPr lang="en" sz="1200">
                <a:solidFill>
                  <a:srgbClr val="0000FF"/>
                </a:solidFill>
                <a:latin typeface="Courier New"/>
                <a:ea typeface="Courier New"/>
                <a:cs typeface="Courier New"/>
                <a:sym typeface="Courier New"/>
              </a:rPr>
              <a:t>myChunk[i]</a:t>
            </a:r>
            <a:r>
              <a:rPr lang="en" sz="1200">
                <a:solidFill>
                  <a:srgbClr val="000000"/>
                </a:solidFill>
                <a:latin typeface="Courier New"/>
                <a:ea typeface="Courier New"/>
                <a:cs typeface="Courier New"/>
                <a:sym typeface="Courier New"/>
              </a:rPr>
              <a: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p>
        </p:txBody>
      </p:sp>
      <p:sp>
        <p:nvSpPr>
          <p:cNvPr id="208" name="Shape 208"/>
          <p:cNvSpPr txBox="1"/>
          <p:nvPr>
            <p:ph idx="1" type="body"/>
          </p:nvPr>
        </p:nvSpPr>
        <p:spPr>
          <a:xfrm>
            <a:off x="4734900" y="116350"/>
            <a:ext cx="4423200" cy="48756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lang="en" sz="1000">
                <a:latin typeface="Courier New"/>
                <a:ea typeface="Courier New"/>
                <a:cs typeface="Courier New"/>
                <a:sym typeface="Courier New"/>
              </a:rPr>
              <a:t> </a:t>
            </a:r>
          </a:p>
        </p:txBody>
      </p:sp>
      <p:sp>
        <p:nvSpPr>
          <p:cNvPr id="209" name="Shape 20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idx="1" type="body"/>
          </p:nvPr>
        </p:nvSpPr>
        <p:spPr>
          <a:xfrm>
            <a:off x="311700" y="942325"/>
            <a:ext cx="8520600" cy="3720900"/>
          </a:xfrm>
          <a:prstGeom prst="rect">
            <a:avLst/>
          </a:prstGeom>
        </p:spPr>
        <p:txBody>
          <a:bodyPr anchorCtr="0" anchor="t" bIns="91425" lIns="91425" rIns="91425" tIns="91425">
            <a:noAutofit/>
          </a:bodyPr>
          <a:lstStyle/>
          <a:p>
            <a:pPr lvl="0">
              <a:spcBef>
                <a:spcPts val="0"/>
              </a:spcBef>
              <a:buClr>
                <a:schemeClr val="dk1"/>
              </a:buClr>
              <a:buSzPct val="91666"/>
              <a:buFont typeface="Arial"/>
              <a:buNone/>
            </a:pPr>
            <a:r>
              <a:rPr lang="en" sz="1200">
                <a:latin typeface="Courier New"/>
                <a:ea typeface="Courier New"/>
                <a:cs typeface="Courier New"/>
                <a:sym typeface="Courier New"/>
              </a:rPr>
              <a:t>/* Send the results back to the main processor. */</a:t>
            </a:r>
            <a:br>
              <a:rPr lang="en" sz="1200">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if (</a:t>
            </a:r>
            <a:r>
              <a:rPr lang="en" sz="1200">
                <a:solidFill>
                  <a:srgbClr val="0000FF"/>
                </a:solidFill>
                <a:latin typeface="Courier New"/>
                <a:ea typeface="Courier New"/>
                <a:cs typeface="Courier New"/>
                <a:sym typeface="Courier New"/>
              </a:rPr>
              <a:t>myProcessorNumber</a:t>
            </a:r>
            <a:r>
              <a:rPr lang="en" sz="1200">
                <a:solidFill>
                  <a:srgbClr val="000000"/>
                </a:solidFill>
                <a:latin typeface="Courier New"/>
                <a:ea typeface="Courier New"/>
                <a:cs typeface="Courier New"/>
                <a:sym typeface="Courier New"/>
              </a:rPr>
              <a:t> == 0) {</a:t>
            </a:r>
            <a:br>
              <a:rPr lang="en" sz="1200">
                <a:latin typeface="Courier New"/>
                <a:ea typeface="Courier New"/>
                <a:cs typeface="Courier New"/>
                <a:sym typeface="Courier New"/>
              </a:rPr>
            </a:br>
            <a:r>
              <a:rPr lang="en" sz="1200">
                <a:latin typeface="Courier New"/>
                <a:ea typeface="Courier New"/>
                <a:cs typeface="Courier New"/>
                <a:sym typeface="Courier New"/>
              </a:rPr>
              <a:t>	/* I receive the partial results and compute the total result.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000000"/>
                </a:solidFill>
                <a:latin typeface="Courier New"/>
                <a:ea typeface="Courier New"/>
                <a:cs typeface="Courier New"/>
                <a:sym typeface="Courier New"/>
              </a:rPr>
              <a:t>for (i=1;i&lt;</a:t>
            </a:r>
            <a:r>
              <a:rPr lang="en" sz="1200">
                <a:solidFill>
                  <a:srgbClr val="0000FF"/>
                </a:solidFill>
                <a:latin typeface="Courier New"/>
                <a:ea typeface="Courier New"/>
                <a:cs typeface="Courier New"/>
                <a:sym typeface="Courier New"/>
              </a:rPr>
              <a:t>numberProcessors</a:t>
            </a:r>
            <a:r>
              <a:rPr lang="en" sz="1200">
                <a:solidFill>
                  <a:srgbClr val="000000"/>
                </a:solidFill>
                <a:latin typeface="Courier New"/>
                <a:ea typeface="Courier New"/>
                <a:cs typeface="Courier New"/>
                <a:sym typeface="Courier New"/>
              </a:rPr>
              <a:t>;i++)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err = MPI_Recv(&amp;result, 1, MPI_INT, i, 200, MPI_COMM_WORLD, &amp;status);</a:t>
            </a:r>
            <a:br>
              <a:rPr lang="en" sz="1200">
                <a:solidFill>
                  <a:srgbClr val="0000FF"/>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sum = sum + result;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br>
              <a:rPr lang="en" sz="1200">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else {</a:t>
            </a:r>
            <a:br>
              <a:rPr lang="en" sz="1200">
                <a:latin typeface="Courier New"/>
                <a:ea typeface="Courier New"/>
                <a:cs typeface="Courier New"/>
                <a:sym typeface="Courier New"/>
              </a:rPr>
            </a:br>
            <a:r>
              <a:rPr lang="en" sz="1200">
                <a:latin typeface="Courier New"/>
                <a:ea typeface="Courier New"/>
                <a:cs typeface="Courier New"/>
                <a:sym typeface="Courier New"/>
              </a:rPr>
              <a:t>	/* I am not the main processor, so I send off my results. */</a:t>
            </a:r>
            <a:br>
              <a:rPr lang="en" sz="1200">
                <a:latin typeface="Courier New"/>
                <a:ea typeface="Courier New"/>
                <a:cs typeface="Courier New"/>
                <a:sym typeface="Courier New"/>
              </a:rPr>
            </a:br>
            <a:r>
              <a:rPr lang="en" sz="1200">
                <a:latin typeface="Courier New"/>
                <a:ea typeface="Courier New"/>
                <a:cs typeface="Courier New"/>
                <a:sym typeface="Courier New"/>
              </a:rPr>
              <a:t>	</a:t>
            </a:r>
            <a:r>
              <a:rPr lang="en" sz="1200">
                <a:solidFill>
                  <a:srgbClr val="0000FF"/>
                </a:solidFill>
                <a:latin typeface="Courier New"/>
                <a:ea typeface="Courier New"/>
                <a:cs typeface="Courier New"/>
                <a:sym typeface="Courier New"/>
              </a:rPr>
              <a:t>err = MPI_Send(&amp;sum, 1, MPI_INT, 0, 200, MPI_COMM_WORLD);</a:t>
            </a:r>
            <a:br>
              <a:rPr lang="en" sz="1200">
                <a:solidFill>
                  <a:srgbClr val="0000FF"/>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Do something with the final result. */</a:t>
            </a:r>
            <a:br>
              <a:rPr lang="en" sz="1200">
                <a:latin typeface="Courier New"/>
                <a:ea typeface="Courier New"/>
                <a:cs typeface="Courier New"/>
                <a:sym typeface="Courier New"/>
              </a:rPr>
            </a:br>
            <a:r>
              <a:rPr lang="en" sz="1200">
                <a:latin typeface="Courier New"/>
                <a:ea typeface="Courier New"/>
                <a:cs typeface="Courier New"/>
                <a:sym typeface="Courier New"/>
              </a:rPr>
              <a:t>...</a:t>
            </a:r>
            <a:br>
              <a:rPr lang="en" sz="1200">
                <a:latin typeface="Courier New"/>
                <a:ea typeface="Courier New"/>
                <a:cs typeface="Courier New"/>
                <a:sym typeface="Courier New"/>
              </a:rPr>
            </a:br>
            <a:r>
              <a:rPr lang="en" sz="1200">
                <a:latin typeface="Courier New"/>
                <a:ea typeface="Courier New"/>
                <a:cs typeface="Courier New"/>
                <a:sym typeface="Courier New"/>
              </a:rPr>
              <a:t>/* Have MPI perform its shut-down. */</a:t>
            </a:r>
            <a:br>
              <a:rPr lang="en" sz="1200">
                <a:latin typeface="Courier New"/>
                <a:ea typeface="Courier New"/>
                <a:cs typeface="Courier New"/>
                <a:sym typeface="Courier New"/>
              </a:rPr>
            </a:br>
            <a:r>
              <a:rPr lang="en" sz="1200">
                <a:solidFill>
                  <a:srgbClr val="0000FF"/>
                </a:solidFill>
                <a:latin typeface="Courier New"/>
                <a:ea typeface="Courier New"/>
                <a:cs typeface="Courier New"/>
                <a:sym typeface="Courier New"/>
              </a:rPr>
              <a:t>err = MPI_Finalize();</a:t>
            </a:r>
            <a:br>
              <a:rPr lang="en" sz="1200">
                <a:solidFill>
                  <a:srgbClr val="0000FF"/>
                </a:solidFill>
                <a:latin typeface="Courier New"/>
                <a:ea typeface="Courier New"/>
                <a:cs typeface="Courier New"/>
                <a:sym typeface="Courier New"/>
              </a:rPr>
            </a:br>
            <a:r>
              <a:rPr lang="en" sz="1200">
                <a:latin typeface="Courier New"/>
                <a:ea typeface="Courier New"/>
                <a:cs typeface="Courier New"/>
                <a:sym typeface="Courier New"/>
              </a:rPr>
              <a:t>}</a:t>
            </a:r>
          </a:p>
          <a:p>
            <a:pPr lvl="0">
              <a:spcBef>
                <a:spcPts val="0"/>
              </a:spcBef>
              <a:buNone/>
            </a:pPr>
            <a:r>
              <a:t/>
            </a:r>
            <a:endParaRPr/>
          </a:p>
        </p:txBody>
      </p:sp>
      <p:sp>
        <p:nvSpPr>
          <p:cNvPr id="215" name="Shape 2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16" name="Shape 216"/>
          <p:cNvSpPr txBox="1"/>
          <p:nvPr>
            <p:ph type="title"/>
          </p:nvPr>
        </p:nvSpPr>
        <p:spPr>
          <a:xfrm>
            <a:off x="311700" y="116350"/>
            <a:ext cx="8520600" cy="572700"/>
          </a:xfrm>
          <a:prstGeom prst="rect">
            <a:avLst/>
          </a:prstGeom>
        </p:spPr>
        <p:txBody>
          <a:bodyPr anchorCtr="0" anchor="t" bIns="91425" lIns="91425" rIns="91425" tIns="91425">
            <a:noAutofit/>
          </a:bodyPr>
          <a:lstStyle/>
          <a:p>
            <a:pPr lvl="0" rtl="0">
              <a:spcBef>
                <a:spcPts val="0"/>
              </a:spcBef>
              <a:buNone/>
            </a:pPr>
            <a:r>
              <a:rPr lang="en"/>
              <a:t>Code Example - MPI (c)</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222" name="Shape 222"/>
          <p:cNvSpPr txBox="1"/>
          <p:nvPr>
            <p:ph type="title"/>
          </p:nvPr>
        </p:nvSpPr>
        <p:spPr>
          <a:xfrm>
            <a:off x="311700" y="116350"/>
            <a:ext cx="8520600" cy="572700"/>
          </a:xfrm>
          <a:prstGeom prst="rect">
            <a:avLst/>
          </a:prstGeom>
        </p:spPr>
        <p:txBody>
          <a:bodyPr anchorCtr="0" anchor="t" bIns="91425" lIns="91425" rIns="91425" tIns="91425">
            <a:noAutofit/>
          </a:bodyPr>
          <a:lstStyle/>
          <a:p>
            <a:pPr lvl="0" rtl="0">
              <a:spcBef>
                <a:spcPts val="0"/>
              </a:spcBef>
              <a:buNone/>
            </a:pPr>
            <a:r>
              <a:rPr lang="en"/>
              <a:t>Code Example - MPI (d)</a:t>
            </a:r>
          </a:p>
        </p:txBody>
      </p:sp>
      <p:pic>
        <p:nvPicPr>
          <p:cNvPr descr="Capture1.PNG" id="223" name="Shape 223"/>
          <p:cNvPicPr preferRelativeResize="0"/>
          <p:nvPr/>
        </p:nvPicPr>
        <p:blipFill>
          <a:blip r:embed="rId3">
            <a:alphaModFix/>
          </a:blip>
          <a:stretch>
            <a:fillRect/>
          </a:stretch>
        </p:blipFill>
        <p:spPr>
          <a:xfrm>
            <a:off x="868403" y="1123675"/>
            <a:ext cx="6798974" cy="3539550"/>
          </a:xfrm>
          <a:prstGeom prst="rect">
            <a:avLst/>
          </a:prstGeom>
          <a:noFill/>
          <a:ln>
            <a:noFill/>
          </a:ln>
        </p:spPr>
      </p:pic>
      <p:sp>
        <p:nvSpPr>
          <p:cNvPr id="224" name="Shape 224"/>
          <p:cNvSpPr txBox="1"/>
          <p:nvPr/>
        </p:nvSpPr>
        <p:spPr>
          <a:xfrm>
            <a:off x="2213225" y="1689225"/>
            <a:ext cx="1365300" cy="289500"/>
          </a:xfrm>
          <a:prstGeom prst="rect">
            <a:avLst/>
          </a:prstGeom>
          <a:noFill/>
          <a:ln>
            <a:noFill/>
          </a:ln>
        </p:spPr>
        <p:txBody>
          <a:bodyPr anchorCtr="0" anchor="t" bIns="91425" lIns="91425" rIns="91425" tIns="91425">
            <a:noAutofit/>
          </a:bodyPr>
          <a:lstStyle/>
          <a:p>
            <a:pPr lvl="0">
              <a:spcBef>
                <a:spcPts val="0"/>
              </a:spcBef>
              <a:buNone/>
            </a:pPr>
            <a:r>
              <a:rPr lang="en">
                <a:solidFill>
                  <a:srgbClr val="FF0000"/>
                </a:solidFill>
              </a:rPr>
              <a:t>MPI Send(i)</a:t>
            </a:r>
          </a:p>
        </p:txBody>
      </p:sp>
      <p:sp>
        <p:nvSpPr>
          <p:cNvPr id="225" name="Shape 225"/>
          <p:cNvSpPr txBox="1"/>
          <p:nvPr/>
        </p:nvSpPr>
        <p:spPr>
          <a:xfrm>
            <a:off x="3306625" y="4120525"/>
            <a:ext cx="1365300" cy="289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MPI Recv</a:t>
            </a:r>
          </a:p>
        </p:txBody>
      </p:sp>
      <p:sp>
        <p:nvSpPr>
          <p:cNvPr id="226" name="Shape 226"/>
          <p:cNvSpPr txBox="1"/>
          <p:nvPr/>
        </p:nvSpPr>
        <p:spPr>
          <a:xfrm>
            <a:off x="4437675" y="4120525"/>
            <a:ext cx="1365300" cy="289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MPI Send(1)</a:t>
            </a:r>
          </a:p>
        </p:txBody>
      </p:sp>
      <p:sp>
        <p:nvSpPr>
          <p:cNvPr id="227" name="Shape 227"/>
          <p:cNvSpPr txBox="1"/>
          <p:nvPr/>
        </p:nvSpPr>
        <p:spPr>
          <a:xfrm>
            <a:off x="5435200" y="1717500"/>
            <a:ext cx="1365300" cy="2895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MPI Recv</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Issues in Parallel Programming</a:t>
            </a:r>
          </a:p>
        </p:txBody>
      </p:sp>
      <p:sp>
        <p:nvSpPr>
          <p:cNvPr id="233" name="Shape 23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Load Balancing</a:t>
            </a:r>
          </a:p>
          <a:p>
            <a:pPr indent="-228600" lvl="0" marL="457200" rtl="0">
              <a:spcBef>
                <a:spcPts val="0"/>
              </a:spcBef>
            </a:pPr>
            <a:r>
              <a:rPr lang="en"/>
              <a:t>Thread Synchronisation</a:t>
            </a:r>
          </a:p>
          <a:p>
            <a:pPr indent="-228600" lvl="0" marL="457200">
              <a:spcBef>
                <a:spcPts val="0"/>
              </a:spcBef>
            </a:pPr>
            <a:r>
              <a:rPr lang="en"/>
              <a:t>Inter-process communication</a:t>
            </a:r>
          </a:p>
        </p:txBody>
      </p:sp>
      <p:sp>
        <p:nvSpPr>
          <p:cNvPr id="234" name="Shape 2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Load Balancing</a:t>
            </a:r>
          </a:p>
        </p:txBody>
      </p:sp>
      <p:sp>
        <p:nvSpPr>
          <p:cNvPr id="240" name="Shape 2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
        <p:nvSpPr>
          <p:cNvPr id="241" name="Shape 241"/>
          <p:cNvSpPr txBox="1"/>
          <p:nvPr/>
        </p:nvSpPr>
        <p:spPr>
          <a:xfrm>
            <a:off x="311700" y="1352825"/>
            <a:ext cx="7832100" cy="36159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61111"/>
              <a:buFont typeface="Arial"/>
              <a:buNone/>
            </a:pPr>
            <a:r>
              <a:rPr lang="en" sz="1800">
                <a:solidFill>
                  <a:srgbClr val="434343"/>
                </a:solidFill>
              </a:rPr>
              <a:t>Load balancing is the problem of distributing a task to a set of processors so that each processor has approximately the same amount of work to perform.</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Load Balancing in Shared-Memory Multiprocessing</a:t>
            </a:r>
          </a:p>
        </p:txBody>
      </p:sp>
      <p:sp>
        <p:nvSpPr>
          <p:cNvPr id="247" name="Shape 2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42900" lvl="0" marL="457200" rtl="0">
              <a:lnSpc>
                <a:spcPct val="150000"/>
              </a:lnSpc>
              <a:spcBef>
                <a:spcPts val="0"/>
              </a:spcBef>
              <a:spcAft>
                <a:spcPts val="0"/>
              </a:spcAft>
              <a:buClr>
                <a:srgbClr val="434343"/>
              </a:buClr>
              <a:buSzPct val="100000"/>
              <a:buChar char="●"/>
            </a:pPr>
            <a:r>
              <a:rPr lang="en">
                <a:solidFill>
                  <a:srgbClr val="434343"/>
                </a:solidFill>
              </a:rPr>
              <a:t>Imagine multiple people emptying a sinking ship with buckets</a:t>
            </a:r>
          </a:p>
          <a:p>
            <a:pPr indent="-342900" lvl="0" marL="457200" rtl="0">
              <a:lnSpc>
                <a:spcPct val="150000"/>
              </a:lnSpc>
              <a:spcBef>
                <a:spcPts val="0"/>
              </a:spcBef>
              <a:spcAft>
                <a:spcPts val="0"/>
              </a:spcAft>
              <a:buClr>
                <a:srgbClr val="434343"/>
              </a:buClr>
              <a:buSzPct val="100000"/>
              <a:buChar char="●"/>
            </a:pPr>
            <a:r>
              <a:rPr lang="en">
                <a:solidFill>
                  <a:srgbClr val="434343"/>
                </a:solidFill>
              </a:rPr>
              <a:t>Each person will empty the same number of buckets of water</a:t>
            </a:r>
          </a:p>
          <a:p>
            <a:pPr indent="-342900" lvl="0" marL="457200" rtl="0">
              <a:lnSpc>
                <a:spcPct val="150000"/>
              </a:lnSpc>
              <a:spcBef>
                <a:spcPts val="0"/>
              </a:spcBef>
              <a:spcAft>
                <a:spcPts val="0"/>
              </a:spcAft>
              <a:buClr>
                <a:srgbClr val="434343"/>
              </a:buClr>
              <a:buSzPct val="100000"/>
              <a:buChar char="●"/>
            </a:pPr>
            <a:r>
              <a:rPr lang="en">
                <a:solidFill>
                  <a:srgbClr val="434343"/>
                </a:solidFill>
              </a:rPr>
              <a:t>Some buckets are bigger than others</a:t>
            </a:r>
          </a:p>
          <a:p>
            <a:pPr indent="-342900" lvl="0" marL="457200" rtl="0">
              <a:lnSpc>
                <a:spcPct val="150000"/>
              </a:lnSpc>
              <a:spcBef>
                <a:spcPts val="0"/>
              </a:spcBef>
              <a:spcAft>
                <a:spcPts val="0"/>
              </a:spcAft>
              <a:buClr>
                <a:srgbClr val="434343"/>
              </a:buClr>
              <a:buSzPct val="100000"/>
              <a:buChar char="●"/>
            </a:pPr>
            <a:r>
              <a:rPr lang="en">
                <a:solidFill>
                  <a:srgbClr val="434343"/>
                </a:solidFill>
              </a:rPr>
              <a:t>The people holding larger buckets take longer to empty</a:t>
            </a:r>
          </a:p>
          <a:p>
            <a:pPr indent="-342900" lvl="0" marL="457200" rtl="0">
              <a:lnSpc>
                <a:spcPct val="150000"/>
              </a:lnSpc>
              <a:spcBef>
                <a:spcPts val="0"/>
              </a:spcBef>
              <a:spcAft>
                <a:spcPts val="0"/>
              </a:spcAft>
              <a:buClr>
                <a:srgbClr val="434343"/>
              </a:buClr>
              <a:buSzPct val="100000"/>
              <a:buChar char="●"/>
            </a:pPr>
            <a:r>
              <a:rPr lang="en">
                <a:solidFill>
                  <a:srgbClr val="434343"/>
                </a:solidFill>
              </a:rPr>
              <a:t>Lots of idle time for people with smaller buckets</a:t>
            </a:r>
          </a:p>
        </p:txBody>
      </p:sp>
      <p:sp>
        <p:nvSpPr>
          <p:cNvPr id="248" name="Shape 2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Load Balancing in OpenMP</a:t>
            </a:r>
          </a:p>
        </p:txBody>
      </p:sp>
      <p:sp>
        <p:nvSpPr>
          <p:cNvPr id="254" name="Shape 25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a:t>
            </a:r>
            <a:r>
              <a:rPr lang="en"/>
              <a:t>oad balancing is often a problem of thread scheduling</a:t>
            </a:r>
          </a:p>
          <a:p>
            <a:pPr indent="-228600" lvl="0" marL="457200" rtl="0">
              <a:spcBef>
                <a:spcPts val="0"/>
              </a:spcBef>
            </a:pPr>
            <a:r>
              <a:rPr lang="en"/>
              <a:t>By default, once a thread is finished with a region of code, it waits for the other threads to complete the same region</a:t>
            </a:r>
          </a:p>
          <a:p>
            <a:pPr indent="-228600" lvl="0" marL="457200" rtl="0">
              <a:spcBef>
                <a:spcPts val="0"/>
              </a:spcBef>
            </a:pPr>
            <a:r>
              <a:rPr lang="en"/>
              <a:t>OpenMP has several options for thread scheduling to prevent idle time</a:t>
            </a:r>
          </a:p>
          <a:p>
            <a:pPr lvl="0">
              <a:spcBef>
                <a:spcPts val="0"/>
              </a:spcBef>
              <a:buNone/>
            </a:pPr>
            <a:r>
              <a:t/>
            </a:r>
            <a:endParaRPr/>
          </a:p>
        </p:txBody>
      </p:sp>
      <p:sp>
        <p:nvSpPr>
          <p:cNvPr id="255" name="Shape 2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Load Balancing in OpenMP</a:t>
            </a:r>
          </a:p>
        </p:txBody>
      </p:sp>
      <p:sp>
        <p:nvSpPr>
          <p:cNvPr id="261" name="Shape 261"/>
          <p:cNvSpPr txBox="1"/>
          <p:nvPr>
            <p:ph idx="1" type="body"/>
          </p:nvPr>
        </p:nvSpPr>
        <p:spPr>
          <a:xfrm>
            <a:off x="311700" y="1246825"/>
            <a:ext cx="8520600" cy="3416400"/>
          </a:xfrm>
          <a:prstGeom prst="rect">
            <a:avLst/>
          </a:prstGeom>
        </p:spPr>
        <p:txBody>
          <a:bodyPr anchorCtr="0" anchor="t" bIns="91425" lIns="91425" rIns="91425" tIns="91425">
            <a:noAutofit/>
          </a:bodyPr>
          <a:lstStyle/>
          <a:p>
            <a:pPr indent="-228600" lvl="0" marL="457200" rtl="0">
              <a:spcBef>
                <a:spcPts val="0"/>
              </a:spcBef>
            </a:pPr>
            <a:r>
              <a:rPr b="1" lang="en"/>
              <a:t>static scheduling</a:t>
            </a:r>
            <a:r>
              <a:rPr lang="en"/>
              <a:t> - all threads execute n iterations and then wait for all other threads to finish their n iterations</a:t>
            </a:r>
            <a:br>
              <a:rPr lang="en"/>
            </a:br>
          </a:p>
          <a:p>
            <a:pPr indent="-228600" lvl="0" marL="457200" rtl="0">
              <a:spcBef>
                <a:spcPts val="0"/>
              </a:spcBef>
            </a:pPr>
            <a:r>
              <a:rPr b="1" lang="en"/>
              <a:t>dynamic scheduling</a:t>
            </a:r>
            <a:r>
              <a:rPr lang="en"/>
              <a:t> - n iterations of the remaining iterations are dynamically assigned to threads that are idle </a:t>
            </a:r>
            <a:br>
              <a:rPr lang="en"/>
            </a:br>
          </a:p>
          <a:p>
            <a:pPr indent="-228600" lvl="0" marL="457200" rtl="0">
              <a:spcBef>
                <a:spcPts val="0"/>
              </a:spcBef>
            </a:pPr>
            <a:r>
              <a:rPr b="1" lang="en"/>
              <a:t>guided scheduling</a:t>
            </a:r>
            <a:r>
              <a:rPr lang="en"/>
              <a:t> - each time a thread finishes executing its assigned iterations, it is assigned approximately the number of remaining iterations divided by the number of threads</a:t>
            </a:r>
          </a:p>
          <a:p>
            <a:pPr lvl="0" rtl="0">
              <a:spcBef>
                <a:spcPts val="0"/>
              </a:spcBef>
              <a:buNone/>
            </a:pPr>
            <a:r>
              <a:t/>
            </a:r>
            <a:endParaRPr sz="1400"/>
          </a:p>
          <a:p>
            <a:pPr lvl="0">
              <a:spcBef>
                <a:spcPts val="0"/>
              </a:spcBef>
              <a:buNone/>
            </a:pPr>
            <a:r>
              <a:t/>
            </a:r>
            <a:endParaRPr/>
          </a:p>
        </p:txBody>
      </p:sp>
      <p:sp>
        <p:nvSpPr>
          <p:cNvPr id="262" name="Shape 2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271600" y="533275"/>
            <a:ext cx="8520600" cy="572700"/>
          </a:xfrm>
          <a:prstGeom prst="rect">
            <a:avLst/>
          </a:prstGeom>
        </p:spPr>
        <p:txBody>
          <a:bodyPr anchorCtr="0" anchor="t" bIns="91425" lIns="91425" rIns="91425" tIns="91425">
            <a:noAutofit/>
          </a:bodyPr>
          <a:lstStyle/>
          <a:p>
            <a:pPr lvl="0">
              <a:spcBef>
                <a:spcPts val="0"/>
              </a:spcBef>
              <a:buNone/>
            </a:pPr>
            <a:r>
              <a:rPr lang="en"/>
              <a:t>How do processors coordinate to solve a problem?</a:t>
            </a:r>
          </a:p>
        </p:txBody>
      </p:sp>
      <p:sp>
        <p:nvSpPr>
          <p:cNvPr id="69" name="Shape 69"/>
          <p:cNvSpPr txBox="1"/>
          <p:nvPr>
            <p:ph idx="1" type="body"/>
          </p:nvPr>
        </p:nvSpPr>
        <p:spPr>
          <a:xfrm>
            <a:off x="367875" y="1473625"/>
            <a:ext cx="8520600" cy="1161300"/>
          </a:xfrm>
          <a:prstGeom prst="rect">
            <a:avLst/>
          </a:prstGeom>
        </p:spPr>
        <p:txBody>
          <a:bodyPr anchorCtr="0" anchor="t" bIns="91425" lIns="91425" rIns="91425" tIns="91425">
            <a:noAutofit/>
          </a:bodyPr>
          <a:lstStyle/>
          <a:p>
            <a:pPr lvl="0" rtl="0">
              <a:spcBef>
                <a:spcPts val="0"/>
              </a:spcBef>
              <a:buClr>
                <a:schemeClr val="dk1"/>
              </a:buClr>
              <a:buSzPct val="61111"/>
              <a:buFont typeface="Arial"/>
              <a:buNone/>
            </a:pPr>
            <a:r>
              <a:rPr lang="en"/>
              <a:t>Processors must have the ability to communicate with each other in order to cooperatively complete a task.</a:t>
            </a:r>
          </a:p>
        </p:txBody>
      </p:sp>
      <p:sp>
        <p:nvSpPr>
          <p:cNvPr id="70" name="Shape 7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Load Balancing Distributed-</a:t>
            </a:r>
            <a:r>
              <a:rPr lang="en"/>
              <a:t>Memory Multiprocessing</a:t>
            </a:r>
          </a:p>
          <a:p>
            <a:pPr lvl="0" rtl="0">
              <a:spcBef>
                <a:spcPts val="0"/>
              </a:spcBef>
              <a:buNone/>
            </a:pPr>
            <a:r>
              <a:t/>
            </a:r>
            <a:endParaRPr/>
          </a:p>
        </p:txBody>
      </p:sp>
      <p:sp>
        <p:nvSpPr>
          <p:cNvPr id="268" name="Shape 26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In many applications, such as linear systems solving, it is possible to make an estimate of work distribution so that a programmer can build load balancing right into a specific applications program. </a:t>
            </a:r>
          </a:p>
          <a:p>
            <a:pPr indent="-228600" lvl="0" marL="457200" rtl="0">
              <a:lnSpc>
                <a:spcPct val="150000"/>
              </a:lnSpc>
              <a:spcBef>
                <a:spcPts val="0"/>
              </a:spcBef>
            </a:pPr>
            <a:r>
              <a:rPr lang="en"/>
              <a:t>However, determining the estimate of work distribution at execution time is far more difficult when the load is not defined.</a:t>
            </a:r>
          </a:p>
          <a:p>
            <a:pPr lvl="0" rtl="0">
              <a:spcBef>
                <a:spcPts val="0"/>
              </a:spcBef>
              <a:buNone/>
            </a:pPr>
            <a:r>
              <a:t/>
            </a:r>
            <a:endParaRPr/>
          </a:p>
          <a:p>
            <a:pPr lvl="0" rtl="0">
              <a:spcBef>
                <a:spcPts val="0"/>
              </a:spcBef>
              <a:buNone/>
            </a:pPr>
            <a:r>
              <a:t/>
            </a:r>
            <a:endParaRPr/>
          </a:p>
        </p:txBody>
      </p:sp>
      <p:sp>
        <p:nvSpPr>
          <p:cNvPr id="269" name="Shape 2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Load Balancing in MPI - Water Bailing Example</a:t>
            </a:r>
          </a:p>
        </p:txBody>
      </p:sp>
      <p:sp>
        <p:nvSpPr>
          <p:cNvPr id="275" name="Shape 27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nSpc>
                <a:spcPct val="150000"/>
              </a:lnSpc>
              <a:spcBef>
                <a:spcPts val="0"/>
              </a:spcBef>
            </a:pPr>
            <a:r>
              <a:rPr lang="en"/>
              <a:t>E</a:t>
            </a:r>
            <a:r>
              <a:rPr lang="en"/>
              <a:t>ach bailer can bail the </a:t>
            </a:r>
            <a:r>
              <a:rPr b="1" lang="en"/>
              <a:t>same amount of water in the same amount of time</a:t>
            </a:r>
          </a:p>
          <a:p>
            <a:pPr indent="-228600" lvl="0" marL="457200" rtl="0">
              <a:lnSpc>
                <a:spcPct val="150000"/>
              </a:lnSpc>
              <a:spcBef>
                <a:spcPts val="0"/>
              </a:spcBef>
            </a:pPr>
            <a:r>
              <a:rPr lang="en"/>
              <a:t>Each bailer is in a </a:t>
            </a:r>
            <a:r>
              <a:rPr b="1" lang="en"/>
              <a:t>different compartment</a:t>
            </a:r>
            <a:r>
              <a:rPr lang="en"/>
              <a:t> of the ship completely sealed off from other compartments.</a:t>
            </a:r>
          </a:p>
          <a:p>
            <a:pPr indent="-228600" lvl="0" marL="457200" rtl="0">
              <a:lnSpc>
                <a:spcPct val="150000"/>
              </a:lnSpc>
              <a:spcBef>
                <a:spcPts val="0"/>
              </a:spcBef>
            </a:pPr>
            <a:r>
              <a:rPr lang="en"/>
              <a:t>We would want the water to be distributed evenly among the compartments </a:t>
            </a:r>
          </a:p>
          <a:p>
            <a:pPr indent="-228600" lvl="0" marL="457200" rtl="0">
              <a:lnSpc>
                <a:spcPct val="150000"/>
              </a:lnSpc>
              <a:spcBef>
                <a:spcPts val="0"/>
              </a:spcBef>
            </a:pPr>
            <a:r>
              <a:rPr lang="en"/>
              <a:t>In order to get the </a:t>
            </a:r>
            <a:r>
              <a:rPr b="1" lang="en"/>
              <a:t>work done the most quickly</a:t>
            </a:r>
          </a:p>
          <a:p>
            <a:pPr lvl="0" rtl="0">
              <a:spcBef>
                <a:spcPts val="0"/>
              </a:spcBef>
              <a:buNone/>
            </a:pPr>
            <a:r>
              <a:t/>
            </a:r>
            <a:endParaRPr/>
          </a:p>
        </p:txBody>
      </p:sp>
      <p:sp>
        <p:nvSpPr>
          <p:cNvPr id="276" name="Shape 27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Load Balancing in MPI</a:t>
            </a:r>
          </a:p>
        </p:txBody>
      </p:sp>
      <p:sp>
        <p:nvSpPr>
          <p:cNvPr id="282" name="Shape 28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t>For some problems, such as multiplying a large dense matrix by a vector, determining a good load balancing scheme is relatively straightforward: </a:t>
            </a:r>
          </a:p>
          <a:p>
            <a:pPr indent="-228600" lvl="0" marL="457200" rtl="0">
              <a:spcBef>
                <a:spcPts val="0"/>
              </a:spcBef>
            </a:pPr>
            <a:r>
              <a:rPr lang="en"/>
              <a:t>send r/p rows of the matrix and the entire vector to each processor </a:t>
            </a:r>
          </a:p>
          <a:p>
            <a:pPr indent="-228600" lvl="1" marL="914400" rtl="0">
              <a:spcBef>
                <a:spcPts val="0"/>
              </a:spcBef>
            </a:pPr>
            <a:r>
              <a:rPr lang="en"/>
              <a:t>where r is the number of rows and p is the number of processes</a:t>
            </a:r>
          </a:p>
          <a:p>
            <a:pPr indent="-228600" lvl="0" marL="457200" rtl="0">
              <a:spcBef>
                <a:spcPts val="0"/>
              </a:spcBef>
            </a:pPr>
            <a:r>
              <a:rPr lang="en"/>
              <a:t>have each process compute a sub-matrix</a:t>
            </a:r>
          </a:p>
          <a:p>
            <a:pPr indent="-228600" lvl="0" marL="457200" rtl="0">
              <a:spcBef>
                <a:spcPts val="0"/>
              </a:spcBef>
            </a:pPr>
            <a:r>
              <a:rPr lang="en"/>
              <a:t>collect the results back into the final matrix. </a:t>
            </a:r>
          </a:p>
          <a:p>
            <a:pPr lvl="0" rtl="0">
              <a:spcBef>
                <a:spcPts val="0"/>
              </a:spcBef>
              <a:buNone/>
            </a:pPr>
            <a:r>
              <a:t/>
            </a:r>
            <a:endParaRPr/>
          </a:p>
        </p:txBody>
      </p:sp>
      <p:sp>
        <p:nvSpPr>
          <p:cNvPr id="283" name="Shape 28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Thread Synchronization</a:t>
            </a:r>
          </a:p>
        </p:txBody>
      </p:sp>
      <p:sp>
        <p:nvSpPr>
          <p:cNvPr id="289" name="Shape 2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Thread synchronization is the concurrent execution of two or more threads that share critical resources. </a:t>
            </a:r>
          </a:p>
          <a:p>
            <a:pPr indent="-228600" lvl="0" marL="457200" rtl="0">
              <a:spcBef>
                <a:spcPts val="0"/>
              </a:spcBef>
            </a:pPr>
            <a:r>
              <a:rPr lang="en"/>
              <a:t>Threads should be synchronized to avoid critical resource use conflicts.</a:t>
            </a:r>
          </a:p>
          <a:p>
            <a:pPr indent="-228600" lvl="0" marL="457200">
              <a:spcBef>
                <a:spcPts val="0"/>
              </a:spcBef>
            </a:pPr>
            <a:r>
              <a:rPr lang="en"/>
              <a:t>Conflicts may arise when parallel-running threads attempt to modify a common variable at the same time.</a:t>
            </a:r>
          </a:p>
        </p:txBody>
      </p:sp>
      <p:sp>
        <p:nvSpPr>
          <p:cNvPr id="290" name="Shape 2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Shape 2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Critical Section</a:t>
            </a:r>
          </a:p>
        </p:txBody>
      </p:sp>
      <p:sp>
        <p:nvSpPr>
          <p:cNvPr id="296" name="Shape 29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The section of a program which contains the shared resources.</a:t>
            </a:r>
          </a:p>
        </p:txBody>
      </p:sp>
      <p:sp>
        <p:nvSpPr>
          <p:cNvPr id="297" name="Shape 2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298" name="Shape 298"/>
          <p:cNvPicPr preferRelativeResize="0"/>
          <p:nvPr/>
        </p:nvPicPr>
        <p:blipFill>
          <a:blip r:embed="rId3">
            <a:alphaModFix/>
          </a:blip>
          <a:stretch>
            <a:fillRect/>
          </a:stretch>
        </p:blipFill>
        <p:spPr>
          <a:xfrm>
            <a:off x="2857500" y="1968550"/>
            <a:ext cx="3429000" cy="2000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311700" y="359300"/>
            <a:ext cx="8520600" cy="572700"/>
          </a:xfrm>
          <a:prstGeom prst="rect">
            <a:avLst/>
          </a:prstGeom>
        </p:spPr>
        <p:txBody>
          <a:bodyPr anchorCtr="0" anchor="t" bIns="91425" lIns="91425" rIns="91425" tIns="91425">
            <a:noAutofit/>
          </a:bodyPr>
          <a:lstStyle/>
          <a:p>
            <a:pPr lvl="0">
              <a:spcBef>
                <a:spcPts val="0"/>
              </a:spcBef>
              <a:buNone/>
            </a:pPr>
            <a:r>
              <a:rPr lang="en"/>
              <a:t>Race Condition</a:t>
            </a:r>
          </a:p>
        </p:txBody>
      </p:sp>
      <p:sp>
        <p:nvSpPr>
          <p:cNvPr id="304" name="Shape 304"/>
          <p:cNvSpPr txBox="1"/>
          <p:nvPr>
            <p:ph idx="1" type="body"/>
          </p:nvPr>
        </p:nvSpPr>
        <p:spPr>
          <a:xfrm>
            <a:off x="311700" y="863550"/>
            <a:ext cx="8520600" cy="3416400"/>
          </a:xfrm>
          <a:prstGeom prst="rect">
            <a:avLst/>
          </a:prstGeom>
        </p:spPr>
        <p:txBody>
          <a:bodyPr anchorCtr="0" anchor="t" bIns="91425" lIns="91425" rIns="91425" tIns="91425">
            <a:noAutofit/>
          </a:bodyPr>
          <a:lstStyle/>
          <a:p>
            <a:pPr lvl="0">
              <a:spcBef>
                <a:spcPts val="0"/>
              </a:spcBef>
              <a:buNone/>
            </a:pPr>
            <a:r>
              <a:rPr lang="en"/>
              <a:t>A race condition occurs when more than one thread can modify the same variable or variables at the same time</a:t>
            </a:r>
            <a:r>
              <a:rPr lang="en"/>
              <a:t>.</a:t>
            </a:r>
          </a:p>
          <a:p>
            <a:pPr lvl="0">
              <a:spcBef>
                <a:spcPts val="0"/>
              </a:spcBef>
              <a:buNone/>
            </a:pPr>
            <a:r>
              <a:rPr lang="en"/>
              <a:t>Example: </a:t>
            </a:r>
          </a:p>
          <a:p>
            <a:pPr lvl="0">
              <a:spcBef>
                <a:spcPts val="0"/>
              </a:spcBef>
              <a:buNone/>
            </a:pPr>
            <a:r>
              <a:rPr lang="en">
                <a:latin typeface="Courier New"/>
                <a:ea typeface="Courier New"/>
                <a:cs typeface="Courier New"/>
                <a:sym typeface="Courier New"/>
              </a:rPr>
              <a:t>x = 0;</a:t>
            </a:r>
            <a:br>
              <a:rPr lang="en">
                <a:latin typeface="Courier New"/>
                <a:ea typeface="Courier New"/>
                <a:cs typeface="Courier New"/>
                <a:sym typeface="Courier New"/>
              </a:rPr>
            </a:br>
            <a:r>
              <a:rPr lang="en">
                <a:latin typeface="Courier New"/>
                <a:ea typeface="Courier New"/>
                <a:cs typeface="Courier New"/>
                <a:sym typeface="Courier New"/>
              </a:rPr>
              <a:t>while ( x &lt; 1 ){</a:t>
            </a:r>
            <a:br>
              <a:rPr lang="en">
                <a:latin typeface="Courier New"/>
                <a:ea typeface="Courier New"/>
                <a:cs typeface="Courier New"/>
                <a:sym typeface="Courier New"/>
              </a:rPr>
            </a:br>
            <a:r>
              <a:rPr lang="en">
                <a:latin typeface="Courier New"/>
                <a:ea typeface="Courier New"/>
                <a:cs typeface="Courier New"/>
                <a:sym typeface="Courier New"/>
              </a:rPr>
              <a:t>   x = x + 1; </a:t>
            </a:r>
            <a:br>
              <a:rPr lang="en">
                <a:latin typeface="Courier New"/>
                <a:ea typeface="Courier New"/>
                <a:cs typeface="Courier New"/>
                <a:sym typeface="Courier New"/>
              </a:rPr>
            </a:br>
            <a:r>
              <a:rPr lang="en">
                <a:latin typeface="Courier New"/>
                <a:ea typeface="Courier New"/>
                <a:cs typeface="Courier New"/>
                <a:sym typeface="Courier New"/>
              </a:rPr>
              <a:t>	do_a_thing_once();</a:t>
            </a:r>
            <a:br>
              <a:rPr lang="en">
                <a:latin typeface="Courier New"/>
                <a:ea typeface="Courier New"/>
                <a:cs typeface="Courier New"/>
                <a:sym typeface="Courier New"/>
              </a:rPr>
            </a:br>
            <a:r>
              <a:rPr lang="en">
                <a:latin typeface="Courier New"/>
                <a:ea typeface="Courier New"/>
                <a:cs typeface="Courier New"/>
                <a:sym typeface="Courier New"/>
              </a:rPr>
              <a:t>}</a:t>
            </a:r>
          </a:p>
          <a:p>
            <a:pPr lvl="0">
              <a:spcBef>
                <a:spcPts val="0"/>
              </a:spcBef>
              <a:buNone/>
            </a:pPr>
            <a:r>
              <a:rPr lang="en"/>
              <a:t>If two threads accessed x at the same time at 0, do_a_thing_once() will execute twice. </a:t>
            </a:r>
          </a:p>
          <a:p>
            <a:pPr lvl="0">
              <a:spcBef>
                <a:spcPts val="0"/>
              </a:spcBef>
              <a:buNone/>
            </a:pPr>
            <a:r>
              <a:t/>
            </a:r>
            <a:endParaRPr/>
          </a:p>
        </p:txBody>
      </p:sp>
      <p:sp>
        <p:nvSpPr>
          <p:cNvPr id="305" name="Shape 3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Deadlocks</a:t>
            </a:r>
          </a:p>
        </p:txBody>
      </p:sp>
      <p:sp>
        <p:nvSpPr>
          <p:cNvPr id="311" name="Shape 31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Clr>
                <a:schemeClr val="dk1"/>
              </a:buClr>
              <a:buSzPct val="61111"/>
              <a:buFont typeface="Arial"/>
              <a:buNone/>
            </a:pPr>
            <a:r>
              <a:rPr lang="en"/>
              <a:t>Preventing a race condition can lead to another problem known as deadlock. Deadlock can occur between two threads when each waits for a lock that the other holds. Since neither thread releases a lock until it acquire the other, both threads wait forever, essentially dead.</a:t>
            </a:r>
          </a:p>
          <a:p>
            <a:pPr lvl="0">
              <a:spcBef>
                <a:spcPts val="0"/>
              </a:spcBef>
              <a:buNone/>
            </a:pPr>
            <a:r>
              <a:t/>
            </a:r>
            <a:endParaRPr/>
          </a:p>
        </p:txBody>
      </p:sp>
      <p:sp>
        <p:nvSpPr>
          <p:cNvPr id="312" name="Shape 3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pic>
        <p:nvPicPr>
          <p:cNvPr id="313" name="Shape 313"/>
          <p:cNvPicPr preferRelativeResize="0"/>
          <p:nvPr/>
        </p:nvPicPr>
        <p:blipFill>
          <a:blip r:embed="rId3">
            <a:alphaModFix/>
          </a:blip>
          <a:stretch>
            <a:fillRect/>
          </a:stretch>
        </p:blipFill>
        <p:spPr>
          <a:xfrm>
            <a:off x="2626200" y="2621199"/>
            <a:ext cx="3538251" cy="217159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Thread Synchronization in OpenMP</a:t>
            </a:r>
          </a:p>
        </p:txBody>
      </p:sp>
      <p:sp>
        <p:nvSpPr>
          <p:cNvPr id="319" name="Shape 3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a:p>
            <a:pPr indent="-228600" lvl="0" marL="457200" rtl="0">
              <a:spcBef>
                <a:spcPts val="0"/>
              </a:spcBef>
            </a:pPr>
            <a:r>
              <a:rPr lang="en"/>
              <a:t>OpenMP provides synchronization capabilities for the programmer to make avoiding the potential pitfalls of a threaded paradigm easier. </a:t>
            </a:r>
          </a:p>
          <a:p>
            <a:pPr indent="-228600" lvl="0" marL="457200">
              <a:spcBef>
                <a:spcPts val="0"/>
              </a:spcBef>
            </a:pPr>
            <a:r>
              <a:rPr lang="en"/>
              <a:t>One can specify a critical section using </a:t>
            </a:r>
            <a:r>
              <a:rPr lang="en">
                <a:solidFill>
                  <a:srgbClr val="FF0000"/>
                </a:solidFill>
              </a:rPr>
              <a:t>#pragma critical</a:t>
            </a:r>
            <a:r>
              <a:rPr lang="en"/>
              <a:t>. The critical section can only be executed by one thread at a time, preventing any race conditions in that region.</a:t>
            </a:r>
          </a:p>
          <a:p>
            <a:pPr lvl="0">
              <a:spcBef>
                <a:spcPts val="0"/>
              </a:spcBef>
              <a:buNone/>
            </a:pPr>
            <a:r>
              <a:t/>
            </a:r>
            <a:endParaRPr/>
          </a:p>
          <a:p>
            <a:pPr lvl="0">
              <a:spcBef>
                <a:spcPts val="0"/>
              </a:spcBef>
              <a:buNone/>
            </a:pPr>
            <a:r>
              <a:t/>
            </a:r>
            <a:endParaRPr/>
          </a:p>
        </p:txBody>
      </p:sp>
      <p:sp>
        <p:nvSpPr>
          <p:cNvPr id="320" name="Shape 3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Thread Synchronization in OpenMP</a:t>
            </a:r>
          </a:p>
        </p:txBody>
      </p:sp>
      <p:sp>
        <p:nvSpPr>
          <p:cNvPr id="326" name="Shape 326"/>
          <p:cNvSpPr txBox="1"/>
          <p:nvPr>
            <p:ph idx="1" type="body"/>
          </p:nvPr>
        </p:nvSpPr>
        <p:spPr>
          <a:xfrm>
            <a:off x="311700" y="1246825"/>
            <a:ext cx="8520600" cy="3416400"/>
          </a:xfrm>
          <a:prstGeom prst="rect">
            <a:avLst/>
          </a:prstGeom>
        </p:spPr>
        <p:txBody>
          <a:bodyPr anchorCtr="0" anchor="t" bIns="91425" lIns="91425" rIns="91425" tIns="91425">
            <a:noAutofit/>
          </a:bodyPr>
          <a:lstStyle/>
          <a:p>
            <a:pPr indent="-228600" lvl="0" marL="457200" rtl="0">
              <a:spcBef>
                <a:spcPts val="0"/>
              </a:spcBef>
            </a:pPr>
            <a:r>
              <a:rPr lang="en"/>
              <a:t>C</a:t>
            </a:r>
            <a:r>
              <a:rPr lang="en"/>
              <a:t>an also specify that certain variables be localized to individual threads using the directive </a:t>
            </a:r>
            <a:r>
              <a:rPr lang="en">
                <a:solidFill>
                  <a:srgbClr val="FF0000"/>
                </a:solidFill>
              </a:rPr>
              <a:t>#pragma local(list)</a:t>
            </a:r>
            <a:r>
              <a:rPr lang="en"/>
              <a:t> or </a:t>
            </a:r>
            <a:r>
              <a:rPr lang="en">
                <a:solidFill>
                  <a:srgbClr val="FF0000"/>
                </a:solidFill>
              </a:rPr>
              <a:t>#pragma threadprivate(list)</a:t>
            </a:r>
            <a:r>
              <a:rPr lang="en"/>
              <a:t> where list is a list of the variables to be privatized. </a:t>
            </a:r>
          </a:p>
          <a:p>
            <a:pPr indent="-228600" lvl="0" marL="457200" rtl="0">
              <a:spcBef>
                <a:spcPts val="0"/>
              </a:spcBef>
            </a:pPr>
            <a:r>
              <a:rPr lang="en"/>
              <a:t>By default, each thread can read and write every variable in a parallelized section of code. </a:t>
            </a:r>
          </a:p>
          <a:p>
            <a:pPr indent="-228600" lvl="0" marL="457200">
              <a:spcBef>
                <a:spcPts val="0"/>
              </a:spcBef>
            </a:pPr>
            <a:r>
              <a:rPr lang="en"/>
              <a:t>Declaring a variable local or private essentially creates a copy of the variable for each thread to use privately.</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27" name="Shape 3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Thread Synchronization in OpenMP</a:t>
            </a:r>
          </a:p>
        </p:txBody>
      </p:sp>
      <p:sp>
        <p:nvSpPr>
          <p:cNvPr id="333" name="Shape 333"/>
          <p:cNvSpPr txBox="1"/>
          <p:nvPr>
            <p:ph idx="1" type="body"/>
          </p:nvPr>
        </p:nvSpPr>
        <p:spPr>
          <a:xfrm>
            <a:off x="311700" y="1308350"/>
            <a:ext cx="8520600" cy="3416400"/>
          </a:xfrm>
          <a:prstGeom prst="rect">
            <a:avLst/>
          </a:prstGeom>
        </p:spPr>
        <p:txBody>
          <a:bodyPr anchorCtr="0" anchor="t" bIns="91425" lIns="91425" rIns="91425" tIns="91425">
            <a:noAutofit/>
          </a:bodyPr>
          <a:lstStyle/>
          <a:p>
            <a:pPr indent="-228600" lvl="0" marL="457200">
              <a:spcBef>
                <a:spcPts val="0"/>
              </a:spcBef>
            </a:pPr>
            <a:r>
              <a:rPr lang="en"/>
              <a:t>Another directive provided by OpenMP is </a:t>
            </a:r>
            <a:r>
              <a:rPr lang="en">
                <a:solidFill>
                  <a:srgbClr val="FF0000"/>
                </a:solidFill>
              </a:rPr>
              <a:t>#pragma reduction(op: list)</a:t>
            </a:r>
            <a:r>
              <a:rPr lang="en"/>
              <a:t>. </a:t>
            </a:r>
          </a:p>
          <a:p>
            <a:pPr indent="-228600" lvl="0" marL="457200">
              <a:spcBef>
                <a:spcPts val="0"/>
              </a:spcBef>
            </a:pPr>
            <a:r>
              <a:rPr lang="en"/>
              <a:t>Essentially, every variable in list is made private to each thread. </a:t>
            </a:r>
          </a:p>
          <a:p>
            <a:pPr indent="-228600" lvl="0" marL="457200">
              <a:spcBef>
                <a:spcPts val="0"/>
              </a:spcBef>
            </a:pPr>
            <a:r>
              <a:rPr lang="en"/>
              <a:t>When the threads finish executing the region of code in which the reduction variables are defined, a shared copy receives the value of each local copy combined by the operator. </a:t>
            </a:r>
          </a:p>
          <a:p>
            <a:pPr indent="-228600" lvl="0" marL="457200">
              <a:spcBef>
                <a:spcPts val="0"/>
              </a:spcBef>
            </a:pPr>
            <a:r>
              <a:rPr lang="en"/>
              <a:t>In this way, every thread receives the final computation of the parallel region.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34" name="Shape 3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Parallel Computing Architecture</a:t>
            </a:r>
          </a:p>
        </p:txBody>
      </p:sp>
      <p:pic>
        <p:nvPicPr>
          <p:cNvPr id="76" name="Shape 76"/>
          <p:cNvPicPr preferRelativeResize="0"/>
          <p:nvPr/>
        </p:nvPicPr>
        <p:blipFill rotWithShape="1">
          <a:blip r:embed="rId3">
            <a:alphaModFix/>
          </a:blip>
          <a:srcRect b="11928" l="6330" r="3237" t="26422"/>
          <a:stretch/>
        </p:blipFill>
        <p:spPr>
          <a:xfrm>
            <a:off x="1101100" y="1349400"/>
            <a:ext cx="6418375" cy="3368125"/>
          </a:xfrm>
          <a:prstGeom prst="rect">
            <a:avLst/>
          </a:prstGeom>
          <a:noFill/>
          <a:ln>
            <a:noFill/>
          </a:ln>
        </p:spPr>
      </p:pic>
      <p:sp>
        <p:nvSpPr>
          <p:cNvPr id="77" name="Shape 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Shape 33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Thread Synchronization in OpenMP</a:t>
            </a:r>
          </a:p>
        </p:txBody>
      </p:sp>
      <p:sp>
        <p:nvSpPr>
          <p:cNvPr id="340" name="Shape 34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17500" lvl="0" marL="457200" rtl="0">
              <a:lnSpc>
                <a:spcPct val="115000"/>
              </a:lnSpc>
              <a:spcBef>
                <a:spcPts val="0"/>
              </a:spcBef>
              <a:buSzPct val="100000"/>
            </a:pPr>
            <a:r>
              <a:rPr lang="en" sz="1400"/>
              <a:t>L</a:t>
            </a:r>
            <a:r>
              <a:rPr lang="en" sz="1400"/>
              <a:t>ibrary routines can also be used to specify parallel execution parameters in certain program regions. </a:t>
            </a:r>
            <a:br>
              <a:rPr lang="en" sz="1400"/>
            </a:br>
          </a:p>
          <a:p>
            <a:pPr indent="-317500" lvl="0" marL="457200" rtl="0">
              <a:lnSpc>
                <a:spcPct val="115000"/>
              </a:lnSpc>
              <a:spcBef>
                <a:spcPts val="0"/>
              </a:spcBef>
              <a:buSzPct val="100000"/>
            </a:pPr>
            <a:r>
              <a:rPr lang="en" sz="1400"/>
              <a:t>Some parameters can be changed during the execution of the program, i.e., the number of threads forked in a parallel region.</a:t>
            </a:r>
          </a:p>
          <a:p>
            <a:pPr indent="-317500" lvl="0" marL="457200" rtl="0">
              <a:lnSpc>
                <a:spcPct val="115000"/>
              </a:lnSpc>
              <a:spcBef>
                <a:spcPts val="0"/>
              </a:spcBef>
              <a:buSzPct val="100000"/>
            </a:pPr>
            <a:r>
              <a:rPr lang="en" sz="1400"/>
              <a:t>They can also be used for data synchronization schemes developed by the programmer. </a:t>
            </a:r>
          </a:p>
          <a:p>
            <a:pPr indent="-317500" lvl="0" marL="457200" rtl="0">
              <a:lnSpc>
                <a:spcPct val="100000"/>
              </a:lnSpc>
              <a:spcBef>
                <a:spcPts val="0"/>
              </a:spcBef>
              <a:buSzPct val="100000"/>
            </a:pPr>
            <a:r>
              <a:rPr lang="en" sz="1400"/>
              <a:t>The environment variables of the specification are used to set characteristics of the parallel execution not defined by the compiler directives or library routines. </a:t>
            </a:r>
          </a:p>
          <a:p>
            <a:pPr indent="-317500" lvl="0" marL="457200" rtl="0">
              <a:lnSpc>
                <a:spcPct val="100000"/>
              </a:lnSpc>
              <a:spcBef>
                <a:spcPts val="0"/>
              </a:spcBef>
              <a:buSzPct val="100000"/>
            </a:pPr>
            <a:r>
              <a:rPr lang="en" sz="1400"/>
              <a:t>For example, one can set the number of threads for parallel regions of code by changing the environment variable </a:t>
            </a:r>
            <a:r>
              <a:rPr lang="en" sz="1400">
                <a:solidFill>
                  <a:srgbClr val="FF0000"/>
                </a:solidFill>
              </a:rPr>
              <a:t>OMP_NUM_THREADS.</a:t>
            </a:r>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None/>
            </a:pPr>
            <a:r>
              <a:t/>
            </a:r>
            <a:endParaRPr sz="1400"/>
          </a:p>
          <a:p>
            <a:pPr lvl="0" rtl="0">
              <a:spcBef>
                <a:spcPts val="0"/>
              </a:spcBef>
              <a:buNone/>
            </a:pPr>
            <a:r>
              <a:t/>
            </a:r>
            <a:endParaRPr sz="1400"/>
          </a:p>
        </p:txBody>
      </p:sp>
      <p:sp>
        <p:nvSpPr>
          <p:cNvPr id="341" name="Shape 34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Thread </a:t>
            </a:r>
            <a:r>
              <a:rPr lang="en"/>
              <a:t>Synchronization</a:t>
            </a:r>
            <a:r>
              <a:rPr lang="en"/>
              <a:t> in MPI</a:t>
            </a:r>
          </a:p>
        </p:txBody>
      </p:sp>
      <p:sp>
        <p:nvSpPr>
          <p:cNvPr id="347" name="Shape 34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Distributed memory multiprocessors do not suffer from this issue.</a:t>
            </a:r>
          </a:p>
          <a:p>
            <a:pPr indent="-228600" lvl="0" marL="457200" rtl="0">
              <a:spcBef>
                <a:spcPts val="0"/>
              </a:spcBef>
            </a:pPr>
            <a:r>
              <a:rPr lang="en"/>
              <a:t>There is no risk of two processes accessing the same </a:t>
            </a:r>
            <a:r>
              <a:rPr lang="en"/>
              <a:t>memory</a:t>
            </a:r>
            <a:r>
              <a:rPr lang="en"/>
              <a:t> space.</a:t>
            </a:r>
          </a:p>
          <a:p>
            <a:pPr indent="-228600" lvl="0" marL="457200">
              <a:spcBef>
                <a:spcPts val="0"/>
              </a:spcBef>
            </a:pPr>
            <a:r>
              <a:rPr lang="en"/>
              <a:t>Therefore no need for thread synchronization techniques</a:t>
            </a:r>
          </a:p>
        </p:txBody>
      </p:sp>
      <p:sp>
        <p:nvSpPr>
          <p:cNvPr id="348" name="Shape 3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Inter-Process Communication</a:t>
            </a:r>
          </a:p>
        </p:txBody>
      </p:sp>
      <p:sp>
        <p:nvSpPr>
          <p:cNvPr id="354" name="Shape 354"/>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Inter-process communication (IPC) is a mechanism that allows the exchange of data between processes.</a:t>
            </a:r>
          </a:p>
        </p:txBody>
      </p:sp>
      <p:sp>
        <p:nvSpPr>
          <p:cNvPr id="355" name="Shape 3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311700" y="391725"/>
            <a:ext cx="8520600" cy="572700"/>
          </a:xfrm>
          <a:prstGeom prst="rect">
            <a:avLst/>
          </a:prstGeom>
        </p:spPr>
        <p:txBody>
          <a:bodyPr anchorCtr="0" anchor="t" bIns="91425" lIns="91425" rIns="91425" tIns="91425">
            <a:noAutofit/>
          </a:bodyPr>
          <a:lstStyle/>
          <a:p>
            <a:pPr lvl="0">
              <a:spcBef>
                <a:spcPts val="0"/>
              </a:spcBef>
              <a:buNone/>
            </a:pPr>
            <a:r>
              <a:rPr lang="en"/>
              <a:t>Inter-Process Communication in MPI</a:t>
            </a:r>
          </a:p>
        </p:txBody>
      </p:sp>
      <p:sp>
        <p:nvSpPr>
          <p:cNvPr id="361" name="Shape 361"/>
          <p:cNvSpPr txBox="1"/>
          <p:nvPr>
            <p:ph idx="1" type="body"/>
          </p:nvPr>
        </p:nvSpPr>
        <p:spPr>
          <a:xfrm>
            <a:off x="311700" y="1445850"/>
            <a:ext cx="8520600" cy="3375600"/>
          </a:xfrm>
          <a:prstGeom prst="rect">
            <a:avLst/>
          </a:prstGeom>
        </p:spPr>
        <p:txBody>
          <a:bodyPr anchorCtr="0" anchor="t" bIns="91425" lIns="91425" rIns="91425" tIns="91425">
            <a:noAutofit/>
          </a:bodyPr>
          <a:lstStyle/>
          <a:p>
            <a:pPr lvl="0">
              <a:spcBef>
                <a:spcPts val="0"/>
              </a:spcBef>
              <a:buNone/>
            </a:pPr>
            <a:r>
              <a:rPr lang="en"/>
              <a:t>May be the case that a process requires data or computed results from any other process during execution. </a:t>
            </a:r>
          </a:p>
          <a:p>
            <a:pPr indent="-228600" lvl="0" marL="457200" rtl="0">
              <a:spcBef>
                <a:spcPts val="0"/>
              </a:spcBef>
            </a:pPr>
            <a:r>
              <a:rPr lang="en"/>
              <a:t>Leads back to sequential programming</a:t>
            </a:r>
          </a:p>
          <a:p>
            <a:pPr lvl="0" rtl="0">
              <a:spcBef>
                <a:spcPts val="0"/>
              </a:spcBef>
              <a:buNone/>
            </a:pPr>
            <a:r>
              <a:rPr lang="en"/>
              <a:t>Ensuring process synchronization in this case adds a level of complexity to programs developed on distributed-memory multiprocessors. </a:t>
            </a:r>
          </a:p>
        </p:txBody>
      </p:sp>
      <p:sp>
        <p:nvSpPr>
          <p:cNvPr id="362" name="Shape 3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Solving Inter-Process Communication in MPI</a:t>
            </a:r>
          </a:p>
        </p:txBody>
      </p:sp>
      <p:sp>
        <p:nvSpPr>
          <p:cNvPr id="368" name="Shape 368"/>
          <p:cNvSpPr txBox="1"/>
          <p:nvPr>
            <p:ph idx="1" type="body"/>
          </p:nvPr>
        </p:nvSpPr>
        <p:spPr>
          <a:xfrm>
            <a:off x="311700" y="1587975"/>
            <a:ext cx="8520600" cy="2980800"/>
          </a:xfrm>
          <a:prstGeom prst="rect">
            <a:avLst/>
          </a:prstGeom>
        </p:spPr>
        <p:txBody>
          <a:bodyPr anchorCtr="0" anchor="t" bIns="91425" lIns="91425" rIns="91425" tIns="91425">
            <a:noAutofit/>
          </a:bodyPr>
          <a:lstStyle/>
          <a:p>
            <a:pPr lvl="0">
              <a:spcBef>
                <a:spcPts val="0"/>
              </a:spcBef>
              <a:buNone/>
            </a:pPr>
            <a:r>
              <a:rPr lang="en" sz="1400"/>
              <a:t>MPI provides many communication routines to aid the programmer in developing inter-process communication. These routines include:</a:t>
            </a:r>
          </a:p>
          <a:p>
            <a:pPr indent="-317500" lvl="0" marL="457200" rtl="0">
              <a:spcBef>
                <a:spcPts val="0"/>
              </a:spcBef>
              <a:buSzPct val="100000"/>
            </a:pPr>
            <a:r>
              <a:rPr lang="en" sz="1400"/>
              <a:t>barriers </a:t>
            </a:r>
          </a:p>
          <a:p>
            <a:pPr indent="-317500" lvl="0" marL="457200" rtl="0">
              <a:spcBef>
                <a:spcPts val="0"/>
              </a:spcBef>
              <a:buSzPct val="100000"/>
            </a:pPr>
            <a:r>
              <a:rPr lang="en" sz="1400"/>
              <a:t>blocking sends and receives </a:t>
            </a:r>
          </a:p>
          <a:p>
            <a:pPr indent="-317500" lvl="0" marL="457200" rtl="0">
              <a:spcBef>
                <a:spcPts val="0"/>
              </a:spcBef>
              <a:buSzPct val="100000"/>
            </a:pPr>
            <a:r>
              <a:rPr lang="en" sz="1400"/>
              <a:t>non-blocking sends and receives </a:t>
            </a:r>
          </a:p>
          <a:p>
            <a:pPr indent="-317500" lvl="0" marL="457200" rtl="0">
              <a:spcBef>
                <a:spcPts val="0"/>
              </a:spcBef>
              <a:buSzPct val="100000"/>
            </a:pPr>
            <a:r>
              <a:rPr lang="en" sz="1400"/>
              <a:t>collective communications</a:t>
            </a:r>
          </a:p>
          <a:p>
            <a:pPr indent="-317500" lvl="1" marL="914400" rtl="0">
              <a:spcBef>
                <a:spcPts val="0"/>
              </a:spcBef>
              <a:buSzPct val="100000"/>
            </a:pPr>
            <a:r>
              <a:rPr lang="en"/>
              <a:t>One process to group of processes</a:t>
            </a:r>
          </a:p>
          <a:p>
            <a:pPr indent="-317500" lvl="1" marL="914400" rtl="0">
              <a:spcBef>
                <a:spcPts val="0"/>
              </a:spcBef>
              <a:buSzPct val="100000"/>
            </a:pPr>
            <a:r>
              <a:rPr lang="en"/>
              <a:t>Group of processes send to all of the same group</a:t>
            </a:r>
          </a:p>
          <a:p>
            <a:pPr indent="-317500" lvl="1" marL="914400" rtl="0">
              <a:spcBef>
                <a:spcPts val="0"/>
              </a:spcBef>
              <a:buSzPct val="100000"/>
            </a:pPr>
            <a:r>
              <a:rPr lang="en"/>
              <a:t>Group of processes send to one process</a:t>
            </a:r>
            <a:r>
              <a:rPr lang="en" sz="1400"/>
              <a:t> </a:t>
            </a:r>
          </a:p>
        </p:txBody>
      </p:sp>
      <p:sp>
        <p:nvSpPr>
          <p:cNvPr id="369" name="Shape 3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Summary of OpenMP and MPI</a:t>
            </a:r>
          </a:p>
        </p:txBody>
      </p:sp>
      <p:sp>
        <p:nvSpPr>
          <p:cNvPr id="375" name="Shape 37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graphicFrame>
        <p:nvGraphicFramePr>
          <p:cNvPr id="376" name="Shape 376"/>
          <p:cNvGraphicFramePr/>
          <p:nvPr/>
        </p:nvGraphicFramePr>
        <p:xfrm>
          <a:off x="952500" y="1152475"/>
          <a:ext cx="3000000" cy="3000000"/>
        </p:xfrm>
        <a:graphic>
          <a:graphicData uri="http://schemas.openxmlformats.org/drawingml/2006/table">
            <a:tbl>
              <a:tblPr>
                <a:noFill/>
                <a:tableStyleId>{3A7E2D0D-F75C-4632-A211-D9CE0E3AE4D0}</a:tableStyleId>
              </a:tblPr>
              <a:tblGrid>
                <a:gridCol w="758250"/>
                <a:gridCol w="3074900"/>
                <a:gridCol w="3405850"/>
              </a:tblGrid>
              <a:tr h="613500">
                <a:tc>
                  <a:txBody>
                    <a:bodyPr>
                      <a:noAutofit/>
                    </a:bodyPr>
                    <a:lstStyle/>
                    <a:p>
                      <a:pPr lvl="0" rtl="0">
                        <a:spcBef>
                          <a:spcPts val="0"/>
                        </a:spcBef>
                        <a:buNone/>
                      </a:pPr>
                      <a:r>
                        <a:t/>
                      </a:r>
                      <a:endParaRPr/>
                    </a:p>
                  </a:txBody>
                  <a:tcPr marT="91425" marB="91425" marR="91425" marL="91425"/>
                </a:tc>
                <a:tc>
                  <a:txBody>
                    <a:bodyPr>
                      <a:noAutofit/>
                    </a:bodyPr>
                    <a:lstStyle/>
                    <a:p>
                      <a:pPr lvl="0">
                        <a:spcBef>
                          <a:spcPts val="0"/>
                        </a:spcBef>
                        <a:buNone/>
                      </a:pPr>
                      <a:r>
                        <a:rPr b="1" lang="en"/>
                        <a:t>Shared-memory Processors</a:t>
                      </a:r>
                    </a:p>
                  </a:txBody>
                  <a:tcPr marT="91425" marB="91425" marR="91425" marL="91425"/>
                </a:tc>
                <a:tc>
                  <a:txBody>
                    <a:bodyPr>
                      <a:noAutofit/>
                    </a:bodyPr>
                    <a:lstStyle/>
                    <a:p>
                      <a:pPr lvl="0">
                        <a:spcBef>
                          <a:spcPts val="0"/>
                        </a:spcBef>
                        <a:buNone/>
                      </a:pPr>
                      <a:r>
                        <a:rPr b="1" lang="en"/>
                        <a:t>Distributed-memory Processors</a:t>
                      </a:r>
                    </a:p>
                  </a:txBody>
                  <a:tcPr marT="91425" marB="91425" marR="91425" marL="91425"/>
                </a:tc>
              </a:tr>
              <a:tr h="1043700">
                <a:tc>
                  <a:txBody>
                    <a:bodyPr>
                      <a:noAutofit/>
                    </a:bodyPr>
                    <a:lstStyle/>
                    <a:p>
                      <a:pPr lvl="0" rtl="0">
                        <a:spcBef>
                          <a:spcPts val="0"/>
                        </a:spcBef>
                        <a:buNone/>
                      </a:pPr>
                      <a:r>
                        <a:rPr b="1" lang="en"/>
                        <a:t>Pros</a:t>
                      </a:r>
                    </a:p>
                  </a:txBody>
                  <a:tcPr marT="91425" marB="91425" marR="91425" marL="91425"/>
                </a:tc>
                <a:tc>
                  <a:txBody>
                    <a:bodyPr>
                      <a:noAutofit/>
                    </a:bodyPr>
                    <a:lstStyle/>
                    <a:p>
                      <a:pPr indent="-228600" lvl="0" marL="457200" rtl="0">
                        <a:spcBef>
                          <a:spcPts val="0"/>
                        </a:spcBef>
                        <a:buChar char="●"/>
                      </a:pPr>
                      <a:r>
                        <a:rPr lang="en"/>
                        <a:t>Simpler to program</a:t>
                      </a:r>
                    </a:p>
                    <a:p>
                      <a:pPr lvl="0">
                        <a:spcBef>
                          <a:spcPts val="0"/>
                        </a:spcBef>
                        <a:buNone/>
                      </a:pPr>
                      <a:r>
                        <a:t/>
                      </a:r>
                      <a:endParaRPr/>
                    </a:p>
                  </a:txBody>
                  <a:tcPr marT="91425" marB="91425" marR="91425" marL="91425"/>
                </a:tc>
                <a:tc>
                  <a:txBody>
                    <a:bodyPr>
                      <a:noAutofit/>
                    </a:bodyPr>
                    <a:lstStyle/>
                    <a:p>
                      <a:pPr indent="-228600" lvl="0" marL="457200" rtl="0">
                        <a:spcBef>
                          <a:spcPts val="0"/>
                        </a:spcBef>
                        <a:buChar char="●"/>
                      </a:pPr>
                      <a:r>
                        <a:rPr lang="en"/>
                        <a:t>No thread issues</a:t>
                      </a:r>
                    </a:p>
                    <a:p>
                      <a:pPr indent="-228600" lvl="0" marL="457200">
                        <a:spcBef>
                          <a:spcPts val="0"/>
                        </a:spcBef>
                        <a:buChar char="●"/>
                      </a:pPr>
                      <a:r>
                        <a:rPr lang="en"/>
                        <a:t>Good scalability</a:t>
                      </a:r>
                    </a:p>
                  </a:txBody>
                  <a:tcPr marT="91425" marB="91425" marR="91425" marL="91425"/>
                </a:tc>
              </a:tr>
              <a:tr h="1043700">
                <a:tc>
                  <a:txBody>
                    <a:bodyPr>
                      <a:noAutofit/>
                    </a:bodyPr>
                    <a:lstStyle/>
                    <a:p>
                      <a:pPr lvl="0" rtl="0">
                        <a:spcBef>
                          <a:spcPts val="0"/>
                        </a:spcBef>
                        <a:buNone/>
                      </a:pPr>
                      <a:r>
                        <a:rPr b="1" lang="en"/>
                        <a:t>Cons</a:t>
                      </a:r>
                    </a:p>
                  </a:txBody>
                  <a:tcPr marT="91425" marB="91425" marR="91425" marL="91425"/>
                </a:tc>
                <a:tc>
                  <a:txBody>
                    <a:bodyPr>
                      <a:noAutofit/>
                    </a:bodyPr>
                    <a:lstStyle/>
                    <a:p>
                      <a:pPr indent="-228600" lvl="0" marL="457200" rtl="0">
                        <a:spcBef>
                          <a:spcPts val="0"/>
                        </a:spcBef>
                        <a:buChar char="●"/>
                      </a:pPr>
                      <a:r>
                        <a:rPr lang="en"/>
                        <a:t>Need to be careful about thread synchronisation</a:t>
                      </a:r>
                    </a:p>
                    <a:p>
                      <a:pPr indent="-228600" lvl="0" marL="457200" rtl="0">
                        <a:spcBef>
                          <a:spcPts val="0"/>
                        </a:spcBef>
                        <a:buChar char="●"/>
                      </a:pPr>
                      <a:r>
                        <a:rPr lang="en"/>
                        <a:t>Poor scalability</a:t>
                      </a:r>
                    </a:p>
                    <a:p>
                      <a:pPr indent="-228600" lvl="0" marL="457200" rtl="0">
                        <a:spcBef>
                          <a:spcPts val="0"/>
                        </a:spcBef>
                        <a:buChar char="●"/>
                      </a:pPr>
                      <a:r>
                        <a:rPr lang="en"/>
                        <a:t>Increases bus traffic, slowing program execution</a:t>
                      </a:r>
                    </a:p>
                    <a:p>
                      <a:pPr indent="-228600" lvl="0" marL="457200" rtl="0">
                        <a:spcBef>
                          <a:spcPts val="0"/>
                        </a:spcBef>
                        <a:buChar char="●"/>
                      </a:pPr>
                      <a:r>
                        <a:rPr lang="en"/>
                        <a:t>No fault tolerance</a:t>
                      </a:r>
                    </a:p>
                    <a:p>
                      <a:pPr lvl="0" rtl="0">
                        <a:spcBef>
                          <a:spcPts val="0"/>
                        </a:spcBef>
                        <a:buNone/>
                      </a:pPr>
                      <a:r>
                        <a:t/>
                      </a:r>
                      <a:endParaRPr/>
                    </a:p>
                  </a:txBody>
                  <a:tcPr marT="91425" marB="91425" marR="91425" marL="91425"/>
                </a:tc>
                <a:tc>
                  <a:txBody>
                    <a:bodyPr>
                      <a:noAutofit/>
                    </a:bodyPr>
                    <a:lstStyle/>
                    <a:p>
                      <a:pPr indent="-228600" lvl="0" marL="457200">
                        <a:spcBef>
                          <a:spcPts val="0"/>
                        </a:spcBef>
                        <a:buChar char="●"/>
                      </a:pPr>
                      <a:r>
                        <a:rPr lang="en"/>
                        <a:t>Difficult to divide tasks among processes</a:t>
                      </a:r>
                    </a:p>
                    <a:p>
                      <a:pPr indent="-228600" lvl="0" marL="457200" rtl="0">
                        <a:spcBef>
                          <a:spcPts val="0"/>
                        </a:spcBef>
                        <a:buChar char="●"/>
                      </a:pPr>
                      <a:r>
                        <a:rPr lang="en"/>
                        <a:t>Difficult to coordinate process communication</a:t>
                      </a:r>
                    </a:p>
                    <a:p>
                      <a:pPr indent="-228600" lvl="0" marL="457200">
                        <a:spcBef>
                          <a:spcPts val="0"/>
                        </a:spcBef>
                        <a:buChar char="●"/>
                      </a:pPr>
                      <a:r>
                        <a:rPr lang="en"/>
                        <a:t>No fault tolerance</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Hybrid Distributed Shared Memory Systems</a:t>
            </a:r>
          </a:p>
        </p:txBody>
      </p:sp>
      <p:sp>
        <p:nvSpPr>
          <p:cNvPr id="382" name="Shape 38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The shared memory component can be a shared memory machine and/or graphics processing units (GPU).</a:t>
            </a:r>
            <a:br>
              <a:rPr lang="en"/>
            </a:br>
          </a:p>
          <a:p>
            <a:pPr indent="-228600" lvl="0" marL="457200" rtl="0">
              <a:spcBef>
                <a:spcPts val="0"/>
              </a:spcBef>
            </a:pPr>
            <a:r>
              <a:rPr lang="en"/>
              <a:t>The distributed memory component is the networking of multiple shared memory/GPU machines, which know only about their own memory - not the memory on another machine. </a:t>
            </a:r>
            <a:br>
              <a:rPr lang="en"/>
            </a:br>
          </a:p>
          <a:p>
            <a:pPr indent="-228600" lvl="0" marL="457200" rtl="0">
              <a:spcBef>
                <a:spcPts val="0"/>
              </a:spcBef>
            </a:pPr>
            <a:r>
              <a:rPr lang="en"/>
              <a:t>Network communications are required to move data from one machine to another.</a:t>
            </a:r>
          </a:p>
          <a:p>
            <a:pPr lvl="0" rtl="0">
              <a:spcBef>
                <a:spcPts val="0"/>
              </a:spcBef>
              <a:buNone/>
            </a:pPr>
            <a:r>
              <a:t/>
            </a:r>
            <a:endParaRPr/>
          </a:p>
        </p:txBody>
      </p:sp>
      <p:sp>
        <p:nvSpPr>
          <p:cNvPr id="383" name="Shape 38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Hybrid Distributed Shared Memory Systems</a:t>
            </a:r>
          </a:p>
        </p:txBody>
      </p:sp>
      <p:sp>
        <p:nvSpPr>
          <p:cNvPr id="389" name="Shape 389"/>
          <p:cNvSpPr txBox="1"/>
          <p:nvPr>
            <p:ph idx="1" type="body"/>
          </p:nvPr>
        </p:nvSpPr>
        <p:spPr>
          <a:xfrm>
            <a:off x="311700" y="1465800"/>
            <a:ext cx="8520600" cy="2759400"/>
          </a:xfrm>
          <a:prstGeom prst="rect">
            <a:avLst/>
          </a:prstGeom>
        </p:spPr>
        <p:txBody>
          <a:bodyPr anchorCtr="0" anchor="t" bIns="91425" lIns="91425" rIns="91425" tIns="91425">
            <a:noAutofit/>
          </a:bodyPr>
          <a:lstStyle/>
          <a:p>
            <a:pPr indent="-381000" lvl="0" marL="457200" rtl="0">
              <a:spcBef>
                <a:spcPts val="0"/>
              </a:spcBef>
              <a:buSzPct val="100000"/>
            </a:pPr>
            <a:r>
              <a:rPr lang="en" sz="2400"/>
              <a:t>PRO:</a:t>
            </a:r>
          </a:p>
          <a:p>
            <a:pPr indent="-381000" lvl="1" marL="914400" rtl="0">
              <a:spcBef>
                <a:spcPts val="0"/>
              </a:spcBef>
              <a:buSzPct val="100000"/>
            </a:pPr>
            <a:r>
              <a:rPr lang="en" sz="2400"/>
              <a:t>Increased Scalability</a:t>
            </a:r>
            <a:br>
              <a:rPr lang="en" sz="2400"/>
            </a:br>
          </a:p>
          <a:p>
            <a:pPr indent="-381000" lvl="0" marL="457200" rtl="0">
              <a:spcBef>
                <a:spcPts val="0"/>
              </a:spcBef>
              <a:buSzPct val="100000"/>
            </a:pPr>
            <a:r>
              <a:rPr lang="en" sz="2400"/>
              <a:t>CON:</a:t>
            </a:r>
          </a:p>
          <a:p>
            <a:pPr indent="-381000" lvl="1" marL="914400" rtl="0">
              <a:spcBef>
                <a:spcPts val="0"/>
              </a:spcBef>
              <a:buSzPct val="100000"/>
            </a:pPr>
            <a:r>
              <a:rPr lang="en" sz="2400"/>
              <a:t>Increased programmer complexity</a:t>
            </a:r>
          </a:p>
          <a:p>
            <a:pPr lvl="0" rtl="0">
              <a:spcBef>
                <a:spcPts val="0"/>
              </a:spcBef>
              <a:buNone/>
            </a:pPr>
            <a:r>
              <a:t/>
            </a:r>
            <a:endParaRPr/>
          </a:p>
        </p:txBody>
      </p:sp>
      <p:sp>
        <p:nvSpPr>
          <p:cNvPr id="390" name="Shape 3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Alternative Parallel Programming Options</a:t>
            </a:r>
          </a:p>
        </p:txBody>
      </p:sp>
      <p:sp>
        <p:nvSpPr>
          <p:cNvPr id="396" name="Shape 39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OpenACC</a:t>
            </a:r>
          </a:p>
          <a:p>
            <a:pPr indent="-228600" lvl="1" marL="914400" rtl="0">
              <a:spcBef>
                <a:spcPts val="0"/>
              </a:spcBef>
            </a:pPr>
            <a:r>
              <a:rPr lang="en"/>
              <a:t>Similar to OpenMP</a:t>
            </a:r>
          </a:p>
          <a:p>
            <a:pPr indent="-228600" lvl="1" marL="914400" rtl="0">
              <a:spcBef>
                <a:spcPts val="0"/>
              </a:spcBef>
            </a:pPr>
            <a:r>
              <a:rPr lang="en"/>
              <a:t>Intended for use on systems with </a:t>
            </a:r>
            <a:r>
              <a:rPr lang="en"/>
              <a:t>heterogeneous</a:t>
            </a:r>
            <a:r>
              <a:rPr lang="en"/>
              <a:t> HPC hardware platforms and architectures</a:t>
            </a:r>
          </a:p>
          <a:p>
            <a:pPr indent="-228600" lvl="0" marL="457200" rtl="0">
              <a:spcBef>
                <a:spcPts val="0"/>
              </a:spcBef>
            </a:pPr>
            <a:r>
              <a:rPr lang="en"/>
              <a:t>POSIX and Windows Threads</a:t>
            </a:r>
          </a:p>
          <a:p>
            <a:pPr indent="-228600" lvl="1" marL="914400" rtl="0">
              <a:spcBef>
                <a:spcPts val="0"/>
              </a:spcBef>
            </a:pPr>
            <a:r>
              <a:rPr lang="en"/>
              <a:t>Not portable to other OS’s</a:t>
            </a:r>
          </a:p>
          <a:p>
            <a:pPr indent="-228600" lvl="0" marL="457200" rtl="0">
              <a:spcBef>
                <a:spcPts val="0"/>
              </a:spcBef>
            </a:pPr>
            <a:r>
              <a:rPr lang="en"/>
              <a:t>C++11 Threads</a:t>
            </a:r>
          </a:p>
          <a:p>
            <a:pPr indent="-228600" lvl="1" marL="914400" rtl="0">
              <a:spcBef>
                <a:spcPts val="0"/>
              </a:spcBef>
            </a:pPr>
            <a:r>
              <a:rPr lang="en"/>
              <a:t>P</a:t>
            </a:r>
            <a:r>
              <a:rPr lang="en"/>
              <a:t>rovides the class thread as an abstraction for a thread of execution</a:t>
            </a:r>
          </a:p>
          <a:p>
            <a:pPr indent="-228600" lvl="1" marL="914400" rtl="0">
              <a:spcBef>
                <a:spcPts val="0"/>
              </a:spcBef>
            </a:pPr>
            <a:r>
              <a:rPr lang="en"/>
              <a:t>Provides several classes and class templates for mutexes, condition variables, and locks</a:t>
            </a:r>
          </a:p>
          <a:p>
            <a:pPr indent="-228600" lvl="0" marL="457200" rtl="0">
              <a:spcBef>
                <a:spcPts val="0"/>
              </a:spcBef>
            </a:pPr>
            <a:r>
              <a:rPr lang="en"/>
              <a:t>pthreads</a:t>
            </a:r>
          </a:p>
          <a:p>
            <a:pPr indent="-228600" lvl="1" marL="914400" rtl="0">
              <a:spcBef>
                <a:spcPts val="0"/>
              </a:spcBef>
            </a:pPr>
            <a:r>
              <a:rPr lang="en"/>
              <a:t>C library</a:t>
            </a:r>
          </a:p>
          <a:p>
            <a:pPr lvl="0">
              <a:spcBef>
                <a:spcPts val="0"/>
              </a:spcBef>
              <a:buNone/>
            </a:pPr>
            <a:r>
              <a:t/>
            </a:r>
            <a:endParaRPr/>
          </a:p>
        </p:txBody>
      </p:sp>
      <p:sp>
        <p:nvSpPr>
          <p:cNvPr id="397" name="Shape 39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Clr>
                <a:schemeClr val="dk1"/>
              </a:buClr>
              <a:buSzPct val="39285"/>
              <a:buFont typeface="Arial"/>
              <a:buNone/>
            </a:pPr>
            <a:r>
              <a:rPr lang="en"/>
              <a:t>Alternative Parallel Programming Options</a:t>
            </a:r>
          </a:p>
          <a:p>
            <a:pPr lvl="0">
              <a:spcBef>
                <a:spcPts val="0"/>
              </a:spcBef>
              <a:buNone/>
            </a:pPr>
            <a:r>
              <a:t/>
            </a:r>
            <a:endParaRPr/>
          </a:p>
        </p:txBody>
      </p:sp>
      <p:sp>
        <p:nvSpPr>
          <p:cNvPr id="403" name="Shape 403"/>
          <p:cNvSpPr txBox="1"/>
          <p:nvPr>
            <p:ph idx="1" type="body"/>
          </p:nvPr>
        </p:nvSpPr>
        <p:spPr>
          <a:xfrm>
            <a:off x="311700" y="1152475"/>
            <a:ext cx="8675100" cy="3416400"/>
          </a:xfrm>
          <a:prstGeom prst="rect">
            <a:avLst/>
          </a:prstGeom>
        </p:spPr>
        <p:txBody>
          <a:bodyPr anchorCtr="0" anchor="t" bIns="91425" lIns="91425" rIns="91425" tIns="91425">
            <a:noAutofit/>
          </a:bodyPr>
          <a:lstStyle/>
          <a:p>
            <a:pPr indent="-228600" lvl="0" marL="457200" rtl="0">
              <a:spcBef>
                <a:spcPts val="0"/>
              </a:spcBef>
            </a:pPr>
            <a:r>
              <a:rPr lang="en"/>
              <a:t>Apache Spark</a:t>
            </a:r>
          </a:p>
          <a:p>
            <a:pPr indent="-228600" lvl="1" marL="914400" rtl="0">
              <a:spcBef>
                <a:spcPts val="0"/>
              </a:spcBef>
            </a:pPr>
            <a:r>
              <a:rPr lang="en"/>
              <a:t>Apache Spark™ is a powerful open source processing engine built around speed, ease of use, and sophisticated analytics</a:t>
            </a:r>
          </a:p>
          <a:p>
            <a:pPr indent="-228600" lvl="1" marL="914400" rtl="0">
              <a:spcBef>
                <a:spcPts val="0"/>
              </a:spcBef>
            </a:pPr>
            <a:r>
              <a:rPr lang="en"/>
              <a:t>Offers a distributed file system with failure and data replication management.</a:t>
            </a:r>
          </a:p>
          <a:p>
            <a:pPr indent="-228600" lvl="1" marL="914400" rtl="0">
              <a:spcBef>
                <a:spcPts val="0"/>
              </a:spcBef>
            </a:pPr>
            <a:r>
              <a:rPr lang="en"/>
              <a:t>Allows the addition of new nodes at runtime. </a:t>
            </a:r>
          </a:p>
          <a:p>
            <a:pPr indent="-228600" lvl="1" marL="914400" rtl="0">
              <a:spcBef>
                <a:spcPts val="0"/>
              </a:spcBef>
            </a:pPr>
            <a:r>
              <a:rPr lang="en"/>
              <a:t>Provides a set of tools for data analysis and management that is easy to use, deploy and maintain</a:t>
            </a:r>
          </a:p>
          <a:p>
            <a:pPr indent="-228600" lvl="1" marL="914400" rtl="0">
              <a:spcBef>
                <a:spcPts val="0"/>
              </a:spcBef>
            </a:pPr>
            <a:r>
              <a:rPr lang="en"/>
              <a:t>R, SQL, Python,Scala, Java</a:t>
            </a:r>
          </a:p>
          <a:p>
            <a:pPr indent="0" lvl="0" marL="457200" rtl="0">
              <a:spcBef>
                <a:spcPts val="0"/>
              </a:spcBef>
              <a:buNone/>
            </a:pPr>
            <a:r>
              <a:t/>
            </a:r>
            <a:endParaRPr/>
          </a:p>
          <a:p>
            <a:pPr indent="-228600" lvl="0" marL="457200" rtl="0">
              <a:lnSpc>
                <a:spcPct val="104347"/>
              </a:lnSpc>
              <a:spcBef>
                <a:spcPts val="0"/>
              </a:spcBef>
              <a:spcAft>
                <a:spcPts val="500"/>
              </a:spcAft>
            </a:pPr>
            <a:r>
              <a:rPr lang="en" sz="1750">
                <a:solidFill>
                  <a:srgbClr val="505050"/>
                </a:solidFill>
              </a:rPr>
              <a:t>“ Big Data Analytics in the Cloud: Spark on Hadoop vs MPI/OpenMP on Beowulf ” - Jorge L. Reyes-Ortiz, Luca Oneto, and Davide Anguita</a:t>
            </a:r>
          </a:p>
          <a:p>
            <a:pPr lvl="0">
              <a:spcBef>
                <a:spcPts val="0"/>
              </a:spcBef>
              <a:buNone/>
            </a:pPr>
            <a:r>
              <a:t/>
            </a:r>
            <a:endParaRPr/>
          </a:p>
        </p:txBody>
      </p:sp>
      <p:sp>
        <p:nvSpPr>
          <p:cNvPr id="404" name="Shape 40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Parallel Computer Programming</a:t>
            </a:r>
          </a:p>
        </p:txBody>
      </p:sp>
      <p:sp>
        <p:nvSpPr>
          <p:cNvPr id="83" name="Shape 83"/>
          <p:cNvSpPr txBox="1"/>
          <p:nvPr>
            <p:ph idx="1" type="body"/>
          </p:nvPr>
        </p:nvSpPr>
        <p:spPr>
          <a:xfrm>
            <a:off x="311700" y="1247550"/>
            <a:ext cx="8520600" cy="3416400"/>
          </a:xfrm>
          <a:prstGeom prst="rect">
            <a:avLst/>
          </a:prstGeom>
        </p:spPr>
        <p:txBody>
          <a:bodyPr anchorCtr="0" anchor="t" bIns="91425" lIns="91425" rIns="91425" tIns="91425">
            <a:noAutofit/>
          </a:bodyPr>
          <a:lstStyle/>
          <a:p>
            <a:pPr indent="-228600" lvl="0" marL="457200" rtl="0">
              <a:spcBef>
                <a:spcPts val="0"/>
              </a:spcBef>
            </a:pPr>
            <a:r>
              <a:rPr b="1" lang="en"/>
              <a:t>Shared-memory multiprocessor</a:t>
            </a:r>
          </a:p>
          <a:p>
            <a:pPr indent="-228600" lvl="1" marL="914400" rtl="0">
              <a:spcBef>
                <a:spcPts val="0"/>
              </a:spcBef>
            </a:pPr>
            <a:r>
              <a:rPr lang="en"/>
              <a:t>Different </a:t>
            </a:r>
            <a:r>
              <a:rPr lang="en"/>
              <a:t>processors</a:t>
            </a:r>
            <a:r>
              <a:rPr lang="en"/>
              <a:t> can access the same variables</a:t>
            </a:r>
          </a:p>
          <a:p>
            <a:pPr indent="-228600" lvl="1" marL="914400" rtl="0">
              <a:spcBef>
                <a:spcPts val="0"/>
              </a:spcBef>
            </a:pPr>
            <a:r>
              <a:rPr lang="en"/>
              <a:t>Referencing data stored in memory similar to traditional single-processor programs</a:t>
            </a:r>
          </a:p>
          <a:p>
            <a:pPr indent="-228600" lvl="1" marL="914400" rtl="0">
              <a:spcBef>
                <a:spcPts val="0"/>
              </a:spcBef>
            </a:pPr>
            <a:r>
              <a:rPr lang="en"/>
              <a:t>Added complexity of shared data integrity</a:t>
            </a:r>
          </a:p>
          <a:p>
            <a:pPr lvl="0" rtl="0">
              <a:spcBef>
                <a:spcPts val="0"/>
              </a:spcBef>
              <a:buNone/>
            </a:pPr>
            <a:r>
              <a:t/>
            </a:r>
            <a:endParaRPr/>
          </a:p>
          <a:p>
            <a:pPr indent="-228600" lvl="0" marL="457200" rtl="0">
              <a:spcBef>
                <a:spcPts val="0"/>
              </a:spcBef>
            </a:pPr>
            <a:r>
              <a:rPr b="1" lang="en"/>
              <a:t>Distributed-memory system</a:t>
            </a:r>
          </a:p>
          <a:p>
            <a:pPr indent="-228600" lvl="1" marL="914400" rtl="0">
              <a:spcBef>
                <a:spcPts val="0"/>
              </a:spcBef>
            </a:pPr>
            <a:r>
              <a:rPr lang="en"/>
              <a:t>Distribute a computational task to multiple processors with different memory spaces</a:t>
            </a:r>
          </a:p>
          <a:p>
            <a:pPr indent="-228600" lvl="1" marL="914400">
              <a:spcBef>
                <a:spcPts val="0"/>
              </a:spcBef>
            </a:pPr>
            <a:r>
              <a:rPr lang="en"/>
              <a:t>Reassemble the results from each processor into one solution</a:t>
            </a:r>
          </a:p>
          <a:p>
            <a:pPr lvl="0">
              <a:spcBef>
                <a:spcPts val="0"/>
              </a:spcBef>
              <a:buNone/>
            </a:pPr>
            <a:r>
              <a:t/>
            </a:r>
            <a:endParaRPr/>
          </a:p>
        </p:txBody>
      </p:sp>
      <p:sp>
        <p:nvSpPr>
          <p:cNvPr id="84" name="Shape 8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Thanks for listening!!!!!!</a:t>
            </a:r>
          </a:p>
        </p:txBody>
      </p:sp>
      <p:sp>
        <p:nvSpPr>
          <p:cNvPr id="410" name="Shape 410"/>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Questions?</a:t>
            </a:r>
          </a:p>
        </p:txBody>
      </p:sp>
      <p:sp>
        <p:nvSpPr>
          <p:cNvPr id="411" name="Shape 41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00" y="349650"/>
            <a:ext cx="8520600" cy="572700"/>
          </a:xfrm>
          <a:prstGeom prst="rect">
            <a:avLst/>
          </a:prstGeom>
        </p:spPr>
        <p:txBody>
          <a:bodyPr anchorCtr="0" anchor="t" bIns="91425" lIns="91425" rIns="91425" tIns="91425">
            <a:noAutofit/>
          </a:bodyPr>
          <a:lstStyle/>
          <a:p>
            <a:pPr lvl="0">
              <a:spcBef>
                <a:spcPts val="0"/>
              </a:spcBef>
              <a:buNone/>
            </a:pPr>
            <a:r>
              <a:rPr lang="en"/>
              <a:t>Standards for </a:t>
            </a:r>
            <a:r>
              <a:rPr lang="en"/>
              <a:t>programming multiprocessors</a:t>
            </a:r>
          </a:p>
        </p:txBody>
      </p:sp>
      <p:sp>
        <p:nvSpPr>
          <p:cNvPr id="90" name="Shape 90"/>
          <p:cNvSpPr txBox="1"/>
          <p:nvPr>
            <p:ph idx="1" type="body"/>
          </p:nvPr>
        </p:nvSpPr>
        <p:spPr>
          <a:xfrm>
            <a:off x="311700" y="1266075"/>
            <a:ext cx="8520600" cy="3416400"/>
          </a:xfrm>
          <a:prstGeom prst="rect">
            <a:avLst/>
          </a:prstGeom>
        </p:spPr>
        <p:txBody>
          <a:bodyPr anchorCtr="0" anchor="t" bIns="91425" lIns="91425" rIns="91425" tIns="91425">
            <a:noAutofit/>
          </a:bodyPr>
          <a:lstStyle/>
          <a:p>
            <a:pPr indent="-228600" lvl="0" marL="457200" rtl="0">
              <a:spcBef>
                <a:spcPts val="0"/>
              </a:spcBef>
            </a:pPr>
            <a:r>
              <a:rPr b="1" lang="en"/>
              <a:t>OpenMP</a:t>
            </a:r>
            <a:br>
              <a:rPr lang="en"/>
            </a:br>
          </a:p>
          <a:p>
            <a:pPr indent="-228600" lvl="1" marL="914400" rtl="0">
              <a:spcBef>
                <a:spcPts val="0"/>
              </a:spcBef>
            </a:pPr>
            <a:r>
              <a:rPr lang="en"/>
              <a:t>A set of compiler directives, library functions, and environment variables for developing parallel programs on a shared-memory multiprocessor.</a:t>
            </a:r>
          </a:p>
          <a:p>
            <a:pPr indent="0" lvl="0" marL="457200" rtl="0">
              <a:spcBef>
                <a:spcPts val="0"/>
              </a:spcBef>
              <a:buNone/>
            </a:pPr>
            <a:r>
              <a:t/>
            </a:r>
            <a:endParaRPr/>
          </a:p>
          <a:p>
            <a:pPr indent="-228600" lvl="0" marL="457200" rtl="0">
              <a:spcBef>
                <a:spcPts val="0"/>
              </a:spcBef>
            </a:pPr>
            <a:r>
              <a:rPr b="1" lang="en"/>
              <a:t>Message Passing Interface (MPI)</a:t>
            </a:r>
          </a:p>
          <a:p>
            <a:pPr indent="-228600" lvl="1" marL="914400" rtl="0">
              <a:spcBef>
                <a:spcPts val="0"/>
              </a:spcBef>
            </a:pPr>
            <a:r>
              <a:rPr lang="en"/>
              <a:t>An interface for a set of library functions that processors in a distributed-memory multiprocessor can use to communicate with each other</a:t>
            </a:r>
          </a:p>
          <a:p>
            <a:pPr lvl="0" rtl="0">
              <a:spcBef>
                <a:spcPts val="0"/>
              </a:spcBef>
              <a:buNone/>
            </a:pPr>
            <a:r>
              <a:t/>
            </a:r>
            <a:endParaRPr/>
          </a:p>
        </p:txBody>
      </p:sp>
      <p:sp>
        <p:nvSpPr>
          <p:cNvPr id="91" name="Shape 9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OpenMP - Introduction</a:t>
            </a:r>
          </a:p>
        </p:txBody>
      </p:sp>
      <p:sp>
        <p:nvSpPr>
          <p:cNvPr id="97" name="Shape 97"/>
          <p:cNvSpPr txBox="1"/>
          <p:nvPr>
            <p:ph idx="1" type="body"/>
          </p:nvPr>
        </p:nvSpPr>
        <p:spPr>
          <a:xfrm>
            <a:off x="359225" y="1584375"/>
            <a:ext cx="8520600" cy="2367300"/>
          </a:xfrm>
          <a:prstGeom prst="rect">
            <a:avLst/>
          </a:prstGeom>
        </p:spPr>
        <p:txBody>
          <a:bodyPr anchorCtr="0" anchor="t" bIns="91425" lIns="91425" rIns="91425" tIns="91425">
            <a:noAutofit/>
          </a:bodyPr>
          <a:lstStyle/>
          <a:p>
            <a:pPr indent="-228600" lvl="0" marL="457200" rtl="0">
              <a:spcBef>
                <a:spcPts val="0"/>
              </a:spcBef>
            </a:pPr>
            <a:r>
              <a:rPr lang="en"/>
              <a:t>Open standard for providing parallelization in shared-memory multiprocessors. </a:t>
            </a:r>
          </a:p>
          <a:p>
            <a:pPr indent="-228600" lvl="0" marL="457200" rtl="0">
              <a:spcBef>
                <a:spcPts val="0"/>
              </a:spcBef>
            </a:pPr>
            <a:r>
              <a:rPr lang="en"/>
              <a:t>Specifications for C/C++ and FORTRAN</a:t>
            </a:r>
          </a:p>
          <a:p>
            <a:pPr indent="-228600" lvl="0" marL="457200" rtl="0">
              <a:spcBef>
                <a:spcPts val="0"/>
              </a:spcBef>
            </a:pPr>
            <a:r>
              <a:rPr lang="en"/>
              <a:t>Specification of compiler directives, library routines and environment variables for parallelisation and runtime characteristics of a program</a:t>
            </a:r>
          </a:p>
          <a:p>
            <a:pPr lvl="0">
              <a:spcBef>
                <a:spcPts val="0"/>
              </a:spcBef>
              <a:buNone/>
            </a:pPr>
            <a:r>
              <a:t/>
            </a:r>
            <a:endParaRPr sz="1400"/>
          </a:p>
        </p:txBody>
      </p:sp>
      <p:sp>
        <p:nvSpPr>
          <p:cNvPr id="98" name="Shape 9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OpenMP - Compiler Directives</a:t>
            </a:r>
          </a:p>
        </p:txBody>
      </p:sp>
      <p:sp>
        <p:nvSpPr>
          <p:cNvPr id="104" name="Shape 104"/>
          <p:cNvSpPr txBox="1"/>
          <p:nvPr>
            <p:ph idx="1" type="body"/>
          </p:nvPr>
        </p:nvSpPr>
        <p:spPr>
          <a:xfrm>
            <a:off x="311700" y="1570825"/>
            <a:ext cx="8520600" cy="3416400"/>
          </a:xfrm>
          <a:prstGeom prst="rect">
            <a:avLst/>
          </a:prstGeom>
        </p:spPr>
        <p:txBody>
          <a:bodyPr anchorCtr="0" anchor="t" bIns="91425" lIns="91425" rIns="91425" tIns="91425">
            <a:noAutofit/>
          </a:bodyPr>
          <a:lstStyle/>
          <a:p>
            <a:pPr indent="-228600" lvl="0" marL="457200" rtl="0">
              <a:spcBef>
                <a:spcPts val="0"/>
              </a:spcBef>
            </a:pPr>
            <a:r>
              <a:rPr lang="en"/>
              <a:t>Tells a compiler which region of code should be parallelised</a:t>
            </a:r>
          </a:p>
          <a:p>
            <a:pPr indent="-228600" lvl="0" marL="457200" rtl="0">
              <a:spcBef>
                <a:spcPts val="0"/>
              </a:spcBef>
            </a:pPr>
            <a:r>
              <a:rPr lang="en"/>
              <a:t>Define specific options for parallelisation</a:t>
            </a:r>
          </a:p>
          <a:p>
            <a:pPr indent="-228600" lvl="0" marL="457200">
              <a:spcBef>
                <a:spcPts val="0"/>
              </a:spcBef>
            </a:pPr>
            <a:r>
              <a:rPr lang="en"/>
              <a:t>Some pre-compiler tools exist which can </a:t>
            </a:r>
            <a:r>
              <a:rPr lang="en"/>
              <a:t>automatically</a:t>
            </a:r>
            <a:r>
              <a:rPr lang="en"/>
              <a:t> </a:t>
            </a:r>
            <a:r>
              <a:rPr lang="en"/>
              <a:t>convert</a:t>
            </a:r>
            <a:r>
              <a:rPr lang="en"/>
              <a:t> serial programs to parallel programs</a:t>
            </a:r>
          </a:p>
        </p:txBody>
      </p:sp>
      <p:sp>
        <p:nvSpPr>
          <p:cNvPr id="105" name="Shape 10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OpenMP - Thread Paradigm</a:t>
            </a:r>
          </a:p>
        </p:txBody>
      </p:sp>
      <p:sp>
        <p:nvSpPr>
          <p:cNvPr id="111" name="Shape 111"/>
          <p:cNvSpPr txBox="1"/>
          <p:nvPr>
            <p:ph idx="1" type="body"/>
          </p:nvPr>
        </p:nvSpPr>
        <p:spPr>
          <a:xfrm>
            <a:off x="311700" y="1560800"/>
            <a:ext cx="8520600" cy="3416400"/>
          </a:xfrm>
          <a:prstGeom prst="rect">
            <a:avLst/>
          </a:prstGeom>
        </p:spPr>
        <p:txBody>
          <a:bodyPr anchorCtr="0" anchor="t" bIns="91425" lIns="91425" rIns="91425" tIns="91425">
            <a:noAutofit/>
          </a:bodyPr>
          <a:lstStyle/>
          <a:p>
            <a:pPr indent="-228600" lvl="0" marL="457200" rtl="0">
              <a:spcBef>
                <a:spcPts val="0"/>
              </a:spcBef>
            </a:pPr>
            <a:r>
              <a:rPr lang="en"/>
              <a:t>Based on a thread paradigm</a:t>
            </a:r>
          </a:p>
          <a:p>
            <a:pPr indent="-228600" lvl="0" marL="457200" rtl="0">
              <a:spcBef>
                <a:spcPts val="0"/>
              </a:spcBef>
            </a:pPr>
            <a:r>
              <a:rPr lang="en"/>
              <a:t>Running program is allocated its own memory space by OS</a:t>
            </a:r>
          </a:p>
          <a:p>
            <a:pPr indent="-228600" lvl="0" marL="457200" rtl="0">
              <a:spcBef>
                <a:spcPts val="0"/>
              </a:spcBef>
            </a:pPr>
            <a:r>
              <a:rPr lang="en"/>
              <a:t>Multiple threads may exist in the program</a:t>
            </a:r>
          </a:p>
          <a:p>
            <a:pPr indent="-228600" lvl="0" marL="457200">
              <a:spcBef>
                <a:spcPts val="0"/>
              </a:spcBef>
            </a:pPr>
            <a:r>
              <a:rPr lang="en"/>
              <a:t>Threads within the same program share the same memory space and can access the same variables</a:t>
            </a:r>
          </a:p>
        </p:txBody>
      </p:sp>
      <p:sp>
        <p:nvSpPr>
          <p:cNvPr id="112" name="Shape 1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