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Helvetica Neue"/>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aleway-regular.fntdata"/><Relationship Id="rId34" Type="http://schemas.openxmlformats.org/officeDocument/2006/relationships/slide" Target="slides/slide30.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Lato-regular.fntdata"/><Relationship Id="rId38" Type="http://schemas.openxmlformats.org/officeDocument/2006/relationships/font" Target="fonts/Raleway-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rchvmware.techtarget.com/definition/host-operating-syste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far in this course we have been looking at various topics such as introduction to cloud computing </a:t>
            </a:r>
          </a:p>
          <a:p>
            <a:pPr lvl="0">
              <a:spcBef>
                <a:spcPts val="0"/>
              </a:spcBef>
              <a:buNone/>
            </a:pPr>
            <a:r>
              <a:rPr lang="en"/>
              <a:t>Parallel and distributed programming with grids and clouds</a:t>
            </a:r>
          </a:p>
          <a:p>
            <a:pPr lvl="0">
              <a:spcBef>
                <a:spcPts val="0"/>
              </a:spcBef>
              <a:buNone/>
            </a:pPr>
            <a:r>
              <a:rPr lang="en"/>
              <a:t>Which are really imp in cloud computing perspective but the actual question is how to </a:t>
            </a:r>
            <a:r>
              <a:rPr lang="en"/>
              <a:t>implement</a:t>
            </a:r>
            <a:r>
              <a:rPr lang="en"/>
              <a:t> and achieve these concepts. virtualization is the key component to take advantage of different virtualization types to allocate shared resources to different clients.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Unfortunately, well-defined interfaces also have their limitations. </a:t>
            </a:r>
          </a:p>
          <a:p>
            <a:pPr lvl="0">
              <a:spcBef>
                <a:spcPts val="0"/>
              </a:spcBef>
              <a:buNone/>
            </a:pPr>
            <a:r>
              <a:t/>
            </a:r>
            <a:endParaRPr/>
          </a:p>
          <a:p>
            <a:pPr lvl="0">
              <a:spcBef>
                <a:spcPts val="0"/>
              </a:spcBef>
              <a:buNone/>
            </a:pPr>
            <a:r>
              <a:rPr lang="en"/>
              <a:t>Subsystems and components designed to specifications for one interface will not work with those designed for another. </a:t>
            </a:r>
          </a:p>
          <a:p>
            <a:pPr lvl="0">
              <a:spcBef>
                <a:spcPts val="0"/>
              </a:spcBef>
              <a:buNone/>
            </a:pPr>
            <a:r>
              <a:t/>
            </a:r>
            <a:endParaRPr/>
          </a:p>
          <a:p>
            <a:pPr lvl="0">
              <a:spcBef>
                <a:spcPts val="0"/>
              </a:spcBef>
              <a:buNone/>
            </a:pPr>
            <a:r>
              <a:rPr lang="en"/>
              <a:t>For example, application programs, when distributed as compiled binaries, are tied to a specific ISA and depend on a specific operating system interface. This lack of interoperability can be confining, especially in a world of networked computers where it is advantageous to move software as freely as data.</a:t>
            </a:r>
          </a:p>
          <a:p>
            <a:pPr lvl="0">
              <a:spcBef>
                <a:spcPts val="0"/>
              </a:spcBef>
              <a:buNone/>
            </a:pPr>
            <a:r>
              <a:t/>
            </a:r>
            <a:endParaRPr/>
          </a:p>
          <a:p>
            <a:pPr lvl="0">
              <a:spcBef>
                <a:spcPts val="0"/>
              </a:spcBef>
              <a:buNone/>
            </a:pPr>
            <a:r>
              <a:rPr lang="en"/>
              <a:t>Virtualization  provides a way of getting around such constraints.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a:t>In computing, </a:t>
            </a:r>
            <a:r>
              <a:rPr b="1" lang="en" sz="1400"/>
              <a:t>virtualization</a:t>
            </a:r>
            <a:r>
              <a:rPr lang="en" sz="1400"/>
              <a:t> refers to the act of creating a virtual (rather than actual) version of something.</a:t>
            </a:r>
          </a:p>
          <a:p>
            <a:pPr lvl="0" rtl="0">
              <a:spcBef>
                <a:spcPts val="0"/>
              </a:spcBef>
              <a:buNone/>
            </a:pPr>
            <a:r>
              <a:t/>
            </a:r>
            <a:endParaRPr/>
          </a:p>
          <a:p>
            <a:pPr lvl="0">
              <a:spcBef>
                <a:spcPts val="0"/>
              </a:spcBef>
              <a:buNone/>
            </a:pPr>
            <a:r>
              <a:rPr lang="en" sz="1200"/>
              <a:t>Virtualization provides a way of getting around such constraints.</a:t>
            </a:r>
          </a:p>
          <a:p>
            <a:pPr lvl="0">
              <a:spcBef>
                <a:spcPts val="0"/>
              </a:spcBef>
              <a:buNone/>
            </a:pPr>
            <a:r>
              <a:t/>
            </a:r>
            <a:endParaRPr sz="1200"/>
          </a:p>
          <a:p>
            <a:pPr lvl="0">
              <a:spcBef>
                <a:spcPts val="0"/>
              </a:spcBef>
              <a:buNone/>
            </a:pPr>
            <a:r>
              <a:rPr lang="en" sz="1200"/>
              <a:t>Virtualizing a system or component—such as a processor, memory, or an I/O device—at a given abstraction level maps its interface and visible resources onto the interface and resources of an underlying, possibly different, real system.  Consequently, the real system appears as a different virtual system or even as multiple virtual systems. Unlike abstraction, virtualization does not necessarily aim to simplify or hide details</a:t>
            </a:r>
            <a:r>
              <a:rPr lang="en"/>
              <a:t>.</a:t>
            </a:r>
          </a:p>
          <a:p>
            <a:pPr lvl="0">
              <a:spcBef>
                <a:spcPts val="0"/>
              </a:spcBef>
              <a:buNone/>
            </a:pPr>
            <a:r>
              <a:t/>
            </a:r>
            <a:endParaRPr/>
          </a:p>
          <a:p>
            <a:pPr indent="-260350" lvl="1" marL="742950" rtl="0">
              <a:lnSpc>
                <a:spcPct val="90000"/>
              </a:lnSpc>
              <a:spcBef>
                <a:spcPts val="360"/>
              </a:spcBef>
              <a:buSzPct val="100000"/>
              <a:buChar char="–"/>
            </a:pPr>
            <a:r>
              <a:rPr lang="en" sz="1400"/>
              <a:t>Mapping of virtual resources (registers and memory) to real hardware resources</a:t>
            </a:r>
          </a:p>
          <a:p>
            <a:pPr indent="-260350" lvl="1" marL="742950" rtl="0">
              <a:lnSpc>
                <a:spcPct val="90000"/>
              </a:lnSpc>
              <a:spcBef>
                <a:spcPts val="360"/>
              </a:spcBef>
              <a:buSzPct val="100000"/>
              <a:buChar char="–"/>
            </a:pPr>
            <a:r>
              <a:rPr lang="en" sz="1400"/>
              <a:t>Using real machine instructions to carry out the actions specified by the virtual machine instructions</a:t>
            </a:r>
          </a:p>
          <a:p>
            <a:pPr lvl="0" rtl="0">
              <a:lnSpc>
                <a:spcPct val="90000"/>
              </a:lnSpc>
              <a:spcBef>
                <a:spcPts val="360"/>
              </a:spcBef>
              <a:buNone/>
            </a:pPr>
            <a:r>
              <a:rPr lang="en" sz="1400"/>
              <a:t>Virtualization is a technology that allows creating an abstraction (a virtual version) of computer resources, such as hardware architecture, operating system, storage, network, etc. With this abstraction, for example, a single machine can act like many machines working independently.  </a:t>
            </a:r>
          </a:p>
          <a:p>
            <a:pPr lvl="0" rtl="0">
              <a:lnSpc>
                <a:spcPct val="90000"/>
              </a:lnSpc>
              <a:spcBef>
                <a:spcPts val="360"/>
              </a:spcBef>
              <a:buNone/>
            </a:pPr>
            <a:r>
              <a:t/>
            </a:r>
            <a:endParaRPr sz="1400"/>
          </a:p>
          <a:p>
            <a:pPr lvl="0" rtl="0">
              <a:lnSpc>
                <a:spcPct val="90000"/>
              </a:lnSpc>
              <a:spcBef>
                <a:spcPts val="360"/>
              </a:spcBef>
              <a:buNone/>
            </a:pPr>
            <a:r>
              <a:rPr lang="en" sz="1400"/>
              <a:t>The usual goal of virtualization is to centralize administrative tasks while improving scalability and workloads.  It is not a new concept or technology in computer sciences. </a:t>
            </a:r>
          </a:p>
          <a:p>
            <a:pPr lvl="0">
              <a:spcBef>
                <a:spcPts val="0"/>
              </a:spcBef>
              <a:buNone/>
            </a:pPr>
            <a:r>
              <a:t/>
            </a:r>
            <a:endParaRPr/>
          </a:p>
          <a:p>
            <a:pPr lvl="0" rtl="0">
              <a:spcBef>
                <a:spcPts val="0"/>
              </a:spcBef>
              <a:buNone/>
            </a:pPr>
            <a:r>
              <a:rPr lang="e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a:spcBef>
                <a:spcPts val="0"/>
              </a:spcBef>
              <a:buNone/>
            </a:pPr>
            <a:r>
              <a:rPr lang="en"/>
              <a:t> Unlike abstraction, virtualization does not necessarily aim to simplify or hide details. For example, in Figure 1b, For example, virtualization transforms a single large disk into two smaller virtual disks, each of which </a:t>
            </a:r>
            <a:r>
              <a:rPr lang="en"/>
              <a:t>appears to have its own tracks and sectors</a:t>
            </a:r>
          </a:p>
          <a:p>
            <a:pPr lvl="0">
              <a:spcBef>
                <a:spcPts val="0"/>
              </a:spcBef>
              <a:buNone/>
            </a:pPr>
            <a:r>
              <a:t/>
            </a:r>
            <a:endParaRPr/>
          </a:p>
          <a:p>
            <a:pPr lvl="0" rtl="0">
              <a:spcBef>
                <a:spcPts val="0"/>
              </a:spcBef>
              <a:buNone/>
            </a:pPr>
            <a:r>
              <a:rPr lang="en"/>
              <a:t>Virtualizing software uses the file abstraction as an intermediate step to provide a mapping between the virtual and real disks. A write to a virtual disk is converted to a file write (and therefore to a real disk write). Note that the level of detail provided at the virtual disk interface—the sector/track addressing—is no different from that for a real disk; no abstraction takes place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350">
                <a:solidFill>
                  <a:srgbClr val="231F20"/>
                </a:solidFill>
              </a:rPr>
              <a:t>Virtualization can be applied to many systems within IT. There are 5 different categories that can be virtualized.</a:t>
            </a:r>
          </a:p>
          <a:p>
            <a:pPr lvl="0">
              <a:spcBef>
                <a:spcPts val="0"/>
              </a:spcBef>
              <a:buNone/>
            </a:pPr>
            <a:r>
              <a:t/>
            </a:r>
            <a:endParaRPr sz="1350">
              <a:solidFill>
                <a:srgbClr val="231F20"/>
              </a:solidFill>
            </a:endParaRPr>
          </a:p>
          <a:p>
            <a:pPr indent="-228600" lvl="0" marL="457200" rtl="0">
              <a:lnSpc>
                <a:spcPct val="200000"/>
              </a:lnSpc>
              <a:spcBef>
                <a:spcPts val="0"/>
              </a:spcBef>
            </a:pPr>
            <a:r>
              <a:rPr b="1" lang="en"/>
              <a:t>Server Virtualization </a:t>
            </a:r>
            <a:r>
              <a:rPr lang="en"/>
              <a:t>– consolidating multiple physical servers into virtual servers that run on a single physical server.</a:t>
            </a:r>
          </a:p>
          <a:p>
            <a:pPr indent="-228600" lvl="0" marL="457200" rtl="0">
              <a:lnSpc>
                <a:spcPct val="200000"/>
              </a:lnSpc>
              <a:spcBef>
                <a:spcPts val="0"/>
              </a:spcBef>
            </a:pPr>
            <a:r>
              <a:rPr b="1" lang="en"/>
              <a:t>Application Virtualization </a:t>
            </a:r>
            <a:r>
              <a:rPr lang="en"/>
              <a:t>– an application runs on another host from where it is installed in a variety of ways. It could be done by application streaming, desktop virtualization or VDI, or a VM package (like VMware ACE creates with a player). Microsoft Softgrid is an example of Application virtualization.</a:t>
            </a:r>
          </a:p>
          <a:p>
            <a:pPr indent="-228600" lvl="0" marL="457200" rtl="0">
              <a:lnSpc>
                <a:spcPct val="200000"/>
              </a:lnSpc>
              <a:spcBef>
                <a:spcPts val="0"/>
              </a:spcBef>
            </a:pPr>
            <a:r>
              <a:rPr b="1" lang="en"/>
              <a:t>Presentation Virtualization</a:t>
            </a:r>
            <a:r>
              <a:rPr lang="en"/>
              <a:t> – This is what Citrix Met frame (and the ICA protocol) as well as Microsoft Terminal Services (and RDP) are able to create. With presentation virtualization, an application actually runs on another host and all that you see on the client is the screen from where it is run.</a:t>
            </a:r>
          </a:p>
          <a:p>
            <a:pPr indent="-228600" lvl="0" marL="457200" rtl="0">
              <a:lnSpc>
                <a:spcPct val="200000"/>
              </a:lnSpc>
              <a:spcBef>
                <a:spcPts val="0"/>
              </a:spcBef>
            </a:pPr>
            <a:r>
              <a:rPr b="1" lang="en"/>
              <a:t>Network virtualization</a:t>
            </a:r>
            <a:r>
              <a:rPr lang="en"/>
              <a:t> is a method of combining the available resources in a network by splitting up the available bandwidth into channels, each of which is independent from the others and can be assigned -- or reassigned -- to a particular server or device in real time. </a:t>
            </a:r>
          </a:p>
          <a:p>
            <a:pPr indent="-228600" lvl="0" marL="457200" rtl="0">
              <a:lnSpc>
                <a:spcPct val="200000"/>
              </a:lnSpc>
              <a:spcBef>
                <a:spcPts val="0"/>
              </a:spcBef>
            </a:pPr>
            <a:r>
              <a:rPr lang="en"/>
              <a:t> </a:t>
            </a:r>
            <a:r>
              <a:rPr b="1" lang="en"/>
              <a:t>Storage virtualization</a:t>
            </a:r>
            <a:r>
              <a:rPr lang="en"/>
              <a:t> is the pooling of physical storage from multiple network storage devices into what appears to be a single storage device that is managed from a central console. Storage virtualization is commonly used in storage area networks.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350">
                <a:solidFill>
                  <a:srgbClr val="231F20"/>
                </a:solidFill>
              </a:rPr>
              <a:t>It is often referred to as ‘</a:t>
            </a:r>
            <a:r>
              <a:rPr b="1" lang="en" sz="1350">
                <a:solidFill>
                  <a:srgbClr val="231F20"/>
                </a:solidFill>
              </a:rPr>
              <a:t>advanced load balancing</a:t>
            </a:r>
            <a:r>
              <a:rPr lang="en" sz="1350">
                <a:solidFill>
                  <a:srgbClr val="231F20"/>
                </a:solidFill>
              </a:rPr>
              <a:t>,’ as it spreads applications across servers, and servers across applications. </a:t>
            </a:r>
          </a:p>
          <a:p>
            <a:pPr lvl="0">
              <a:spcBef>
                <a:spcPts val="0"/>
              </a:spcBef>
              <a:buNone/>
            </a:pPr>
            <a:r>
              <a:t/>
            </a:r>
            <a:endParaRPr sz="1350">
              <a:solidFill>
                <a:srgbClr val="231F20"/>
              </a:solidFill>
            </a:endParaRPr>
          </a:p>
          <a:p>
            <a:pPr lvl="0">
              <a:spcBef>
                <a:spcPts val="0"/>
              </a:spcBef>
              <a:buNone/>
            </a:pPr>
            <a:r>
              <a:rPr lang="en" sz="1350">
                <a:solidFill>
                  <a:srgbClr val="231F20"/>
                </a:solidFill>
              </a:rPr>
              <a:t>This enables IT departments to balance the workload of specific software in an agile way that doesn’t overload a specific server or underload a specific application in the event of a large project or change. </a:t>
            </a:r>
          </a:p>
          <a:p>
            <a:pPr lvl="0">
              <a:spcBef>
                <a:spcPts val="0"/>
              </a:spcBef>
              <a:buNone/>
            </a:pPr>
            <a:r>
              <a:t/>
            </a:r>
            <a:endParaRPr sz="1350">
              <a:solidFill>
                <a:srgbClr val="231F20"/>
              </a:solidFill>
            </a:endParaRPr>
          </a:p>
          <a:p>
            <a:pPr lvl="0">
              <a:spcBef>
                <a:spcPts val="0"/>
              </a:spcBef>
              <a:buNone/>
            </a:pPr>
            <a:r>
              <a:rPr lang="en" sz="1350">
                <a:solidFill>
                  <a:srgbClr val="231F20"/>
                </a:solidFill>
              </a:rPr>
              <a:t>In addition to load balancing it also allows for easier management of servers and applications, since you can manage them as a single instance. Additionally, it gives way to greater network security, as only one server is visible to the public while the rest are hidden behind a reverse proxy network security appliance.</a:t>
            </a: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a:t>A Virtual Machine Monitor (VMM) is a software program that enables the creation, management and governance of virtual machines (VM) and manages the operation of a virtualized environment on top of a physical host machine. VMM is also known as Virtual Machine Manager and Hypervisor.</a:t>
            </a:r>
          </a:p>
          <a:p>
            <a:pPr lvl="0">
              <a:spcBef>
                <a:spcPts val="0"/>
              </a:spcBef>
              <a:buNone/>
            </a:pPr>
            <a:r>
              <a:t/>
            </a:r>
            <a:endParaRPr sz="1400">
              <a:solidFill>
                <a:srgbClr val="545454"/>
              </a:solidFill>
              <a:highlight>
                <a:srgbClr val="FFFFFF"/>
              </a:highlight>
            </a:endParaRPr>
          </a:p>
          <a:p>
            <a:pPr lvl="0">
              <a:spcBef>
                <a:spcPts val="0"/>
              </a:spcBef>
              <a:buNone/>
            </a:pPr>
            <a:r>
              <a:rPr lang="en" sz="1400">
                <a:solidFill>
                  <a:srgbClr val="222222"/>
                </a:solidFill>
                <a:highlight>
                  <a:srgbClr val="FFFFFF"/>
                </a:highlight>
              </a:rPr>
              <a:t>A hypervisor or </a:t>
            </a:r>
            <a:r>
              <a:rPr b="1" lang="en" sz="1400">
                <a:solidFill>
                  <a:srgbClr val="222222"/>
                </a:solidFill>
                <a:highlight>
                  <a:srgbClr val="FFFFFF"/>
                </a:highlight>
              </a:rPr>
              <a:t>virtual machine monitor</a:t>
            </a:r>
            <a:r>
              <a:rPr lang="en" sz="1400">
                <a:solidFill>
                  <a:srgbClr val="222222"/>
                </a:solidFill>
                <a:highlight>
                  <a:srgbClr val="FFFFFF"/>
                </a:highlight>
              </a:rPr>
              <a:t> (VMM) is computer software, firmware or hardware that creates and runs </a:t>
            </a:r>
            <a:r>
              <a:rPr b="1" lang="en" sz="1400">
                <a:solidFill>
                  <a:srgbClr val="222222"/>
                </a:solidFill>
                <a:highlight>
                  <a:srgbClr val="FFFFFF"/>
                </a:highlight>
              </a:rPr>
              <a:t>virtual machines</a:t>
            </a:r>
            <a:r>
              <a:rPr lang="en" sz="1400">
                <a:solidFill>
                  <a:srgbClr val="222222"/>
                </a:solidFill>
                <a:highlight>
                  <a:srgbClr val="FFFFFF"/>
                </a:highlight>
              </a:rPr>
              <a:t>. A computer on which a hypervisor runs one or more </a:t>
            </a:r>
            <a:r>
              <a:rPr b="1" lang="en" sz="1400">
                <a:solidFill>
                  <a:srgbClr val="222222"/>
                </a:solidFill>
                <a:highlight>
                  <a:srgbClr val="FFFFFF"/>
                </a:highlight>
              </a:rPr>
              <a:t>virtual machines</a:t>
            </a:r>
            <a:r>
              <a:rPr lang="en" sz="1400">
                <a:solidFill>
                  <a:srgbClr val="222222"/>
                </a:solidFill>
                <a:highlight>
                  <a:srgbClr val="FFFFFF"/>
                </a:highlight>
              </a:rPr>
              <a:t> is called a host </a:t>
            </a:r>
            <a:r>
              <a:rPr b="1" lang="en" sz="1400">
                <a:solidFill>
                  <a:srgbClr val="222222"/>
                </a:solidFill>
                <a:highlight>
                  <a:srgbClr val="FFFFFF"/>
                </a:highlight>
              </a:rPr>
              <a:t>machine</a:t>
            </a:r>
            <a:r>
              <a:rPr lang="en" sz="1400">
                <a:solidFill>
                  <a:srgbClr val="222222"/>
                </a:solidFill>
                <a:highlight>
                  <a:srgbClr val="FFFFFF"/>
                </a:highlight>
              </a:rPr>
              <a:t>, and each </a:t>
            </a:r>
            <a:r>
              <a:rPr b="1" lang="en" sz="1400">
                <a:solidFill>
                  <a:srgbClr val="222222"/>
                </a:solidFill>
                <a:highlight>
                  <a:srgbClr val="FFFFFF"/>
                </a:highlight>
              </a:rPr>
              <a:t>virtual machine</a:t>
            </a:r>
            <a:r>
              <a:rPr lang="en" sz="1400">
                <a:solidFill>
                  <a:srgbClr val="222222"/>
                </a:solidFill>
                <a:highlight>
                  <a:srgbClr val="FFFFFF"/>
                </a:highlight>
              </a:rPr>
              <a:t> is called a guest </a:t>
            </a:r>
            <a:r>
              <a:rPr b="1" lang="en" sz="1400">
                <a:solidFill>
                  <a:srgbClr val="222222"/>
                </a:solidFill>
                <a:highlight>
                  <a:srgbClr val="FFFFFF"/>
                </a:highlight>
              </a:rPr>
              <a:t>machine</a:t>
            </a:r>
            <a:r>
              <a:rPr lang="en" sz="1400">
                <a:solidFill>
                  <a:srgbClr val="222222"/>
                </a:solidFill>
                <a:highlight>
                  <a:srgbClr val="FFFFFF"/>
                </a:highlight>
              </a:rPr>
              <a:t>.</a:t>
            </a:r>
          </a:p>
          <a:p>
            <a:pPr lvl="0">
              <a:spcBef>
                <a:spcPts val="0"/>
              </a:spcBef>
              <a:buNone/>
            </a:pPr>
            <a:r>
              <a:t/>
            </a:r>
            <a:endParaRPr sz="1200">
              <a:solidFill>
                <a:srgbClr val="222222"/>
              </a:solidFill>
              <a:highlight>
                <a:srgbClr val="FFFFFF"/>
              </a:highlight>
            </a:endParaRPr>
          </a:p>
          <a:p>
            <a:pPr lvl="0" rtl="0">
              <a:lnSpc>
                <a:spcPct val="115000"/>
              </a:lnSpc>
              <a:spcBef>
                <a:spcPts val="0"/>
              </a:spcBef>
              <a:spcAft>
                <a:spcPts val="800"/>
              </a:spcAft>
              <a:buNone/>
            </a:pPr>
            <a:r>
              <a:t/>
            </a:r>
            <a:endParaRPr sz="1200">
              <a:solidFill>
                <a:srgbClr val="333333"/>
              </a:solidFill>
              <a:highlight>
                <a:srgbClr val="FFFFFF"/>
              </a:highlight>
            </a:endParaRPr>
          </a:p>
          <a:p>
            <a:pPr lvl="0">
              <a:spcBef>
                <a:spcPts val="0"/>
              </a:spcBef>
              <a:buNone/>
            </a:pPr>
            <a:r>
              <a:t/>
            </a:r>
            <a:endParaRPr sz="1200">
              <a:solidFill>
                <a:srgbClr val="222222"/>
              </a:solidFill>
              <a:highlight>
                <a:srgbClr val="FFFFFF"/>
              </a:highlight>
            </a:endParaRPr>
          </a:p>
          <a:p>
            <a:pPr lvl="0">
              <a:spcBef>
                <a:spcPts val="0"/>
              </a:spcBef>
              <a:buNone/>
            </a:pPr>
            <a:r>
              <a:t/>
            </a:r>
            <a:endParaRPr sz="1200">
              <a:solidFill>
                <a:srgbClr val="222222"/>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800"/>
              </a:spcAft>
              <a:buNone/>
            </a:pPr>
            <a:r>
              <a:rPr lang="en" sz="1200">
                <a:solidFill>
                  <a:srgbClr val="333333"/>
                </a:solidFill>
                <a:highlight>
                  <a:srgbClr val="FFFFFF"/>
                </a:highlight>
              </a:rPr>
              <a:t>Hypervisors can be divided into two types:</a:t>
            </a:r>
          </a:p>
          <a:p>
            <a:pPr indent="-304800" lvl="0" marL="457200" rtl="0">
              <a:lnSpc>
                <a:spcPct val="115000"/>
              </a:lnSpc>
              <a:spcBef>
                <a:spcPts val="0"/>
              </a:spcBef>
              <a:spcAft>
                <a:spcPts val="800"/>
              </a:spcAft>
              <a:buClr>
                <a:srgbClr val="333333"/>
              </a:buClr>
              <a:buSzPct val="100000"/>
            </a:pPr>
            <a:r>
              <a:rPr lang="en" sz="1200">
                <a:solidFill>
                  <a:srgbClr val="333333"/>
                </a:solidFill>
                <a:highlight>
                  <a:srgbClr val="FFFFFF"/>
                </a:highlight>
              </a:rPr>
              <a:t>Type 1: Also known as native or bare-metal hypervisors, these run directly on the host computer’s hardware to control the hardware resources and to manage guest operating systems. Examples of Type 1 hypervisors include VMware ESXi, Citrix XenServer and Microsoft Hyper-V hypervisor.</a:t>
            </a:r>
          </a:p>
          <a:p>
            <a:pPr lvl="0" rtl="0">
              <a:lnSpc>
                <a:spcPct val="115000"/>
              </a:lnSpc>
              <a:spcBef>
                <a:spcPts val="0"/>
              </a:spcBef>
              <a:spcAft>
                <a:spcPts val="800"/>
              </a:spcAft>
              <a:buNone/>
            </a:pPr>
            <a:r>
              <a:t/>
            </a:r>
            <a:endParaRPr sz="1200">
              <a:solidFill>
                <a:srgbClr val="333333"/>
              </a:solidFill>
              <a:highlight>
                <a:srgbClr val="FFFFFF"/>
              </a:highlight>
            </a:endParaRPr>
          </a:p>
          <a:p>
            <a:pPr indent="-304800" lvl="0" marL="457200" rtl="0">
              <a:lnSpc>
                <a:spcPct val="115000"/>
              </a:lnSpc>
              <a:spcBef>
                <a:spcPts val="0"/>
              </a:spcBef>
              <a:spcAft>
                <a:spcPts val="800"/>
              </a:spcAft>
              <a:buClr>
                <a:srgbClr val="333333"/>
              </a:buClr>
              <a:buSzPct val="100000"/>
            </a:pPr>
            <a:r>
              <a:rPr lang="en" sz="1200">
                <a:solidFill>
                  <a:srgbClr val="333333"/>
                </a:solidFill>
                <a:highlight>
                  <a:srgbClr val="FFFFFF"/>
                </a:highlight>
              </a:rPr>
              <a:t>Type 2: Also known as hosted hypervisors, these run within a formal operating system environment. In this type, the hypervisor runs as a distinct second layer while the operating system runs as a third layer above the hardware.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42900" lvl="0" marL="342900" rtl="0">
              <a:lnSpc>
                <a:spcPct val="80000"/>
              </a:lnSpc>
              <a:spcBef>
                <a:spcPts val="320"/>
              </a:spcBef>
              <a:buSzPct val="100000"/>
              <a:buChar char="•"/>
            </a:pPr>
            <a:r>
              <a:rPr lang="en" sz="1600"/>
              <a:t>Advantages</a:t>
            </a:r>
          </a:p>
          <a:p>
            <a:pPr indent="-285750" lvl="1" marL="742950" rtl="0">
              <a:lnSpc>
                <a:spcPct val="80000"/>
              </a:lnSpc>
              <a:spcBef>
                <a:spcPts val="280"/>
              </a:spcBef>
              <a:buSzPct val="100000"/>
              <a:buChar char="–"/>
            </a:pPr>
            <a:r>
              <a:rPr lang="en" sz="1400"/>
              <a:t>Design is decoupled (i.e. OS people can develop OS separate of Hardware people developing hardware)</a:t>
            </a:r>
          </a:p>
          <a:p>
            <a:pPr indent="-285750" lvl="1" marL="742950" rtl="0">
              <a:lnSpc>
                <a:spcPct val="80000"/>
              </a:lnSpc>
              <a:spcBef>
                <a:spcPts val="280"/>
              </a:spcBef>
              <a:buSzPct val="100000"/>
              <a:buChar char="–"/>
            </a:pPr>
            <a:r>
              <a:rPr lang="en" sz="1400"/>
              <a:t>Hardware and software can be upgraded without notifying the Application programs</a:t>
            </a:r>
          </a:p>
          <a:p>
            <a:pPr indent="-342900" lvl="0" marL="342900" rtl="0">
              <a:lnSpc>
                <a:spcPct val="80000"/>
              </a:lnSpc>
              <a:spcBef>
                <a:spcPts val="320"/>
              </a:spcBef>
              <a:buSzPct val="100000"/>
              <a:buChar char="•"/>
            </a:pPr>
            <a:r>
              <a:rPr lang="en" sz="1600"/>
              <a:t>Disadvantage</a:t>
            </a:r>
          </a:p>
          <a:p>
            <a:pPr indent="-285750" lvl="1" marL="742950" rtl="0">
              <a:lnSpc>
                <a:spcPct val="80000"/>
              </a:lnSpc>
              <a:spcBef>
                <a:spcPts val="280"/>
              </a:spcBef>
              <a:buSzPct val="100000"/>
              <a:buChar char="–"/>
            </a:pPr>
            <a:r>
              <a:rPr lang="en" sz="1400"/>
              <a:t>Application compiled on one ISA will not run on another ISA.. </a:t>
            </a:r>
          </a:p>
          <a:p>
            <a:pPr indent="-228600" lvl="2" marL="1143000" rtl="0">
              <a:lnSpc>
                <a:spcPct val="80000"/>
              </a:lnSpc>
              <a:spcBef>
                <a:spcPts val="240"/>
              </a:spcBef>
              <a:buSzPct val="100000"/>
              <a:buChar char="•"/>
            </a:pPr>
            <a:r>
              <a:rPr lang="en" sz="1200"/>
              <a:t>Applications compiled for Mac use different operating system calls then application designed for windows.</a:t>
            </a:r>
          </a:p>
          <a:p>
            <a:pPr indent="0" lvl="0" marL="914400" rtl="0">
              <a:lnSpc>
                <a:spcPct val="100000"/>
              </a:lnSpc>
              <a:spcBef>
                <a:spcPts val="0"/>
              </a:spcBef>
              <a:buNone/>
            </a:pPr>
            <a:r>
              <a:t/>
            </a:r>
            <a:endParaRPr sz="2400"/>
          </a:p>
          <a:p>
            <a:pPr indent="-285750" lvl="1" marL="742950" rtl="0">
              <a:lnSpc>
                <a:spcPct val="80000"/>
              </a:lnSpc>
              <a:spcBef>
                <a:spcPts val="280"/>
              </a:spcBef>
              <a:buSzPct val="100000"/>
              <a:buChar char="–"/>
            </a:pPr>
            <a:r>
              <a:rPr lang="en" sz="1400"/>
              <a:t>Since software is developed separately from hardware.  Software is not necessarily optimized for hardware.</a:t>
            </a:r>
          </a:p>
          <a:p>
            <a:pPr indent="0" lvl="0" marL="457200" rtl="0">
              <a:lnSpc>
                <a:spcPct val="80000"/>
              </a:lnSpc>
              <a:spcBef>
                <a:spcPts val="280"/>
              </a:spcBef>
              <a:buNone/>
            </a:pPr>
            <a:r>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 VM implementations lie at architected interfaces, a major consideration in the construction of a VM is the fidelity with which it implements these interfaces.</a:t>
            </a:r>
          </a:p>
          <a:p>
            <a:pPr lvl="0">
              <a:spcBef>
                <a:spcPts val="0"/>
              </a:spcBef>
              <a:buNone/>
            </a:pPr>
            <a:r>
              <a:t/>
            </a:r>
            <a:endParaRPr/>
          </a:p>
          <a:p>
            <a:pPr lvl="0">
              <a:spcBef>
                <a:spcPts val="0"/>
              </a:spcBef>
              <a:buNone/>
            </a:pPr>
            <a:r>
              <a:rPr lang="en"/>
              <a:t> Implementation describes the actual embodiment of an architecture. Abstraction levels correspond to implementation layers, whether in hardware or software, each associated with its own interface or architecture</a:t>
            </a:r>
          </a:p>
          <a:p>
            <a:pPr lvl="0">
              <a:spcBef>
                <a:spcPts val="0"/>
              </a:spcBef>
              <a:buNone/>
            </a:pPr>
            <a:r>
              <a:t/>
            </a:r>
            <a:endParaRPr/>
          </a:p>
          <a:p>
            <a:pPr lvl="0">
              <a:spcBef>
                <a:spcPts val="0"/>
              </a:spcBef>
              <a:buNone/>
            </a:pPr>
            <a:r>
              <a:rPr lang="en"/>
              <a:t> Architecture, as applied to computer systems, refers to a formal specification of an interface in the system, including the logical behavior of resources managed via the interface</a:t>
            </a:r>
          </a:p>
          <a:p>
            <a:pPr lvl="0">
              <a:spcBef>
                <a:spcPts val="0"/>
              </a:spcBef>
              <a:buNone/>
            </a:pPr>
            <a:r>
              <a:t/>
            </a:r>
            <a:endParaRP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IBM allowed multiple users to share a batch-oriented system</a:t>
            </a:r>
          </a:p>
          <a:p>
            <a:pPr lvl="0" marR="38100" rtl="0">
              <a:lnSpc>
                <a:spcPct val="150000"/>
              </a:lnSpc>
              <a:spcBef>
                <a:spcPts val="300"/>
              </a:spcBef>
              <a:spcAft>
                <a:spcPts val="300"/>
              </a:spcAft>
              <a:buNone/>
            </a:pPr>
            <a:r>
              <a:rPr lang="en" sz="1200" u="sng">
                <a:solidFill>
                  <a:srgbClr val="121214"/>
                </a:solidFill>
                <a:latin typeface="Verdana"/>
                <a:ea typeface="Verdana"/>
                <a:cs typeface="Verdana"/>
                <a:sym typeface="Verdana"/>
              </a:rPr>
              <a:t>Batch operating system</a:t>
            </a:r>
          </a:p>
          <a:p>
            <a:pPr indent="0" lvl="0" marL="25400" marR="25400" rtl="0" algn="just">
              <a:lnSpc>
                <a:spcPct val="163636"/>
              </a:lnSpc>
              <a:spcBef>
                <a:spcPts val="0"/>
              </a:spcBef>
              <a:spcAft>
                <a:spcPts val="1100"/>
              </a:spcAft>
              <a:buNone/>
            </a:pPr>
            <a:r>
              <a:rPr lang="en">
                <a:latin typeface="Verdana"/>
                <a:ea typeface="Verdana"/>
                <a:cs typeface="Verdana"/>
                <a:sym typeface="Verdana"/>
              </a:rPr>
              <a:t>The users of a batch operating system do not interact with the computer directly. Each user prepares his job on an off-line device like punch cards and submits it to the computer operator. To speed up processing, jobs with similar needs are batched together and run as a group. The programmers leave their programs with the operator and the operator then sorts the programs with similar requirements into batches.</a:t>
            </a:r>
          </a:p>
          <a:p>
            <a:pPr indent="0" lvl="0" marL="25400" marR="25400" rtl="0" algn="just">
              <a:lnSpc>
                <a:spcPct val="163636"/>
              </a:lnSpc>
              <a:spcBef>
                <a:spcPts val="0"/>
              </a:spcBef>
              <a:spcAft>
                <a:spcPts val="1100"/>
              </a:spcAft>
              <a:buNone/>
            </a:pPr>
            <a:r>
              <a:rPr lang="en">
                <a:latin typeface="Verdana"/>
                <a:ea typeface="Verdana"/>
                <a:cs typeface="Verdana"/>
                <a:sym typeface="Verdana"/>
              </a:rPr>
              <a:t>The problems with Batch Systems are as follows −</a:t>
            </a:r>
          </a:p>
          <a:p>
            <a:pPr indent="-295275" lvl="0" marL="457200" rtl="0">
              <a:lnSpc>
                <a:spcPct val="171428"/>
              </a:lnSpc>
              <a:spcBef>
                <a:spcPts val="0"/>
              </a:spcBef>
              <a:spcAft>
                <a:spcPts val="400"/>
              </a:spcAft>
              <a:buClr>
                <a:srgbClr val="000000"/>
              </a:buClr>
              <a:buSzPct val="95454"/>
              <a:buFont typeface="Verdana"/>
            </a:pPr>
            <a:r>
              <a:rPr lang="en" sz="1050">
                <a:latin typeface="Verdana"/>
                <a:ea typeface="Verdana"/>
                <a:cs typeface="Verdana"/>
                <a:sym typeface="Verdana"/>
              </a:rPr>
              <a:t>Lack of interaction between the user and the job.</a:t>
            </a:r>
          </a:p>
          <a:p>
            <a:pPr indent="-295275" lvl="0" marL="457200" rtl="0">
              <a:lnSpc>
                <a:spcPct val="171428"/>
              </a:lnSpc>
              <a:spcBef>
                <a:spcPts val="0"/>
              </a:spcBef>
              <a:spcAft>
                <a:spcPts val="400"/>
              </a:spcAft>
              <a:buClr>
                <a:srgbClr val="000000"/>
              </a:buClr>
              <a:buSzPct val="95454"/>
              <a:buFont typeface="Verdana"/>
            </a:pPr>
            <a:r>
              <a:rPr lang="en" sz="1050">
                <a:latin typeface="Verdana"/>
                <a:ea typeface="Verdana"/>
                <a:cs typeface="Verdana"/>
                <a:sym typeface="Verdana"/>
              </a:rPr>
              <a:t>CPU is often idle, because the speed of the mechanical I/O devices is slower than the CPU.</a:t>
            </a:r>
          </a:p>
          <a:p>
            <a:pPr indent="-295275" lvl="0" marL="457200" rtl="0">
              <a:lnSpc>
                <a:spcPct val="171428"/>
              </a:lnSpc>
              <a:spcBef>
                <a:spcPts val="0"/>
              </a:spcBef>
              <a:spcAft>
                <a:spcPts val="400"/>
              </a:spcAft>
              <a:buClr>
                <a:srgbClr val="000000"/>
              </a:buClr>
              <a:buSzPct val="95454"/>
              <a:buFont typeface="Verdana"/>
            </a:pPr>
            <a:r>
              <a:rPr lang="en" sz="1050">
                <a:latin typeface="Verdana"/>
                <a:ea typeface="Verdana"/>
                <a:cs typeface="Verdana"/>
                <a:sym typeface="Verdana"/>
              </a:rPr>
              <a:t>Difficult to provide the desired priority</a:t>
            </a:r>
          </a:p>
          <a:p>
            <a:pPr lvl="0" rtl="0">
              <a:lnSpc>
                <a:spcPct val="90000"/>
              </a:lnSpc>
              <a:spcBef>
                <a:spcPts val="360"/>
              </a:spcBef>
              <a:buNone/>
            </a:pPr>
            <a:r>
              <a:rPr lang="en" sz="1400"/>
              <a:t>Virtual machine concept was in existence since 1960s when it was first developed by IBM to provide concurrent, interactive access to a mainframe computer.</a:t>
            </a:r>
          </a:p>
          <a:p>
            <a:pPr lvl="0" rtl="0">
              <a:lnSpc>
                <a:spcPct val="171428"/>
              </a:lnSpc>
              <a:spcBef>
                <a:spcPts val="0"/>
              </a:spcBef>
              <a:spcAft>
                <a:spcPts val="400"/>
              </a:spcAft>
              <a:buNone/>
            </a:pPr>
            <a:r>
              <a:t/>
            </a:r>
            <a:endParaRPr sz="1050">
              <a:latin typeface="Verdana"/>
              <a:ea typeface="Verdana"/>
              <a:cs typeface="Verdana"/>
              <a:sym typeface="Verdana"/>
            </a:endParaRPr>
          </a:p>
          <a:p>
            <a:pPr lvl="0" rtl="0">
              <a:lnSpc>
                <a:spcPct val="171428"/>
              </a:lnSpc>
              <a:spcBef>
                <a:spcPts val="0"/>
              </a:spcBef>
              <a:spcAft>
                <a:spcPts val="400"/>
              </a:spcAft>
              <a:buNone/>
            </a:pPr>
            <a:r>
              <a:t/>
            </a:r>
            <a:endParaRPr sz="1050">
              <a:latin typeface="Verdana"/>
              <a:ea typeface="Verdana"/>
              <a:cs typeface="Verdana"/>
              <a:sym typeface="Verdana"/>
            </a:endParaRP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Application Programming Interface, Application Binary Interface, and instruction set architecture ISA.</a:t>
            </a:r>
            <a:br>
              <a:rPr lang="en"/>
            </a:br>
            <a:r>
              <a:rPr lang="en"/>
              <a:t> </a:t>
            </a:r>
          </a:p>
          <a:p>
            <a:pPr lvl="0">
              <a:spcBef>
                <a:spcPts val="0"/>
              </a:spcBef>
              <a:buNone/>
            </a:pPr>
            <a:r>
              <a:rPr lang="en"/>
              <a:t> AN APPLICATION USES LIBRARY FUNCTIONS (A1), MAKES SYSTEM CALLS (A2), AND EXECUTES MACHINE INSTRUCTIONS (A3).</a:t>
            </a:r>
          </a:p>
          <a:p>
            <a:pPr lvl="0">
              <a:spcBef>
                <a:spcPts val="0"/>
              </a:spcBef>
              <a:buNone/>
            </a:pPr>
            <a:r>
              <a:t/>
            </a:r>
            <a:endParaRPr/>
          </a:p>
          <a:p>
            <a:pPr lvl="0" rtl="0">
              <a:lnSpc>
                <a:spcPct val="115000"/>
              </a:lnSpc>
              <a:spcBef>
                <a:spcPts val="0"/>
              </a:spcBef>
              <a:spcAft>
                <a:spcPts val="1100"/>
              </a:spcAft>
              <a:buNone/>
            </a:pPr>
            <a:r>
              <a:rPr b="1" lang="en" sz="1150">
                <a:solidFill>
                  <a:srgbClr val="242729"/>
                </a:solidFill>
                <a:highlight>
                  <a:srgbClr val="FFFFFF"/>
                </a:highlight>
              </a:rPr>
              <a:t>Definition of API :</a:t>
            </a:r>
          </a:p>
          <a:p>
            <a:pPr indent="0" lvl="0" marL="101600" marR="101600" rtl="0">
              <a:lnSpc>
                <a:spcPct val="115000"/>
              </a:lnSpc>
              <a:spcBef>
                <a:spcPts val="0"/>
              </a:spcBef>
              <a:spcAft>
                <a:spcPts val="800"/>
              </a:spcAft>
              <a:buNone/>
            </a:pPr>
            <a:r>
              <a:rPr lang="en" sz="1150">
                <a:solidFill>
                  <a:srgbClr val="242729"/>
                </a:solidFill>
              </a:rPr>
              <a:t>An API (</a:t>
            </a:r>
            <a:r>
              <a:rPr lang="en"/>
              <a:t>Application Programming Interface </a:t>
            </a:r>
            <a:r>
              <a:rPr lang="en" sz="1150">
                <a:solidFill>
                  <a:srgbClr val="242729"/>
                </a:solidFill>
              </a:rPr>
              <a:t>) defines the interfaces by which one piece of software communicates with another at the source level. Any system calls are usually performed through high level libraries.</a:t>
            </a:r>
          </a:p>
          <a:p>
            <a:pPr lvl="0" rtl="0">
              <a:lnSpc>
                <a:spcPct val="115000"/>
              </a:lnSpc>
              <a:spcBef>
                <a:spcPts val="0"/>
              </a:spcBef>
              <a:spcAft>
                <a:spcPts val="1100"/>
              </a:spcAft>
              <a:buNone/>
            </a:pPr>
            <a:r>
              <a:rPr b="1" lang="en" sz="1150">
                <a:solidFill>
                  <a:srgbClr val="242729"/>
                </a:solidFill>
                <a:highlight>
                  <a:srgbClr val="FFFFFF"/>
                </a:highlight>
              </a:rPr>
              <a:t>Definition of ABI :</a:t>
            </a:r>
          </a:p>
          <a:p>
            <a:pPr indent="0" lvl="0" marL="101600" marR="101600" rtl="0">
              <a:lnSpc>
                <a:spcPct val="115000"/>
              </a:lnSpc>
              <a:spcBef>
                <a:spcPts val="0"/>
              </a:spcBef>
              <a:spcAft>
                <a:spcPts val="800"/>
              </a:spcAft>
              <a:buNone/>
            </a:pPr>
            <a:r>
              <a:rPr lang="en" sz="1150">
                <a:solidFill>
                  <a:srgbClr val="242729"/>
                </a:solidFill>
              </a:rPr>
              <a:t>Whereas an API defines a source interface, an ABI (Application Binary Interface ) defines the low-level binary interface between two or more pieces of software on a particular architecture. It defines how an application interacts with itself, how an application interacts with the kernel, and how an application interacts with libraries. ABI does not include system instructions.</a:t>
            </a:r>
          </a:p>
          <a:p>
            <a:pPr indent="0" lvl="0" marL="101600" marR="101600" rtl="0">
              <a:lnSpc>
                <a:spcPct val="115000"/>
              </a:lnSpc>
              <a:spcBef>
                <a:spcPts val="0"/>
              </a:spcBef>
              <a:spcAft>
                <a:spcPts val="800"/>
              </a:spcAft>
              <a:buNone/>
            </a:pPr>
            <a:r>
              <a:t/>
            </a:r>
            <a:endParaRPr sz="1150">
              <a:solidFill>
                <a:srgbClr val="242729"/>
              </a:solidFill>
            </a:endParaRPr>
          </a:p>
          <a:p>
            <a:pPr lvl="0" rtl="0">
              <a:lnSpc>
                <a:spcPct val="115000"/>
              </a:lnSpc>
              <a:spcBef>
                <a:spcPts val="0"/>
              </a:spcBef>
              <a:spcAft>
                <a:spcPts val="1100"/>
              </a:spcAft>
              <a:buNone/>
            </a:pPr>
            <a:r>
              <a:rPr lang="en" sz="1150">
                <a:solidFill>
                  <a:srgbClr val="242729"/>
                </a:solidFill>
                <a:highlight>
                  <a:srgbClr val="FFFFFF"/>
                </a:highlight>
              </a:rPr>
              <a:t>The only difference is API is mostly used by programmers and ABI is mostly used by compiler.</a:t>
            </a: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a:t>
            </a:r>
            <a:r>
              <a:rPr lang="en"/>
              <a:t>he machine consists of a logical memory address space assigned to the process along with user-level instructions and registers that allow the execution of code belonging to the process. </a:t>
            </a:r>
          </a:p>
          <a:p>
            <a:pPr lvl="0">
              <a:spcBef>
                <a:spcPts val="0"/>
              </a:spcBef>
              <a:buNone/>
            </a:pPr>
            <a:r>
              <a:t/>
            </a:r>
            <a:endParaRPr/>
          </a:p>
          <a:p>
            <a:pPr lvl="0">
              <a:spcBef>
                <a:spcPts val="0"/>
              </a:spcBef>
              <a:buNone/>
            </a:pPr>
            <a:r>
              <a:rPr lang="en"/>
              <a:t>The machine’s I/O is visible only through the operating system,</a:t>
            </a:r>
            <a:r>
              <a:rPr b="1" lang="en"/>
              <a:t> and the only way the process can interact with the I/O system is through operating system calls.</a:t>
            </a:r>
            <a:r>
              <a:rPr lang="en"/>
              <a:t> Thus the ABI defines the machine as seen by a process. Similarly, the API specifies the machine characteristics as seen by an application’s HLL program.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sz="1200"/>
          </a:p>
          <a:p>
            <a:pPr lvl="0">
              <a:spcBef>
                <a:spcPts val="0"/>
              </a:spcBef>
              <a:buNone/>
            </a:pPr>
            <a:r>
              <a:rPr lang="en" sz="1200"/>
              <a:t>process VM is designed to run single program and supports single process.</a:t>
            </a:r>
          </a:p>
          <a:p>
            <a:pPr lvl="0" rtl="0">
              <a:spcBef>
                <a:spcPts val="0"/>
              </a:spcBef>
              <a:buNone/>
            </a:pPr>
            <a:r>
              <a:t/>
            </a:r>
            <a:endParaRPr sz="1200"/>
          </a:p>
          <a:p>
            <a:pPr lvl="0">
              <a:spcBef>
                <a:spcPts val="0"/>
              </a:spcBef>
              <a:buNone/>
            </a:pPr>
            <a:r>
              <a:rPr lang="en" sz="1200"/>
              <a:t>Process virtual machine: sometimes called an </a:t>
            </a:r>
            <a:r>
              <a:rPr b="1" lang="en" sz="1200"/>
              <a:t>application virtual machine</a:t>
            </a:r>
            <a:r>
              <a:rPr lang="en" sz="1200"/>
              <a:t>, runs as a normal application inside a host OS and supports a single process. It is created when that process is started and destroyed when it exits. Its purpose is to provide a platform-independent programming environment that abstracts away details of the underlying hardware or operating system, and allows a program to execute in the same way on any platform. For example Wine software in Linux helps to run Windows application.</a:t>
            </a:r>
          </a:p>
          <a:p>
            <a:pPr lvl="0">
              <a:spcBef>
                <a:spcPts val="0"/>
              </a:spcBef>
              <a:buNone/>
            </a:pPr>
            <a:r>
              <a:t/>
            </a:r>
            <a:endParaRPr sz="1200"/>
          </a:p>
          <a:p>
            <a:pPr lvl="0">
              <a:spcBef>
                <a:spcPts val="0"/>
              </a:spcBef>
              <a:buNone/>
            </a:pPr>
            <a:r>
              <a:t/>
            </a:r>
            <a:endParaRPr sz="1200"/>
          </a:p>
          <a:p>
            <a:pPr lvl="0">
              <a:spcBef>
                <a:spcPts val="0"/>
              </a:spcBef>
              <a:buNone/>
            </a:pPr>
            <a:r>
              <a:rPr lang="en" sz="1200"/>
              <a:t>Process VMs are implemented using an interpreter; performance comparable to compiled programming languages is achieved by the use of just-in time compilation.</a:t>
            </a:r>
          </a:p>
          <a:p>
            <a:pPr lvl="0">
              <a:spcBef>
                <a:spcPts val="0"/>
              </a:spcBef>
              <a:buNone/>
            </a:pPr>
            <a:r>
              <a:t/>
            </a:r>
            <a:endParaRPr sz="1200"/>
          </a:p>
          <a:p>
            <a:pPr lvl="0" rtl="0">
              <a:spcBef>
                <a:spcPts val="0"/>
              </a:spcBef>
              <a:buNone/>
            </a:pPr>
            <a:r>
              <a:rPr lang="en" sz="1200">
                <a:solidFill>
                  <a:srgbClr val="222222"/>
                </a:solidFill>
                <a:highlight>
                  <a:srgbClr val="FFFFFF"/>
                </a:highlight>
              </a:rPr>
              <a:t>A </a:t>
            </a:r>
            <a:r>
              <a:rPr b="1" lang="en" sz="1200">
                <a:solidFill>
                  <a:srgbClr val="222222"/>
                </a:solidFill>
                <a:highlight>
                  <a:srgbClr val="FFFFFF"/>
                </a:highlight>
              </a:rPr>
              <a:t>JIT</a:t>
            </a:r>
            <a:r>
              <a:rPr lang="en" sz="1200">
                <a:solidFill>
                  <a:srgbClr val="222222"/>
                </a:solidFill>
                <a:highlight>
                  <a:srgbClr val="FFFFFF"/>
                </a:highlight>
              </a:rPr>
              <a:t> is a code generator that converts Java bytecode into native machine code. Java programs invoked with a </a:t>
            </a:r>
            <a:r>
              <a:rPr b="1" lang="en" sz="1200">
                <a:solidFill>
                  <a:srgbClr val="222222"/>
                </a:solidFill>
                <a:highlight>
                  <a:srgbClr val="FFFFFF"/>
                </a:highlight>
              </a:rPr>
              <a:t>JIT</a:t>
            </a:r>
            <a:r>
              <a:rPr lang="en" sz="1200">
                <a:solidFill>
                  <a:srgbClr val="222222"/>
                </a:solidFill>
                <a:highlight>
                  <a:srgbClr val="FFFFFF"/>
                </a:highlight>
              </a:rPr>
              <a:t> generally run much faster than when the bytecode is executed by the interpreter</a:t>
            </a:r>
          </a:p>
          <a:p>
            <a:pPr lvl="0" rtl="0">
              <a:spcBef>
                <a:spcPts val="0"/>
              </a:spcBef>
              <a:buNone/>
            </a:pPr>
            <a:r>
              <a:t/>
            </a:r>
            <a:endParaRPr sz="1200"/>
          </a:p>
          <a:p>
            <a:pPr lvl="0" rtl="0">
              <a:spcBef>
                <a:spcPts val="0"/>
              </a:spcBef>
              <a:buNone/>
            </a:pPr>
            <a:r>
              <a:rPr lang="en" sz="1200"/>
              <a:t>This type of VM has become popular with the java programming language, which is implemented using the java virtual machine.</a:t>
            </a:r>
          </a:p>
          <a:p>
            <a:pPr lvl="0" rtl="0">
              <a:spcBef>
                <a:spcPts val="0"/>
              </a:spcBef>
              <a:buNone/>
            </a:pPr>
            <a:r>
              <a:t/>
            </a:r>
            <a:endParaRPr sz="1200"/>
          </a:p>
          <a:p>
            <a:pPr lvl="0" rtl="0">
              <a:spcBef>
                <a:spcPts val="0"/>
              </a:spcBef>
              <a:buNone/>
            </a:pPr>
            <a:r>
              <a:rPr lang="en" sz="1200">
                <a:solidFill>
                  <a:srgbClr val="222222"/>
                </a:solidFill>
                <a:highlight>
                  <a:srgbClr val="FFFFFF"/>
                </a:highlight>
              </a:rPr>
              <a:t>Every developer who uses Java knows that Java bytecode runs in a JRE (Java Runtime Environment). The most important element of the JRE is </a:t>
            </a:r>
            <a:r>
              <a:rPr b="1" lang="en" sz="1200">
                <a:solidFill>
                  <a:srgbClr val="222222"/>
                </a:solidFill>
                <a:highlight>
                  <a:srgbClr val="FFFFFF"/>
                </a:highlight>
              </a:rPr>
              <a:t>Java Virtual Machine</a:t>
            </a:r>
            <a:r>
              <a:rPr lang="en" sz="1200">
                <a:solidFill>
                  <a:srgbClr val="222222"/>
                </a:solidFill>
                <a:highlight>
                  <a:srgbClr val="FFFFFF"/>
                </a:highlight>
              </a:rPr>
              <a:t> (</a:t>
            </a:r>
            <a:r>
              <a:rPr b="1" lang="en" sz="1200">
                <a:solidFill>
                  <a:srgbClr val="222222"/>
                </a:solidFill>
                <a:highlight>
                  <a:srgbClr val="FFFFFF"/>
                </a:highlight>
              </a:rPr>
              <a:t>JVM</a:t>
            </a:r>
            <a:r>
              <a:rPr lang="en" sz="1200">
                <a:solidFill>
                  <a:srgbClr val="222222"/>
                </a:solidFill>
                <a:highlight>
                  <a:srgbClr val="FFFFFF"/>
                </a:highlight>
              </a:rPr>
              <a:t>), which analyzes and executes Java byte code.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most common process VM is so ubiquitous (found everywhere) that few regard it as being a VM. </a:t>
            </a:r>
          </a:p>
          <a:p>
            <a:pPr lvl="0">
              <a:spcBef>
                <a:spcPts val="0"/>
              </a:spcBef>
              <a:buNone/>
            </a:pPr>
            <a:r>
              <a:t/>
            </a:r>
            <a:endParaRPr/>
          </a:p>
          <a:p>
            <a:pPr lvl="0">
              <a:spcBef>
                <a:spcPts val="0"/>
              </a:spcBef>
              <a:buNone/>
            </a:pPr>
            <a:r>
              <a:rPr lang="en"/>
              <a:t>Most operating systems can simultaneously support multiple user processes through multiprogramming, which gives each process the illusion of having a complete machine to itself.</a:t>
            </a:r>
          </a:p>
          <a:p>
            <a:pPr lvl="0">
              <a:spcBef>
                <a:spcPts val="0"/>
              </a:spcBef>
              <a:buNone/>
            </a:pPr>
            <a:r>
              <a:t/>
            </a:r>
            <a:endParaRPr/>
          </a:p>
          <a:p>
            <a:pPr lvl="0">
              <a:spcBef>
                <a:spcPts val="0"/>
              </a:spcBef>
              <a:buNone/>
            </a:pPr>
            <a:r>
              <a:rPr lang="en"/>
              <a:t>Each process has its own address space, registers, and file structure. The operating system time-shares the hardware and manages underlying resources to make this possible. </a:t>
            </a:r>
          </a:p>
          <a:p>
            <a:pPr lvl="0">
              <a:spcBef>
                <a:spcPts val="0"/>
              </a:spcBef>
              <a:buNone/>
            </a:pPr>
            <a:r>
              <a:t/>
            </a:r>
            <a:endParaRPr/>
          </a:p>
          <a:p>
            <a:pPr lvl="0" rtl="0">
              <a:spcBef>
                <a:spcPts val="0"/>
              </a:spcBef>
              <a:buNone/>
            </a:pPr>
            <a:r>
              <a:rPr lang="e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sz="1350">
                <a:highlight>
                  <a:srgbClr val="FFFFFF"/>
                </a:highlight>
                <a:latin typeface="Helvetica Neue"/>
                <a:ea typeface="Helvetica Neue"/>
                <a:cs typeface="Helvetica Neue"/>
                <a:sym typeface="Helvetica Neue"/>
              </a:rPr>
              <a:t>Emulation </a:t>
            </a:r>
            <a:r>
              <a:rPr lang="en" sz="1350">
                <a:highlight>
                  <a:srgbClr val="FFFFFF"/>
                </a:highlight>
                <a:latin typeface="Helvetica Neue"/>
                <a:ea typeface="Helvetica Neue"/>
                <a:cs typeface="Helvetica Neue"/>
                <a:sym typeface="Helvetica Neue"/>
              </a:rPr>
              <a:t>is what we do when we try to make one system behave like or imitate a different system. We want to take System A (something we already have) and give it the inputs we would normally use for System B (which we may not have) and have System A produce the same results as System B.</a:t>
            </a:r>
          </a:p>
          <a:p>
            <a:pPr lvl="0">
              <a:spcBef>
                <a:spcPts val="0"/>
              </a:spcBef>
              <a:buNone/>
            </a:pPr>
            <a:r>
              <a:t/>
            </a:r>
            <a:endParaRPr sz="1350">
              <a:highlight>
                <a:srgbClr val="FFFFFF"/>
              </a:highlight>
              <a:latin typeface="Helvetica Neue"/>
              <a:ea typeface="Helvetica Neue"/>
              <a:cs typeface="Helvetica Neue"/>
              <a:sym typeface="Helvetica Neue"/>
            </a:endParaRPr>
          </a:p>
          <a:p>
            <a:pPr lvl="0">
              <a:spcBef>
                <a:spcPts val="0"/>
              </a:spcBef>
              <a:buNone/>
            </a:pPr>
            <a:r>
              <a:rPr lang="en" sz="1350">
                <a:highlight>
                  <a:srgbClr val="FFFFFF"/>
                </a:highlight>
                <a:latin typeface="Helvetica Neue"/>
                <a:ea typeface="Helvetica Neue"/>
                <a:cs typeface="Helvetica Neue"/>
                <a:sym typeface="Helvetica Neue"/>
              </a:rPr>
              <a:t>A more challenging problem for process-level VMs is that of supporting</a:t>
            </a:r>
            <a:r>
              <a:rPr b="1" lang="en" sz="1350">
                <a:highlight>
                  <a:srgbClr val="FFFFFF"/>
                </a:highlight>
                <a:latin typeface="Helvetica Neue"/>
                <a:ea typeface="Helvetica Neue"/>
                <a:cs typeface="Helvetica Neue"/>
                <a:sym typeface="Helvetica Neue"/>
              </a:rPr>
              <a:t> program binaries compiled to an instruction set different from the one the host executes. </a:t>
            </a:r>
          </a:p>
          <a:p>
            <a:pPr lvl="0">
              <a:spcBef>
                <a:spcPts val="0"/>
              </a:spcBef>
              <a:buNone/>
            </a:pPr>
            <a:r>
              <a:t/>
            </a:r>
            <a:endParaRPr sz="1350">
              <a:highlight>
                <a:srgbClr val="FFFFFF"/>
              </a:highlight>
              <a:latin typeface="Helvetica Neue"/>
              <a:ea typeface="Helvetica Neue"/>
              <a:cs typeface="Helvetica Neue"/>
              <a:sym typeface="Helvetica Neue"/>
            </a:endParaRPr>
          </a:p>
          <a:p>
            <a:pPr lvl="0">
              <a:spcBef>
                <a:spcPts val="0"/>
              </a:spcBef>
              <a:buNone/>
            </a:pPr>
            <a:r>
              <a:rPr lang="en" sz="1350">
                <a:highlight>
                  <a:srgbClr val="FFFFFF"/>
                </a:highlight>
                <a:latin typeface="Helvetica Neue"/>
                <a:ea typeface="Helvetica Neue"/>
                <a:cs typeface="Helvetica Neue"/>
                <a:sym typeface="Helvetica Neue"/>
              </a:rPr>
              <a:t>The most straightforward way of performing emulation is through interpretation.</a:t>
            </a:r>
          </a:p>
          <a:p>
            <a:pPr lvl="0">
              <a:spcBef>
                <a:spcPts val="0"/>
              </a:spcBef>
              <a:buNone/>
            </a:pPr>
            <a:r>
              <a:t/>
            </a:r>
            <a:endParaRPr sz="1350">
              <a:highlight>
                <a:srgbClr val="FFFFFF"/>
              </a:highlight>
              <a:latin typeface="Helvetica Neue"/>
              <a:ea typeface="Helvetica Neue"/>
              <a:cs typeface="Helvetica Neue"/>
              <a:sym typeface="Helvetica Neue"/>
            </a:endParaRPr>
          </a:p>
          <a:p>
            <a:pPr lvl="0">
              <a:spcBef>
                <a:spcPts val="0"/>
              </a:spcBef>
              <a:buNone/>
            </a:pPr>
            <a:r>
              <a:rPr lang="en" sz="1350">
                <a:highlight>
                  <a:srgbClr val="FFFFFF"/>
                </a:highlight>
                <a:latin typeface="Helvetica Neue"/>
                <a:ea typeface="Helvetica Neue"/>
                <a:cs typeface="Helvetica Neue"/>
                <a:sym typeface="Helvetica Neue"/>
              </a:rPr>
              <a:t> An </a:t>
            </a:r>
            <a:r>
              <a:rPr b="1" lang="en" sz="1350">
                <a:highlight>
                  <a:srgbClr val="FFFFFF"/>
                </a:highlight>
                <a:latin typeface="Helvetica Neue"/>
                <a:ea typeface="Helvetica Neue"/>
                <a:cs typeface="Helvetica Neue"/>
                <a:sym typeface="Helvetica Neue"/>
              </a:rPr>
              <a:t>interpreter </a:t>
            </a:r>
            <a:r>
              <a:rPr lang="en" sz="1350">
                <a:highlight>
                  <a:srgbClr val="FFFFFF"/>
                </a:highlight>
                <a:latin typeface="Helvetica Neue"/>
                <a:ea typeface="Helvetica Neue"/>
                <a:cs typeface="Helvetica Neue"/>
                <a:sym typeface="Helvetica Neue"/>
              </a:rPr>
              <a:t>program fetches, decodes, and emulates the execution of individual guest instructions. This can be a relatively slow process, requiring tens of host instructions for each source instruction interpreted. Better performance can be obtained through</a:t>
            </a:r>
          </a:p>
          <a:p>
            <a:pPr lvl="0">
              <a:spcBef>
                <a:spcPts val="0"/>
              </a:spcBef>
              <a:buNone/>
            </a:pPr>
            <a:r>
              <a:t/>
            </a:r>
            <a:endParaRPr sz="1350">
              <a:highlight>
                <a:srgbClr val="FFFFFF"/>
              </a:highlight>
              <a:latin typeface="Helvetica Neue"/>
              <a:ea typeface="Helvetica Neue"/>
              <a:cs typeface="Helvetica Neue"/>
              <a:sym typeface="Helvetica Neue"/>
            </a:endParaRPr>
          </a:p>
          <a:p>
            <a:pPr lvl="0">
              <a:spcBef>
                <a:spcPts val="0"/>
              </a:spcBef>
              <a:buNone/>
            </a:pPr>
            <a:r>
              <a:rPr b="1" lang="en" sz="1350">
                <a:highlight>
                  <a:srgbClr val="FFFFFF"/>
                </a:highlight>
                <a:latin typeface="Helvetica Neue"/>
                <a:ea typeface="Helvetica Neue"/>
                <a:cs typeface="Helvetica Neue"/>
                <a:sym typeface="Helvetica Neue"/>
              </a:rPr>
              <a:t>dynamic binary translation,</a:t>
            </a:r>
            <a:r>
              <a:rPr lang="en" sz="1350">
                <a:highlight>
                  <a:srgbClr val="FFFFFF"/>
                </a:highlight>
                <a:latin typeface="Helvetica Neue"/>
                <a:ea typeface="Helvetica Neue"/>
                <a:cs typeface="Helvetica Neue"/>
                <a:sym typeface="Helvetica Neue"/>
              </a:rPr>
              <a:t> which converts guest instructions to host instructions in blocks rather than instruction by instruction and saves them for reuse in a software cache. Repeated execution of the translated instructions thus reduces the relatively high overhead of translation.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To reduce performance losses, dynamic binary translators sometimes perform code optimizations during translation. </a:t>
            </a:r>
          </a:p>
          <a:p>
            <a:pPr lvl="0">
              <a:spcBef>
                <a:spcPts val="0"/>
              </a:spcBef>
              <a:buNone/>
            </a:pPr>
            <a:r>
              <a:t/>
            </a:r>
            <a:endParaRPr/>
          </a:p>
          <a:p>
            <a:pPr lvl="0">
              <a:spcBef>
                <a:spcPts val="0"/>
              </a:spcBef>
              <a:buNone/>
            </a:pPr>
            <a:r>
              <a:rPr lang="en"/>
              <a:t>Same- ISA means the instruction sets that the host and guest use are the same. Same ISA dynamic binary optimizers use information collected during the interpretation or translation phase to optimize the binary on-the-fly. An example of such an optimizer is the Dynamo (dynamic optimization system) system that operates at run time.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latin typeface="Times New Roman"/>
                <a:ea typeface="Times New Roman"/>
                <a:cs typeface="Times New Roman"/>
                <a:sym typeface="Times New Roman"/>
              </a:rPr>
              <a:t>emulating one conventional architecture on another provides cross-platform compatibility only on a case-by-case basis and requires considerable programming effort.</a:t>
            </a:r>
          </a:p>
          <a:p>
            <a:pPr lvl="0">
              <a:spcBef>
                <a:spcPts val="0"/>
              </a:spcBef>
              <a:buNone/>
            </a:pPr>
            <a:r>
              <a:t/>
            </a:r>
            <a:endParaRPr/>
          </a:p>
          <a:p>
            <a:pPr lvl="0">
              <a:spcBef>
                <a:spcPts val="0"/>
              </a:spcBef>
              <a:buNone/>
            </a:pPr>
            <a:r>
              <a:t/>
            </a:r>
            <a:endParaRPr/>
          </a:p>
          <a:p>
            <a:pPr lvl="0">
              <a:spcBef>
                <a:spcPts val="0"/>
              </a:spcBef>
              <a:buNone/>
            </a:pPr>
            <a:r>
              <a:rPr lang="en" sz="1800">
                <a:latin typeface="Times New Roman"/>
                <a:ea typeface="Times New Roman"/>
                <a:cs typeface="Times New Roman"/>
                <a:sym typeface="Times New Roman"/>
              </a:rPr>
              <a:t> Full cross-platform portability is more readily achieved by designing a process-level VM as part of an overall HLL application development environment. The resulting HLL VM does not directly correspond to any real platform; rather, it is designed for ease of portability and to match the features of a given HLL or set of HLLs. </a:t>
            </a:r>
          </a:p>
          <a:p>
            <a:pPr lvl="0">
              <a:spcBef>
                <a:spcPts val="0"/>
              </a:spcBef>
              <a:buNone/>
            </a:pPr>
            <a:r>
              <a:t/>
            </a:r>
            <a:endParaRPr sz="1800">
              <a:latin typeface="Times New Roman"/>
              <a:ea typeface="Times New Roman"/>
              <a:cs typeface="Times New Roman"/>
              <a:sym typeface="Times New Roman"/>
            </a:endParaRPr>
          </a:p>
          <a:p>
            <a:pPr lvl="0">
              <a:spcBef>
                <a:spcPts val="0"/>
              </a:spcBef>
              <a:buNone/>
            </a:pPr>
            <a:r>
              <a:rPr lang="en" sz="1800">
                <a:latin typeface="Times New Roman"/>
                <a:ea typeface="Times New Roman"/>
                <a:cs typeface="Times New Roman"/>
                <a:sym typeface="Times New Roman"/>
              </a:rPr>
              <a:t>In high-level language virtual machines, the virtualization layer sits as an application program on top of an operating system. The layer exports an abstraction of the virtual machine that can run programs written and compiled to the particular abstract machine definition. Any program written in the high-level language and compiled for this virtual machine will run in it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Times New Roman"/>
                <a:ea typeface="Times New Roman"/>
                <a:cs typeface="Times New Roman"/>
                <a:sym typeface="Times New Roman"/>
              </a:rPr>
              <a:t>Figure shows the difference between a conventional platform-specific compilation environment and an HLL VM environment. </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lang="en" sz="1200">
                <a:latin typeface="Times New Roman"/>
                <a:ea typeface="Times New Roman"/>
                <a:cs typeface="Times New Roman"/>
                <a:sym typeface="Times New Roman"/>
              </a:rPr>
              <a:t>In a conventional system, shown in Figure 4a, a compiler front end first generates intermediate code that is similar to machine code but more abstract. </a:t>
            </a:r>
          </a:p>
          <a:p>
            <a:pPr lvl="0">
              <a:spcBef>
                <a:spcPts val="0"/>
              </a:spcBef>
              <a:buNone/>
            </a:pPr>
            <a:r>
              <a:rPr lang="en" sz="1200">
                <a:latin typeface="Times New Roman"/>
                <a:ea typeface="Times New Roman"/>
                <a:cs typeface="Times New Roman"/>
                <a:sym typeface="Times New Roman"/>
              </a:rPr>
              <a:t>Then, a code generator uses the intermediate code to generate a binary containing machine code for a specific ISA and operating system. </a:t>
            </a:r>
          </a:p>
          <a:p>
            <a:pPr lvl="0">
              <a:spcBef>
                <a:spcPts val="0"/>
              </a:spcBef>
              <a:buNone/>
            </a:pPr>
            <a:r>
              <a:rPr lang="en" sz="1200">
                <a:latin typeface="Times New Roman"/>
                <a:ea typeface="Times New Roman"/>
                <a:cs typeface="Times New Roman"/>
                <a:sym typeface="Times New Roman"/>
              </a:rPr>
              <a:t>This binary file is distributed and executed on platforms that support the given ISA/OS combination. </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lang="en" sz="1200">
                <a:latin typeface="Times New Roman"/>
                <a:ea typeface="Times New Roman"/>
                <a:cs typeface="Times New Roman"/>
                <a:sym typeface="Times New Roman"/>
              </a:rPr>
              <a:t>In an HLL VM, as shown in Figure 4b, a compiler front end generates abstract machine code in a virtual ISA that specifies the VM’s interface. </a:t>
            </a:r>
          </a:p>
          <a:p>
            <a:pPr lvl="0">
              <a:spcBef>
                <a:spcPts val="0"/>
              </a:spcBef>
              <a:buNone/>
            </a:pPr>
            <a:r>
              <a:rPr lang="en" sz="1200">
                <a:latin typeface="Times New Roman"/>
                <a:ea typeface="Times New Roman"/>
                <a:cs typeface="Times New Roman"/>
                <a:sym typeface="Times New Roman"/>
              </a:rPr>
              <a:t>This virtual ISA code, along with associated data structure information (metadata), is </a:t>
            </a:r>
            <a:r>
              <a:rPr b="1" lang="en" sz="1200">
                <a:latin typeface="Times New Roman"/>
                <a:ea typeface="Times New Roman"/>
                <a:cs typeface="Times New Roman"/>
                <a:sym typeface="Times New Roman"/>
              </a:rPr>
              <a:t>distributed </a:t>
            </a:r>
            <a:r>
              <a:rPr lang="en" sz="1200">
                <a:latin typeface="Times New Roman"/>
                <a:ea typeface="Times New Roman"/>
                <a:cs typeface="Times New Roman"/>
                <a:sym typeface="Times New Roman"/>
              </a:rPr>
              <a:t>for execution on different platforms.</a:t>
            </a:r>
          </a:p>
          <a:p>
            <a:pPr lvl="0">
              <a:spcBef>
                <a:spcPts val="0"/>
              </a:spcBef>
              <a:buNone/>
            </a:pPr>
            <a:r>
              <a:rPr lang="en" sz="1200">
                <a:latin typeface="Times New Roman"/>
                <a:ea typeface="Times New Roman"/>
                <a:cs typeface="Times New Roman"/>
                <a:sym typeface="Times New Roman"/>
              </a:rPr>
              <a:t>Each host platform implements a VM capable of </a:t>
            </a:r>
            <a:r>
              <a:rPr b="1" lang="en" sz="1200">
                <a:latin typeface="Times New Roman"/>
                <a:ea typeface="Times New Roman"/>
                <a:cs typeface="Times New Roman"/>
                <a:sym typeface="Times New Roman"/>
              </a:rPr>
              <a:t>loading</a:t>
            </a:r>
            <a:r>
              <a:rPr lang="en" sz="1200">
                <a:latin typeface="Times New Roman"/>
                <a:ea typeface="Times New Roman"/>
                <a:cs typeface="Times New Roman"/>
                <a:sym typeface="Times New Roman"/>
              </a:rPr>
              <a:t> and executing the virtual ISA and a set of library routines specified by a standardized API. </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lang="en" sz="1200">
                <a:latin typeface="Times New Roman"/>
                <a:ea typeface="Times New Roman"/>
                <a:cs typeface="Times New Roman"/>
                <a:sym typeface="Times New Roman"/>
              </a:rPr>
              <a:t> An advantage of an HLL VM is that application software is easily ported once the VM and libraries are implemented on a host platform. While the VM implementation takes some effort, it is much simpler than developing a full-blown compiler for a platform and porting every application through recompilation. </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lang="en" sz="1200">
                <a:latin typeface="Times New Roman"/>
                <a:ea typeface="Times New Roman"/>
                <a:cs typeface="Times New Roman"/>
                <a:sym typeface="Times New Roman"/>
              </a:rPr>
              <a:t>The Sun Microsystems Java VM architecture3 and the Microsoft Common Language Infrastructure, which is the foundation of the .NET framework,4 are widely used examples of HLL VMs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sz="1200"/>
          </a:p>
          <a:p>
            <a:pPr lvl="0">
              <a:spcBef>
                <a:spcPts val="0"/>
              </a:spcBef>
              <a:buNone/>
            </a:pPr>
            <a:r>
              <a:t/>
            </a:r>
            <a:endParaRPr sz="1200"/>
          </a:p>
          <a:p>
            <a:pPr lvl="0">
              <a:spcBef>
                <a:spcPts val="0"/>
              </a:spcBef>
              <a:buNone/>
            </a:pPr>
            <a:r>
              <a:t/>
            </a:r>
            <a:endParaRPr sz="1200"/>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What is an Application Virtualization?</a:t>
            </a:r>
          </a:p>
          <a:p>
            <a:pPr lvl="0">
              <a:spcBef>
                <a:spcPts val="0"/>
              </a:spcBef>
              <a:buNone/>
            </a:pPr>
            <a:r>
              <a:t/>
            </a:r>
            <a:endParaRPr b="1"/>
          </a:p>
          <a:p>
            <a:pPr lvl="0">
              <a:spcBef>
                <a:spcPts val="0"/>
              </a:spcBef>
              <a:buNone/>
            </a:pPr>
            <a:r>
              <a:rPr b="1" lang="en"/>
              <a:t>Our answer: </a:t>
            </a:r>
          </a:p>
          <a:p>
            <a:pPr lvl="0">
              <a:spcBef>
                <a:spcPts val="0"/>
              </a:spcBef>
              <a:buNone/>
            </a:pPr>
            <a:r>
              <a:t/>
            </a:r>
            <a:endParaRPr/>
          </a:p>
          <a:p>
            <a:pPr lvl="0" algn="just">
              <a:spcBef>
                <a:spcPts val="0"/>
              </a:spcBef>
              <a:buNone/>
            </a:pPr>
            <a:r>
              <a:rPr lang="en"/>
              <a:t>Application virtualization enables clients’ software deployment from the server. It greatly reduces application management costs, maximizes software license usability, smartly manage software versions and usage, reduces software update and migration costs, saves time on software patches and updates, stays clean without software installation and version conflicts. Z!Stream is a back-end application library that streams apps to clients by on-demand basis. Z!Stream competes directly with Citrix XenApp, VMware ThinApp, and MS App-V. Z!Stream provides centralized SaaS management services for Windows apps and it is very much required for cloud computing services accessed via LAN, WAN, INTERNET &amp;, MOBILE. We also added Application Virtualization – application runs on another host from where it is installed in a variety of ways. It could be done by application streaming, desktop virtualization or VDI, or a VM package (like VMware ACE creates with a player). Microsoft Softgrid is an example of Application virtualization.</a:t>
            </a:r>
          </a:p>
          <a:p>
            <a:pPr lvl="0">
              <a:spcBef>
                <a:spcPts val="0"/>
              </a:spcBef>
              <a:buNone/>
            </a:pPr>
            <a:r>
              <a:t/>
            </a:r>
            <a:endParaRPr/>
          </a:p>
          <a:p>
            <a:pPr lvl="0">
              <a:spcBef>
                <a:spcPts val="0"/>
              </a:spcBef>
              <a:buNone/>
            </a:pPr>
            <a:r>
              <a:rPr b="1" lang="en"/>
              <a:t>What is Process VM?</a:t>
            </a:r>
          </a:p>
          <a:p>
            <a:pPr lvl="0">
              <a:spcBef>
                <a:spcPts val="0"/>
              </a:spcBef>
              <a:buNone/>
            </a:pPr>
            <a:r>
              <a:t/>
            </a:r>
            <a:endParaRPr b="1"/>
          </a:p>
          <a:p>
            <a:pPr lvl="0">
              <a:spcBef>
                <a:spcPts val="0"/>
              </a:spcBef>
              <a:buNone/>
            </a:pPr>
            <a:r>
              <a:rPr b="1" lang="en"/>
              <a:t>Our answer:</a:t>
            </a:r>
          </a:p>
          <a:p>
            <a:pPr lvl="0">
              <a:spcBef>
                <a:spcPts val="0"/>
              </a:spcBef>
              <a:buNone/>
            </a:pPr>
            <a:r>
              <a:t/>
            </a:r>
            <a:endParaRPr/>
          </a:p>
          <a:p>
            <a:pPr lvl="0" algn="just">
              <a:spcBef>
                <a:spcPts val="0"/>
              </a:spcBef>
              <a:buNone/>
            </a:pPr>
            <a:r>
              <a:rPr lang="en"/>
              <a:t>Process VM is designed to run a single program and supports a single process. The purpose is to provide platform independent programming environment that abstracts away details of underlying hardware or OS. It is created when the process is started and destroyed when it ends. In other words, virtual machine terminates when the process terminates. Process VM allows a program to execute in the same way on any platform. For example, Wine software in Linux helps to run Windows application.</a:t>
            </a:r>
          </a:p>
          <a:p>
            <a:pPr lvl="0">
              <a:lnSpc>
                <a:spcPct val="150000"/>
              </a:lnSpc>
              <a:spcBef>
                <a:spcPts val="0"/>
              </a:spcBef>
              <a:buNone/>
            </a:pPr>
            <a:r>
              <a:t/>
            </a:r>
            <a:endParaRPr/>
          </a:p>
          <a:p>
            <a:pPr lvl="0">
              <a:spcBef>
                <a:spcPts val="0"/>
              </a:spcBef>
              <a:buNone/>
            </a:pPr>
            <a:r>
              <a:rPr b="1" lang="en"/>
              <a:t>What is ISA?</a:t>
            </a:r>
          </a:p>
          <a:p>
            <a:pPr lvl="0">
              <a:spcBef>
                <a:spcPts val="0"/>
              </a:spcBef>
              <a:buNone/>
            </a:pPr>
            <a:r>
              <a:t/>
            </a:r>
            <a:endParaRPr b="1"/>
          </a:p>
          <a:p>
            <a:pPr lvl="0">
              <a:spcBef>
                <a:spcPts val="0"/>
              </a:spcBef>
              <a:buNone/>
            </a:pPr>
            <a:r>
              <a:rPr b="1" lang="en"/>
              <a:t>Our answer:</a:t>
            </a:r>
          </a:p>
          <a:p>
            <a:pPr lvl="0">
              <a:spcBef>
                <a:spcPts val="0"/>
              </a:spcBef>
              <a:buNone/>
            </a:pPr>
            <a:r>
              <a:t/>
            </a:r>
            <a:endParaRPr/>
          </a:p>
          <a:p>
            <a:pPr lvl="0" algn="just">
              <a:spcBef>
                <a:spcPts val="0"/>
              </a:spcBef>
              <a:buNone/>
            </a:pPr>
            <a:r>
              <a:rPr lang="en"/>
              <a:t>An instruction set architecture (ISA) is an abstract model of a computer. It is also referred to as architecture or computer architecture.  An ISA defines everything a machine language programmer needs to know in order to program a computer.  The instruction set consists of addressing modes, instructions, native data types, registers, memory architecture, interrupt, and exception handling, and external I/O. An example of an instruction set is the x86 instruction set, which is common to find on computers today.</a:t>
            </a:r>
          </a:p>
          <a:p>
            <a:pPr lvl="0">
              <a:spcBef>
                <a:spcPts val="0"/>
              </a:spcBef>
              <a:buNone/>
            </a:pPr>
            <a:r>
              <a:t/>
            </a:r>
            <a:endParaRPr/>
          </a:p>
          <a:p>
            <a:pPr lvl="0">
              <a:spcBef>
                <a:spcPts val="0"/>
              </a:spcBef>
              <a:buNone/>
            </a:pPr>
            <a:r>
              <a:t/>
            </a:r>
            <a:endParaRPr/>
          </a:p>
          <a:p>
            <a:pPr lvl="0">
              <a:spcBef>
                <a:spcPts val="0"/>
              </a:spcBef>
              <a:buNone/>
            </a:pPr>
            <a:r>
              <a:rPr b="1" lang="en"/>
              <a:t>One question was related to Virtualization Security</a:t>
            </a:r>
          </a:p>
          <a:p>
            <a:pPr lvl="0">
              <a:spcBef>
                <a:spcPts val="0"/>
              </a:spcBef>
              <a:buNone/>
            </a:pPr>
            <a:r>
              <a:t/>
            </a:r>
            <a:endParaRPr b="1"/>
          </a:p>
          <a:p>
            <a:pPr lvl="0">
              <a:spcBef>
                <a:spcPts val="0"/>
              </a:spcBef>
              <a:buNone/>
            </a:pPr>
            <a:r>
              <a:rPr b="1" lang="en"/>
              <a:t>Our answer:</a:t>
            </a:r>
          </a:p>
          <a:p>
            <a:pPr lvl="0">
              <a:spcBef>
                <a:spcPts val="0"/>
              </a:spcBef>
              <a:buNone/>
            </a:pPr>
            <a:r>
              <a:t/>
            </a:r>
            <a:endParaRPr/>
          </a:p>
          <a:p>
            <a:pPr lvl="0" algn="just">
              <a:spcBef>
                <a:spcPts val="0"/>
              </a:spcBef>
              <a:buNone/>
            </a:pPr>
            <a:r>
              <a:rPr lang="en"/>
              <a:t>The security was not covered in the paper and backed up by Ian. However, our extensive research leads to virtualization security discussion. Due to the lack of proper implementation in Java Virtual Machine, it clearly has some problems in the security area. Ian explained this question and talked about the security aspects. There is more information about security in NWEN 405 paper and there will be a security major next year. </a:t>
            </a:r>
          </a:p>
          <a:p>
            <a:pPr lvl="0" algn="just">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t>A host system (host operating system) would be the primary &amp; first installed operating system.  The host operating system is whatever operating system those applications are installed into.  The OS actually running on the hardware</a:t>
            </a:r>
          </a:p>
          <a:p>
            <a:pPr lvl="0">
              <a:spcBef>
                <a:spcPts val="0"/>
              </a:spcBef>
              <a:buNone/>
            </a:pPr>
            <a:r>
              <a:t/>
            </a:r>
            <a:endParaRPr sz="1200"/>
          </a:p>
          <a:p>
            <a:pPr lvl="0">
              <a:spcBef>
                <a:spcPts val="0"/>
              </a:spcBef>
              <a:buNone/>
            </a:pPr>
            <a:r>
              <a:rPr lang="en" sz="1200"/>
              <a:t>A guest system (guest operating system) is a virtual guest or virtual machine (VM) that is installed under the host operating system. The guests are the VMs that you run in your virtualization platform. The OS running in the simulated environment.</a:t>
            </a:r>
          </a:p>
          <a:p>
            <a:pPr lvl="0">
              <a:spcBef>
                <a:spcPts val="0"/>
              </a:spcBef>
              <a:buNone/>
            </a:pPr>
            <a:r>
              <a:t/>
            </a:r>
            <a:endParaRPr sz="1200"/>
          </a:p>
          <a:p>
            <a:pPr lvl="0">
              <a:spcBef>
                <a:spcPts val="0"/>
              </a:spcBef>
              <a:buNone/>
            </a:pPr>
            <a:r>
              <a:rPr lang="en" sz="1200"/>
              <a:t>Some admins also call the host &amp; guest the parent and child.</a:t>
            </a:r>
          </a:p>
          <a:p>
            <a:pPr lvl="0">
              <a:spcBef>
                <a:spcPts val="0"/>
              </a:spcBef>
              <a:buNone/>
            </a:pPr>
            <a:r>
              <a:t/>
            </a:r>
            <a:endParaRPr sz="1200"/>
          </a:p>
          <a:p>
            <a:pPr lvl="0">
              <a:spcBef>
                <a:spcPts val="0"/>
              </a:spcBef>
              <a:buNone/>
            </a:pPr>
            <a:r>
              <a:rPr lang="en" sz="1200"/>
              <a:t>Unlike a </a:t>
            </a:r>
            <a:r>
              <a:rPr lang="en" sz="1200" u="sng">
                <a:hlinkClick r:id="rId2"/>
              </a:rPr>
              <a:t>host OS</a:t>
            </a:r>
            <a:r>
              <a:rPr lang="en" sz="1200"/>
              <a:t>, which is installed on a computer and interacts with underlying hardware, a guest OS resides on a virtual machine. Although a guest operating system can use some of the host operating system's resources, the two are entirely separate. A guest OS hosted on a virtual machine can be used for testing without having an impact on anything outside that VM</a:t>
            </a:r>
          </a:p>
          <a:p>
            <a:pPr lvl="0">
              <a:spcBef>
                <a:spcPts val="0"/>
              </a:spcBef>
              <a:buNone/>
            </a:pPr>
            <a:r>
              <a:t/>
            </a:r>
            <a:endParaRPr sz="1200"/>
          </a:p>
          <a:p>
            <a:pPr lvl="0">
              <a:spcBef>
                <a:spcPts val="0"/>
              </a:spcBef>
              <a:buNone/>
            </a:pPr>
            <a:r>
              <a:rPr lang="en" sz="1200">
                <a:solidFill>
                  <a:srgbClr val="222222"/>
                </a:solidFill>
                <a:highlight>
                  <a:srgbClr val="FFFFFF"/>
                </a:highlight>
                <a:latin typeface="Open Sans"/>
                <a:ea typeface="Open Sans"/>
                <a:cs typeface="Open Sans"/>
                <a:sym typeface="Open Sans"/>
              </a:rPr>
              <a:t>The ultimate relationship between the Host and Guest is one of resource availability/management and resource dependence / Utilization.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 virtual machine is a software implementation of a machine that executes programs like a physical machine.  It shares physical hardware resources with the other users but isolates the OS or application to avoid changing the end-user </a:t>
            </a:r>
            <a:r>
              <a:rPr lang="en"/>
              <a:t>experience</a:t>
            </a:r>
            <a:r>
              <a:rPr lang="en"/>
              <a:t>. </a:t>
            </a:r>
          </a:p>
          <a:p>
            <a:pPr lvl="0">
              <a:spcBef>
                <a:spcPts val="0"/>
              </a:spcBef>
              <a:buNone/>
            </a:pPr>
            <a:r>
              <a:t/>
            </a:r>
            <a:endParaRPr/>
          </a:p>
          <a:p>
            <a:pPr indent="-241300" lvl="0" marL="342900" rtl="0">
              <a:lnSpc>
                <a:spcPct val="90000"/>
              </a:lnSpc>
              <a:spcBef>
                <a:spcPts val="560"/>
              </a:spcBef>
              <a:buSzPct val="100000"/>
              <a:buChar char="•"/>
            </a:pPr>
            <a:r>
              <a:rPr lang="en" sz="1200"/>
              <a:t>Virtual machine adds software to a physical machine to give it the appearance of a different platform or multiple platforms. </a:t>
            </a:r>
          </a:p>
          <a:p>
            <a:pPr lvl="0">
              <a:spcBef>
                <a:spcPts val="0"/>
              </a:spcBef>
              <a:buNone/>
            </a:pPr>
            <a:r>
              <a:t/>
            </a:r>
            <a:endParaRPr/>
          </a:p>
          <a:p>
            <a:pPr lvl="0">
              <a:spcBef>
                <a:spcPts val="0"/>
              </a:spcBef>
              <a:buNone/>
            </a:pPr>
            <a:r>
              <a:t/>
            </a:r>
            <a:endParaRPr/>
          </a:p>
          <a:p>
            <a:pPr lvl="0">
              <a:spcBef>
                <a:spcPts val="0"/>
              </a:spcBef>
              <a:buNone/>
            </a:pPr>
            <a:r>
              <a:rPr lang="en"/>
              <a:t>V</a:t>
            </a:r>
            <a:r>
              <a:rPr lang="en"/>
              <a:t>irtual machines are used in a number of subdisciplines ranging from operating systems to programming languages to processor architectures. By freeing developers and users from traditional interface and resource constraints, VMs enhance </a:t>
            </a:r>
            <a:r>
              <a:rPr b="1" lang="en"/>
              <a:t>software interoperability</a:t>
            </a:r>
          </a:p>
          <a:p>
            <a:pPr lvl="0">
              <a:spcBef>
                <a:spcPts val="0"/>
              </a:spcBef>
              <a:buNone/>
            </a:pPr>
            <a:r>
              <a:t/>
            </a:r>
            <a:endParaRPr b="1"/>
          </a:p>
          <a:p>
            <a:pPr lvl="0">
              <a:spcBef>
                <a:spcPts val="0"/>
              </a:spcBef>
              <a:buNone/>
            </a:pPr>
            <a:r>
              <a:t/>
            </a:r>
            <a:endParaRPr b="1"/>
          </a:p>
          <a:p>
            <a:pPr lvl="0">
              <a:spcBef>
                <a:spcPts val="0"/>
              </a:spcBef>
              <a:buNone/>
            </a:pPr>
            <a:r>
              <a:t/>
            </a:r>
            <a:endParaRPr b="1"/>
          </a:p>
          <a:p>
            <a:pPr lvl="0">
              <a:spcBef>
                <a:spcPts val="0"/>
              </a:spcBef>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a:latin typeface="Times New Roman"/>
                <a:ea typeface="Times New Roman"/>
                <a:cs typeface="Times New Roman"/>
                <a:sym typeface="Times New Roman"/>
              </a:rPr>
              <a:t>Ability of a computer system to run application programs from different vendors, and to interact with other computers across local or wide-area networks regardless of their physical architecture and operating systems. Interoperability is feasible through hardware and software components that conform to open standards such as those used for internet.</a:t>
            </a:r>
          </a:p>
          <a:p>
            <a:pPr lvl="0">
              <a:spcBef>
                <a:spcPts val="0"/>
              </a:spcBef>
              <a:buNone/>
            </a:pPr>
            <a:r>
              <a:t/>
            </a:r>
            <a:endParaRPr sz="1400">
              <a:latin typeface="Times New Roman"/>
              <a:ea typeface="Times New Roman"/>
              <a:cs typeface="Times New Roman"/>
              <a:sym typeface="Times New Roman"/>
            </a:endParaRPr>
          </a:p>
          <a:p>
            <a:pPr lvl="0">
              <a:spcBef>
                <a:spcPts val="0"/>
              </a:spcBef>
              <a:buNone/>
            </a:pPr>
            <a:r>
              <a:rPr lang="en" sz="1400">
                <a:latin typeface="Times New Roman"/>
                <a:ea typeface="Times New Roman"/>
                <a:cs typeface="Times New Roman"/>
                <a:sym typeface="Times New Roman"/>
              </a:rPr>
              <a:t>With a common understanding of basic protocols, different software can interact smoothly with little or no specific knowledge of each other. The Internet is perhaps the most obvious example of this kind of interoperability, where any piece of software can connect and exchange data as long as it adheres to the key protocols.</a:t>
            </a:r>
          </a:p>
          <a:p>
            <a:pPr lvl="0">
              <a:spcBef>
                <a:spcPts val="0"/>
              </a:spcBef>
              <a:buNone/>
            </a:pPr>
            <a:r>
              <a:t/>
            </a:r>
            <a:endParaRPr sz="1400">
              <a:latin typeface="Times New Roman"/>
              <a:ea typeface="Times New Roman"/>
              <a:cs typeface="Times New Roman"/>
              <a:sym typeface="Times New Roman"/>
            </a:endParaRPr>
          </a:p>
          <a:p>
            <a:pPr lvl="0">
              <a:spcBef>
                <a:spcPts val="0"/>
              </a:spcBef>
              <a:buNone/>
            </a:pPr>
            <a:r>
              <a:rPr lang="en" sz="1400">
                <a:latin typeface="Times New Roman"/>
                <a:ea typeface="Times New Roman"/>
                <a:cs typeface="Times New Roman"/>
                <a:sym typeface="Times New Roman"/>
              </a:rPr>
              <a:t>The interoperability of computer systems is vital to security and productivity and can be maintained through regular software and system updates</a:t>
            </a:r>
          </a:p>
          <a:p>
            <a:pPr lvl="0">
              <a:spcBef>
                <a:spcPts val="0"/>
              </a:spcBef>
              <a:buNone/>
            </a:pPr>
            <a:r>
              <a:t/>
            </a:r>
            <a:endParaRPr sz="1050">
              <a:highlight>
                <a:srgbClr val="ECECEC"/>
              </a:highlight>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computer systems exist and continue to evolve because they are designed as hierarchies with well-defined interfaces that separate levels of abstraction. Using well defined interfaces facilitates independent subsystem development by both hardware and software design teams. </a:t>
            </a:r>
          </a:p>
          <a:p>
            <a:pPr lvl="0">
              <a:spcBef>
                <a:spcPts val="0"/>
              </a:spcBef>
              <a:buNone/>
            </a:pPr>
            <a:r>
              <a:t/>
            </a:r>
            <a:endParaRPr/>
          </a:p>
          <a:p>
            <a:pPr lvl="0">
              <a:spcBef>
                <a:spcPts val="0"/>
              </a:spcBef>
              <a:buNone/>
            </a:pPr>
            <a:r>
              <a:rPr lang="en"/>
              <a:t>The simplifying abstractions hide lower-level implementation details, thereby reducing the complexity of the design process. </a:t>
            </a:r>
          </a:p>
          <a:p>
            <a:pPr lvl="0">
              <a:spcBef>
                <a:spcPts val="0"/>
              </a:spcBef>
              <a:buNone/>
            </a:pPr>
            <a:r>
              <a:t/>
            </a:r>
            <a:endParaRPr/>
          </a:p>
          <a:p>
            <a:pPr lvl="0">
              <a:spcBef>
                <a:spcPts val="0"/>
              </a:spcBef>
              <a:buNone/>
            </a:pPr>
            <a:r>
              <a:t/>
            </a:r>
            <a:endParaRPr/>
          </a:p>
          <a:p>
            <a:pPr lvl="0">
              <a:spcBef>
                <a:spcPts val="0"/>
              </a:spcBef>
              <a:buNone/>
            </a:pPr>
            <a:r>
              <a:rPr lang="en" sz="1200">
                <a:latin typeface="Open Sans"/>
                <a:ea typeface="Open Sans"/>
                <a:cs typeface="Open Sans"/>
                <a:sym typeface="Open Sans"/>
              </a:rPr>
              <a:t>A well-defined interface defines everything that needs to be done for that exchange to occur; to more, and no less. It precisely defines, for a specific function, what is necessary for systems to interoperate.</a:t>
            </a:r>
          </a:p>
          <a:p>
            <a:pPr lvl="0">
              <a:spcBef>
                <a:spcPts val="0"/>
              </a:spcBef>
              <a:buNone/>
            </a:pPr>
            <a:r>
              <a:t/>
            </a:r>
            <a:endParaRPr sz="1200">
              <a:latin typeface="Open Sans"/>
              <a:ea typeface="Open Sans"/>
              <a:cs typeface="Open Sans"/>
              <a:sym typeface="Open Sans"/>
            </a:endParaRPr>
          </a:p>
          <a:p>
            <a:pPr lvl="0">
              <a:spcBef>
                <a:spcPts val="0"/>
              </a:spcBef>
              <a:buNone/>
            </a:pPr>
            <a:r>
              <a:rPr lang="en" sz="1200">
                <a:latin typeface="Open Sans"/>
                <a:ea typeface="Open Sans"/>
                <a:cs typeface="Open Sans"/>
                <a:sym typeface="Open Sans"/>
              </a:rPr>
              <a:t>An interface is the point of interaction between systems, like the counter at a fast food restaurant. The interface allows systems to connect and exchange something. Think of a fast-food counter: you state your order, the server tells you the cost, you give some form of payment, and the server gives you your food. </a:t>
            </a:r>
          </a:p>
          <a:p>
            <a:pPr lvl="0">
              <a:spcBef>
                <a:spcPts val="0"/>
              </a:spcBef>
              <a:buNone/>
            </a:pPr>
            <a:r>
              <a:t/>
            </a:r>
            <a:endParaRPr sz="1200">
              <a:latin typeface="Open Sans"/>
              <a:ea typeface="Open Sans"/>
              <a:cs typeface="Open Sans"/>
              <a:sym typeface="Open Sans"/>
            </a:endParaRPr>
          </a:p>
          <a:p>
            <a:pPr lvl="0">
              <a:spcBef>
                <a:spcPts val="0"/>
              </a:spcBef>
              <a:buNone/>
            </a:pPr>
            <a:r>
              <a:rPr lang="en" sz="1200">
                <a:latin typeface="Open Sans"/>
                <a:ea typeface="Open Sans"/>
                <a:cs typeface="Open Sans"/>
                <a:sym typeface="Open Sans"/>
              </a:rPr>
              <a:t>Consider health department</a:t>
            </a:r>
          </a:p>
          <a:p>
            <a:pPr lvl="0">
              <a:spcBef>
                <a:spcPts val="0"/>
              </a:spcBef>
              <a:buNone/>
            </a:pPr>
            <a:r>
              <a:rPr lang="en" sz="1200">
                <a:latin typeface="Open Sans"/>
                <a:ea typeface="Open Sans"/>
                <a:cs typeface="Open Sans"/>
                <a:sym typeface="Open Sans"/>
              </a:rPr>
              <a:t>The staff should only have to learn one interface for inputting encounter data, and only one interface for generating reports, just like we have only one application for working with e-mail.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Figure 1a shows an example of abstraction applied to disk storage.</a:t>
            </a:r>
          </a:p>
          <a:p>
            <a:pPr lvl="0">
              <a:spcBef>
                <a:spcPts val="0"/>
              </a:spcBef>
              <a:buNone/>
            </a:pPr>
            <a:r>
              <a:t/>
            </a:r>
            <a:endParaRPr/>
          </a:p>
          <a:p>
            <a:pPr lvl="0">
              <a:spcBef>
                <a:spcPts val="0"/>
              </a:spcBef>
              <a:buNone/>
            </a:pPr>
            <a:r>
              <a:rPr lang="en"/>
              <a:t> The operating system abstracts hard-disk addressing details—for example, that it is comprised of sectors and tracks—so that the disk appears to application software as a set of variable-sized files.</a:t>
            </a:r>
          </a:p>
          <a:p>
            <a:pPr lvl="0">
              <a:spcBef>
                <a:spcPts val="0"/>
              </a:spcBef>
              <a:buNone/>
            </a:pPr>
            <a:r>
              <a:t/>
            </a:r>
            <a:endParaRPr/>
          </a:p>
          <a:p>
            <a:pPr lvl="0">
              <a:spcBef>
                <a:spcPts val="0"/>
              </a:spcBef>
              <a:buNone/>
            </a:pPr>
            <a:r>
              <a:rPr lang="en"/>
              <a:t> Application programmers can then create, write, and read files without knowing the hard disk’s construction and physical organization.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 computer’s instruction set architecture (ISA)</a:t>
            </a:r>
          </a:p>
          <a:p>
            <a:pPr lvl="0">
              <a:spcBef>
                <a:spcPts val="0"/>
              </a:spcBef>
              <a:buNone/>
            </a:pPr>
            <a:r>
              <a:t/>
            </a:r>
            <a:endParaRPr/>
          </a:p>
          <a:p>
            <a:pPr lvl="0">
              <a:spcBef>
                <a:spcPts val="0"/>
              </a:spcBef>
              <a:buNone/>
            </a:pPr>
            <a:r>
              <a:rPr lang="en" sz="1200">
                <a:solidFill>
                  <a:srgbClr val="222222"/>
                </a:solidFill>
                <a:highlight>
                  <a:srgbClr val="FFFFFF"/>
                </a:highlight>
              </a:rPr>
              <a:t>The </a:t>
            </a:r>
            <a:r>
              <a:rPr b="1" lang="en" sz="1200">
                <a:solidFill>
                  <a:srgbClr val="222222"/>
                </a:solidFill>
                <a:highlight>
                  <a:srgbClr val="FFFFFF"/>
                </a:highlight>
              </a:rPr>
              <a:t>instruction set</a:t>
            </a:r>
            <a:r>
              <a:rPr lang="en" sz="1200">
                <a:solidFill>
                  <a:srgbClr val="222222"/>
                </a:solidFill>
                <a:highlight>
                  <a:srgbClr val="FFFFFF"/>
                </a:highlight>
              </a:rPr>
              <a:t>, also called </a:t>
            </a:r>
            <a:r>
              <a:rPr b="1" lang="en" sz="1200">
                <a:solidFill>
                  <a:srgbClr val="222222"/>
                </a:solidFill>
                <a:highlight>
                  <a:srgbClr val="FFFFFF"/>
                </a:highlight>
              </a:rPr>
              <a:t>instruction set architecture</a:t>
            </a:r>
            <a:r>
              <a:rPr lang="en" sz="1200">
                <a:solidFill>
                  <a:srgbClr val="222222"/>
                </a:solidFill>
                <a:highlight>
                  <a:srgbClr val="FFFFFF"/>
                </a:highlight>
              </a:rPr>
              <a:t> (ISA), is part of a computer that pertains to programming, including the native data types, instructions, registers, addressing modes, memory </a:t>
            </a:r>
            <a:r>
              <a:rPr b="1" lang="en" sz="1200">
                <a:solidFill>
                  <a:srgbClr val="222222"/>
                </a:solidFill>
                <a:highlight>
                  <a:srgbClr val="FFFFFF"/>
                </a:highlight>
              </a:rPr>
              <a:t>architecture</a:t>
            </a:r>
            <a:r>
              <a:rPr lang="en" sz="1200">
                <a:solidFill>
                  <a:srgbClr val="222222"/>
                </a:solidFill>
                <a:highlight>
                  <a:srgbClr val="FFFFFF"/>
                </a:highlight>
              </a:rPr>
              <a:t>, interrupt and exception handling, and external I/O. which is basically machine language. The </a:t>
            </a:r>
            <a:r>
              <a:rPr b="1" lang="en" sz="1200">
                <a:solidFill>
                  <a:srgbClr val="222222"/>
                </a:solidFill>
                <a:highlight>
                  <a:srgbClr val="FFFFFF"/>
                </a:highlight>
              </a:rPr>
              <a:t>instruction set</a:t>
            </a:r>
            <a:r>
              <a:rPr lang="en" sz="1200">
                <a:solidFill>
                  <a:srgbClr val="222222"/>
                </a:solidFill>
                <a:highlight>
                  <a:srgbClr val="FFFFFF"/>
                </a:highlight>
              </a:rPr>
              <a:t> provides commands to the processor, to tell it what it needs to do</a:t>
            </a:r>
          </a:p>
          <a:p>
            <a:pPr lvl="0">
              <a:spcBef>
                <a:spcPts val="0"/>
              </a:spcBef>
              <a:buNone/>
            </a:pPr>
            <a:r>
              <a:t/>
            </a:r>
            <a:endParaRPr/>
          </a:p>
          <a:p>
            <a:pPr lvl="0">
              <a:spcBef>
                <a:spcPts val="0"/>
              </a:spcBef>
              <a:buNone/>
            </a:pPr>
            <a:r>
              <a:rPr lang="en"/>
              <a:t>clearly exemplifies the advantages of well-defined interfaces. Well-defined interfaces permit development of interacting computer subsystems not only in different organizations but also at different times, sometimes years apart. For example, Intel and AMD(</a:t>
            </a:r>
            <a:r>
              <a:rPr lang="en" sz="1200">
                <a:solidFill>
                  <a:srgbClr val="222222"/>
                </a:solidFill>
                <a:highlight>
                  <a:srgbClr val="FFFFFF"/>
                </a:highlight>
              </a:rPr>
              <a:t>Advanced Micro Devices</a:t>
            </a:r>
            <a:r>
              <a:rPr lang="en"/>
              <a:t>) designers develop microprocessors that implement the Intel IA-32 (x86) instruction set, while Microsoft developers write software that is compiled to the same instruction set. Because both groups satisfy the ISA specification, the software can be expected to execute correctly on any PC built with an IA-32 microprocessor.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1" y="1191255"/>
            <a:ext cx="745763" cy="45826"/>
            <a:chOff x="4580560" y="2589003"/>
            <a:chExt cx="1064463" cy="25200"/>
          </a:xfrm>
        </p:grpSpPr>
        <p:sp>
          <p:nvSpPr>
            <p:cNvPr id="12" name="Shape 12"/>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1" y="4169130"/>
            <a:ext cx="745763" cy="45826"/>
            <a:chOff x="4580560" y="2589003"/>
            <a:chExt cx="1064463" cy="25200"/>
          </a:xfrm>
        </p:grpSpPr>
        <p:sp>
          <p:nvSpPr>
            <p:cNvPr id="75" name="Shape 75"/>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7"/>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1" y="1191255"/>
            <a:ext cx="745763" cy="45826"/>
            <a:chOff x="4580560" y="2589003"/>
            <a:chExt cx="1064463" cy="25200"/>
          </a:xfrm>
        </p:grpSpPr>
        <p:sp>
          <p:nvSpPr>
            <p:cNvPr id="19" name="Shape 19"/>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1" y="1191255"/>
            <a:ext cx="745763" cy="45826"/>
            <a:chOff x="4580560" y="2589003"/>
            <a:chExt cx="1064463" cy="25200"/>
          </a:xfrm>
        </p:grpSpPr>
        <p:sp>
          <p:nvSpPr>
            <p:cNvPr id="26" name="Shape 26"/>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1" y="1191255"/>
            <a:ext cx="745763" cy="45826"/>
            <a:chOff x="4580560" y="2589003"/>
            <a:chExt cx="1064463" cy="25200"/>
          </a:xfrm>
        </p:grpSpPr>
        <p:sp>
          <p:nvSpPr>
            <p:cNvPr id="34" name="Shape 3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3"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1" y="1191255"/>
            <a:ext cx="745763" cy="45826"/>
            <a:chOff x="4580560" y="2589003"/>
            <a:chExt cx="1064463" cy="25200"/>
          </a:xfrm>
        </p:grpSpPr>
        <p:sp>
          <p:nvSpPr>
            <p:cNvPr id="43" name="Shape 43"/>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1" y="1191255"/>
            <a:ext cx="745763" cy="45826"/>
            <a:chOff x="4580560" y="2589003"/>
            <a:chExt cx="1064463" cy="25200"/>
          </a:xfrm>
        </p:grpSpPr>
        <p:sp>
          <p:nvSpPr>
            <p:cNvPr id="50" name="Shape 50"/>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1" y="4169130"/>
            <a:ext cx="745763" cy="45826"/>
            <a:chOff x="4580560" y="2589003"/>
            <a:chExt cx="1064463" cy="25200"/>
          </a:xfrm>
        </p:grpSpPr>
        <p:sp>
          <p:nvSpPr>
            <p:cNvPr id="57" name="Shape 57"/>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1" y="1191255"/>
            <a:ext cx="745763" cy="45826"/>
            <a:chOff x="4580560" y="2589003"/>
            <a:chExt cx="1064463" cy="25200"/>
          </a:xfrm>
        </p:grpSpPr>
        <p:sp>
          <p:nvSpPr>
            <p:cNvPr id="64" name="Shape 6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The Architecture Of Virtual Machines</a:t>
            </a:r>
          </a:p>
        </p:txBody>
      </p:sp>
      <p:sp>
        <p:nvSpPr>
          <p:cNvPr id="87" name="Shape 87"/>
          <p:cNvSpPr txBox="1"/>
          <p:nvPr>
            <p:ph idx="1" type="subTitle"/>
          </p:nvPr>
        </p:nvSpPr>
        <p:spPr>
          <a:xfrm>
            <a:off x="882225" y="2987150"/>
            <a:ext cx="7152000" cy="541200"/>
          </a:xfrm>
          <a:prstGeom prst="rect">
            <a:avLst/>
          </a:prstGeom>
        </p:spPr>
        <p:txBody>
          <a:bodyPr anchorCtr="0" anchor="t" bIns="91425" lIns="91425" rIns="91425" wrap="square" tIns="91425">
            <a:noAutofit/>
          </a:bodyPr>
          <a:lstStyle/>
          <a:p>
            <a:pPr lvl="0">
              <a:spcBef>
                <a:spcPts val="0"/>
              </a:spcBef>
              <a:buNone/>
            </a:pPr>
            <a:r>
              <a:rPr lang="en" sz="2400">
                <a:solidFill>
                  <a:srgbClr val="000000"/>
                </a:solidFill>
              </a:rPr>
              <a:t>Part 1 &amp; 2</a:t>
            </a:r>
          </a:p>
        </p:txBody>
      </p:sp>
      <p:sp>
        <p:nvSpPr>
          <p:cNvPr id="88" name="Shape 88"/>
          <p:cNvSpPr txBox="1"/>
          <p:nvPr/>
        </p:nvSpPr>
        <p:spPr>
          <a:xfrm>
            <a:off x="3712600" y="3176275"/>
            <a:ext cx="4973400" cy="843900"/>
          </a:xfrm>
          <a:prstGeom prst="rect">
            <a:avLst/>
          </a:prstGeom>
          <a:noFill/>
          <a:ln>
            <a:noFill/>
          </a:ln>
        </p:spPr>
        <p:txBody>
          <a:bodyPr anchorCtr="0" anchor="t" bIns="91425" lIns="91425" rIns="91425" wrap="square" tIns="91425">
            <a:noAutofit/>
          </a:bodyPr>
          <a:lstStyle/>
          <a:p>
            <a:pPr lvl="0">
              <a:lnSpc>
                <a:spcPct val="150000"/>
              </a:lnSpc>
              <a:spcBef>
                <a:spcPts val="0"/>
              </a:spcBef>
              <a:buNone/>
            </a:pPr>
            <a:r>
              <a:rPr lang="en" sz="1800"/>
              <a:t>Presenter: </a:t>
            </a:r>
            <a:r>
              <a:rPr lang="en" sz="1800"/>
              <a:t>Bilal Shaikh &amp; Mansour Javaher</a:t>
            </a:r>
          </a:p>
          <a:p>
            <a:pPr lvl="0">
              <a:spcBef>
                <a:spcPts val="0"/>
              </a:spcBef>
              <a:buNone/>
            </a:pPr>
            <a:r>
              <a:rPr lang="en" sz="1800"/>
              <a:t>                    22/08/2017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ctrTitle"/>
          </p:nvPr>
        </p:nvSpPr>
        <p:spPr>
          <a:xfrm>
            <a:off x="703950" y="1259075"/>
            <a:ext cx="8343900" cy="838800"/>
          </a:xfrm>
          <a:prstGeom prst="rect">
            <a:avLst/>
          </a:prstGeom>
        </p:spPr>
        <p:txBody>
          <a:bodyPr anchorCtr="0" anchor="t" bIns="91425" lIns="91425" rIns="91425" wrap="square" tIns="91425">
            <a:noAutofit/>
          </a:bodyPr>
          <a:lstStyle/>
          <a:p>
            <a:pPr lvl="0">
              <a:spcBef>
                <a:spcPts val="0"/>
              </a:spcBef>
              <a:buNone/>
            </a:pPr>
            <a:r>
              <a:rPr lang="en" sz="3000"/>
              <a:t>Well-Defined Interfaces Limitations</a:t>
            </a:r>
          </a:p>
        </p:txBody>
      </p:sp>
      <p:sp>
        <p:nvSpPr>
          <p:cNvPr id="146" name="Shape 146"/>
          <p:cNvSpPr txBox="1"/>
          <p:nvPr>
            <p:ph idx="1" type="subTitle"/>
          </p:nvPr>
        </p:nvSpPr>
        <p:spPr>
          <a:xfrm>
            <a:off x="412777" y="2161250"/>
            <a:ext cx="7688100" cy="5412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47" name="Shape 147"/>
          <p:cNvPicPr preferRelativeResize="0"/>
          <p:nvPr/>
        </p:nvPicPr>
        <p:blipFill>
          <a:blip r:embed="rId3">
            <a:alphaModFix/>
          </a:blip>
          <a:stretch>
            <a:fillRect/>
          </a:stretch>
        </p:blipFill>
        <p:spPr>
          <a:xfrm>
            <a:off x="2156925" y="1992249"/>
            <a:ext cx="3683724" cy="2816499"/>
          </a:xfrm>
          <a:prstGeom prst="rect">
            <a:avLst/>
          </a:prstGeom>
          <a:noFill/>
          <a:ln>
            <a:noFill/>
          </a:ln>
        </p:spPr>
      </p:pic>
      <p:pic>
        <p:nvPicPr>
          <p:cNvPr id="148" name="Shape 148"/>
          <p:cNvPicPr preferRelativeResize="0"/>
          <p:nvPr/>
        </p:nvPicPr>
        <p:blipFill>
          <a:blip r:embed="rId4">
            <a:alphaModFix/>
          </a:blip>
          <a:stretch>
            <a:fillRect/>
          </a:stretch>
        </p:blipFill>
        <p:spPr>
          <a:xfrm>
            <a:off x="729450" y="1161125"/>
            <a:ext cx="96350" cy="9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780150" y="1259075"/>
            <a:ext cx="8343900" cy="838800"/>
          </a:xfrm>
          <a:prstGeom prst="rect">
            <a:avLst/>
          </a:prstGeom>
        </p:spPr>
        <p:txBody>
          <a:bodyPr anchorCtr="0" anchor="t" bIns="91425" lIns="91425" rIns="91425" wrap="square" tIns="91425">
            <a:noAutofit/>
          </a:bodyPr>
          <a:lstStyle/>
          <a:p>
            <a:pPr lvl="0" rtl="0">
              <a:spcBef>
                <a:spcPts val="0"/>
              </a:spcBef>
              <a:buNone/>
            </a:pPr>
            <a:r>
              <a:rPr lang="en" sz="3000"/>
              <a:t>Virtualization to the Rescue!!!</a:t>
            </a:r>
          </a:p>
        </p:txBody>
      </p:sp>
      <p:sp>
        <p:nvSpPr>
          <p:cNvPr id="154" name="Shape 154"/>
          <p:cNvSpPr txBox="1"/>
          <p:nvPr>
            <p:ph idx="1" type="subTitle"/>
          </p:nvPr>
        </p:nvSpPr>
        <p:spPr>
          <a:xfrm>
            <a:off x="412777" y="2161250"/>
            <a:ext cx="7688100" cy="541200"/>
          </a:xfrm>
          <a:prstGeom prst="rect">
            <a:avLst/>
          </a:prstGeom>
        </p:spPr>
        <p:txBody>
          <a:bodyPr anchorCtr="0" anchor="t" bIns="91425" lIns="91425" rIns="91425" wrap="square" tIns="91425">
            <a:noAutofit/>
          </a:bodyPr>
          <a:lstStyle/>
          <a:p>
            <a:pPr lvl="0" rtl="0">
              <a:spcBef>
                <a:spcPts val="0"/>
              </a:spcBef>
              <a:buNone/>
            </a:pPr>
            <a:r>
              <a:rPr lang="en"/>
              <a:t>  </a:t>
            </a:r>
          </a:p>
        </p:txBody>
      </p:sp>
      <p:pic>
        <p:nvPicPr>
          <p:cNvPr id="155" name="Shape 155"/>
          <p:cNvPicPr preferRelativeResize="0"/>
          <p:nvPr/>
        </p:nvPicPr>
        <p:blipFill>
          <a:blip r:embed="rId3">
            <a:alphaModFix/>
          </a:blip>
          <a:stretch>
            <a:fillRect/>
          </a:stretch>
        </p:blipFill>
        <p:spPr>
          <a:xfrm>
            <a:off x="2399450" y="1960725"/>
            <a:ext cx="3714750" cy="2929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ctrTitle"/>
          </p:nvPr>
        </p:nvSpPr>
        <p:spPr>
          <a:xfrm>
            <a:off x="703950" y="1259075"/>
            <a:ext cx="8343900" cy="838800"/>
          </a:xfrm>
          <a:prstGeom prst="rect">
            <a:avLst/>
          </a:prstGeom>
        </p:spPr>
        <p:txBody>
          <a:bodyPr anchorCtr="0" anchor="t" bIns="91425" lIns="91425" rIns="91425" wrap="square" tIns="91425">
            <a:noAutofit/>
          </a:bodyPr>
          <a:lstStyle/>
          <a:p>
            <a:pPr lvl="0" rtl="0">
              <a:spcBef>
                <a:spcPts val="0"/>
              </a:spcBef>
              <a:buNone/>
            </a:pPr>
            <a:r>
              <a:rPr lang="en" sz="3000"/>
              <a:t>Virtualization to the Rescue!!!</a:t>
            </a:r>
          </a:p>
        </p:txBody>
      </p:sp>
      <p:sp>
        <p:nvSpPr>
          <p:cNvPr id="161" name="Shape 161"/>
          <p:cNvSpPr txBox="1"/>
          <p:nvPr>
            <p:ph idx="1" type="subTitle"/>
          </p:nvPr>
        </p:nvSpPr>
        <p:spPr>
          <a:xfrm>
            <a:off x="412777" y="2161250"/>
            <a:ext cx="7688100" cy="541200"/>
          </a:xfrm>
          <a:prstGeom prst="rect">
            <a:avLst/>
          </a:prstGeom>
        </p:spPr>
        <p:txBody>
          <a:bodyPr anchorCtr="0" anchor="t" bIns="91425" lIns="91425" rIns="91425" wrap="square" tIns="91425">
            <a:noAutofit/>
          </a:bodyPr>
          <a:lstStyle/>
          <a:p>
            <a:pPr lvl="0" rtl="0">
              <a:spcBef>
                <a:spcPts val="0"/>
              </a:spcBef>
              <a:buNone/>
            </a:pPr>
            <a:r>
              <a:rPr lang="en"/>
              <a:t>  </a:t>
            </a:r>
          </a:p>
        </p:txBody>
      </p:sp>
      <p:pic>
        <p:nvPicPr>
          <p:cNvPr id="162" name="Shape 162"/>
          <p:cNvPicPr preferRelativeResize="0"/>
          <p:nvPr/>
        </p:nvPicPr>
        <p:blipFill>
          <a:blip r:embed="rId3">
            <a:alphaModFix/>
          </a:blip>
          <a:stretch>
            <a:fillRect/>
          </a:stretch>
        </p:blipFill>
        <p:spPr>
          <a:xfrm>
            <a:off x="1299174" y="1939075"/>
            <a:ext cx="6294699" cy="312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ctrTitle"/>
          </p:nvPr>
        </p:nvSpPr>
        <p:spPr>
          <a:xfrm>
            <a:off x="727950" y="1248525"/>
            <a:ext cx="7688100" cy="828300"/>
          </a:xfrm>
          <a:prstGeom prst="rect">
            <a:avLst/>
          </a:prstGeom>
        </p:spPr>
        <p:txBody>
          <a:bodyPr anchorCtr="0" anchor="t" bIns="91425" lIns="91425" rIns="91425" wrap="square" tIns="91425">
            <a:noAutofit/>
          </a:bodyPr>
          <a:lstStyle/>
          <a:p>
            <a:pPr lvl="0">
              <a:spcBef>
                <a:spcPts val="0"/>
              </a:spcBef>
              <a:buNone/>
            </a:pPr>
            <a:r>
              <a:rPr lang="en" sz="2600"/>
              <a:t>Different type of virtualization</a:t>
            </a:r>
          </a:p>
          <a:p>
            <a:pPr lvl="0">
              <a:spcBef>
                <a:spcPts val="0"/>
              </a:spcBef>
              <a:buNone/>
            </a:pPr>
            <a:r>
              <a:t/>
            </a:r>
            <a:endParaRPr sz="2600"/>
          </a:p>
          <a:p>
            <a:pPr lvl="0">
              <a:spcBef>
                <a:spcPts val="0"/>
              </a:spcBef>
              <a:buNone/>
            </a:pPr>
            <a:r>
              <a:t/>
            </a:r>
            <a:endParaRPr sz="2600"/>
          </a:p>
          <a:p>
            <a:pPr lvl="0">
              <a:spcBef>
                <a:spcPts val="0"/>
              </a:spcBef>
              <a:buNone/>
            </a:pPr>
            <a:r>
              <a:t/>
            </a:r>
            <a:endParaRPr/>
          </a:p>
        </p:txBody>
      </p:sp>
      <p:sp>
        <p:nvSpPr>
          <p:cNvPr id="168" name="Shape 168"/>
          <p:cNvSpPr txBox="1"/>
          <p:nvPr>
            <p:ph idx="1" type="subTitle"/>
          </p:nvPr>
        </p:nvSpPr>
        <p:spPr>
          <a:xfrm>
            <a:off x="727950" y="1894925"/>
            <a:ext cx="7688100" cy="26745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1600"/>
              </a:spcAft>
              <a:buClr>
                <a:srgbClr val="000000"/>
              </a:buClr>
              <a:buSzPct val="100000"/>
              <a:buAutoNum type="arabicPeriod"/>
            </a:pPr>
            <a:r>
              <a:rPr lang="en" sz="1800">
                <a:solidFill>
                  <a:srgbClr val="000000"/>
                </a:solidFill>
              </a:rPr>
              <a:t>Server Virtualization</a:t>
            </a:r>
          </a:p>
          <a:p>
            <a:pPr indent="-342900" lvl="0" marL="457200" rtl="0">
              <a:lnSpc>
                <a:spcPct val="200000"/>
              </a:lnSpc>
              <a:spcBef>
                <a:spcPts val="0"/>
              </a:spcBef>
              <a:spcAft>
                <a:spcPts val="1600"/>
              </a:spcAft>
              <a:buClr>
                <a:srgbClr val="000000"/>
              </a:buClr>
              <a:buSzPct val="100000"/>
              <a:buAutoNum type="arabicPeriod"/>
            </a:pPr>
            <a:r>
              <a:rPr lang="en" sz="1800">
                <a:solidFill>
                  <a:srgbClr val="000000"/>
                </a:solidFill>
              </a:rPr>
              <a:t>Application Virtualization </a:t>
            </a:r>
          </a:p>
          <a:p>
            <a:pPr indent="-342900" lvl="0" marL="457200" rtl="0">
              <a:lnSpc>
                <a:spcPct val="200000"/>
              </a:lnSpc>
              <a:spcBef>
                <a:spcPts val="0"/>
              </a:spcBef>
              <a:spcAft>
                <a:spcPts val="1600"/>
              </a:spcAft>
              <a:buClr>
                <a:srgbClr val="000000"/>
              </a:buClr>
              <a:buSzPct val="100000"/>
              <a:buAutoNum type="arabicPeriod"/>
            </a:pPr>
            <a:r>
              <a:rPr lang="en" sz="1800">
                <a:solidFill>
                  <a:srgbClr val="000000"/>
                </a:solidFill>
              </a:rPr>
              <a:t>Storage Virtualization</a:t>
            </a:r>
          </a:p>
          <a:p>
            <a:pPr indent="-342900" lvl="0" marL="457200" rtl="0">
              <a:lnSpc>
                <a:spcPct val="200000"/>
              </a:lnSpc>
              <a:spcBef>
                <a:spcPts val="0"/>
              </a:spcBef>
              <a:spcAft>
                <a:spcPts val="1600"/>
              </a:spcAft>
              <a:buClr>
                <a:srgbClr val="000000"/>
              </a:buClr>
              <a:buSzPct val="100000"/>
              <a:buAutoNum type="arabicPeriod"/>
            </a:pPr>
            <a:r>
              <a:rPr lang="en" sz="1800">
                <a:solidFill>
                  <a:srgbClr val="000000"/>
                </a:solidFill>
              </a:rPr>
              <a:t>Presentation Virtualization</a:t>
            </a:r>
          </a:p>
          <a:p>
            <a:pPr indent="-342900" lvl="0" marL="457200" rtl="0">
              <a:lnSpc>
                <a:spcPct val="200000"/>
              </a:lnSpc>
              <a:spcBef>
                <a:spcPts val="0"/>
              </a:spcBef>
              <a:spcAft>
                <a:spcPts val="1600"/>
              </a:spcAft>
              <a:buClr>
                <a:srgbClr val="000000"/>
              </a:buClr>
              <a:buSzPct val="100000"/>
              <a:buAutoNum type="arabicPeriod"/>
            </a:pPr>
            <a:r>
              <a:rPr lang="en" sz="1800">
                <a:solidFill>
                  <a:srgbClr val="000000"/>
                </a:solidFill>
              </a:rPr>
              <a:t>Networks</a:t>
            </a:r>
          </a:p>
          <a:p>
            <a:pPr lvl="0" rtl="0">
              <a:lnSpc>
                <a:spcPct val="200000"/>
              </a:lnSpc>
              <a:spcBef>
                <a:spcPts val="0"/>
              </a:spcBef>
              <a:spcAft>
                <a:spcPts val="1600"/>
              </a:spcAft>
              <a:buNone/>
            </a:pPr>
            <a:r>
              <a:t/>
            </a:r>
            <a:endParaRPr/>
          </a:p>
        </p:txBody>
      </p:sp>
      <p:sp>
        <p:nvSpPr>
          <p:cNvPr id="169" name="Shape 169"/>
          <p:cNvSpPr txBox="1"/>
          <p:nvPr/>
        </p:nvSpPr>
        <p:spPr>
          <a:xfrm>
            <a:off x="5872275" y="2583800"/>
            <a:ext cx="3000000" cy="2173800"/>
          </a:xfrm>
          <a:prstGeom prst="rect">
            <a:avLst/>
          </a:prstGeom>
          <a:noFill/>
          <a:ln>
            <a:noFill/>
          </a:ln>
        </p:spPr>
        <p:txBody>
          <a:bodyPr anchorCtr="0" anchor="ctr" bIns="91425" lIns="91425" rIns="91425" wrap="square" tIns="91425">
            <a:noAutofit/>
          </a:bodyPr>
          <a:lstStyle/>
          <a:p>
            <a:pPr lvl="0" rtl="0">
              <a:lnSpc>
                <a:spcPct val="200000"/>
              </a:lnSpc>
              <a:spcBef>
                <a:spcPts val="0"/>
              </a:spcBef>
              <a:spcAft>
                <a:spcPts val="1600"/>
              </a:spcAft>
              <a:buNone/>
            </a:pPr>
            <a:r>
              <a:t/>
            </a:r>
            <a:endParaRPr/>
          </a:p>
        </p:txBody>
      </p:sp>
      <p:pic>
        <p:nvPicPr>
          <p:cNvPr id="170" name="Shape 170"/>
          <p:cNvPicPr preferRelativeResize="0"/>
          <p:nvPr/>
        </p:nvPicPr>
        <p:blipFill>
          <a:blip r:embed="rId3">
            <a:alphaModFix/>
          </a:blip>
          <a:stretch>
            <a:fillRect/>
          </a:stretch>
        </p:blipFill>
        <p:spPr>
          <a:xfrm>
            <a:off x="729450" y="1161125"/>
            <a:ext cx="96350" cy="9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ctrTitle"/>
          </p:nvPr>
        </p:nvSpPr>
        <p:spPr>
          <a:xfrm>
            <a:off x="703025" y="1293225"/>
            <a:ext cx="7688100" cy="895200"/>
          </a:xfrm>
          <a:prstGeom prst="rect">
            <a:avLst/>
          </a:prstGeom>
        </p:spPr>
        <p:txBody>
          <a:bodyPr anchorCtr="0" anchor="t" bIns="91425" lIns="91425" rIns="91425" wrap="square" tIns="91425">
            <a:noAutofit/>
          </a:bodyPr>
          <a:lstStyle/>
          <a:p>
            <a:pPr lvl="0">
              <a:spcBef>
                <a:spcPts val="0"/>
              </a:spcBef>
              <a:buNone/>
            </a:pPr>
            <a:r>
              <a:rPr lang="en" sz="2600"/>
              <a:t>Server Virtualization</a:t>
            </a:r>
          </a:p>
        </p:txBody>
      </p:sp>
      <p:sp>
        <p:nvSpPr>
          <p:cNvPr id="176" name="Shape 176"/>
          <p:cNvSpPr txBox="1"/>
          <p:nvPr>
            <p:ph idx="1" type="subTitle"/>
          </p:nvPr>
        </p:nvSpPr>
        <p:spPr>
          <a:xfrm>
            <a:off x="625250" y="1930137"/>
            <a:ext cx="5436900" cy="2639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1600"/>
              </a:spcAft>
              <a:buSzPct val="100000"/>
              <a:buFont typeface="Arial"/>
              <a:buChar char="●"/>
            </a:pPr>
            <a:r>
              <a:rPr lang="en" sz="1800">
                <a:solidFill>
                  <a:srgbClr val="231F20"/>
                </a:solidFill>
                <a:latin typeface="Arial"/>
                <a:ea typeface="Arial"/>
                <a:cs typeface="Arial"/>
                <a:sym typeface="Arial"/>
              </a:rPr>
              <a:t>It is often referred to as ‘advanced load balancing,’</a:t>
            </a:r>
          </a:p>
          <a:p>
            <a:pPr indent="-342900" lvl="0" marL="457200" rtl="0">
              <a:lnSpc>
                <a:spcPct val="200000"/>
              </a:lnSpc>
              <a:spcBef>
                <a:spcPts val="0"/>
              </a:spcBef>
              <a:spcAft>
                <a:spcPts val="1600"/>
              </a:spcAft>
              <a:buClr>
                <a:srgbClr val="231F20"/>
              </a:buClr>
              <a:buSzPct val="100000"/>
              <a:buFont typeface="Arial"/>
              <a:buChar char="●"/>
            </a:pPr>
            <a:r>
              <a:rPr lang="en" sz="1800">
                <a:solidFill>
                  <a:srgbClr val="231F20"/>
                </a:solidFill>
                <a:latin typeface="Arial"/>
                <a:ea typeface="Arial"/>
                <a:cs typeface="Arial"/>
                <a:sym typeface="Arial"/>
              </a:rPr>
              <a:t>File Servers - stores files (people documents)</a:t>
            </a:r>
          </a:p>
          <a:p>
            <a:pPr indent="-342900" lvl="0" marL="457200" rtl="0">
              <a:lnSpc>
                <a:spcPct val="200000"/>
              </a:lnSpc>
              <a:spcBef>
                <a:spcPts val="0"/>
              </a:spcBef>
              <a:spcAft>
                <a:spcPts val="1600"/>
              </a:spcAft>
              <a:buClr>
                <a:srgbClr val="231F20"/>
              </a:buClr>
              <a:buSzPct val="100000"/>
              <a:buFont typeface="Arial"/>
              <a:buChar char="●"/>
            </a:pPr>
            <a:r>
              <a:rPr lang="en" sz="1800">
                <a:solidFill>
                  <a:srgbClr val="231F20"/>
                </a:solidFill>
                <a:latin typeface="Arial"/>
                <a:ea typeface="Arial"/>
                <a:cs typeface="Arial"/>
                <a:sym typeface="Arial"/>
              </a:rPr>
              <a:t>Web servers (runs website)</a:t>
            </a:r>
          </a:p>
          <a:p>
            <a:pPr indent="-342900" lvl="0" marL="457200" rtl="0">
              <a:lnSpc>
                <a:spcPct val="200000"/>
              </a:lnSpc>
              <a:spcBef>
                <a:spcPts val="0"/>
              </a:spcBef>
              <a:spcAft>
                <a:spcPts val="1600"/>
              </a:spcAft>
              <a:buClr>
                <a:srgbClr val="231F20"/>
              </a:buClr>
              <a:buSzPct val="100000"/>
              <a:buFont typeface="Arial"/>
              <a:buChar char="●"/>
            </a:pPr>
            <a:r>
              <a:rPr lang="en" sz="1800">
                <a:solidFill>
                  <a:srgbClr val="231F20"/>
                </a:solidFill>
                <a:latin typeface="Arial"/>
                <a:ea typeface="Arial"/>
                <a:cs typeface="Arial"/>
                <a:sym typeface="Arial"/>
              </a:rPr>
              <a:t>E-mail Servers - runs an e-mail system</a:t>
            </a:r>
          </a:p>
        </p:txBody>
      </p:sp>
      <p:pic>
        <p:nvPicPr>
          <p:cNvPr id="177" name="Shape 177"/>
          <p:cNvPicPr preferRelativeResize="0"/>
          <p:nvPr/>
        </p:nvPicPr>
        <p:blipFill>
          <a:blip r:embed="rId3">
            <a:alphaModFix/>
          </a:blip>
          <a:stretch>
            <a:fillRect/>
          </a:stretch>
        </p:blipFill>
        <p:spPr>
          <a:xfrm>
            <a:off x="5708526" y="2111600"/>
            <a:ext cx="3139625" cy="2276475"/>
          </a:xfrm>
          <a:prstGeom prst="rect">
            <a:avLst/>
          </a:prstGeom>
          <a:noFill/>
          <a:ln>
            <a:noFill/>
          </a:ln>
        </p:spPr>
      </p:pic>
      <p:pic>
        <p:nvPicPr>
          <p:cNvPr id="178" name="Shape 178"/>
          <p:cNvPicPr preferRelativeResize="0"/>
          <p:nvPr/>
        </p:nvPicPr>
        <p:blipFill>
          <a:blip r:embed="rId4">
            <a:alphaModFix/>
          </a:blip>
          <a:stretch>
            <a:fillRect/>
          </a:stretch>
        </p:blipFill>
        <p:spPr>
          <a:xfrm>
            <a:off x="729450" y="1161125"/>
            <a:ext cx="96350" cy="9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ctrTitle"/>
          </p:nvPr>
        </p:nvSpPr>
        <p:spPr>
          <a:xfrm>
            <a:off x="729450" y="1322450"/>
            <a:ext cx="7688100" cy="926100"/>
          </a:xfrm>
          <a:prstGeom prst="rect">
            <a:avLst/>
          </a:prstGeom>
        </p:spPr>
        <p:txBody>
          <a:bodyPr anchorCtr="0" anchor="t" bIns="91425" lIns="91425" rIns="91425" wrap="square" tIns="91425">
            <a:noAutofit/>
          </a:bodyPr>
          <a:lstStyle/>
          <a:p>
            <a:pPr lvl="0">
              <a:spcBef>
                <a:spcPts val="0"/>
              </a:spcBef>
              <a:buNone/>
            </a:pPr>
            <a:r>
              <a:rPr lang="en" sz="3000"/>
              <a:t>What is Virtual Machine Monitor a.k.a Hypervisor??</a:t>
            </a:r>
          </a:p>
        </p:txBody>
      </p:sp>
      <p:pic>
        <p:nvPicPr>
          <p:cNvPr id="184" name="Shape 184"/>
          <p:cNvPicPr preferRelativeResize="0"/>
          <p:nvPr/>
        </p:nvPicPr>
        <p:blipFill>
          <a:blip r:embed="rId3">
            <a:alphaModFix/>
          </a:blip>
          <a:stretch>
            <a:fillRect/>
          </a:stretch>
        </p:blipFill>
        <p:spPr>
          <a:xfrm>
            <a:off x="1166773" y="2690900"/>
            <a:ext cx="5376850" cy="2257425"/>
          </a:xfrm>
          <a:prstGeom prst="rect">
            <a:avLst/>
          </a:prstGeom>
          <a:noFill/>
          <a:ln>
            <a:noFill/>
          </a:ln>
        </p:spPr>
      </p:pic>
      <p:pic>
        <p:nvPicPr>
          <p:cNvPr id="185" name="Shape 185"/>
          <p:cNvPicPr preferRelativeResize="0"/>
          <p:nvPr/>
        </p:nvPicPr>
        <p:blipFill>
          <a:blip r:embed="rId4">
            <a:alphaModFix/>
          </a:blip>
          <a:stretch>
            <a:fillRect/>
          </a:stretch>
        </p:blipFill>
        <p:spPr>
          <a:xfrm>
            <a:off x="729450" y="1161125"/>
            <a:ext cx="96350" cy="9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ctrTitle"/>
          </p:nvPr>
        </p:nvSpPr>
        <p:spPr>
          <a:xfrm>
            <a:off x="729450" y="1322450"/>
            <a:ext cx="7688100" cy="900900"/>
          </a:xfrm>
          <a:prstGeom prst="rect">
            <a:avLst/>
          </a:prstGeom>
        </p:spPr>
        <p:txBody>
          <a:bodyPr anchorCtr="0" anchor="t" bIns="91425" lIns="91425" rIns="91425" wrap="square" tIns="91425">
            <a:noAutofit/>
          </a:bodyPr>
          <a:lstStyle/>
          <a:p>
            <a:pPr lvl="0">
              <a:spcBef>
                <a:spcPts val="0"/>
              </a:spcBef>
              <a:buNone/>
            </a:pPr>
            <a:r>
              <a:rPr lang="en"/>
              <a:t>Types of Hypervisor</a:t>
            </a:r>
          </a:p>
        </p:txBody>
      </p:sp>
      <p:sp>
        <p:nvSpPr>
          <p:cNvPr id="191" name="Shape 191"/>
          <p:cNvSpPr txBox="1"/>
          <p:nvPr>
            <p:ph idx="1" type="subTitle"/>
          </p:nvPr>
        </p:nvSpPr>
        <p:spPr>
          <a:xfrm>
            <a:off x="727950" y="2409500"/>
            <a:ext cx="7688100" cy="1528200"/>
          </a:xfrm>
          <a:prstGeom prst="rect">
            <a:avLst/>
          </a:prstGeom>
        </p:spPr>
        <p:txBody>
          <a:bodyPr anchorCtr="0" anchor="t" bIns="91425" lIns="91425" rIns="91425" wrap="square" tIns="91425">
            <a:noAutofit/>
          </a:bodyPr>
          <a:lstStyle/>
          <a:p>
            <a:pPr indent="-342900" lvl="0" marL="457200">
              <a:spcBef>
                <a:spcPts val="0"/>
              </a:spcBef>
              <a:buClr>
                <a:srgbClr val="000000"/>
              </a:buClr>
              <a:buSzPct val="100000"/>
              <a:buFont typeface="Times New Roman"/>
              <a:buAutoNum type="arabicPeriod"/>
            </a:pPr>
            <a:r>
              <a:rPr lang="en" sz="1800">
                <a:solidFill>
                  <a:srgbClr val="000000"/>
                </a:solidFill>
                <a:latin typeface="Times New Roman"/>
                <a:ea typeface="Times New Roman"/>
                <a:cs typeface="Times New Roman"/>
                <a:sym typeface="Times New Roman"/>
              </a:rPr>
              <a:t>Type 1: Bare-Metal</a:t>
            </a:r>
          </a:p>
          <a:p>
            <a:pPr lv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a:spcBef>
                <a:spcPts val="0"/>
              </a:spcBef>
              <a:buClr>
                <a:srgbClr val="000000"/>
              </a:buClr>
              <a:buSzPct val="100000"/>
              <a:buFont typeface="Times New Roman"/>
              <a:buAutoNum type="arabicPeriod"/>
            </a:pPr>
            <a:r>
              <a:rPr lang="en" sz="1800">
                <a:solidFill>
                  <a:srgbClr val="000000"/>
                </a:solidFill>
                <a:latin typeface="Times New Roman"/>
                <a:ea typeface="Times New Roman"/>
                <a:cs typeface="Times New Roman"/>
                <a:sym typeface="Times New Roman"/>
              </a:rPr>
              <a:t>Type 2: Hosted</a:t>
            </a:r>
          </a:p>
        </p:txBody>
      </p:sp>
      <p:pic>
        <p:nvPicPr>
          <p:cNvPr id="192" name="Shape 192"/>
          <p:cNvPicPr preferRelativeResize="0"/>
          <p:nvPr/>
        </p:nvPicPr>
        <p:blipFill>
          <a:blip r:embed="rId3">
            <a:alphaModFix/>
          </a:blip>
          <a:stretch>
            <a:fillRect/>
          </a:stretch>
        </p:blipFill>
        <p:spPr>
          <a:xfrm>
            <a:off x="729450" y="1161125"/>
            <a:ext cx="96350" cy="9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8" name="Shape 198"/>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99" name="Shape 199"/>
          <p:cNvPicPr preferRelativeResize="0"/>
          <p:nvPr/>
        </p:nvPicPr>
        <p:blipFill>
          <a:blip r:embed="rId3">
            <a:alphaModFix/>
          </a:blip>
          <a:stretch>
            <a:fillRect/>
          </a:stretch>
        </p:blipFill>
        <p:spPr>
          <a:xfrm>
            <a:off x="583700" y="1344099"/>
            <a:ext cx="8140099" cy="2455300"/>
          </a:xfrm>
          <a:prstGeom prst="rect">
            <a:avLst/>
          </a:prstGeom>
          <a:noFill/>
          <a:ln>
            <a:noFill/>
          </a:ln>
        </p:spPr>
      </p:pic>
      <p:pic>
        <p:nvPicPr>
          <p:cNvPr id="200" name="Shape 200"/>
          <p:cNvPicPr preferRelativeResize="0"/>
          <p:nvPr/>
        </p:nvPicPr>
        <p:blipFill>
          <a:blip r:embed="rId4">
            <a:alphaModFix/>
          </a:blip>
          <a:stretch>
            <a:fillRect/>
          </a:stretch>
        </p:blipFill>
        <p:spPr>
          <a:xfrm>
            <a:off x="729450" y="1161125"/>
            <a:ext cx="96350" cy="9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ctrTitle"/>
          </p:nvPr>
        </p:nvSpPr>
        <p:spPr>
          <a:xfrm>
            <a:off x="729450" y="1322450"/>
            <a:ext cx="7688100" cy="802500"/>
          </a:xfrm>
          <a:prstGeom prst="rect">
            <a:avLst/>
          </a:prstGeom>
        </p:spPr>
        <p:txBody>
          <a:bodyPr anchorCtr="0" anchor="t" bIns="91425" lIns="91425" rIns="91425" wrap="square" tIns="91425">
            <a:noAutofit/>
          </a:bodyPr>
          <a:lstStyle/>
          <a:p>
            <a:pPr lvl="0" rtl="0" algn="l">
              <a:spcBef>
                <a:spcPts val="0"/>
              </a:spcBef>
              <a:buClr>
                <a:srgbClr val="000000"/>
              </a:buClr>
              <a:buSzPct val="25000"/>
              <a:buFont typeface="Arial"/>
              <a:buNone/>
            </a:pPr>
            <a:r>
              <a:rPr b="0" lang="en" sz="3600">
                <a:solidFill>
                  <a:srgbClr val="000000"/>
                </a:solidFill>
                <a:latin typeface="Arial"/>
                <a:ea typeface="Arial"/>
                <a:cs typeface="Arial"/>
                <a:sym typeface="Arial"/>
              </a:rPr>
              <a:t>Initial Hardware Model</a:t>
            </a:r>
          </a:p>
          <a:p>
            <a:pPr lvl="0">
              <a:spcBef>
                <a:spcPts val="0"/>
              </a:spcBef>
              <a:buNone/>
            </a:pPr>
            <a:r>
              <a:t/>
            </a:r>
            <a:endParaRPr/>
          </a:p>
        </p:txBody>
      </p:sp>
      <p:sp>
        <p:nvSpPr>
          <p:cNvPr id="206" name="Shape 206"/>
          <p:cNvSpPr txBox="1"/>
          <p:nvPr>
            <p:ph idx="1" type="subTitle"/>
          </p:nvPr>
        </p:nvSpPr>
        <p:spPr>
          <a:xfrm>
            <a:off x="658200" y="2124950"/>
            <a:ext cx="5083800" cy="2163600"/>
          </a:xfrm>
          <a:prstGeom prst="rect">
            <a:avLst/>
          </a:prstGeom>
        </p:spPr>
        <p:txBody>
          <a:bodyPr anchorCtr="0" anchor="t" bIns="91425" lIns="91425" rIns="91425" wrap="square" tIns="91425">
            <a:noAutofit/>
          </a:bodyPr>
          <a:lstStyle/>
          <a:p>
            <a:pPr indent="-342900" lvl="0" marL="457200" rtl="0">
              <a:lnSpc>
                <a:spcPct val="80000"/>
              </a:lnSpc>
              <a:spcBef>
                <a:spcPts val="0"/>
              </a:spcBef>
              <a:buClr>
                <a:srgbClr val="000000"/>
              </a:buClr>
              <a:buSzPct val="100000"/>
              <a:buFont typeface="Arial"/>
              <a:buChar char="●"/>
            </a:pPr>
            <a:r>
              <a:rPr lang="en" sz="1800">
                <a:solidFill>
                  <a:srgbClr val="000000"/>
                </a:solidFill>
                <a:latin typeface="Arial"/>
                <a:ea typeface="Arial"/>
                <a:cs typeface="Arial"/>
                <a:sym typeface="Arial"/>
              </a:rPr>
              <a:t>All applications access hardware resources (i.e. memory, i/o) through system calls to operating system.</a:t>
            </a:r>
          </a:p>
          <a:p>
            <a:pPr lvl="0" rtl="0">
              <a:lnSpc>
                <a:spcPct val="80000"/>
              </a:lnSpc>
              <a:spcBef>
                <a:spcPts val="0"/>
              </a:spcBef>
              <a:buNone/>
            </a:pPr>
            <a:r>
              <a:t/>
            </a:r>
            <a:endParaRPr sz="1800">
              <a:solidFill>
                <a:srgbClr val="000000"/>
              </a:solidFill>
              <a:latin typeface="Arial"/>
              <a:ea typeface="Arial"/>
              <a:cs typeface="Arial"/>
              <a:sym typeface="Arial"/>
            </a:endParaRPr>
          </a:p>
          <a:p>
            <a:pPr indent="-342900" lvl="0" marL="457200" rtl="0">
              <a:lnSpc>
                <a:spcPct val="80000"/>
              </a:lnSpc>
              <a:spcBef>
                <a:spcPts val="280"/>
              </a:spcBef>
              <a:buClr>
                <a:srgbClr val="000000"/>
              </a:buClr>
              <a:buSzPct val="100000"/>
              <a:buFont typeface="Arial"/>
              <a:buChar char="●"/>
            </a:pPr>
            <a:r>
              <a:rPr lang="en" sz="1800">
                <a:solidFill>
                  <a:srgbClr val="000000"/>
                </a:solidFill>
                <a:latin typeface="Arial"/>
                <a:ea typeface="Arial"/>
                <a:cs typeface="Arial"/>
                <a:sym typeface="Arial"/>
              </a:rPr>
              <a:t>Since software is developed separately from hardware.  Software is not necessarily optimized for hardware.</a:t>
            </a:r>
          </a:p>
        </p:txBody>
      </p:sp>
      <p:pic>
        <p:nvPicPr>
          <p:cNvPr id="207" name="Shape 207"/>
          <p:cNvPicPr preferRelativeResize="0"/>
          <p:nvPr/>
        </p:nvPicPr>
        <p:blipFill rotWithShape="1">
          <a:blip r:embed="rId3">
            <a:alphaModFix/>
          </a:blip>
          <a:srcRect b="0" l="0" r="0" t="0"/>
          <a:stretch/>
        </p:blipFill>
        <p:spPr>
          <a:xfrm>
            <a:off x="5800875" y="2316050"/>
            <a:ext cx="3228900" cy="272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ctrTitle"/>
          </p:nvPr>
        </p:nvSpPr>
        <p:spPr>
          <a:xfrm>
            <a:off x="729450" y="1322450"/>
            <a:ext cx="7688100" cy="910800"/>
          </a:xfrm>
          <a:prstGeom prst="rect">
            <a:avLst/>
          </a:prstGeom>
        </p:spPr>
        <p:txBody>
          <a:bodyPr anchorCtr="0" anchor="t" bIns="91425" lIns="91425" rIns="91425" wrap="square" tIns="91425">
            <a:noAutofit/>
          </a:bodyPr>
          <a:lstStyle/>
          <a:p>
            <a:pPr lvl="0">
              <a:spcBef>
                <a:spcPts val="0"/>
              </a:spcBef>
              <a:buNone/>
            </a:pPr>
            <a:r>
              <a:rPr lang="en" sz="3600"/>
              <a:t>Architected Interfaces</a:t>
            </a:r>
          </a:p>
        </p:txBody>
      </p:sp>
      <p:sp>
        <p:nvSpPr>
          <p:cNvPr id="213" name="Shape 213"/>
          <p:cNvSpPr txBox="1"/>
          <p:nvPr>
            <p:ph idx="1" type="subTitle"/>
          </p:nvPr>
        </p:nvSpPr>
        <p:spPr>
          <a:xfrm>
            <a:off x="659077" y="2414175"/>
            <a:ext cx="7688100" cy="5412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VM implementations lie at architected interfaces.</a:t>
            </a:r>
          </a:p>
          <a:p>
            <a:pPr lvl="0" rtl="0">
              <a:spcBef>
                <a:spcPts val="0"/>
              </a:spcBef>
              <a:buNone/>
            </a:pPr>
            <a:r>
              <a:t/>
            </a:r>
            <a:endParaRPr sz="2400">
              <a:solidFill>
                <a:srgbClr val="000000"/>
              </a:solidFill>
              <a:latin typeface="Times New Roman"/>
              <a:ea typeface="Times New Roman"/>
              <a:cs typeface="Times New Roman"/>
              <a:sym typeface="Times New Roman"/>
            </a:endParaRPr>
          </a:p>
          <a:p>
            <a:pPr indent="-381000" lvl="0" marL="457200" rtl="0">
              <a:spcBef>
                <a:spcPts val="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 Architecture, refers to a formal specification of an interface in the system, including the logical behavior of resources managed via the interface</a:t>
            </a:r>
          </a:p>
          <a:p>
            <a:pPr lvl="0">
              <a:spcBef>
                <a:spcPts val="0"/>
              </a:spcBef>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729450" y="1322450"/>
            <a:ext cx="7688100" cy="914700"/>
          </a:xfrm>
          <a:prstGeom prst="rect">
            <a:avLst/>
          </a:prstGeom>
        </p:spPr>
        <p:txBody>
          <a:bodyPr anchorCtr="0" anchor="t" bIns="91425" lIns="91425" rIns="91425" wrap="square" tIns="91425">
            <a:noAutofit/>
          </a:bodyPr>
          <a:lstStyle/>
          <a:p>
            <a:pPr lvl="0">
              <a:spcBef>
                <a:spcPts val="0"/>
              </a:spcBef>
              <a:buNone/>
            </a:pPr>
            <a:r>
              <a:rPr lang="en"/>
              <a:t>Brief History</a:t>
            </a:r>
          </a:p>
        </p:txBody>
      </p:sp>
      <p:sp>
        <p:nvSpPr>
          <p:cNvPr id="94" name="Shape 94"/>
          <p:cNvSpPr txBox="1"/>
          <p:nvPr>
            <p:ph idx="1" type="subTitle"/>
          </p:nvPr>
        </p:nvSpPr>
        <p:spPr>
          <a:xfrm>
            <a:off x="667250" y="2160950"/>
            <a:ext cx="8552100" cy="2232300"/>
          </a:xfrm>
          <a:prstGeom prst="rect">
            <a:avLst/>
          </a:prstGeom>
        </p:spPr>
        <p:txBody>
          <a:bodyPr anchorCtr="0" anchor="t" bIns="91425" lIns="91425" rIns="91425" wrap="square" tIns="91425">
            <a:noAutofit/>
          </a:bodyPr>
          <a:lstStyle/>
          <a:p>
            <a:pPr indent="-342900" lvl="0" marL="4572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Virtualization concept first appeared in IBM mainframes in 1972</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 In late 1990s Intel CPUs fast enough for researchers to try virtualizing on general purpose PCs</a:t>
            </a:r>
          </a:p>
          <a:p>
            <a:pPr indent="-342900" lvl="1" marL="9144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XEN and VMware</a:t>
            </a:r>
          </a:p>
          <a:p>
            <a:pPr indent="-342900" lvl="1" marL="9144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Expanded to many OSes, CPUs, VMMs (Virtual Machine Monitor - see later slides)</a:t>
            </a:r>
          </a:p>
          <a:p>
            <a:pPr indent="0" lvl="0" marL="457200" rtl="0">
              <a:spcBef>
                <a:spcPts val="0"/>
              </a:spcBef>
              <a:buNone/>
            </a:pPr>
            <a:r>
              <a:rPr lang="en"/>
              <a:t>		</a:t>
            </a:r>
          </a:p>
          <a:p>
            <a:pPr lvl="0" rtl="0">
              <a:spcBef>
                <a:spcPts val="0"/>
              </a:spcBef>
              <a:buNone/>
            </a:pPr>
            <a:r>
              <a:t/>
            </a:r>
            <a:endParaRP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Shape 218"/>
          <p:cNvPicPr preferRelativeResize="0"/>
          <p:nvPr/>
        </p:nvPicPr>
        <p:blipFill>
          <a:blip r:embed="rId3">
            <a:alphaModFix/>
          </a:blip>
          <a:stretch>
            <a:fillRect/>
          </a:stretch>
        </p:blipFill>
        <p:spPr>
          <a:xfrm>
            <a:off x="814350" y="1322450"/>
            <a:ext cx="7239650" cy="337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ctrTitle"/>
          </p:nvPr>
        </p:nvSpPr>
        <p:spPr>
          <a:xfrm>
            <a:off x="729450" y="1322450"/>
            <a:ext cx="7688100" cy="759900"/>
          </a:xfrm>
          <a:prstGeom prst="rect">
            <a:avLst/>
          </a:prstGeom>
        </p:spPr>
        <p:txBody>
          <a:bodyPr anchorCtr="0" anchor="t" bIns="91425" lIns="91425" rIns="91425" wrap="square" tIns="91425">
            <a:noAutofit/>
          </a:bodyPr>
          <a:lstStyle/>
          <a:p>
            <a:pPr lvl="0">
              <a:spcBef>
                <a:spcPts val="0"/>
              </a:spcBef>
              <a:buNone/>
            </a:pPr>
            <a:r>
              <a:rPr lang="en"/>
              <a:t>What is a “Machine”??</a:t>
            </a:r>
          </a:p>
        </p:txBody>
      </p:sp>
      <p:sp>
        <p:nvSpPr>
          <p:cNvPr id="224" name="Shape 224"/>
          <p:cNvSpPr txBox="1"/>
          <p:nvPr>
            <p:ph idx="1" type="subTitle"/>
          </p:nvPr>
        </p:nvSpPr>
        <p:spPr>
          <a:xfrm>
            <a:off x="729450" y="2012400"/>
            <a:ext cx="7068900" cy="2878800"/>
          </a:xfrm>
          <a:prstGeom prst="rect">
            <a:avLst/>
          </a:prstGeom>
        </p:spPr>
        <p:txBody>
          <a:bodyPr anchorCtr="0" anchor="t" bIns="91425" lIns="91425" rIns="91425" wrap="square" tIns="91425">
            <a:noAutofit/>
          </a:bodyPr>
          <a:lstStyle/>
          <a:p>
            <a:pPr indent="-342900" lvl="0" marL="457200" rtl="0">
              <a:lnSpc>
                <a:spcPct val="200000"/>
              </a:lnSpc>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Consists of a logical memory address space</a:t>
            </a:r>
          </a:p>
          <a:p>
            <a:pPr indent="-342900" lvl="0" marL="457200" rtl="0">
              <a:lnSpc>
                <a:spcPct val="200000"/>
              </a:lnSpc>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The machine’s I/O is visible only </a:t>
            </a:r>
            <a:r>
              <a:rPr lang="en" sz="1800">
                <a:solidFill>
                  <a:srgbClr val="000000"/>
                </a:solidFill>
                <a:latin typeface="Times New Roman"/>
                <a:ea typeface="Times New Roman"/>
                <a:cs typeface="Times New Roman"/>
                <a:sym typeface="Times New Roman"/>
              </a:rPr>
              <a:t>through</a:t>
            </a:r>
            <a:r>
              <a:rPr lang="en" sz="1800">
                <a:solidFill>
                  <a:srgbClr val="000000"/>
                </a:solidFill>
                <a:latin typeface="Times New Roman"/>
                <a:ea typeface="Times New Roman"/>
                <a:cs typeface="Times New Roman"/>
                <a:sym typeface="Times New Roman"/>
              </a:rPr>
              <a:t> the OS.</a:t>
            </a:r>
          </a:p>
          <a:p>
            <a:pPr indent="-342900" lvl="0" marL="457200" rtl="0">
              <a:lnSpc>
                <a:spcPct val="200000"/>
              </a:lnSpc>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Thus the ABI defines the machine as seen by a process</a:t>
            </a:r>
          </a:p>
          <a:p>
            <a:pPr indent="-342900" lvl="0" marL="457200">
              <a:lnSpc>
                <a:spcPct val="200000"/>
              </a:lnSpc>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 Similarly, the API specifies the machine characteristics as seen by an application’s HLL program.</a:t>
            </a:r>
          </a:p>
        </p:txBody>
      </p:sp>
      <p:pic>
        <p:nvPicPr>
          <p:cNvPr id="225" name="Shape 225"/>
          <p:cNvPicPr preferRelativeResize="0"/>
          <p:nvPr/>
        </p:nvPicPr>
        <p:blipFill>
          <a:blip r:embed="rId3">
            <a:alphaModFix/>
          </a:blip>
          <a:stretch>
            <a:fillRect/>
          </a:stretch>
        </p:blipFill>
        <p:spPr>
          <a:xfrm>
            <a:off x="729450" y="1161125"/>
            <a:ext cx="96350" cy="96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ctrTitle"/>
          </p:nvPr>
        </p:nvSpPr>
        <p:spPr>
          <a:xfrm>
            <a:off x="727950" y="1260550"/>
            <a:ext cx="7688100" cy="760800"/>
          </a:xfrm>
          <a:prstGeom prst="rect">
            <a:avLst/>
          </a:prstGeom>
        </p:spPr>
        <p:txBody>
          <a:bodyPr anchorCtr="0" anchor="t" bIns="91425" lIns="91425" rIns="91425" wrap="square" tIns="91425">
            <a:noAutofit/>
          </a:bodyPr>
          <a:lstStyle/>
          <a:p>
            <a:pPr lvl="0">
              <a:spcBef>
                <a:spcPts val="0"/>
              </a:spcBef>
              <a:buNone/>
            </a:pPr>
            <a:r>
              <a:rPr lang="en"/>
              <a:t>Process VMs</a:t>
            </a:r>
          </a:p>
        </p:txBody>
      </p:sp>
      <p:sp>
        <p:nvSpPr>
          <p:cNvPr id="231" name="Shape 231"/>
          <p:cNvSpPr txBox="1"/>
          <p:nvPr>
            <p:ph idx="1" type="subTitle"/>
          </p:nvPr>
        </p:nvSpPr>
        <p:spPr>
          <a:xfrm>
            <a:off x="654075" y="2021350"/>
            <a:ext cx="8320800" cy="2920800"/>
          </a:xfrm>
          <a:prstGeom prst="rect">
            <a:avLst/>
          </a:prstGeom>
        </p:spPr>
        <p:txBody>
          <a:bodyPr anchorCtr="0" anchor="t" bIns="91425" lIns="91425" rIns="91425" wrap="square" tIns="91425">
            <a:noAutofit/>
          </a:bodyPr>
          <a:lstStyle/>
          <a:p>
            <a:pPr indent="0" lvl="0" marL="457200" marR="0" rtl="0" algn="l">
              <a:lnSpc>
                <a:spcPct val="90000"/>
              </a:lnSpc>
              <a:spcBef>
                <a:spcPts val="560"/>
              </a:spcBef>
              <a:spcAft>
                <a:spcPts val="0"/>
              </a:spcAft>
              <a:buNone/>
            </a:pPr>
            <a:r>
              <a:rPr lang="en" sz="2400">
                <a:solidFill>
                  <a:srgbClr val="000000"/>
                </a:solidFill>
                <a:latin typeface="Times New Roman"/>
                <a:ea typeface="Times New Roman"/>
                <a:cs typeface="Times New Roman"/>
                <a:sym typeface="Times New Roman"/>
              </a:rPr>
              <a:t>Virtual machines can be instantiated for a single program (i.e. think Java)</a:t>
            </a:r>
          </a:p>
          <a:p>
            <a:pPr indent="-228600" lvl="2" marL="1143000" rtl="0">
              <a:lnSpc>
                <a:spcPct val="90000"/>
              </a:lnSpc>
              <a:spcBef>
                <a:spcPts val="48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Virtual machine terminates when process terminates.</a:t>
            </a:r>
          </a:p>
          <a:p>
            <a:pPr indent="0" lvl="0" marL="914400" rtl="0">
              <a:spcBef>
                <a:spcPts val="0"/>
              </a:spcBef>
              <a:buNone/>
            </a:pPr>
            <a:r>
              <a:t/>
            </a:r>
            <a:endParaRPr sz="2400">
              <a:solidFill>
                <a:srgbClr val="000000"/>
              </a:solidFill>
              <a:latin typeface="Times New Roman"/>
              <a:ea typeface="Times New Roman"/>
              <a:cs typeface="Times New Roman"/>
              <a:sym typeface="Times New Roman"/>
            </a:endParaRPr>
          </a:p>
          <a:p>
            <a:pPr indent="-228600" lvl="2" marL="1143000" rtl="0">
              <a:spcBef>
                <a:spcPts val="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Provide </a:t>
            </a:r>
            <a:r>
              <a:rPr b="1" lang="en" sz="2400">
                <a:solidFill>
                  <a:srgbClr val="000000"/>
                </a:solidFill>
                <a:latin typeface="Times New Roman"/>
                <a:ea typeface="Times New Roman"/>
                <a:cs typeface="Times New Roman"/>
                <a:sym typeface="Times New Roman"/>
              </a:rPr>
              <a:t>platform independent programming environment </a:t>
            </a:r>
            <a:r>
              <a:rPr lang="en" sz="2400">
                <a:solidFill>
                  <a:srgbClr val="000000"/>
                </a:solidFill>
                <a:latin typeface="Times New Roman"/>
                <a:ea typeface="Times New Roman"/>
                <a:cs typeface="Times New Roman"/>
                <a:sym typeface="Times New Roman"/>
              </a:rPr>
              <a:t>that abstracts away details of underlying hardware or OS.</a:t>
            </a:r>
          </a:p>
          <a:p>
            <a:pPr indent="0" lvl="0" marL="914400" rtl="0">
              <a:lnSpc>
                <a:spcPct val="90000"/>
              </a:lnSpc>
              <a:spcBef>
                <a:spcPts val="480"/>
              </a:spcBef>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ctrTitle"/>
          </p:nvPr>
        </p:nvSpPr>
        <p:spPr>
          <a:xfrm>
            <a:off x="729450" y="1322450"/>
            <a:ext cx="7688100" cy="788100"/>
          </a:xfrm>
          <a:prstGeom prst="rect">
            <a:avLst/>
          </a:prstGeom>
        </p:spPr>
        <p:txBody>
          <a:bodyPr anchorCtr="0" anchor="t" bIns="91425" lIns="91425" rIns="91425" wrap="square" tIns="91425">
            <a:noAutofit/>
          </a:bodyPr>
          <a:lstStyle/>
          <a:p>
            <a:pPr lvl="0" rtl="0">
              <a:spcBef>
                <a:spcPts val="0"/>
              </a:spcBef>
              <a:buNone/>
            </a:pPr>
            <a:r>
              <a:rPr lang="en"/>
              <a:t>Multiprogrammed systems</a:t>
            </a:r>
          </a:p>
        </p:txBody>
      </p:sp>
      <p:sp>
        <p:nvSpPr>
          <p:cNvPr id="237" name="Shape 237"/>
          <p:cNvSpPr txBox="1"/>
          <p:nvPr>
            <p:ph idx="1" type="subTitle"/>
          </p:nvPr>
        </p:nvSpPr>
        <p:spPr>
          <a:xfrm>
            <a:off x="727950" y="2447050"/>
            <a:ext cx="7688100" cy="1703400"/>
          </a:xfrm>
          <a:prstGeom prst="rect">
            <a:avLst/>
          </a:prstGeom>
        </p:spPr>
        <p:txBody>
          <a:bodyPr anchorCtr="0" anchor="t" bIns="91425" lIns="91425" rIns="91425" wrap="square" tIns="91425">
            <a:noAutofit/>
          </a:bodyPr>
          <a:lstStyle/>
          <a:p>
            <a:pPr indent="-381000" lvl="0" marL="457200" rtl="0">
              <a:lnSpc>
                <a:spcPct val="115000"/>
              </a:lnSpc>
              <a:spcBef>
                <a:spcPts val="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Most operating systems can simultaneously support multiple user processes through multiprogramming</a:t>
            </a:r>
          </a:p>
          <a:p>
            <a:pPr indent="-381000" lvl="1" marL="914400" rtl="0">
              <a:lnSpc>
                <a:spcPct val="115000"/>
              </a:lnSpc>
              <a:spcBef>
                <a:spcPts val="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Gives each process the illusion of having a complete machine to itself</a:t>
            </a:r>
          </a:p>
        </p:txBody>
      </p:sp>
      <p:pic>
        <p:nvPicPr>
          <p:cNvPr id="238" name="Shape 238"/>
          <p:cNvPicPr preferRelativeResize="0"/>
          <p:nvPr/>
        </p:nvPicPr>
        <p:blipFill>
          <a:blip r:embed="rId3">
            <a:alphaModFix/>
          </a:blip>
          <a:stretch>
            <a:fillRect/>
          </a:stretch>
        </p:blipFill>
        <p:spPr>
          <a:xfrm>
            <a:off x="729450" y="1161125"/>
            <a:ext cx="96350" cy="9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44" name="Shape 244"/>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45" name="Shape 245"/>
          <p:cNvPicPr preferRelativeResize="0"/>
          <p:nvPr/>
        </p:nvPicPr>
        <p:blipFill rotWithShape="1">
          <a:blip r:embed="rId3">
            <a:alphaModFix/>
          </a:blip>
          <a:srcRect b="1931" l="0" r="0" t="0"/>
          <a:stretch/>
        </p:blipFill>
        <p:spPr>
          <a:xfrm>
            <a:off x="0" y="259875"/>
            <a:ext cx="9144000" cy="4816925"/>
          </a:xfrm>
          <a:prstGeom prst="rect">
            <a:avLst/>
          </a:prstGeom>
          <a:noFill/>
          <a:ln>
            <a:noFill/>
          </a:ln>
        </p:spPr>
      </p:pic>
      <p:sp>
        <p:nvSpPr>
          <p:cNvPr id="246" name="Shape 246"/>
          <p:cNvSpPr txBox="1"/>
          <p:nvPr/>
        </p:nvSpPr>
        <p:spPr>
          <a:xfrm>
            <a:off x="3161100" y="549675"/>
            <a:ext cx="1150800" cy="3606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pic>
        <p:nvPicPr>
          <p:cNvPr id="247" name="Shape 247"/>
          <p:cNvPicPr preferRelativeResize="0"/>
          <p:nvPr/>
        </p:nvPicPr>
        <p:blipFill>
          <a:blip r:embed="rId4">
            <a:alphaModFix/>
          </a:blip>
          <a:stretch>
            <a:fillRect/>
          </a:stretch>
        </p:blipFill>
        <p:spPr>
          <a:xfrm>
            <a:off x="729450" y="1161125"/>
            <a:ext cx="96350" cy="96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ctrTitle"/>
          </p:nvPr>
        </p:nvSpPr>
        <p:spPr>
          <a:xfrm>
            <a:off x="819850" y="1211450"/>
            <a:ext cx="8622600" cy="670200"/>
          </a:xfrm>
          <a:prstGeom prst="rect">
            <a:avLst/>
          </a:prstGeom>
        </p:spPr>
        <p:txBody>
          <a:bodyPr anchorCtr="0" anchor="t" bIns="91425" lIns="91425" rIns="91425" wrap="square" tIns="91425">
            <a:noAutofit/>
          </a:bodyPr>
          <a:lstStyle/>
          <a:p>
            <a:pPr lvl="0">
              <a:spcBef>
                <a:spcPts val="0"/>
              </a:spcBef>
              <a:buNone/>
            </a:pPr>
            <a:r>
              <a:rPr lang="en" sz="3000"/>
              <a:t>Emulators and dynamic binary translators</a:t>
            </a:r>
          </a:p>
        </p:txBody>
      </p:sp>
      <p:sp>
        <p:nvSpPr>
          <p:cNvPr id="253" name="Shape 253"/>
          <p:cNvSpPr txBox="1"/>
          <p:nvPr>
            <p:ph idx="1" type="subTitle"/>
          </p:nvPr>
        </p:nvSpPr>
        <p:spPr>
          <a:xfrm>
            <a:off x="914525" y="1936925"/>
            <a:ext cx="7727100" cy="2765700"/>
          </a:xfrm>
          <a:prstGeom prst="rect">
            <a:avLst/>
          </a:prstGeom>
        </p:spPr>
        <p:txBody>
          <a:bodyPr anchorCtr="0" anchor="t" bIns="91425" lIns="91425" rIns="91425" wrap="square" tIns="91425">
            <a:noAutofit/>
          </a:bodyPr>
          <a:lstStyle/>
          <a:p>
            <a:pPr lvl="0" rtl="0">
              <a:spcBef>
                <a:spcPts val="0"/>
              </a:spcBef>
              <a:buNone/>
            </a:pPr>
            <a:r>
              <a:rPr b="1" lang="en" sz="1800">
                <a:solidFill>
                  <a:srgbClr val="000000"/>
                </a:solidFill>
                <a:latin typeface="Times New Roman"/>
                <a:ea typeface="Times New Roman"/>
                <a:cs typeface="Times New Roman"/>
                <a:sym typeface="Times New Roman"/>
              </a:rPr>
              <a:t>Emulation </a:t>
            </a:r>
            <a:r>
              <a:rPr lang="en" sz="1800">
                <a:solidFill>
                  <a:srgbClr val="000000"/>
                </a:solidFill>
                <a:latin typeface="Times New Roman"/>
                <a:ea typeface="Times New Roman"/>
                <a:cs typeface="Times New Roman"/>
                <a:sym typeface="Times New Roman"/>
              </a:rPr>
              <a:t>is what we do when we try to make one system behave like or imitate a different system. The most straightforward way of performing emulation is through</a:t>
            </a:r>
          </a:p>
          <a:p>
            <a:pPr lvl="0" rtl="0">
              <a:spcBef>
                <a:spcPts val="0"/>
              </a:spcBef>
              <a:buNone/>
            </a:pPr>
            <a:r>
              <a:rPr b="1" lang="en" sz="1800">
                <a:solidFill>
                  <a:srgbClr val="000000"/>
                </a:solidFill>
                <a:latin typeface="Times New Roman"/>
                <a:ea typeface="Times New Roman"/>
                <a:cs typeface="Times New Roman"/>
                <a:sym typeface="Times New Roman"/>
              </a:rPr>
              <a:t>Interpretation </a:t>
            </a:r>
          </a:p>
          <a:p>
            <a:pPr lvl="0" rtl="0">
              <a:spcBef>
                <a:spcPts val="0"/>
              </a:spcBef>
              <a:buNone/>
            </a:pPr>
            <a:r>
              <a:t/>
            </a:r>
            <a:endParaRPr sz="1800">
              <a:solidFill>
                <a:srgbClr val="000000"/>
              </a:solidFill>
              <a:latin typeface="Times New Roman"/>
              <a:ea typeface="Times New Roman"/>
              <a:cs typeface="Times New Roman"/>
              <a:sym typeface="Times New Roman"/>
            </a:endParaRPr>
          </a:p>
          <a:p>
            <a:pPr lvl="0" rtl="0">
              <a:spcBef>
                <a:spcPts val="0"/>
              </a:spcBef>
              <a:buNone/>
            </a:pPr>
            <a:r>
              <a:rPr lang="en" sz="1800">
                <a:solidFill>
                  <a:srgbClr val="000000"/>
                </a:solidFill>
                <a:latin typeface="Times New Roman"/>
                <a:ea typeface="Times New Roman"/>
                <a:cs typeface="Times New Roman"/>
                <a:sym typeface="Times New Roman"/>
              </a:rPr>
              <a:t> An </a:t>
            </a:r>
            <a:r>
              <a:rPr b="1" lang="en" sz="1800">
                <a:solidFill>
                  <a:srgbClr val="000000"/>
                </a:solidFill>
                <a:latin typeface="Times New Roman"/>
                <a:ea typeface="Times New Roman"/>
                <a:cs typeface="Times New Roman"/>
                <a:sym typeface="Times New Roman"/>
              </a:rPr>
              <a:t>interpreter </a:t>
            </a:r>
            <a:r>
              <a:rPr lang="en" sz="1800">
                <a:solidFill>
                  <a:srgbClr val="000000"/>
                </a:solidFill>
                <a:latin typeface="Times New Roman"/>
                <a:ea typeface="Times New Roman"/>
                <a:cs typeface="Times New Roman"/>
                <a:sym typeface="Times New Roman"/>
              </a:rPr>
              <a:t>program fetches, decodes, and emulates the execution of individual guest instructions.  However, slow process.</a:t>
            </a:r>
          </a:p>
          <a:p>
            <a:pPr lvl="0" rtl="0">
              <a:spcBef>
                <a:spcPts val="0"/>
              </a:spcBef>
              <a:buNone/>
            </a:pPr>
            <a:r>
              <a:t/>
            </a:r>
            <a:endParaRPr sz="1800">
              <a:solidFill>
                <a:srgbClr val="000000"/>
              </a:solidFill>
              <a:latin typeface="Times New Roman"/>
              <a:ea typeface="Times New Roman"/>
              <a:cs typeface="Times New Roman"/>
              <a:sym typeface="Times New Roman"/>
            </a:endParaRPr>
          </a:p>
          <a:p>
            <a:pPr lvl="0" rtl="0">
              <a:spcBef>
                <a:spcPts val="0"/>
              </a:spcBef>
              <a:buNone/>
            </a:pPr>
            <a:r>
              <a:rPr b="1" lang="en" sz="1800">
                <a:solidFill>
                  <a:srgbClr val="000000"/>
                </a:solidFill>
                <a:latin typeface="Times New Roman"/>
                <a:ea typeface="Times New Roman"/>
                <a:cs typeface="Times New Roman"/>
                <a:sym typeface="Times New Roman"/>
              </a:rPr>
              <a:t>dynamic binary translation,</a:t>
            </a:r>
            <a:r>
              <a:rPr lang="en" sz="1800">
                <a:solidFill>
                  <a:srgbClr val="000000"/>
                </a:solidFill>
                <a:latin typeface="Times New Roman"/>
                <a:ea typeface="Times New Roman"/>
                <a:cs typeface="Times New Roman"/>
                <a:sym typeface="Times New Roman"/>
              </a:rPr>
              <a:t> which converts guest instructions to host instructions in blocks rather than instruction by instruction and saves them for reuse in a software cache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ctrTitle"/>
          </p:nvPr>
        </p:nvSpPr>
        <p:spPr>
          <a:xfrm>
            <a:off x="729450" y="1322450"/>
            <a:ext cx="7688100" cy="761700"/>
          </a:xfrm>
          <a:prstGeom prst="rect">
            <a:avLst/>
          </a:prstGeom>
        </p:spPr>
        <p:txBody>
          <a:bodyPr anchorCtr="0" anchor="t" bIns="91425" lIns="91425" rIns="91425" wrap="square" tIns="91425">
            <a:noAutofit/>
          </a:bodyPr>
          <a:lstStyle/>
          <a:p>
            <a:pPr lvl="0">
              <a:spcBef>
                <a:spcPts val="0"/>
              </a:spcBef>
              <a:buNone/>
            </a:pPr>
            <a:r>
              <a:rPr lang="en" sz="3000"/>
              <a:t>Same-ISA binary optimizers</a:t>
            </a:r>
          </a:p>
        </p:txBody>
      </p:sp>
      <p:sp>
        <p:nvSpPr>
          <p:cNvPr id="259" name="Shape 259"/>
          <p:cNvSpPr txBox="1"/>
          <p:nvPr>
            <p:ph idx="1" type="subTitle"/>
          </p:nvPr>
        </p:nvSpPr>
        <p:spPr>
          <a:xfrm>
            <a:off x="820050" y="2135225"/>
            <a:ext cx="7597500" cy="1400400"/>
          </a:xfrm>
          <a:prstGeom prst="rect">
            <a:avLst/>
          </a:prstGeom>
        </p:spPr>
        <p:txBody>
          <a:bodyPr anchorCtr="0" anchor="t" bIns="91425" lIns="91425" rIns="91425" wrap="square" tIns="91425">
            <a:noAutofit/>
          </a:bodyPr>
          <a:lstStyle/>
          <a:p>
            <a:pPr lvl="0">
              <a:spcBef>
                <a:spcPts val="0"/>
              </a:spcBef>
              <a:buNone/>
            </a:pPr>
            <a:r>
              <a:rPr lang="en" sz="2400">
                <a:solidFill>
                  <a:srgbClr val="000000"/>
                </a:solidFill>
                <a:latin typeface="Times New Roman"/>
                <a:ea typeface="Times New Roman"/>
                <a:cs typeface="Times New Roman"/>
                <a:sym typeface="Times New Roman"/>
              </a:rPr>
              <a:t>To reduce performance losses, dynamic binary translators sometimes perform code optimizations during translation.</a:t>
            </a:r>
          </a:p>
          <a:p>
            <a:pPr lvl="0">
              <a:spcBef>
                <a:spcPts val="0"/>
              </a:spcBef>
              <a:buNone/>
            </a:pPr>
            <a:r>
              <a:t/>
            </a:r>
            <a:endParaRP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ctrTitle"/>
          </p:nvPr>
        </p:nvSpPr>
        <p:spPr>
          <a:xfrm>
            <a:off x="729450" y="1322450"/>
            <a:ext cx="7688100" cy="808800"/>
          </a:xfrm>
          <a:prstGeom prst="rect">
            <a:avLst/>
          </a:prstGeom>
        </p:spPr>
        <p:txBody>
          <a:bodyPr anchorCtr="0" anchor="t" bIns="91425" lIns="91425" rIns="91425" wrap="square" tIns="91425">
            <a:noAutofit/>
          </a:bodyPr>
          <a:lstStyle/>
          <a:p>
            <a:pPr lvl="0">
              <a:spcBef>
                <a:spcPts val="0"/>
              </a:spcBef>
              <a:buNone/>
            </a:pPr>
            <a:r>
              <a:rPr lang="en"/>
              <a:t>High-level-language VMs</a:t>
            </a:r>
          </a:p>
        </p:txBody>
      </p:sp>
      <p:sp>
        <p:nvSpPr>
          <p:cNvPr id="265" name="Shape 265"/>
          <p:cNvSpPr txBox="1"/>
          <p:nvPr>
            <p:ph idx="1" type="subTitle"/>
          </p:nvPr>
        </p:nvSpPr>
        <p:spPr>
          <a:xfrm>
            <a:off x="825800" y="2305075"/>
            <a:ext cx="7688100" cy="2005800"/>
          </a:xfrm>
          <a:prstGeom prst="rect">
            <a:avLst/>
          </a:prstGeom>
        </p:spPr>
        <p:txBody>
          <a:bodyPr anchorCtr="0" anchor="t" bIns="91425" lIns="91425" rIns="91425" wrap="square" tIns="91425">
            <a:noAutofit/>
          </a:bodyPr>
          <a:lstStyle/>
          <a:p>
            <a:pPr lvl="0">
              <a:spcBef>
                <a:spcPts val="0"/>
              </a:spcBef>
              <a:buNone/>
            </a:pPr>
            <a:r>
              <a:rPr lang="en" sz="2400">
                <a:solidFill>
                  <a:srgbClr val="000000"/>
                </a:solidFill>
                <a:latin typeface="Times New Roman"/>
                <a:ea typeface="Times New Roman"/>
                <a:cs typeface="Times New Roman"/>
                <a:sym typeface="Times New Roman"/>
              </a:rPr>
              <a:t>For Process VMs, </a:t>
            </a:r>
            <a:r>
              <a:rPr lang="en" sz="2400">
                <a:solidFill>
                  <a:srgbClr val="000000"/>
                </a:solidFill>
                <a:latin typeface="Times New Roman"/>
                <a:ea typeface="Times New Roman"/>
                <a:cs typeface="Times New Roman"/>
                <a:sym typeface="Times New Roman"/>
              </a:rPr>
              <a:t>cross</a:t>
            </a:r>
            <a:r>
              <a:rPr lang="en" sz="2400">
                <a:solidFill>
                  <a:srgbClr val="000000"/>
                </a:solidFill>
                <a:latin typeface="Times New Roman"/>
                <a:ea typeface="Times New Roman"/>
                <a:cs typeface="Times New Roman"/>
                <a:sym typeface="Times New Roman"/>
              </a:rPr>
              <a:t>-platform portability is a key objective that requires full-cross-platform portability by designing a process-level VM as part of an overall HLL application development environment.</a:t>
            </a:r>
          </a:p>
        </p:txBody>
      </p:sp>
      <p:pic>
        <p:nvPicPr>
          <p:cNvPr id="266" name="Shape 266"/>
          <p:cNvPicPr preferRelativeResize="0"/>
          <p:nvPr/>
        </p:nvPicPr>
        <p:blipFill>
          <a:blip r:embed="rId3">
            <a:alphaModFix/>
          </a:blip>
          <a:stretch>
            <a:fillRect/>
          </a:stretch>
        </p:blipFill>
        <p:spPr>
          <a:xfrm>
            <a:off x="729450" y="1161125"/>
            <a:ext cx="96350" cy="96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Shape 271"/>
          <p:cNvPicPr preferRelativeResize="0"/>
          <p:nvPr/>
        </p:nvPicPr>
        <p:blipFill rotWithShape="1">
          <a:blip r:embed="rId3">
            <a:alphaModFix/>
          </a:blip>
          <a:srcRect b="19935" l="0" r="0" t="0"/>
          <a:stretch/>
        </p:blipFill>
        <p:spPr>
          <a:xfrm>
            <a:off x="761712" y="1941200"/>
            <a:ext cx="7620574" cy="2666374"/>
          </a:xfrm>
          <a:prstGeom prst="rect">
            <a:avLst/>
          </a:prstGeom>
          <a:noFill/>
          <a:ln>
            <a:noFill/>
          </a:ln>
        </p:spPr>
      </p:pic>
      <p:sp>
        <p:nvSpPr>
          <p:cNvPr id="272" name="Shape 272"/>
          <p:cNvSpPr txBox="1"/>
          <p:nvPr/>
        </p:nvSpPr>
        <p:spPr>
          <a:xfrm>
            <a:off x="620675" y="1087425"/>
            <a:ext cx="7052400" cy="648900"/>
          </a:xfrm>
          <a:prstGeom prst="rect">
            <a:avLst/>
          </a:prstGeom>
          <a:noFill/>
          <a:ln>
            <a:noFill/>
          </a:ln>
        </p:spPr>
        <p:txBody>
          <a:bodyPr anchorCtr="0" anchor="t" bIns="91425" lIns="91425" rIns="91425" wrap="square" tIns="91425">
            <a:noAutofit/>
          </a:bodyPr>
          <a:lstStyle/>
          <a:p>
            <a:pPr lvl="0" rtl="0">
              <a:spcBef>
                <a:spcPts val="0"/>
              </a:spcBef>
              <a:buNone/>
            </a:pPr>
            <a:r>
              <a:rPr b="1" lang="en" sz="4200">
                <a:solidFill>
                  <a:schemeClr val="dk2"/>
                </a:solidFill>
                <a:latin typeface="Raleway"/>
                <a:ea typeface="Raleway"/>
                <a:cs typeface="Raleway"/>
                <a:sym typeface="Raleway"/>
              </a:rPr>
              <a:t>High-level-language VMs</a:t>
            </a:r>
          </a:p>
          <a:p>
            <a:pPr lvl="0">
              <a:spcBef>
                <a:spcPts val="0"/>
              </a:spcBef>
              <a:buNone/>
            </a:pPr>
            <a:r>
              <a:t/>
            </a:r>
            <a:endParaRPr/>
          </a:p>
        </p:txBody>
      </p:sp>
      <p:pic>
        <p:nvPicPr>
          <p:cNvPr id="273" name="Shape 273"/>
          <p:cNvPicPr preferRelativeResize="0"/>
          <p:nvPr/>
        </p:nvPicPr>
        <p:blipFill>
          <a:blip r:embed="rId4">
            <a:alphaModFix/>
          </a:blip>
          <a:stretch>
            <a:fillRect/>
          </a:stretch>
        </p:blipFill>
        <p:spPr>
          <a:xfrm>
            <a:off x="729450" y="1161125"/>
            <a:ext cx="96350" cy="96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Coming up!</a:t>
            </a:r>
          </a:p>
          <a:p>
            <a:pPr lvl="0">
              <a:spcBef>
                <a:spcPts val="0"/>
              </a:spcBef>
              <a:buNone/>
            </a:pPr>
            <a:r>
              <a:t/>
            </a:r>
            <a:endParaRPr/>
          </a:p>
        </p:txBody>
      </p:sp>
      <p:sp>
        <p:nvSpPr>
          <p:cNvPr id="279" name="Shape 279"/>
          <p:cNvSpPr txBox="1"/>
          <p:nvPr>
            <p:ph idx="1" type="subTitle"/>
          </p:nvPr>
        </p:nvSpPr>
        <p:spPr>
          <a:xfrm>
            <a:off x="727950" y="2593175"/>
            <a:ext cx="7688100" cy="2198700"/>
          </a:xfrm>
          <a:prstGeom prst="rect">
            <a:avLst/>
          </a:prstGeom>
        </p:spPr>
        <p:txBody>
          <a:bodyPr anchorCtr="0" anchor="t" bIns="91425" lIns="91425" rIns="91425" wrap="square" tIns="91425">
            <a:noAutofit/>
          </a:bodyPr>
          <a:lstStyle/>
          <a:p>
            <a:pPr indent="0" lvl="0" marL="0">
              <a:spcBef>
                <a:spcPts val="0"/>
              </a:spcBef>
              <a:buNone/>
            </a:pPr>
            <a:r>
              <a:rPr b="1" lang="en" sz="3000">
                <a:solidFill>
                  <a:schemeClr val="dk2"/>
                </a:solidFill>
                <a:latin typeface="Raleway"/>
                <a:ea typeface="Raleway"/>
                <a:cs typeface="Raleway"/>
                <a:sym typeface="Raleway"/>
              </a:rPr>
              <a:t>System VMs by one and only the King   Adrian.</a:t>
            </a:r>
          </a:p>
          <a:p>
            <a:pPr lvl="0">
              <a:spcBef>
                <a:spcPts val="0"/>
              </a:spcBef>
              <a:buNone/>
            </a:pPr>
            <a:r>
              <a:t/>
            </a:r>
            <a:endParaRPr b="1" sz="3000">
              <a:solidFill>
                <a:schemeClr val="dk2"/>
              </a:solidFill>
              <a:latin typeface="Raleway"/>
              <a:ea typeface="Raleway"/>
              <a:cs typeface="Raleway"/>
              <a:sym typeface="Raleway"/>
            </a:endParaRPr>
          </a:p>
          <a:p>
            <a:pPr lvl="0">
              <a:spcBef>
                <a:spcPts val="0"/>
              </a:spcBef>
              <a:buNone/>
            </a:pPr>
            <a:r>
              <a:rPr b="1" lang="en" sz="1800">
                <a:solidFill>
                  <a:schemeClr val="dk2"/>
                </a:solidFill>
                <a:latin typeface="Times New Roman"/>
                <a:ea typeface="Times New Roman"/>
                <a:cs typeface="Times New Roman"/>
                <a:sym typeface="Times New Roman"/>
              </a:rPr>
              <a:t>https://docs.google.com/presentation/d/1Dz9vm15XhWiV7LcPm40cNS_7hJ-hMMMVESEoJRuD04A/edit#slide=id.g244a7599f0_0_1721</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729450" y="1322450"/>
            <a:ext cx="7688100" cy="953100"/>
          </a:xfrm>
          <a:prstGeom prst="rect">
            <a:avLst/>
          </a:prstGeom>
        </p:spPr>
        <p:txBody>
          <a:bodyPr anchorCtr="0" anchor="t" bIns="91425" lIns="91425" rIns="91425" wrap="square" tIns="91425">
            <a:noAutofit/>
          </a:bodyPr>
          <a:lstStyle/>
          <a:p>
            <a:pPr lvl="0">
              <a:spcBef>
                <a:spcPts val="0"/>
              </a:spcBef>
              <a:buNone/>
            </a:pPr>
            <a:r>
              <a:rPr lang="en"/>
              <a:t>Brief History (con.)</a:t>
            </a:r>
          </a:p>
        </p:txBody>
      </p:sp>
      <p:sp>
        <p:nvSpPr>
          <p:cNvPr id="100" name="Shape 100"/>
          <p:cNvSpPr txBox="1"/>
          <p:nvPr>
            <p:ph idx="1" type="subTitle"/>
          </p:nvPr>
        </p:nvSpPr>
        <p:spPr>
          <a:xfrm>
            <a:off x="729450" y="2275550"/>
            <a:ext cx="7688100" cy="2424300"/>
          </a:xfrm>
          <a:prstGeom prst="rect">
            <a:avLst/>
          </a:prstGeom>
        </p:spPr>
        <p:txBody>
          <a:bodyPr anchorCtr="0" anchor="t" bIns="91425" lIns="91425" rIns="91425" wrap="square" tIns="91425">
            <a:noAutofit/>
          </a:bodyPr>
          <a:lstStyle/>
          <a:p>
            <a:pPr indent="-342900" lvl="0" marL="4572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VMware- Modern Virtual Machine System</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Founded 1998, Research at Stanford University</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VMware Workstation</a:t>
            </a:r>
          </a:p>
          <a:p>
            <a:pPr indent="-342900" lvl="1" marL="9144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Separates</a:t>
            </a:r>
            <a:r>
              <a:rPr lang="en" sz="1800">
                <a:solidFill>
                  <a:srgbClr val="000000"/>
                </a:solidFill>
                <a:latin typeface="Times New Roman"/>
                <a:ea typeface="Times New Roman"/>
                <a:cs typeface="Times New Roman"/>
                <a:sym typeface="Times New Roman"/>
              </a:rPr>
              <a:t> Host OS from virtualization layer</a:t>
            </a:r>
          </a:p>
          <a:p>
            <a:pPr indent="-342900" lvl="1" marL="9144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 Host OS may be Windows, Linux, etc</a:t>
            </a:r>
          </a:p>
          <a:p>
            <a:pPr indent="-342900" lvl="1" marL="91440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Wide variety of Guest operating systems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ctrTitle"/>
          </p:nvPr>
        </p:nvSpPr>
        <p:spPr>
          <a:xfrm>
            <a:off x="729625" y="1178950"/>
            <a:ext cx="7688100" cy="495000"/>
          </a:xfrm>
          <a:prstGeom prst="rect">
            <a:avLst/>
          </a:prstGeom>
        </p:spPr>
        <p:txBody>
          <a:bodyPr anchorCtr="0" anchor="t" bIns="91425" lIns="91425" rIns="91425" wrap="square" tIns="91425">
            <a:noAutofit/>
          </a:bodyPr>
          <a:lstStyle/>
          <a:p>
            <a:pPr lvl="0">
              <a:spcBef>
                <a:spcPts val="0"/>
              </a:spcBef>
              <a:buNone/>
            </a:pPr>
            <a:r>
              <a:rPr lang="en" sz="3000"/>
              <a:t>Questions asked</a:t>
            </a:r>
          </a:p>
        </p:txBody>
      </p:sp>
      <p:sp>
        <p:nvSpPr>
          <p:cNvPr id="285" name="Shape 285"/>
          <p:cNvSpPr txBox="1"/>
          <p:nvPr>
            <p:ph idx="1" type="subTitle"/>
          </p:nvPr>
        </p:nvSpPr>
        <p:spPr>
          <a:xfrm>
            <a:off x="729625" y="2490525"/>
            <a:ext cx="8014200" cy="1651200"/>
          </a:xfrm>
          <a:prstGeom prst="rect">
            <a:avLst/>
          </a:prstGeom>
        </p:spPr>
        <p:txBody>
          <a:bodyPr anchorCtr="0" anchor="t" bIns="91425" lIns="91425" rIns="91425" wrap="square" tIns="91425">
            <a:noAutofit/>
          </a:bodyPr>
          <a:lstStyle/>
          <a:p>
            <a:pPr lvl="0">
              <a:spcBef>
                <a:spcPts val="0"/>
              </a:spcBef>
              <a:buNone/>
            </a:pPr>
            <a:r>
              <a:rPr lang="en" sz="1800">
                <a:solidFill>
                  <a:srgbClr val="000000"/>
                </a:solidFill>
              </a:rPr>
              <a:t>Please refer to the  presentation notes for the questions asked and the answers we gave.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ctrTitle"/>
          </p:nvPr>
        </p:nvSpPr>
        <p:spPr>
          <a:xfrm>
            <a:off x="729450" y="1322450"/>
            <a:ext cx="7688100" cy="789900"/>
          </a:xfrm>
          <a:prstGeom prst="rect">
            <a:avLst/>
          </a:prstGeom>
        </p:spPr>
        <p:txBody>
          <a:bodyPr anchorCtr="0" anchor="t" bIns="91425" lIns="91425" rIns="91425" wrap="square" tIns="91425">
            <a:noAutofit/>
          </a:bodyPr>
          <a:lstStyle/>
          <a:p>
            <a:pPr lvl="0">
              <a:spcBef>
                <a:spcPts val="0"/>
              </a:spcBef>
              <a:buNone/>
            </a:pPr>
            <a:r>
              <a:rPr lang="en"/>
              <a:t>Host and Guest OS          </a:t>
            </a:r>
          </a:p>
        </p:txBody>
      </p:sp>
      <p:sp>
        <p:nvSpPr>
          <p:cNvPr id="106" name="Shape 106"/>
          <p:cNvSpPr txBox="1"/>
          <p:nvPr>
            <p:ph idx="1" type="subTitle"/>
          </p:nvPr>
        </p:nvSpPr>
        <p:spPr>
          <a:xfrm>
            <a:off x="790375" y="2112350"/>
            <a:ext cx="5618400" cy="2818200"/>
          </a:xfrm>
          <a:prstGeom prst="rect">
            <a:avLst/>
          </a:prstGeom>
        </p:spPr>
        <p:txBody>
          <a:bodyPr anchorCtr="0" anchor="t" bIns="91425" lIns="91425" rIns="91425" wrap="square" tIns="91425">
            <a:noAutofit/>
          </a:bodyPr>
          <a:lstStyle/>
          <a:p>
            <a:pPr lvl="0" rtl="0">
              <a:spcBef>
                <a:spcPts val="0"/>
              </a:spcBef>
              <a:buNone/>
            </a:pPr>
            <a:r>
              <a:rPr lang="en" sz="1800">
                <a:solidFill>
                  <a:srgbClr val="000000"/>
                </a:solidFill>
                <a:latin typeface="Times New Roman"/>
                <a:ea typeface="Times New Roman"/>
                <a:cs typeface="Times New Roman"/>
                <a:sym typeface="Times New Roman"/>
              </a:rPr>
              <a:t>A host system would be the primary &amp; first installed operating system actually running and interacting with underlying hardware</a:t>
            </a:r>
          </a:p>
          <a:p>
            <a:pPr lvl="0" rtl="0">
              <a:spcBef>
                <a:spcPts val="0"/>
              </a:spcBef>
              <a:buNone/>
            </a:pPr>
            <a:r>
              <a:t/>
            </a:r>
            <a:endParaRPr sz="1800">
              <a:solidFill>
                <a:srgbClr val="000000"/>
              </a:solidFill>
              <a:latin typeface="Times New Roman"/>
              <a:ea typeface="Times New Roman"/>
              <a:cs typeface="Times New Roman"/>
              <a:sym typeface="Times New Roman"/>
            </a:endParaRPr>
          </a:p>
          <a:p>
            <a:pPr lvl="0" rtl="0">
              <a:spcBef>
                <a:spcPts val="0"/>
              </a:spcBef>
              <a:buNone/>
            </a:pPr>
            <a:r>
              <a:rPr lang="en" sz="1800">
                <a:solidFill>
                  <a:srgbClr val="000000"/>
                </a:solidFill>
                <a:latin typeface="Times New Roman"/>
                <a:ea typeface="Times New Roman"/>
                <a:cs typeface="Times New Roman"/>
                <a:sym typeface="Times New Roman"/>
              </a:rPr>
              <a:t>A guest system (guest operating system) is a virtual guest or virtual machine (VM) that is installed under the host operating system. The guests are the VMs that you run in your virtualization platform. The OS running in the simulated environment.</a:t>
            </a:r>
          </a:p>
          <a:p>
            <a:pPr lvl="0" rtl="0">
              <a:spcBef>
                <a:spcPts val="0"/>
              </a:spcBef>
              <a:buNone/>
            </a:pPr>
            <a:r>
              <a:t/>
            </a:r>
            <a:endParaRPr sz="1200">
              <a:solidFill>
                <a:srgbClr val="000000"/>
              </a:solidFill>
              <a:latin typeface="Arial"/>
              <a:ea typeface="Arial"/>
              <a:cs typeface="Arial"/>
              <a:sym typeface="Arial"/>
            </a:endParaRPr>
          </a:p>
        </p:txBody>
      </p:sp>
      <p:pic>
        <p:nvPicPr>
          <p:cNvPr id="107" name="Shape 107"/>
          <p:cNvPicPr preferRelativeResize="0"/>
          <p:nvPr/>
        </p:nvPicPr>
        <p:blipFill>
          <a:blip r:embed="rId3">
            <a:alphaModFix/>
          </a:blip>
          <a:stretch>
            <a:fillRect/>
          </a:stretch>
        </p:blipFill>
        <p:spPr>
          <a:xfrm>
            <a:off x="6408777" y="1547325"/>
            <a:ext cx="2478524" cy="2228850"/>
          </a:xfrm>
          <a:prstGeom prst="rect">
            <a:avLst/>
          </a:prstGeom>
          <a:noFill/>
          <a:ln>
            <a:noFill/>
          </a:ln>
        </p:spPr>
      </p:pic>
      <p:pic>
        <p:nvPicPr>
          <p:cNvPr id="108" name="Shape 108"/>
          <p:cNvPicPr preferRelativeResize="0"/>
          <p:nvPr/>
        </p:nvPicPr>
        <p:blipFill>
          <a:blip r:embed="rId4">
            <a:alphaModFix/>
          </a:blip>
          <a:stretch>
            <a:fillRect/>
          </a:stretch>
        </p:blipFill>
        <p:spPr>
          <a:xfrm>
            <a:off x="729450" y="1161125"/>
            <a:ext cx="96350" cy="9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ctrTitle"/>
          </p:nvPr>
        </p:nvSpPr>
        <p:spPr>
          <a:xfrm>
            <a:off x="813950" y="1322450"/>
            <a:ext cx="7688100" cy="680400"/>
          </a:xfrm>
          <a:prstGeom prst="rect">
            <a:avLst/>
          </a:prstGeom>
        </p:spPr>
        <p:txBody>
          <a:bodyPr anchorCtr="0" anchor="t" bIns="91425" lIns="91425" rIns="91425" wrap="square" tIns="91425">
            <a:noAutofit/>
          </a:bodyPr>
          <a:lstStyle/>
          <a:p>
            <a:pPr lvl="0" rtl="0">
              <a:spcBef>
                <a:spcPts val="0"/>
              </a:spcBef>
              <a:buNone/>
            </a:pPr>
            <a:r>
              <a:rPr lang="en" sz="3000">
                <a:solidFill>
                  <a:srgbClr val="000000"/>
                </a:solidFill>
                <a:latin typeface="Lato"/>
                <a:ea typeface="Lato"/>
                <a:cs typeface="Lato"/>
                <a:sym typeface="Lato"/>
              </a:rPr>
              <a:t>What on earth is a Virtual Machine??</a:t>
            </a:r>
          </a:p>
        </p:txBody>
      </p:sp>
      <p:sp>
        <p:nvSpPr>
          <p:cNvPr id="114" name="Shape 114"/>
          <p:cNvSpPr txBox="1"/>
          <p:nvPr/>
        </p:nvSpPr>
        <p:spPr>
          <a:xfrm>
            <a:off x="1021725" y="2079900"/>
            <a:ext cx="6083400" cy="2835600"/>
          </a:xfrm>
          <a:prstGeom prst="rect">
            <a:avLst/>
          </a:prstGeom>
          <a:noFill/>
          <a:ln>
            <a:noFill/>
          </a:ln>
        </p:spPr>
        <p:txBody>
          <a:bodyPr anchorCtr="0" anchor="t" bIns="91425" lIns="91425" rIns="91425" wrap="square" tIns="91425">
            <a:noAutofit/>
          </a:bodyPr>
          <a:lstStyle/>
          <a:p>
            <a:pPr indent="-342900" lvl="0" marL="457200" rtl="0">
              <a:spcBef>
                <a:spcPts val="0"/>
              </a:spcBef>
              <a:buSzPct val="100000"/>
              <a:buChar char="●"/>
            </a:pPr>
            <a:r>
              <a:rPr lang="en" sz="1800"/>
              <a:t>Benefits</a:t>
            </a:r>
          </a:p>
          <a:p>
            <a:pPr indent="-342900" lvl="0" marL="914400" rtl="0">
              <a:spcBef>
                <a:spcPts val="0"/>
              </a:spcBef>
              <a:buSzPct val="100000"/>
              <a:buAutoNum type="arabicPeriod"/>
            </a:pPr>
            <a:r>
              <a:rPr lang="en" sz="1800"/>
              <a:t>Cross-Platform Compatibility</a:t>
            </a:r>
          </a:p>
          <a:p>
            <a:pPr indent="-342900" lvl="0" marL="914400" rtl="0">
              <a:spcBef>
                <a:spcPts val="0"/>
              </a:spcBef>
              <a:buSzPct val="100000"/>
              <a:buAutoNum type="arabicPeriod"/>
            </a:pPr>
            <a:r>
              <a:rPr lang="en" sz="1800"/>
              <a:t>Increase Security</a:t>
            </a:r>
          </a:p>
          <a:p>
            <a:pPr indent="-342900" lvl="0" marL="914400" rtl="0">
              <a:spcBef>
                <a:spcPts val="0"/>
              </a:spcBef>
              <a:buSzPct val="100000"/>
              <a:buAutoNum type="arabicPeriod"/>
            </a:pPr>
            <a:r>
              <a:rPr lang="en" sz="1800"/>
              <a:t>Enhance Performance</a:t>
            </a:r>
          </a:p>
          <a:p>
            <a:pPr indent="-342900" lvl="0" marL="914400" rtl="0">
              <a:spcBef>
                <a:spcPts val="0"/>
              </a:spcBef>
              <a:buSzPct val="100000"/>
              <a:buAutoNum type="arabicPeriod"/>
            </a:pPr>
            <a:r>
              <a:rPr lang="en" sz="1800"/>
              <a:t>Reduce Infrastructure Complexity &amp; Cost</a:t>
            </a:r>
          </a:p>
          <a:p>
            <a:pPr lvl="0" rtl="0">
              <a:spcBef>
                <a:spcPts val="0"/>
              </a:spcBef>
              <a:buNone/>
            </a:pPr>
            <a:r>
              <a:t/>
            </a:r>
            <a:endParaRPr sz="1800"/>
          </a:p>
          <a:p>
            <a:pPr indent="-342900" lvl="0" marL="457200" rtl="0">
              <a:spcBef>
                <a:spcPts val="0"/>
              </a:spcBef>
              <a:buSzPct val="100000"/>
              <a:buChar char="●"/>
            </a:pPr>
            <a:r>
              <a:rPr lang="en" sz="1800"/>
              <a:t>Eliminate real machine constraint</a:t>
            </a:r>
          </a:p>
          <a:p>
            <a:pPr indent="-342900" lvl="1" marL="914400" rtl="0">
              <a:spcBef>
                <a:spcPts val="0"/>
              </a:spcBef>
              <a:buSzPct val="100000"/>
              <a:buChar char="○"/>
            </a:pPr>
            <a:r>
              <a:rPr lang="en" sz="1800"/>
              <a:t>Increases portability and flexibility</a:t>
            </a:r>
          </a:p>
          <a:p>
            <a:pPr indent="-342900" lvl="1" marL="914400" rtl="0">
              <a:spcBef>
                <a:spcPts val="0"/>
              </a:spcBef>
              <a:buSzPct val="100000"/>
              <a:buChar char="○"/>
            </a:pPr>
            <a:r>
              <a:rPr lang="en" sz="1800"/>
              <a:t>Enhances Software Interoperability</a:t>
            </a:r>
          </a:p>
          <a:p>
            <a:pPr lvl="0" rtl="0">
              <a:spcBef>
                <a:spcPts val="0"/>
              </a:spcBef>
              <a:buNone/>
            </a:pPr>
            <a:r>
              <a:t/>
            </a:r>
            <a:endParaRPr/>
          </a:p>
          <a:p>
            <a:pPr lvl="0" rtl="0">
              <a:spcBef>
                <a:spcPts val="0"/>
              </a:spcBef>
              <a:buNone/>
            </a:pPr>
            <a:r>
              <a:t/>
            </a:r>
            <a:endParaRPr/>
          </a:p>
          <a:p>
            <a:pPr lvl="0" rtl="0">
              <a:spcBef>
                <a:spcPts val="0"/>
              </a:spcBef>
              <a:buNone/>
            </a:pPr>
            <a:r>
              <a:t/>
            </a:r>
            <a:endParaRPr sz="1800"/>
          </a:p>
          <a:p>
            <a:pPr lvl="0">
              <a:spcBef>
                <a:spcPts val="0"/>
              </a:spcBef>
              <a:buNone/>
            </a:pPr>
            <a:r>
              <a:t/>
            </a:r>
            <a:endParaRPr/>
          </a:p>
        </p:txBody>
      </p:sp>
      <p:pic>
        <p:nvPicPr>
          <p:cNvPr id="115" name="Shape 115"/>
          <p:cNvPicPr preferRelativeResize="0"/>
          <p:nvPr/>
        </p:nvPicPr>
        <p:blipFill>
          <a:blip r:embed="rId3">
            <a:alphaModFix/>
          </a:blip>
          <a:stretch>
            <a:fillRect/>
          </a:stretch>
        </p:blipFill>
        <p:spPr>
          <a:xfrm>
            <a:off x="729450" y="1161125"/>
            <a:ext cx="96350" cy="9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725725" y="1322450"/>
            <a:ext cx="8752500" cy="1214100"/>
          </a:xfrm>
          <a:prstGeom prst="rect">
            <a:avLst/>
          </a:prstGeom>
        </p:spPr>
        <p:txBody>
          <a:bodyPr anchorCtr="0" anchor="t" bIns="91425" lIns="91425" rIns="91425" wrap="square" tIns="91425">
            <a:noAutofit/>
          </a:bodyPr>
          <a:lstStyle/>
          <a:p>
            <a:pPr lvl="0">
              <a:spcBef>
                <a:spcPts val="0"/>
              </a:spcBef>
              <a:buNone/>
            </a:pPr>
            <a:r>
              <a:rPr lang="en" sz="3000"/>
              <a:t>What is software Interoperability?? </a:t>
            </a:r>
          </a:p>
        </p:txBody>
      </p:sp>
      <p:sp>
        <p:nvSpPr>
          <p:cNvPr id="121" name="Shape 121"/>
          <p:cNvSpPr txBox="1"/>
          <p:nvPr/>
        </p:nvSpPr>
        <p:spPr>
          <a:xfrm>
            <a:off x="835275" y="2124100"/>
            <a:ext cx="7509000" cy="1831500"/>
          </a:xfrm>
          <a:prstGeom prst="rect">
            <a:avLst/>
          </a:prstGeom>
          <a:noFill/>
          <a:ln>
            <a:noFill/>
          </a:ln>
        </p:spPr>
        <p:txBody>
          <a:bodyPr anchorCtr="0" anchor="t" bIns="91425" lIns="91425" rIns="91425" wrap="square" tIns="91425">
            <a:noAutofit/>
          </a:bodyPr>
          <a:lstStyle/>
          <a:p>
            <a:pPr lvl="0">
              <a:spcBef>
                <a:spcPts val="0"/>
              </a:spcBef>
              <a:buNone/>
            </a:pPr>
            <a:r>
              <a:rPr lang="en" sz="2400">
                <a:latin typeface="Times New Roman"/>
                <a:ea typeface="Times New Roman"/>
                <a:cs typeface="Times New Roman"/>
                <a:sym typeface="Times New Roman"/>
              </a:rPr>
              <a:t>Ability of a computer system to run application programs from different vendors, and to interact with other computers across local or wide-area networks regardless of their physical architecture and operating systems.</a:t>
            </a:r>
            <a:r>
              <a:rPr lang="en" sz="1800">
                <a:latin typeface="Times New Roman"/>
                <a:ea typeface="Times New Roman"/>
                <a:cs typeface="Times New Roman"/>
                <a:sym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ctrTitle"/>
          </p:nvPr>
        </p:nvSpPr>
        <p:spPr>
          <a:xfrm>
            <a:off x="729450" y="1322450"/>
            <a:ext cx="8258700" cy="730800"/>
          </a:xfrm>
          <a:prstGeom prst="rect">
            <a:avLst/>
          </a:prstGeom>
        </p:spPr>
        <p:txBody>
          <a:bodyPr anchorCtr="0" anchor="t" bIns="91425" lIns="91425" rIns="91425" wrap="square" tIns="91425">
            <a:noAutofit/>
          </a:bodyPr>
          <a:lstStyle/>
          <a:p>
            <a:pPr lvl="0">
              <a:spcBef>
                <a:spcPts val="0"/>
              </a:spcBef>
              <a:buNone/>
            </a:pPr>
            <a:r>
              <a:rPr lang="en" sz="2400"/>
              <a:t>Abstraction in Virtual World </a:t>
            </a:r>
          </a:p>
        </p:txBody>
      </p:sp>
      <p:sp>
        <p:nvSpPr>
          <p:cNvPr id="127" name="Shape 127"/>
          <p:cNvSpPr txBox="1"/>
          <p:nvPr>
            <p:ph idx="1" type="subTitle"/>
          </p:nvPr>
        </p:nvSpPr>
        <p:spPr>
          <a:xfrm>
            <a:off x="729450" y="2146475"/>
            <a:ext cx="8001600" cy="22434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Well-defined interfaces (</a:t>
            </a:r>
            <a:r>
              <a:rPr lang="en" sz="2400">
                <a:solidFill>
                  <a:srgbClr val="000000"/>
                </a:solidFill>
                <a:latin typeface="Times New Roman"/>
                <a:ea typeface="Times New Roman"/>
                <a:cs typeface="Times New Roman"/>
                <a:sym typeface="Times New Roman"/>
              </a:rPr>
              <a:t>separate levels of abstraction</a:t>
            </a:r>
            <a:r>
              <a:rPr lang="en" sz="2400">
                <a:solidFill>
                  <a:srgbClr val="000000"/>
                </a:solidFill>
                <a:latin typeface="Times New Roman"/>
                <a:ea typeface="Times New Roman"/>
                <a:cs typeface="Times New Roman"/>
                <a:sym typeface="Times New Roman"/>
              </a:rPr>
              <a:t>)</a:t>
            </a:r>
          </a:p>
          <a:p>
            <a:pPr lvl="0" rtl="0">
              <a:spcBef>
                <a:spcPts val="0"/>
              </a:spcBef>
              <a:buNone/>
            </a:pPr>
            <a:r>
              <a:t/>
            </a:r>
            <a:endParaRPr sz="2400">
              <a:solidFill>
                <a:srgbClr val="000000"/>
              </a:solidFill>
              <a:latin typeface="Times New Roman"/>
              <a:ea typeface="Times New Roman"/>
              <a:cs typeface="Times New Roman"/>
              <a:sym typeface="Times New Roman"/>
            </a:endParaRPr>
          </a:p>
          <a:p>
            <a:pPr indent="-381000" lvl="0" marL="457200" rtl="0">
              <a:spcBef>
                <a:spcPts val="0"/>
              </a:spcBef>
              <a:buClr>
                <a:srgbClr val="000000"/>
              </a:buClr>
              <a:buSzPct val="100000"/>
              <a:buFont typeface="Times New Roman"/>
              <a:buChar char="●"/>
            </a:pPr>
            <a:r>
              <a:rPr lang="en" sz="2400">
                <a:solidFill>
                  <a:srgbClr val="000000"/>
                </a:solidFill>
                <a:latin typeface="Times New Roman"/>
                <a:ea typeface="Times New Roman"/>
                <a:cs typeface="Times New Roman"/>
                <a:sym typeface="Times New Roman"/>
              </a:rPr>
              <a:t>Levels of abstraction (</a:t>
            </a:r>
            <a:r>
              <a:rPr lang="en" sz="2400">
                <a:solidFill>
                  <a:srgbClr val="000000"/>
                </a:solidFill>
                <a:latin typeface="Times New Roman"/>
                <a:ea typeface="Times New Roman"/>
                <a:cs typeface="Times New Roman"/>
                <a:sym typeface="Times New Roman"/>
              </a:rPr>
              <a:t>hide lower-level implementation details, thereby reducing the complexity of the design process) </a:t>
            </a:r>
          </a:p>
          <a:p>
            <a:pPr lvl="0">
              <a:spcBef>
                <a:spcPts val="0"/>
              </a:spcBef>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804475" y="1322450"/>
            <a:ext cx="6682650" cy="2913150"/>
          </a:xfrm>
          <a:prstGeom prst="rect">
            <a:avLst/>
          </a:prstGeom>
          <a:noFill/>
          <a:ln>
            <a:noFill/>
          </a:ln>
        </p:spPr>
      </p:pic>
      <p:sp>
        <p:nvSpPr>
          <p:cNvPr id="133" name="Shape 133"/>
          <p:cNvSpPr txBox="1"/>
          <p:nvPr/>
        </p:nvSpPr>
        <p:spPr>
          <a:xfrm>
            <a:off x="665475" y="598300"/>
            <a:ext cx="7530300" cy="541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chemeClr val="dk2"/>
                </a:solidFill>
                <a:latin typeface="Raleway"/>
                <a:ea typeface="Raleway"/>
                <a:cs typeface="Raleway"/>
                <a:sym typeface="Raleway"/>
              </a:rPr>
              <a:t>Abstraction in Virtual World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Instruction Set Architecture</a:t>
            </a:r>
          </a:p>
        </p:txBody>
      </p:sp>
      <p:sp>
        <p:nvSpPr>
          <p:cNvPr id="139" name="Shape 139"/>
          <p:cNvSpPr txBox="1"/>
          <p:nvPr>
            <p:ph idx="1" type="subTitle"/>
          </p:nvPr>
        </p:nvSpPr>
        <p:spPr>
          <a:xfrm>
            <a:off x="560625" y="2445950"/>
            <a:ext cx="7688100" cy="1514100"/>
          </a:xfrm>
          <a:prstGeom prst="rect">
            <a:avLst/>
          </a:prstGeom>
        </p:spPr>
        <p:txBody>
          <a:bodyPr anchorCtr="0" anchor="t" bIns="91425" lIns="91425" rIns="91425" wrap="square" tIns="91425">
            <a:noAutofit/>
          </a:bodyPr>
          <a:lstStyle/>
          <a:p>
            <a:pPr indent="-342900" lvl="0" marL="4572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ISA clearly exemplifies the advantages of well defined interfaces.</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The </a:t>
            </a:r>
            <a:r>
              <a:rPr b="1" lang="en" sz="1800">
                <a:solidFill>
                  <a:srgbClr val="000000"/>
                </a:solidFill>
                <a:latin typeface="Times New Roman"/>
                <a:ea typeface="Times New Roman"/>
                <a:cs typeface="Times New Roman"/>
                <a:sym typeface="Times New Roman"/>
              </a:rPr>
              <a:t>instruction set</a:t>
            </a:r>
            <a:r>
              <a:rPr lang="en" sz="1800">
                <a:solidFill>
                  <a:srgbClr val="000000"/>
                </a:solidFill>
                <a:latin typeface="Times New Roman"/>
                <a:ea typeface="Times New Roman"/>
                <a:cs typeface="Times New Roman"/>
                <a:sym typeface="Times New Roman"/>
              </a:rPr>
              <a:t> provides commands to the processor, to tell it what it needs to do.</a:t>
            </a:r>
          </a:p>
          <a:p>
            <a:pPr lvl="0">
              <a:spcBef>
                <a:spcPts val="0"/>
              </a:spcBef>
              <a:buNone/>
            </a:pPr>
            <a:r>
              <a:t/>
            </a:r>
            <a:endParaRPr>
              <a:solidFill>
                <a:srgbClr val="000000"/>
              </a:solidFill>
              <a:latin typeface="Times New Roman"/>
              <a:ea typeface="Times New Roman"/>
              <a:cs typeface="Times New Roman"/>
              <a:sym typeface="Times New Roman"/>
            </a:endParaRPr>
          </a:p>
        </p:txBody>
      </p:sp>
      <p:pic>
        <p:nvPicPr>
          <p:cNvPr id="140" name="Shape 140"/>
          <p:cNvPicPr preferRelativeResize="0"/>
          <p:nvPr/>
        </p:nvPicPr>
        <p:blipFill>
          <a:blip r:embed="rId3">
            <a:alphaModFix/>
          </a:blip>
          <a:stretch>
            <a:fillRect/>
          </a:stretch>
        </p:blipFill>
        <p:spPr>
          <a:xfrm>
            <a:off x="729450" y="1161125"/>
            <a:ext cx="96350" cy="9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