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000"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407391671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anding.google.com/sre/book/chapters/bibliography.html%23Cha06" TargetMode="External"/><Relationship Id="rId4" Type="http://schemas.openxmlformats.org/officeDocument/2006/relationships/hyperlink" Target="https://landing.google.com/sre/book/chapters/bibliography.html%23Cor12"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anding.google.com/sre/book/chapters/load-balancing-frontend.html" TargetMode="External"/><Relationship Id="rId4" Type="http://schemas.openxmlformats.org/officeDocument/2006/relationships/hyperlink" Target="https://landing.google.com/sre/book/chapters/load-balancing-datacenter.html"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understandingpaxos.wordpress.co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archdatacenter.techtarget.com/definition/data-center" TargetMode="External"/><Relationship Id="rId4" Type="http://schemas.openxmlformats.org/officeDocument/2006/relationships/hyperlink" Target="http://whatis.techtarget.com/definition/server"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s://research.google.com/pubs/pub43438.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networking.techtarget.com/definition/port" TargetMode="External"/><Relationship Id="rId4" Type="http://schemas.openxmlformats.org/officeDocument/2006/relationships/hyperlink" Target="http://searchtelecom.techtarget.com/definition/switch"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900">
                <a:highlight>
                  <a:srgbClr val="FFFFFF"/>
                </a:highlight>
              </a:rPr>
              <a:t>Google datacenters are very different from most conventional datacenters and small-scale server farms. These differences present both extra problems and opportunities. This chapter discusses the challenges and opportunities that characterize Google datacenters and introduces terminology that is used throughout the paper.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a:t>Tasks can use the local disk on machines as a scratch pad, but Google have several cluster storage options for permanent storage (and even scratch space will eventually move to the cluster storage model). These are comparable to Lustre and the Hadoop Distributed File System (HDFS). </a:t>
            </a:r>
          </a:p>
          <a:p>
            <a:pPr lvl="0" rtl="0">
              <a:spcBef>
                <a:spcPts val="0"/>
              </a:spcBef>
              <a:buNone/>
            </a:pPr>
            <a:endParaRPr sz="900"/>
          </a:p>
          <a:p>
            <a:pPr marL="457200" lvl="0" indent="-285750" rtl="0">
              <a:spcBef>
                <a:spcPts val="0"/>
              </a:spcBef>
              <a:buSzPct val="100000"/>
              <a:buChar char="-"/>
            </a:pPr>
            <a:r>
              <a:rPr lang="en-GB" sz="900"/>
              <a:t>The storage layer is responsible for offering users easy and reliable access to the storage available for a cluster.</a:t>
            </a:r>
          </a:p>
          <a:p>
            <a:pPr marL="914400" lvl="1" indent="-285750" rtl="0">
              <a:spcBef>
                <a:spcPts val="0"/>
              </a:spcBef>
              <a:buSzPct val="100000"/>
              <a:buAutoNum type="alphaLcPeriod"/>
            </a:pPr>
            <a:r>
              <a:rPr lang="en-GB" sz="900"/>
              <a:t>The lowest layer is called </a:t>
            </a:r>
            <a:r>
              <a:rPr lang="en-GB" sz="900" b="1" i="1"/>
              <a:t>D</a:t>
            </a:r>
            <a:r>
              <a:rPr lang="en-GB" sz="900"/>
              <a:t> (for </a:t>
            </a:r>
            <a:r>
              <a:rPr lang="en-GB" sz="900" i="1"/>
              <a:t>disk</a:t>
            </a:r>
            <a:r>
              <a:rPr lang="en-GB" sz="900"/>
              <a:t>, although D uses both spinning disks and flash storage). D is a fileserver running on almost all machines in a cluster. However, users who want to access their data don’t want to have to remember which machine is storing their data, which is where the next layer comes into play.</a:t>
            </a:r>
          </a:p>
          <a:p>
            <a:pPr marL="914400" lvl="1" indent="-285750" rtl="0">
              <a:spcBef>
                <a:spcPts val="0"/>
              </a:spcBef>
              <a:buSzPct val="100000"/>
              <a:buAutoNum type="alphaLcPeriod"/>
            </a:pPr>
            <a:r>
              <a:rPr lang="en-GB" sz="900"/>
              <a:t>A layer on top of D called </a:t>
            </a:r>
            <a:r>
              <a:rPr lang="en-GB" sz="900" b="1" i="1"/>
              <a:t>Colossus</a:t>
            </a:r>
            <a:r>
              <a:rPr lang="en-GB" sz="900"/>
              <a:t> creates a cluster-wide filesystem that offers usual filesystem semantics, as well as replication and encryption. Colossus is the successor to  the Google File System. </a:t>
            </a:r>
          </a:p>
          <a:p>
            <a:pPr marL="914400" lvl="1" indent="-285750" rtl="0">
              <a:spcBef>
                <a:spcPts val="0"/>
              </a:spcBef>
              <a:buSzPct val="100000"/>
              <a:buAutoNum type="alphaLcPeriod"/>
            </a:pPr>
            <a:r>
              <a:rPr lang="en-GB" sz="900"/>
              <a:t>There are several database-like services built on top of Colossus: </a:t>
            </a:r>
          </a:p>
          <a:p>
            <a:pPr marL="1371600" lvl="2" indent="-285750" rtl="0">
              <a:spcBef>
                <a:spcPts val="0"/>
              </a:spcBef>
              <a:buSzPct val="100000"/>
              <a:buChar char="-"/>
            </a:pPr>
            <a:r>
              <a:rPr lang="en-GB" sz="900" b="1"/>
              <a:t>Bigtable</a:t>
            </a:r>
            <a:r>
              <a:rPr lang="en-GB" sz="900">
                <a:hlinkClick r:id="rId3"/>
              </a:rPr>
              <a:t> </a:t>
            </a:r>
            <a:r>
              <a:rPr lang="en-GB" sz="900"/>
              <a:t>is a NoSQL database system that can handle databases that are petabytes in size. A Bigtable is a sparse, distributed, persistent multidimensional sorted map that is indexed by row key, column key, and timestamp; each value in the map is an uninterpreted array of bytes. Bigtable supports eventually consistent, cross-datacenter replication. </a:t>
            </a:r>
          </a:p>
          <a:p>
            <a:pPr marL="1371600" lvl="2" indent="-285750" rtl="0">
              <a:spcBef>
                <a:spcPts val="0"/>
              </a:spcBef>
              <a:buSzPct val="100000"/>
              <a:buChar char="-"/>
            </a:pPr>
            <a:r>
              <a:rPr lang="en-GB" sz="900" b="1"/>
              <a:t>Spanner</a:t>
            </a:r>
            <a:r>
              <a:rPr lang="en-GB" sz="900" b="1">
                <a:hlinkClick r:id="rId4"/>
              </a:rPr>
              <a:t> </a:t>
            </a:r>
            <a:r>
              <a:rPr lang="en-GB" sz="900"/>
              <a:t>offers an SQL-like interface for users that require real consistency across the world. </a:t>
            </a:r>
          </a:p>
          <a:p>
            <a:pPr marL="1371600" lvl="2" indent="-285750" rtl="0">
              <a:spcBef>
                <a:spcPts val="0"/>
              </a:spcBef>
              <a:buSzPct val="100000"/>
              <a:buChar char="-"/>
            </a:pPr>
            <a:r>
              <a:rPr lang="en-GB" sz="900"/>
              <a:t>Several other database systems, such as</a:t>
            </a:r>
            <a:r>
              <a:rPr lang="en-GB" sz="900" b="1"/>
              <a:t> </a:t>
            </a:r>
            <a:r>
              <a:rPr lang="en-GB" sz="900" b="1" i="1"/>
              <a:t>Blobstore</a:t>
            </a:r>
            <a:r>
              <a:rPr lang="en-GB" sz="900"/>
              <a:t>, are available.</a:t>
            </a:r>
          </a:p>
          <a:p>
            <a:pPr marL="914400" lvl="0" indent="0" rtl="0">
              <a:spcBef>
                <a:spcPts val="0"/>
              </a:spcBef>
              <a:buNone/>
            </a:pPr>
            <a:endParaRPr sz="900"/>
          </a:p>
          <a:p>
            <a:pPr marL="0" lvl="0" indent="0" rtl="0">
              <a:spcBef>
                <a:spcPts val="0"/>
              </a:spcBef>
              <a:buNone/>
            </a:pPr>
            <a:r>
              <a:rPr lang="en-GB" sz="900" b="1"/>
              <a:t>Google File System</a:t>
            </a:r>
            <a:r>
              <a:rPr lang="en-GB" sz="900"/>
              <a:t>, a scalable distributed file system for large distributed data-intensive applications.</a:t>
            </a:r>
          </a:p>
          <a:p>
            <a:pPr marL="0" lvl="0" indent="0">
              <a:spcBef>
                <a:spcPts val="0"/>
              </a:spcBef>
              <a:buNone/>
            </a:pPr>
            <a:r>
              <a:rPr lang="en-GB" sz="900" b="1"/>
              <a:t>The Blobstore AP</a:t>
            </a:r>
            <a:r>
              <a:rPr lang="en-GB" sz="900"/>
              <a:t>I allows your application to serve data objects, called </a:t>
            </a:r>
            <a:r>
              <a:rPr lang="en-GB" sz="900" b="1" i="1"/>
              <a:t>blobs</a:t>
            </a:r>
            <a:r>
              <a:rPr lang="en-GB" sz="900" i="1"/>
              <a:t>,</a:t>
            </a:r>
            <a:r>
              <a:rPr lang="en-GB" sz="900"/>
              <a:t> that are much larger than the size allowed for objects in the Datastore service. Blobs are useful for serving large files, such as video or image files, and for allowing users to upload large data files.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a:t>Google’s network hardware is controlled in several ways. As discussed earlier, Google use an OpenFlow-based software-defined network. Instead of using "smart" routing hardware, Google rely on less expensive "dumb" switching components in combination with a central (duplicated) controller that precomputes best paths across the network. Therefore, Google were able to move compute-expensive routing decisions away from the routers and use simple switching hardware. </a:t>
            </a:r>
          </a:p>
          <a:p>
            <a:pPr lvl="0" rtl="0">
              <a:spcBef>
                <a:spcPts val="0"/>
              </a:spcBef>
              <a:buNone/>
            </a:pPr>
            <a:endParaRPr sz="900"/>
          </a:p>
          <a:p>
            <a:pPr marL="457200" lvl="0" indent="-285750" rtl="0">
              <a:spcBef>
                <a:spcPts val="0"/>
              </a:spcBef>
              <a:buSzPct val="100000"/>
              <a:buChar char="-"/>
            </a:pPr>
            <a:r>
              <a:rPr lang="en-GB" sz="900"/>
              <a:t>Network bandwidth needs to be allocated wisely. Just as Borg limits the compute resources that a task can use, the Bandwidth Enforcer (BwE) manages the available bandwidth to maximize the average available bandwidth. Optimizing bandwidth isn’t just about cost: centralized traffic engineering has been shown to solve a number of problems that are traditionally extremely difficult to solve through a combination of distributed routing and traffic engineering</a:t>
            </a:r>
          </a:p>
          <a:p>
            <a:pPr lvl="0" rtl="0">
              <a:spcBef>
                <a:spcPts val="0"/>
              </a:spcBef>
              <a:buNone/>
            </a:pPr>
            <a:endParaRPr sz="900"/>
          </a:p>
          <a:p>
            <a:pPr marL="457200" lvl="0" indent="-285750" rtl="0">
              <a:spcBef>
                <a:spcPts val="0"/>
              </a:spcBef>
              <a:buSzPct val="100000"/>
              <a:buChar char="-"/>
            </a:pPr>
            <a:r>
              <a:rPr lang="en-GB" sz="900"/>
              <a:t>Some services have jobs running in multiple clusters, which are distributed across the world. In order to minimize latency for globally distributed services, Google wants to direct users to the closest datacenter with available capacity. Our </a:t>
            </a:r>
            <a:r>
              <a:rPr lang="en-GB" sz="900" i="1"/>
              <a:t>Global Software Load Balancer</a:t>
            </a:r>
            <a:r>
              <a:rPr lang="en-GB" sz="900"/>
              <a:t> (GSLB) performs load balancing on three levels: </a:t>
            </a:r>
          </a:p>
          <a:p>
            <a:pPr marL="914400" lvl="1" indent="-285750" rtl="0">
              <a:spcBef>
                <a:spcPts val="0"/>
              </a:spcBef>
              <a:buSzPct val="100000"/>
              <a:buChar char="-"/>
            </a:pPr>
            <a:r>
              <a:rPr lang="en-GB" sz="900"/>
              <a:t>Geographic load balancing for DNS requests (for example, to </a:t>
            </a:r>
            <a:r>
              <a:rPr lang="en-GB" sz="900" i="1"/>
              <a:t>www.google.com</a:t>
            </a:r>
            <a:r>
              <a:rPr lang="en-GB" sz="900"/>
              <a:t>), described in</a:t>
            </a:r>
            <a:r>
              <a:rPr lang="en-GB" sz="900">
                <a:hlinkClick r:id="rId3"/>
              </a:rPr>
              <a:t> </a:t>
            </a:r>
            <a:r>
              <a:rPr lang="en-GB" sz="900" u="sng">
                <a:solidFill>
                  <a:schemeClr val="hlink"/>
                </a:solidFill>
                <a:hlinkClick r:id="rId3"/>
              </a:rPr>
              <a:t>Load Balancing at the Frontend</a:t>
            </a:r>
          </a:p>
          <a:p>
            <a:pPr marL="914400" lvl="1" indent="-285750" rtl="0">
              <a:lnSpc>
                <a:spcPct val="115000"/>
              </a:lnSpc>
              <a:spcBef>
                <a:spcPts val="0"/>
              </a:spcBef>
              <a:buSzPct val="100000"/>
              <a:buChar char="-"/>
            </a:pPr>
            <a:r>
              <a:rPr lang="en-GB" sz="900"/>
              <a:t>Load balancing at a user service level (for example, YouTube or Google Maps)</a:t>
            </a:r>
          </a:p>
          <a:p>
            <a:pPr marL="914400" lvl="1" indent="-285750" rtl="0">
              <a:spcBef>
                <a:spcPts val="0"/>
              </a:spcBef>
              <a:buSzPct val="100000"/>
              <a:buChar char="-"/>
            </a:pPr>
            <a:r>
              <a:rPr lang="en-GB" sz="900"/>
              <a:t>Load balancing at the Remote Procedure Call (RPC) level, described in</a:t>
            </a:r>
            <a:r>
              <a:rPr lang="en-GB" sz="900">
                <a:hlinkClick r:id="rId4"/>
              </a:rPr>
              <a:t> </a:t>
            </a:r>
            <a:r>
              <a:rPr lang="en-GB" sz="900" u="sng">
                <a:solidFill>
                  <a:schemeClr val="hlink"/>
                </a:solidFill>
                <a:hlinkClick r:id="rId4"/>
              </a:rPr>
              <a:t>Load Balancing in the Datacenter</a:t>
            </a:r>
          </a:p>
          <a:p>
            <a:pPr marL="0" lvl="0" indent="0" rtl="0">
              <a:spcBef>
                <a:spcPts val="0"/>
              </a:spcBef>
              <a:buNone/>
            </a:pPr>
            <a:endParaRPr sz="900"/>
          </a:p>
          <a:p>
            <a:pPr marL="0" lvl="0" indent="0">
              <a:spcBef>
                <a:spcPts val="0"/>
              </a:spcBef>
              <a:buNone/>
            </a:pPr>
            <a:r>
              <a:rPr lang="en-GB" sz="900"/>
              <a:t>Service owners specify a symbolic name for a service, a list of BNS addresses of servers, and the capacity available at each of the locations (typically measured in queries per second). GSLB then directs traffic to the BNS addresses.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a:t>
            </a:r>
            <a:r>
              <a:rPr lang="en-GB" sz="1350" b="1">
                <a:solidFill>
                  <a:srgbClr val="515154"/>
                </a:solidFill>
                <a:latin typeface="Roboto"/>
                <a:ea typeface="Roboto"/>
                <a:cs typeface="Roboto"/>
                <a:sym typeface="Roboto"/>
              </a:rPr>
              <a:t>Chubby</a:t>
            </a:r>
            <a:r>
              <a:rPr lang="en-GB" sz="1350">
                <a:solidFill>
                  <a:srgbClr val="515154"/>
                </a:solidFill>
                <a:latin typeface="Roboto"/>
                <a:ea typeface="Roboto"/>
                <a:cs typeface="Roboto"/>
                <a:sym typeface="Roboto"/>
              </a:rPr>
              <a:t> lock service provides a filesystem-like API for maintaining locks. Chubby handles these locks across datacenter locations. It uses the Paxos protocol for asynchronous Consensus. Chubby also plays an important role in master election. When a service has five replicas of a job running for reliability purposes but only one replica may perform actual work, Chubby is used to select </a:t>
            </a:r>
            <a:r>
              <a:rPr lang="en-GB" sz="1350" b="1">
                <a:solidFill>
                  <a:srgbClr val="515154"/>
                </a:solidFill>
                <a:latin typeface="Roboto"/>
                <a:ea typeface="Roboto"/>
                <a:cs typeface="Roboto"/>
                <a:sym typeface="Roboto"/>
              </a:rPr>
              <a:t>which</a:t>
            </a:r>
            <a:r>
              <a:rPr lang="en-GB" sz="1350">
                <a:solidFill>
                  <a:srgbClr val="515154"/>
                </a:solidFill>
                <a:latin typeface="Roboto"/>
                <a:ea typeface="Roboto"/>
                <a:cs typeface="Roboto"/>
                <a:sym typeface="Roboto"/>
              </a:rPr>
              <a:t> replica may proceed. Data that must be consistent is well suited to storage in Chubby. For this reason, BNS uses Chubby to store mapping between BNS paths and </a:t>
            </a:r>
            <a:r>
              <a:rPr lang="en-GB" sz="1350">
                <a:solidFill>
                  <a:srgbClr val="006600"/>
                </a:solidFill>
                <a:latin typeface="Roboto"/>
                <a:ea typeface="Roboto"/>
                <a:cs typeface="Roboto"/>
                <a:sym typeface="Roboto"/>
              </a:rPr>
              <a:t>IP address:port</a:t>
            </a:r>
            <a:r>
              <a:rPr lang="en-GB" sz="1350">
                <a:solidFill>
                  <a:srgbClr val="515154"/>
                </a:solidFill>
                <a:latin typeface="Roboto"/>
                <a:ea typeface="Roboto"/>
                <a:cs typeface="Roboto"/>
                <a:sym typeface="Roboto"/>
              </a:rPr>
              <a:t> pairs</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If you are unfamiliar with PAXOS I found the following a really good read: </a:t>
            </a:r>
            <a:r>
              <a:rPr lang="en-GB" sz="1350" u="sng">
                <a:solidFill>
                  <a:schemeClr val="hlink"/>
                </a:solidFill>
                <a:latin typeface="Roboto"/>
                <a:ea typeface="Roboto"/>
                <a:cs typeface="Roboto"/>
                <a:sym typeface="Roboto"/>
                <a:hlinkClick r:id="rId3"/>
              </a:rPr>
              <a:t>https://understandingpaxos.wordpress.com</a:t>
            </a:r>
          </a:p>
          <a:p>
            <a:pPr lvl="0" rtl="0">
              <a:lnSpc>
                <a:spcPct val="115000"/>
              </a:lnSpc>
              <a:spcBef>
                <a:spcPts val="0"/>
              </a:spcBef>
              <a:spcAft>
                <a:spcPts val="1500"/>
              </a:spcAft>
              <a:buNone/>
            </a:pPr>
            <a:endParaRPr sz="1350">
              <a:solidFill>
                <a:srgbClr val="515154"/>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Want to make sure that all services are running as required. Therefore, google runs many instances of the </a:t>
            </a:r>
            <a:r>
              <a:rPr lang="en-GB" sz="1350" b="1">
                <a:solidFill>
                  <a:srgbClr val="515154"/>
                </a:solidFill>
                <a:latin typeface="Roboto"/>
                <a:ea typeface="Roboto"/>
                <a:cs typeface="Roboto"/>
                <a:sym typeface="Roboto"/>
              </a:rPr>
              <a:t>Borgmon </a:t>
            </a:r>
            <a:r>
              <a:rPr lang="en-GB" sz="1350">
                <a:solidFill>
                  <a:srgbClr val="515154"/>
                </a:solidFill>
                <a:latin typeface="Roboto"/>
                <a:ea typeface="Roboto"/>
                <a:cs typeface="Roboto"/>
                <a:sym typeface="Roboto"/>
              </a:rPr>
              <a:t>monitoring program. Borgmon regularly "scrapes" metrics from monitored servers. These metrics can be used instantaneously for alerting and also stored for use in historic overviews (e.g., graphs). Monitoring can be used in several ways:</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Set up alerting for acute problems.</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Compare behavior: did a software update make the server faster?</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Examine how resource consumption behavior evolves over time, which is essential for capacity planning.</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Google's software architecture is designed to make the most efficient use of their hardware infrastructure. The code is heavily multithreaded, so one task can easily use many cores. To facilitate dashboards, monitoring, and debugging, every server has an HTTP server that provides diagnostics and statistics for a given task.</a:t>
            </a:r>
          </a:p>
          <a:p>
            <a:pPr lvl="0" rtl="0">
              <a:lnSpc>
                <a:spcPct val="115000"/>
              </a:lnSpc>
              <a:spcBef>
                <a:spcPts val="0"/>
              </a:spcBef>
              <a:spcAft>
                <a:spcPts val="1500"/>
              </a:spcAft>
              <a:buNone/>
            </a:pPr>
            <a:endParaRPr sz="1350">
              <a:solidFill>
                <a:srgbClr val="515154"/>
              </a:solidFill>
              <a:latin typeface="Roboto"/>
              <a:ea typeface="Roboto"/>
              <a:cs typeface="Roboto"/>
              <a:sym typeface="Roboto"/>
            </a:endParaRPr>
          </a:p>
          <a:p>
            <a:pPr lvl="0" rtl="0">
              <a:spcBef>
                <a:spcPts val="0"/>
              </a:spcBef>
              <a:buNone/>
            </a:pPr>
            <a:endParaRPr/>
          </a:p>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All of Google’s services communicate using a Remote Procedure Call (RPC) infrastructure named </a:t>
            </a:r>
            <a:r>
              <a:rPr lang="en-GB" sz="1350" b="1">
                <a:solidFill>
                  <a:srgbClr val="515154"/>
                </a:solidFill>
                <a:latin typeface="Roboto"/>
                <a:ea typeface="Roboto"/>
                <a:cs typeface="Roboto"/>
                <a:sym typeface="Roboto"/>
              </a:rPr>
              <a:t>Stubby</a:t>
            </a:r>
            <a:r>
              <a:rPr lang="en-GB" sz="1350">
                <a:solidFill>
                  <a:srgbClr val="515154"/>
                </a:solidFill>
                <a:latin typeface="Roboto"/>
                <a:ea typeface="Roboto"/>
                <a:cs typeface="Roboto"/>
                <a:sym typeface="Roboto"/>
              </a:rPr>
              <a:t>; an open source version, gRPC, is available. Often, an RPC call is made even when a call to a subroutine in the local program needs to be performed. This makes it easier to refactor the call into a different server if more modularity is needed, or when a server’s codebase grows. GSLB can load balance RPCs in the same way it load balances externally visible services.</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A server receives RPC requests from its </a:t>
            </a:r>
            <a:r>
              <a:rPr lang="en-GB" sz="1350" b="1">
                <a:solidFill>
                  <a:srgbClr val="515154"/>
                </a:solidFill>
                <a:latin typeface="Roboto"/>
                <a:ea typeface="Roboto"/>
                <a:cs typeface="Roboto"/>
                <a:sym typeface="Roboto"/>
              </a:rPr>
              <a:t>frontend</a:t>
            </a:r>
            <a:r>
              <a:rPr lang="en-GB" sz="1350">
                <a:solidFill>
                  <a:srgbClr val="515154"/>
                </a:solidFill>
                <a:latin typeface="Roboto"/>
                <a:ea typeface="Roboto"/>
                <a:cs typeface="Roboto"/>
                <a:sym typeface="Roboto"/>
              </a:rPr>
              <a:t> and sends RPCs to its </a:t>
            </a:r>
            <a:r>
              <a:rPr lang="en-GB" sz="1350" b="1">
                <a:solidFill>
                  <a:srgbClr val="515154"/>
                </a:solidFill>
                <a:latin typeface="Roboto"/>
                <a:ea typeface="Roboto"/>
                <a:cs typeface="Roboto"/>
                <a:sym typeface="Roboto"/>
              </a:rPr>
              <a:t>backend</a:t>
            </a:r>
            <a:r>
              <a:rPr lang="en-GB" sz="1350">
                <a:solidFill>
                  <a:srgbClr val="515154"/>
                </a:solidFill>
                <a:latin typeface="Roboto"/>
                <a:ea typeface="Roboto"/>
                <a:cs typeface="Roboto"/>
                <a:sym typeface="Roboto"/>
              </a:rPr>
              <a:t>. In traditional terms, the frontend is called the client and the backend is called the server.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a:highlight>
                  <a:srgbClr val="FFFFFF"/>
                </a:highlight>
              </a:rPr>
              <a:t>Most of Google’s compute resources are in Google-designed datacenters with proprietary power distribution, cooling, networking, and compute hardware. Unlike "standard" colocation datacenters, the compute hardware in a Google-designed datacenter is the same across the board. </a:t>
            </a:r>
          </a:p>
          <a:p>
            <a:pPr lvl="0" rtl="0">
              <a:spcBef>
                <a:spcPts val="0"/>
              </a:spcBef>
              <a:buNone/>
            </a:pPr>
            <a:endParaRPr sz="900">
              <a:highlight>
                <a:srgbClr val="FFFFFF"/>
              </a:highlight>
            </a:endParaRPr>
          </a:p>
          <a:p>
            <a:pPr marL="457200" lvl="0" indent="-285750">
              <a:spcBef>
                <a:spcPts val="0"/>
              </a:spcBef>
              <a:buSzPct val="100000"/>
              <a:buChar char="-"/>
            </a:pPr>
            <a:r>
              <a:rPr lang="en-GB" sz="900">
                <a:highlight>
                  <a:srgbClr val="FFFFFF"/>
                </a:highlight>
              </a:rPr>
              <a:t>A colocation is a </a:t>
            </a:r>
            <a:r>
              <a:rPr lang="en-GB" sz="900">
                <a:highlight>
                  <a:srgbClr val="FFFFFF"/>
                </a:highlight>
                <a:hlinkClick r:id="rId3"/>
              </a:rPr>
              <a:t>datacenter</a:t>
            </a:r>
            <a:r>
              <a:rPr lang="en-GB" sz="900">
                <a:highlight>
                  <a:srgbClr val="FFFFFF"/>
                </a:highlight>
              </a:rPr>
              <a:t> facility in which a business can rent space for </a:t>
            </a:r>
            <a:r>
              <a:rPr lang="en-GB" sz="900">
                <a:highlight>
                  <a:srgbClr val="FFFFFF"/>
                </a:highlight>
                <a:hlinkClick r:id="rId4"/>
              </a:rPr>
              <a:t>servers</a:t>
            </a:r>
            <a:r>
              <a:rPr lang="en-GB" sz="900">
                <a:highlight>
                  <a:srgbClr val="FFFFFF"/>
                </a:highlight>
              </a:rPr>
              <a:t> and other computing hardware.</a:t>
            </a:r>
          </a:p>
          <a:p>
            <a:pPr lvl="0">
              <a:spcBef>
                <a:spcPts val="0"/>
              </a:spcBef>
              <a:buNone/>
            </a:pPr>
            <a:endParaRPr sz="900">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200">
                <a:solidFill>
                  <a:srgbClr val="515154"/>
                </a:solidFill>
                <a:latin typeface="Roboto"/>
                <a:ea typeface="Roboto"/>
                <a:cs typeface="Roboto"/>
                <a:sym typeface="Roboto"/>
              </a:rPr>
              <a:t>Data is transferred to and from an RPC using </a:t>
            </a:r>
            <a:r>
              <a:rPr lang="en-GB" sz="1200" b="1">
                <a:solidFill>
                  <a:srgbClr val="515154"/>
                </a:solidFill>
                <a:latin typeface="Roboto"/>
                <a:ea typeface="Roboto"/>
                <a:cs typeface="Roboto"/>
                <a:sym typeface="Roboto"/>
              </a:rPr>
              <a:t>protocol buffers</a:t>
            </a:r>
            <a:r>
              <a:rPr lang="en-GB" sz="1200">
                <a:solidFill>
                  <a:srgbClr val="515154"/>
                </a:solidFill>
                <a:latin typeface="Roboto"/>
                <a:ea typeface="Roboto"/>
                <a:cs typeface="Roboto"/>
                <a:sym typeface="Roboto"/>
              </a:rPr>
              <a:t>,</a:t>
            </a:r>
            <a:r>
              <a:rPr lang="en-GB" sz="1200" baseline="30000">
                <a:solidFill>
                  <a:srgbClr val="515154"/>
                </a:solidFill>
                <a:latin typeface="Roboto"/>
                <a:ea typeface="Roboto"/>
                <a:cs typeface="Roboto"/>
                <a:sym typeface="Roboto"/>
              </a:rPr>
              <a:t> </a:t>
            </a:r>
            <a:r>
              <a:rPr lang="en-GB" sz="1200">
                <a:solidFill>
                  <a:srgbClr val="515154"/>
                </a:solidFill>
                <a:latin typeface="Roboto"/>
                <a:ea typeface="Roboto"/>
                <a:cs typeface="Roboto"/>
                <a:sym typeface="Roboto"/>
              </a:rPr>
              <a:t>often abbreviated to "protobufs," which are similar to Apache’s Thrift. Protocol buffers have many advantages over XML for serializing structured data: they are simpler to use, 3 to 10 times smaller, 20 to 100 times faster, and less ambiguous.</a:t>
            </a:r>
          </a:p>
          <a:p>
            <a:pPr lvl="0" rtl="0">
              <a:lnSpc>
                <a:spcPct val="115000"/>
              </a:lnSpc>
              <a:spcBef>
                <a:spcPts val="0"/>
              </a:spcBef>
              <a:spcAft>
                <a:spcPts val="1500"/>
              </a:spcAft>
              <a:buNone/>
            </a:pPr>
            <a:r>
              <a:rPr lang="en-GB" sz="1200">
                <a:solidFill>
                  <a:srgbClr val="212121"/>
                </a:solidFill>
                <a:latin typeface="Roboto"/>
                <a:ea typeface="Roboto"/>
                <a:cs typeface="Roboto"/>
                <a:sym typeface="Roboto"/>
              </a:rPr>
              <a:t>Protocol buffers are Google's language-neutral, platform-neutral, extensible mechanism for serializing structured data – think XML, but smaller, faster, and simpler. You define how you want your data to be structured once, then you can use special generated source code to easily write and read your structured data to and from a variety of data streams and using a variety of languages.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Apart from a few groups that have their own open source repositories (e.g., Android and Chrome), Google Software Engineers work from a single shared repository. This means if engineers encounter a problem in a component outside of their project, they can fix the problem, send the proposed changes ("changelist," or </a:t>
            </a:r>
            <a:r>
              <a:rPr lang="en-GB" sz="1350" b="1">
                <a:solidFill>
                  <a:srgbClr val="515154"/>
                </a:solidFill>
                <a:latin typeface="Roboto"/>
                <a:ea typeface="Roboto"/>
                <a:cs typeface="Roboto"/>
                <a:sym typeface="Roboto"/>
              </a:rPr>
              <a:t>CL</a:t>
            </a:r>
            <a:r>
              <a:rPr lang="en-GB" sz="1350">
                <a:solidFill>
                  <a:srgbClr val="515154"/>
                </a:solidFill>
                <a:latin typeface="Roboto"/>
                <a:ea typeface="Roboto"/>
                <a:cs typeface="Roboto"/>
                <a:sym typeface="Roboto"/>
              </a:rPr>
              <a:t>) to the owner for review, and submit the CL to the mainline.</a:t>
            </a:r>
          </a:p>
          <a:p>
            <a:pPr lvl="0" rtl="0">
              <a:lnSpc>
                <a:spcPct val="115000"/>
              </a:lnSpc>
              <a:spcBef>
                <a:spcPts val="0"/>
              </a:spcBef>
              <a:buNone/>
            </a:pPr>
            <a:endParaRPr sz="1350">
              <a:solidFill>
                <a:srgbClr val="515154"/>
              </a:solidFill>
              <a:latin typeface="Roboto"/>
              <a:ea typeface="Roboto"/>
              <a:cs typeface="Roboto"/>
              <a:sym typeface="Roboto"/>
            </a:endParaRPr>
          </a:p>
          <a:p>
            <a:pPr lvl="0" rtl="0">
              <a:lnSpc>
                <a:spcPct val="115000"/>
              </a:lnSpc>
              <a:spcBef>
                <a:spcPts val="0"/>
              </a:spcBef>
              <a:buNone/>
            </a:pPr>
            <a:endParaRPr sz="1350">
              <a:solidFill>
                <a:srgbClr val="515154"/>
              </a:solidFill>
              <a:latin typeface="Roboto"/>
              <a:ea typeface="Roboto"/>
              <a:cs typeface="Roboto"/>
              <a:sym typeface="Roboto"/>
            </a:endParaRPr>
          </a:p>
          <a:p>
            <a:pPr lvl="0" rtl="0">
              <a:lnSpc>
                <a:spcPct val="115000"/>
              </a:lnSpc>
              <a:spcBef>
                <a:spcPts val="0"/>
              </a:spcBef>
              <a:buNone/>
            </a:pPr>
            <a:endParaRPr sz="1350">
              <a:solidFill>
                <a:srgbClr val="515154"/>
              </a:solidFill>
              <a:latin typeface="Roboto"/>
              <a:ea typeface="Roboto"/>
              <a:cs typeface="Roboto"/>
              <a:sym typeface="Roboto"/>
            </a:endParaRPr>
          </a:p>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When software is built, the build request is sent to build servers in a datacenter. Even large builds are executed quickly, as many build servers can compile in parallel. This infrastructure is also used for continuous testing. Each time a CL is submitted, tests run on all software that may depend on that CL, either directly or indirectly. If the framework determines that the change likely broke other parts in the system, it notifies the owner of the submitted change. Some projects use a push-on-green system, where a new version is automatically pushed to production after passing tests.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sz="1350">
                <a:solidFill>
                  <a:srgbClr val="515154"/>
                </a:solidFill>
                <a:highlight>
                  <a:srgbClr val="FFFFFF"/>
                </a:highlight>
                <a:latin typeface="Roboto"/>
                <a:ea typeface="Roboto"/>
                <a:cs typeface="Roboto"/>
                <a:sym typeface="Roboto"/>
              </a:rPr>
              <a:t>To provide a model of how a service would hypothetically be deployed in the Google production environment, let’s look at an example service that interacts with multiple Google technologies. Suppose we want to offer a service that lets you determine where a given word is used throughout all of Shakespeare’s works.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We can divide this system into two parts:</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A batch component that reads all of Shakespeare’s texts, creates an index, and writes the index into a Bigtable. This job need only run once, or perhaps very infrequently (as you never know if a new text might be discovered!).</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An application frontend that handles end-user requests. This job is always up, as users in all time zones will want to search in Shakespeare’s books.</a:t>
            </a:r>
          </a:p>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batch component is a MapReduce comprising three phases.</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mapping phase reads Shakespeare’s texts and splits them into individual words. This is faster if performed in parallel by multiple workers.</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shuffle phase sorts the tuples by word.</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In the reduce phase, a tuple of (</a:t>
            </a:r>
            <a:r>
              <a:rPr lang="en-GB" sz="1350" b="1">
                <a:solidFill>
                  <a:srgbClr val="515154"/>
                </a:solidFill>
                <a:latin typeface="Roboto"/>
                <a:ea typeface="Roboto"/>
                <a:cs typeface="Roboto"/>
                <a:sym typeface="Roboto"/>
              </a:rPr>
              <a:t>word</a:t>
            </a:r>
            <a:r>
              <a:rPr lang="en-GB" sz="1350">
                <a:solidFill>
                  <a:srgbClr val="515154"/>
                </a:solidFill>
                <a:latin typeface="Roboto"/>
                <a:ea typeface="Roboto"/>
                <a:cs typeface="Roboto"/>
                <a:sym typeface="Roboto"/>
              </a:rPr>
              <a:t>, </a:t>
            </a:r>
            <a:r>
              <a:rPr lang="en-GB" sz="1350" b="1">
                <a:solidFill>
                  <a:srgbClr val="515154"/>
                </a:solidFill>
                <a:latin typeface="Roboto"/>
                <a:ea typeface="Roboto"/>
                <a:cs typeface="Roboto"/>
                <a:sym typeface="Roboto"/>
              </a:rPr>
              <a:t>list of locations</a:t>
            </a:r>
            <a:r>
              <a:rPr lang="en-GB" sz="1350">
                <a:solidFill>
                  <a:srgbClr val="515154"/>
                </a:solidFill>
                <a:latin typeface="Roboto"/>
                <a:ea typeface="Roboto"/>
                <a:cs typeface="Roboto"/>
                <a:sym typeface="Roboto"/>
              </a:rPr>
              <a:t>) is created.</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Each tuple is written to a row in a Bigtable, using the word as the key.</a:t>
            </a:r>
          </a:p>
          <a:p>
            <a:pPr lvl="0" rtl="0">
              <a:lnSpc>
                <a:spcPct val="115000"/>
              </a:lnSpc>
              <a:spcBef>
                <a:spcPts val="0"/>
              </a:spcBef>
              <a:spcAft>
                <a:spcPts val="1600"/>
              </a:spcAft>
              <a:buNone/>
            </a:pPr>
            <a:endParaRPr sz="1300">
              <a:solidFill>
                <a:schemeClr val="accent1"/>
              </a:solidFill>
              <a:latin typeface="Lato"/>
              <a:ea typeface="Lato"/>
              <a:cs typeface="Lato"/>
              <a:sym typeface="Lato"/>
            </a:endParaRPr>
          </a:p>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sz="1350">
                <a:solidFill>
                  <a:srgbClr val="515154"/>
                </a:solidFill>
                <a:highlight>
                  <a:srgbClr val="FFFFFF"/>
                </a:highlight>
                <a:latin typeface="Roboto"/>
                <a:ea typeface="Roboto"/>
                <a:cs typeface="Roboto"/>
                <a:sym typeface="Roboto"/>
              </a:rPr>
              <a:t>The user points their browser to </a:t>
            </a:r>
            <a:r>
              <a:rPr lang="en-GB" sz="1350" b="1">
                <a:solidFill>
                  <a:srgbClr val="515154"/>
                </a:solidFill>
                <a:latin typeface="Roboto"/>
                <a:ea typeface="Roboto"/>
                <a:cs typeface="Roboto"/>
                <a:sym typeface="Roboto"/>
              </a:rPr>
              <a:t>shakespeare.google.com</a:t>
            </a:r>
            <a:r>
              <a:rPr lang="en-GB" sz="1350">
                <a:solidFill>
                  <a:srgbClr val="515154"/>
                </a:solidFill>
                <a:highlight>
                  <a:srgbClr val="FFFFFF"/>
                </a:highlight>
                <a:latin typeface="Roboto"/>
                <a:ea typeface="Roboto"/>
                <a:cs typeface="Roboto"/>
                <a:sym typeface="Roboto"/>
              </a:rPr>
              <a:t>. To obtain the corresponding IP address, the user’s device resolves the address with its DNS server (1). This request ultimately ends up at Google’s DNS server, which talks to GSLB. As GSLB keeps track of traffic load among frontend servers across regions, it picks which server IP address to send to this user.</a:t>
            </a:r>
          </a:p>
          <a:p>
            <a:pPr lvl="0" rtl="0">
              <a:spcBef>
                <a:spcPts val="0"/>
              </a:spcBef>
              <a:buNone/>
            </a:pPr>
            <a:endParaRPr sz="1350">
              <a:solidFill>
                <a:srgbClr val="515154"/>
              </a:solidFill>
              <a:highlight>
                <a:srgbClr val="FFFFFF"/>
              </a:highlight>
              <a:latin typeface="Roboto"/>
              <a:ea typeface="Roboto"/>
              <a:cs typeface="Roboto"/>
              <a:sym typeface="Roboto"/>
            </a:endParaRP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browser connects to the HTTP server on this IP. This server (named the Google Frontend, or GFE) is a reverse proxy that terminates the TCP connection. The GFE looks up which service is required (web search, maps, or—in this case—Shakespeare). Again using GSLB, the server finds an available Shakespeare frontend server, and sends that server an RPC containing the HTTP request.</a:t>
            </a:r>
          </a:p>
          <a:p>
            <a:pPr lvl="0" rtl="0">
              <a:lnSpc>
                <a:spcPct val="115000"/>
              </a:lnSpc>
              <a:spcBef>
                <a:spcPts val="0"/>
              </a:spcBef>
              <a:buNone/>
            </a:pPr>
            <a:endParaRPr sz="1350">
              <a:solidFill>
                <a:srgbClr val="515154"/>
              </a:solidFill>
              <a:latin typeface="Roboto"/>
              <a:ea typeface="Roboto"/>
              <a:cs typeface="Roboto"/>
              <a:sym typeface="Roboto"/>
            </a:endParaRPr>
          </a:p>
          <a:p>
            <a:pPr lvl="0" rtl="0">
              <a:spcBef>
                <a:spcPts val="0"/>
              </a:spcBef>
              <a:buNone/>
            </a:pPr>
            <a:endParaRPr sz="1350">
              <a:solidFill>
                <a:srgbClr val="515154"/>
              </a:solidFill>
              <a:highlight>
                <a:srgbClr val="FFFFFF"/>
              </a:highlight>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Shakespeare server analyzes the HTTP request and constructs a protobuf containing the word to look up. The Shakespeare frontend server now needs to contact the Shakespeare backend server: the frontend server contacts GSLB to obtain the BNS address of a suitable and unloaded backend server (4). That Shakespeare backend server now contacts a Bigtable server to obtain the requested data (5).</a:t>
            </a:r>
          </a:p>
          <a:p>
            <a:pPr lvl="0" rtl="0">
              <a:lnSpc>
                <a:spcPct val="115000"/>
              </a:lnSpc>
              <a:spcBef>
                <a:spcPts val="0"/>
              </a:spcBef>
              <a:spcAft>
                <a:spcPts val="1500"/>
              </a:spcAft>
              <a:buNone/>
            </a:pPr>
            <a:r>
              <a:rPr lang="en-GB" sz="1350">
                <a:solidFill>
                  <a:srgbClr val="515154"/>
                </a:solidFill>
                <a:latin typeface="Roboto"/>
                <a:ea typeface="Roboto"/>
                <a:cs typeface="Roboto"/>
                <a:sym typeface="Roboto"/>
              </a:rPr>
              <a:t>The answer is written to the reply protobuf and returned to the Shakespeare backend server. The backend hands a protobuf containing the results to the Shakespeare frontend server, which assembles the HTML and returns the answer to the user.</a:t>
            </a:r>
          </a:p>
          <a:p>
            <a:pPr lvl="0" rtl="0">
              <a:lnSpc>
                <a:spcPct val="115000"/>
              </a:lnSpc>
              <a:spcBef>
                <a:spcPts val="0"/>
              </a:spcBef>
              <a:spcAft>
                <a:spcPts val="1500"/>
              </a:spcAft>
              <a:buNone/>
            </a:pPr>
            <a:endParaRPr sz="1350">
              <a:solidFill>
                <a:srgbClr val="515154"/>
              </a:solidFill>
              <a:latin typeface="Roboto"/>
              <a:ea typeface="Roboto"/>
              <a:cs typeface="Roboto"/>
              <a:sym typeface="Roboto"/>
            </a:endParaRPr>
          </a:p>
          <a:p>
            <a:pPr lvl="0" rtl="0">
              <a:spcBef>
                <a:spcPts val="0"/>
              </a:spcBef>
              <a:buNone/>
            </a:pPr>
            <a:endParaRPr sz="1350">
              <a:solidFill>
                <a:srgbClr val="515154"/>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a:highlight>
                  <a:srgbClr val="FFFFFF"/>
                </a:highlight>
              </a:rPr>
              <a:t>To eliminate the confusion between server hardware and server software, they used the following terminology throughout the book: Machine and Server</a:t>
            </a:r>
          </a:p>
          <a:p>
            <a:pPr lvl="0" rtl="0">
              <a:spcBef>
                <a:spcPts val="0"/>
              </a:spcBef>
              <a:buNone/>
            </a:pPr>
            <a:endParaRPr sz="900">
              <a:highlight>
                <a:srgbClr val="FFFFFF"/>
              </a:highlight>
            </a:endParaRPr>
          </a:p>
          <a:p>
            <a:pPr marL="457200" lvl="0" indent="-285750" rtl="0">
              <a:spcBef>
                <a:spcPts val="0"/>
              </a:spcBef>
              <a:buSzPct val="100000"/>
              <a:buChar char="-"/>
            </a:pPr>
            <a:r>
              <a:rPr lang="en-GB" sz="900">
                <a:highlight>
                  <a:srgbClr val="FFFFFF"/>
                </a:highlight>
              </a:rPr>
              <a:t>Machines can run any server, Google didn’t dedicate specific machines to specific server programs. For example, There’s no specific machine that runs Google mail server. Instead, resource allocation is handled by Google cluster operating system, called </a:t>
            </a:r>
            <a:r>
              <a:rPr lang="en-GB" sz="900" b="1">
                <a:highlight>
                  <a:srgbClr val="FFFFFF"/>
                </a:highlight>
              </a:rPr>
              <a:t>Borg</a:t>
            </a:r>
            <a:r>
              <a:rPr lang="en-GB" sz="900">
                <a:highlight>
                  <a:srgbClr val="FFFFFF"/>
                </a:highlight>
              </a:rPr>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a:t>The previous steps composed into a picture. Note the numbers here do match the previous slides as additional details were added. This just serves as a visualisation of the general process followed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This entire chain of events is executed in the blink of an eye—just a few hundred milliseconds! Because many moving parts are involved, there are many potential points of failure; in particular, a failing GSLB would wreak havoc. However, Google’s policies of rigorous testing and careful rollout, in addition to our proactive error recovery methods such as graceful degradation, allow us to deliver the reliable service that our users have come to expect.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500"/>
              </a:spcAft>
              <a:buNone/>
            </a:pPr>
            <a:r>
              <a:rPr lang="en-GB" sz="1350">
                <a:solidFill>
                  <a:srgbClr val="515154"/>
                </a:solidFill>
                <a:latin typeface="Roboto"/>
                <a:ea typeface="Roboto"/>
                <a:cs typeface="Roboto"/>
                <a:sym typeface="Roboto"/>
              </a:rPr>
              <a:t>Load testing determined that our backend server can handle about 100 queries per second (QPS). Trials performed with a limited set of users lead us to expect a peak load of about 3,470 QPS, so we need at least 35 tasks. However, the following considerations mean that we need at least 37 tasks in the job, or N+2:</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During updates, one task at a time will be unavailable, leaving 36 tasks.</a:t>
            </a:r>
          </a:p>
          <a:p>
            <a:pPr marL="977900" lvl="0" indent="-314325" rtl="0">
              <a:lnSpc>
                <a:spcPct val="115000"/>
              </a:lnSpc>
              <a:spcBef>
                <a:spcPts val="0"/>
              </a:spcBef>
              <a:buClr>
                <a:srgbClr val="515154"/>
              </a:buClr>
              <a:buSzPct val="96428"/>
              <a:buFont typeface="Roboto"/>
            </a:pPr>
            <a:r>
              <a:rPr lang="en-GB" sz="1350">
                <a:solidFill>
                  <a:srgbClr val="515154"/>
                </a:solidFill>
                <a:latin typeface="Roboto"/>
                <a:ea typeface="Roboto"/>
                <a:cs typeface="Roboto"/>
                <a:sym typeface="Roboto"/>
              </a:rPr>
              <a:t>A machine failure might occur during a task update, leaving only 35 tasks, just enough to serve peak load.</a:t>
            </a:r>
          </a:p>
          <a:p>
            <a:pPr lvl="0" rtl="0">
              <a:spcBef>
                <a:spcPts val="0"/>
              </a:spcBef>
              <a:buNone/>
            </a:pPr>
            <a:endParaRPr sz="1350">
              <a:solidFill>
                <a:srgbClr val="515154"/>
              </a:solidFill>
              <a:highlight>
                <a:srgbClr val="FFFFFF"/>
              </a:highlight>
              <a:latin typeface="Roboto"/>
              <a:ea typeface="Roboto"/>
              <a:cs typeface="Roboto"/>
              <a:sym typeface="Roboto"/>
            </a:endParaRPr>
          </a:p>
          <a:p>
            <a:pPr lvl="0" rtl="0">
              <a:spcBef>
                <a:spcPts val="0"/>
              </a:spcBef>
              <a:buNone/>
            </a:pPr>
            <a:r>
              <a:rPr lang="en-GB" sz="1350">
                <a:solidFill>
                  <a:srgbClr val="515154"/>
                </a:solidFill>
                <a:highlight>
                  <a:srgbClr val="FFFFFF"/>
                </a:highlight>
                <a:latin typeface="Roboto"/>
                <a:ea typeface="Roboto"/>
                <a:cs typeface="Roboto"/>
                <a:sym typeface="Roboto"/>
              </a:rPr>
              <a:t>A closer examination of user traffic shows our peak usage is distributed globally: 1,430 QPS from North America, 290 from South America, 1,400 from Europe and Africa, and 350 from Asia and Australia. Instead of locating all backends at one site, we distribute them across the USA, South America, Europe, and Asia. Allowing for </a:t>
            </a:r>
            <a:r>
              <a:rPr lang="en-GB" sz="1350">
                <a:solidFill>
                  <a:srgbClr val="515154"/>
                </a:solidFill>
                <a:latin typeface="Roboto"/>
                <a:ea typeface="Roboto"/>
                <a:cs typeface="Roboto"/>
                <a:sym typeface="Roboto"/>
              </a:rPr>
              <a:t>N+2</a:t>
            </a:r>
            <a:r>
              <a:rPr lang="en-GB" sz="1350">
                <a:solidFill>
                  <a:srgbClr val="515154"/>
                </a:solidFill>
                <a:highlight>
                  <a:srgbClr val="FFFFFF"/>
                </a:highlight>
                <a:latin typeface="Roboto"/>
                <a:ea typeface="Roboto"/>
                <a:cs typeface="Roboto"/>
                <a:sym typeface="Roboto"/>
              </a:rPr>
              <a:t> redundancy per region means that we end up with 17 tasks in the USA, 16 in Europe, and 6 in Asia. However, we decide to use 4 tasks (instead of 5) in South America, to lower the overhead of </a:t>
            </a:r>
            <a:r>
              <a:rPr lang="en-GB" sz="1350">
                <a:solidFill>
                  <a:srgbClr val="515154"/>
                </a:solidFill>
                <a:latin typeface="Roboto"/>
                <a:ea typeface="Roboto"/>
                <a:cs typeface="Roboto"/>
                <a:sym typeface="Roboto"/>
              </a:rPr>
              <a:t>N+2</a:t>
            </a:r>
            <a:r>
              <a:rPr lang="en-GB" sz="1350">
                <a:solidFill>
                  <a:srgbClr val="515154"/>
                </a:solidFill>
                <a:highlight>
                  <a:srgbClr val="FFFFFF"/>
                </a:highlight>
                <a:latin typeface="Roboto"/>
                <a:ea typeface="Roboto"/>
                <a:cs typeface="Roboto"/>
                <a:sym typeface="Roboto"/>
              </a:rPr>
              <a:t> to </a:t>
            </a:r>
            <a:r>
              <a:rPr lang="en-GB" sz="1350">
                <a:solidFill>
                  <a:srgbClr val="515154"/>
                </a:solidFill>
                <a:latin typeface="Roboto"/>
                <a:ea typeface="Roboto"/>
                <a:cs typeface="Roboto"/>
                <a:sym typeface="Roboto"/>
              </a:rPr>
              <a:t>N+1</a:t>
            </a:r>
            <a:r>
              <a:rPr lang="en-GB" sz="1350">
                <a:solidFill>
                  <a:srgbClr val="515154"/>
                </a:solidFill>
                <a:highlight>
                  <a:srgbClr val="FFFFFF"/>
                </a:highlight>
                <a:latin typeface="Roboto"/>
                <a:ea typeface="Roboto"/>
                <a:cs typeface="Roboto"/>
                <a:sym typeface="Roboto"/>
              </a:rPr>
              <a:t>. In this case, we’re willing to tolerate a small risk of higher latency in exchange for lower hardware costs: if GSLB redirects traffic from one continent to another when our South American datacenter is over capacity, we can save 20% of the resources we’d spend on hardware. In the larger regions, we’ll spread tasks across two or three clusters for extra resiliency.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sz="1350">
                <a:solidFill>
                  <a:srgbClr val="515154"/>
                </a:solidFill>
                <a:highlight>
                  <a:srgbClr val="FFFFFF"/>
                </a:highlight>
                <a:latin typeface="Roboto"/>
                <a:ea typeface="Roboto"/>
                <a:cs typeface="Roboto"/>
                <a:sym typeface="Roboto"/>
              </a:rPr>
              <a:t>Because the backends need to contact the Bigtable holding the data, we need to also design this storage element strategically. A backend in Asia contacting a Bigtable in the USA adds a significant amount of latency, so we replicate the Bigtable in each region. Bigtable replication helps us in two ways: it provides resilience should a </a:t>
            </a:r>
            <a:r>
              <a:rPr lang="en-GB" sz="1350">
                <a:solidFill>
                  <a:srgbClr val="515154"/>
                </a:solidFill>
                <a:latin typeface="Roboto"/>
                <a:ea typeface="Roboto"/>
                <a:cs typeface="Roboto"/>
                <a:sym typeface="Roboto"/>
              </a:rPr>
              <a:t>Bigtable</a:t>
            </a:r>
            <a:r>
              <a:rPr lang="en-GB" sz="1350">
                <a:solidFill>
                  <a:srgbClr val="515154"/>
                </a:solidFill>
                <a:highlight>
                  <a:srgbClr val="FFFFFF"/>
                </a:highlight>
                <a:latin typeface="Roboto"/>
                <a:ea typeface="Roboto"/>
                <a:cs typeface="Roboto"/>
                <a:sym typeface="Roboto"/>
              </a:rPr>
              <a:t> server fail, and it lowers data-access latency. While Bigtable only offers eventual consistency, it isn’t a major problem because we don’t need to update the contents often.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sz="1000">
              <a:highlight>
                <a:srgbClr val="FFFFFF"/>
              </a:highlight>
            </a:endParaRPr>
          </a:p>
          <a:p>
            <a:pPr lvl="0" rtl="0">
              <a:lnSpc>
                <a:spcPct val="115000"/>
              </a:lnSpc>
              <a:spcBef>
                <a:spcPts val="0"/>
              </a:spcBef>
              <a:spcAft>
                <a:spcPts val="1500"/>
              </a:spcAft>
              <a:buNone/>
            </a:pPr>
            <a:endParaRPr sz="1000">
              <a:highlight>
                <a:srgbClr val="FFFFFF"/>
              </a:highlight>
            </a:endParaRPr>
          </a:p>
          <a:p>
            <a:pPr lvl="0">
              <a:spcBef>
                <a:spcPts val="0"/>
              </a:spcBef>
              <a:buNone/>
            </a:pPr>
            <a:endParaRPr sz="1000">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GB"/>
              <a:t>For more about borg see: </a:t>
            </a:r>
            <a:r>
              <a:rPr lang="en-GB" u="sng">
                <a:solidFill>
                  <a:srgbClr val="1C3678"/>
                </a:solidFill>
                <a:hlinkClick r:id="rId3"/>
              </a:rPr>
              <a:t>https://research.google.com/pubs/pub43438.html</a:t>
            </a: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a:highlight>
                  <a:srgbClr val="FFFFFF"/>
                </a:highlight>
              </a:rPr>
              <a:t>Machines within a given datacenter need to be able to talk with each other, therefore Google created a very fast virtual switch with tens of thousands of ports. They accomplished this by connecting hundreds of Google-built switches in a </a:t>
            </a:r>
            <a:r>
              <a:rPr lang="en-GB" sz="900" b="1">
                <a:highlight>
                  <a:srgbClr val="FFFFFF"/>
                </a:highlight>
              </a:rPr>
              <a:t>Clos network</a:t>
            </a:r>
            <a:r>
              <a:rPr lang="en-GB" sz="900">
                <a:highlight>
                  <a:srgbClr val="FFFFFF"/>
                </a:highlight>
              </a:rPr>
              <a:t> fabric named </a:t>
            </a:r>
            <a:r>
              <a:rPr lang="en-GB" sz="900" b="1">
                <a:highlight>
                  <a:srgbClr val="FFFFFF"/>
                </a:highlight>
              </a:rPr>
              <a:t>Jupiter</a:t>
            </a:r>
            <a:r>
              <a:rPr lang="en-GB" sz="900">
                <a:highlight>
                  <a:srgbClr val="FFFFFF"/>
                </a:highlight>
              </a:rPr>
              <a:t>. In its largest configuration, Jupiter supports 1.3 Pbps (petabits/sec) bisection bandwidth among servers..</a:t>
            </a:r>
          </a:p>
          <a:p>
            <a:pPr lvl="0" rtl="0">
              <a:spcBef>
                <a:spcPts val="0"/>
              </a:spcBef>
              <a:buNone/>
            </a:pPr>
            <a:endParaRPr sz="900">
              <a:solidFill>
                <a:srgbClr val="6C6C6C"/>
              </a:solidFill>
              <a:highlight>
                <a:srgbClr val="FFFFFF"/>
              </a:highlight>
            </a:endParaRPr>
          </a:p>
          <a:p>
            <a:pPr marL="457200" lvl="0" indent="-285750" rtl="0">
              <a:lnSpc>
                <a:spcPct val="115000"/>
              </a:lnSpc>
              <a:spcBef>
                <a:spcPts val="0"/>
              </a:spcBef>
              <a:spcAft>
                <a:spcPts val="0"/>
              </a:spcAft>
              <a:buSzPct val="100000"/>
              <a:buChar char="-"/>
            </a:pPr>
            <a:r>
              <a:rPr lang="en-GB" sz="900">
                <a:highlight>
                  <a:srgbClr val="FFFFFF"/>
                </a:highlight>
              </a:rPr>
              <a:t>Datacenters are connected to each other with Google’s globe-spanning backbone network </a:t>
            </a:r>
            <a:r>
              <a:rPr lang="en-GB" sz="900" b="1">
                <a:highlight>
                  <a:srgbClr val="FFFFFF"/>
                </a:highlight>
              </a:rPr>
              <a:t>B4</a:t>
            </a:r>
            <a:r>
              <a:rPr lang="en-GB" sz="900">
                <a:highlight>
                  <a:srgbClr val="FFFFFF"/>
                </a:highlight>
              </a:rPr>
              <a:t>. B4 is a software-defined networking architecture (and uses the OpenFlow open-standard communications protocol). It supplies massive bandwidth to a modest number of sites, and uses elastic bandwidth allocation to maximize average bandwidth.</a:t>
            </a:r>
          </a:p>
          <a:p>
            <a:pPr lvl="0" rtl="0">
              <a:lnSpc>
                <a:spcPct val="115000"/>
              </a:lnSpc>
              <a:spcBef>
                <a:spcPts val="0"/>
              </a:spcBef>
              <a:spcAft>
                <a:spcPts val="0"/>
              </a:spcAft>
              <a:buNone/>
            </a:pPr>
            <a:endParaRPr sz="900">
              <a:highlight>
                <a:srgbClr val="FFFFFF"/>
              </a:highlight>
            </a:endParaRPr>
          </a:p>
          <a:p>
            <a:pPr lvl="0" rtl="0">
              <a:lnSpc>
                <a:spcPct val="115000"/>
              </a:lnSpc>
              <a:spcBef>
                <a:spcPts val="0"/>
              </a:spcBef>
              <a:spcAft>
                <a:spcPts val="0"/>
              </a:spcAft>
              <a:buNone/>
            </a:pPr>
            <a:r>
              <a:rPr lang="en-GB" sz="900" b="1">
                <a:highlight>
                  <a:srgbClr val="FFFFFF"/>
                </a:highlight>
              </a:rPr>
              <a:t>B4 </a:t>
            </a:r>
            <a:r>
              <a:rPr lang="en-GB" sz="900">
                <a:highlight>
                  <a:srgbClr val="FFFFFF"/>
                </a:highlight>
              </a:rPr>
              <a:t>is Google’s SDNWAN (Software-defined Networking WAN), which is Google’s private WAN connecting each datacenter. </a:t>
            </a:r>
          </a:p>
          <a:p>
            <a:pPr lvl="0" rtl="0">
              <a:spcBef>
                <a:spcPts val="0"/>
              </a:spcBef>
              <a:buNone/>
            </a:pPr>
            <a:r>
              <a:rPr lang="en-GB" sz="900"/>
              <a:t>A </a:t>
            </a:r>
            <a:r>
              <a:rPr lang="en-GB" sz="900" b="1"/>
              <a:t>Clos network</a:t>
            </a:r>
            <a:r>
              <a:rPr lang="en-GB" sz="900"/>
              <a:t> is a type of non-blocking, multistage switching architecture that reduces the number of </a:t>
            </a:r>
            <a:r>
              <a:rPr lang="en-GB" sz="900">
                <a:hlinkClick r:id="rId3"/>
              </a:rPr>
              <a:t>ports</a:t>
            </a:r>
            <a:r>
              <a:rPr lang="en-GB" sz="900"/>
              <a:t> required in an interconnected Ethernet switch fabric (network topology). It is a way to overcome the performance- and cost-related challenges of electromechanical </a:t>
            </a:r>
            <a:r>
              <a:rPr lang="en-GB" sz="900">
                <a:hlinkClick r:id="rId4"/>
              </a:rPr>
              <a:t>switches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a:spcBef>
                <a:spcPts val="0"/>
              </a:spcBef>
              <a:buSzPct val="100000"/>
              <a:buChar char="-"/>
            </a:pPr>
            <a:r>
              <a:rPr lang="en-GB" sz="900">
                <a:highlight>
                  <a:srgbClr val="FFFFFF"/>
                </a:highlight>
              </a:rPr>
              <a:t>Google’s hardware must be controlled and administered by software that can handle massive scale. Hardware failures are one notable problem that Google manage with software. Given the large number of hardware components in a cluster, hardware failures occur quite frequently. In a single cluster in a typical year, thousands of machines fail and thousands of hard disks break; when multiplied by the number of clusters we operate globally, these numbers become somewhat breathtaking. Therefore, Google want to abstract such problems away from users, and the teams running their services similarly don’t want to be bothered by hardware failures. Each datacenter campus has teams dedicated to maintaining the hardware and datacenter infrastructure.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a:highlight>
                  <a:srgbClr val="FFFFFF"/>
                </a:highlight>
              </a:rPr>
              <a:t>Borg is responsible for running users’ </a:t>
            </a:r>
            <a:r>
              <a:rPr lang="en-GB" sz="900" b="1">
                <a:highlight>
                  <a:srgbClr val="FFFFFF"/>
                </a:highlight>
              </a:rPr>
              <a:t>jobs</a:t>
            </a:r>
            <a:r>
              <a:rPr lang="en-GB" sz="900">
                <a:highlight>
                  <a:srgbClr val="FFFFFF"/>
                </a:highlight>
              </a:rPr>
              <a:t>, which can either be indefinitely running servers or batch processes like a MapReduce. Jobs can consist of more than one (and sometimes thousands) of identical </a:t>
            </a:r>
            <a:r>
              <a:rPr lang="en-GB" sz="900" b="1">
                <a:highlight>
                  <a:srgbClr val="FFFFFF"/>
                </a:highlight>
              </a:rPr>
              <a:t>tasks</a:t>
            </a:r>
            <a:r>
              <a:rPr lang="en-GB" sz="900">
                <a:highlight>
                  <a:srgbClr val="FFFFFF"/>
                </a:highlight>
              </a:rPr>
              <a:t>, both for reasons of reliability and because a single process can’t usually handle all cluster traffic. When Borg starts a job, it finds machines for the tasks and tells the machines to start the server program. Then Borg continually monitors these tasks. If a task malfunctions, it is killed and restarted, possibly on a different machine.</a:t>
            </a:r>
          </a:p>
          <a:p>
            <a:pPr lvl="0" rtl="0">
              <a:spcBef>
                <a:spcPts val="0"/>
              </a:spcBef>
              <a:buNone/>
            </a:pPr>
            <a:endParaRPr sz="900">
              <a:highlight>
                <a:srgbClr val="FFFFFF"/>
              </a:highlight>
            </a:endParaRPr>
          </a:p>
          <a:p>
            <a:pPr lvl="0" rtl="0">
              <a:spcBef>
                <a:spcPts val="0"/>
              </a:spcBef>
              <a:buNone/>
            </a:pPr>
            <a:r>
              <a:rPr lang="en-GB" sz="900" b="1">
                <a:highlight>
                  <a:srgbClr val="FFFFFF"/>
                </a:highlight>
              </a:rPr>
              <a:t>Apache Mesos</a:t>
            </a:r>
            <a:r>
              <a:rPr lang="en-GB" sz="900">
                <a:highlight>
                  <a:srgbClr val="FFFFFF"/>
                </a:highlight>
              </a:rPr>
              <a:t> -</a:t>
            </a:r>
            <a:r>
              <a:rPr lang="en-GB" sz="900">
                <a:solidFill>
                  <a:srgbClr val="777777"/>
                </a:solidFill>
                <a:highlight>
                  <a:srgbClr val="F7F7F7"/>
                </a:highlight>
              </a:rPr>
              <a:t> </a:t>
            </a:r>
            <a:r>
              <a:rPr lang="en-GB" sz="900"/>
              <a:t>Mesos is built using the same principles as the Linux kernel, only at a different level of abstraction. The Mesos kernel runs on every machine and provides applications (e.g., Hadoop, Spark, Kafka, Elasticsearch) with API’s for resource management and scheduling across entire datacenter and cloud environments.</a:t>
            </a:r>
          </a:p>
          <a:p>
            <a:pPr lvl="0" rtl="0">
              <a:spcBef>
                <a:spcPts val="0"/>
              </a:spcBef>
              <a:buNone/>
            </a:pPr>
            <a:endParaRPr sz="900">
              <a:highlight>
                <a:srgbClr val="FFFFFF"/>
              </a:highlight>
            </a:endParaRPr>
          </a:p>
          <a:p>
            <a:pPr lvl="0" rtl="0">
              <a:spcBef>
                <a:spcPts val="0"/>
              </a:spcBef>
              <a:buNone/>
            </a:pPr>
            <a:r>
              <a:rPr lang="en-GB" sz="900" b="1"/>
              <a:t>Google's Borg system</a:t>
            </a:r>
            <a:r>
              <a:rPr lang="en-GB" sz="900"/>
              <a:t> is a cluster manager that runs hundreds of thousands of jobs, from many thousands of different applications, across a number of clusters each with up to tens of thousands of machines. It achieves high utilization by combining admission control, efficient task-packing, over-commitment, and machine sharing with process-level performance isolation. It supports high-availability applications with runtime features that minimize fault-recovery time, and scheduling policies that reduce the probability of correlated failures. Borg simplifies life for its users by offering a declarative job specification language, name service integration, real-time job monitoring, and tools to analyze and simulate system behavior.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rtl="0">
              <a:spcBef>
                <a:spcPts val="0"/>
              </a:spcBef>
              <a:buSzPct val="100000"/>
              <a:buChar char="-"/>
            </a:pPr>
            <a:r>
              <a:rPr lang="en-GB" sz="900" b="1"/>
              <a:t>Borg Architecture:</a:t>
            </a:r>
            <a:r>
              <a:rPr lang="en-GB" sz="900"/>
              <a:t> </a:t>
            </a:r>
          </a:p>
          <a:p>
            <a:pPr marL="914400" lvl="1" indent="-285750" rtl="0">
              <a:spcBef>
                <a:spcPts val="0"/>
              </a:spcBef>
              <a:buSzPct val="100000"/>
              <a:buChar char="-"/>
            </a:pPr>
            <a:r>
              <a:rPr lang="en-GB" sz="900" b="1"/>
              <a:t>Borgmaster</a:t>
            </a:r>
          </a:p>
          <a:p>
            <a:pPr marL="1371600" lvl="2" indent="-285750" rtl="0">
              <a:spcBef>
                <a:spcPts val="0"/>
              </a:spcBef>
              <a:buSzPct val="100000"/>
              <a:buChar char="-"/>
            </a:pPr>
            <a:r>
              <a:rPr lang="en-GB" sz="900"/>
              <a:t>Main Borgmaster process &amp; Scheduler</a:t>
            </a:r>
          </a:p>
          <a:p>
            <a:pPr marL="1371600" lvl="2" indent="-285750" rtl="0">
              <a:spcBef>
                <a:spcPts val="0"/>
              </a:spcBef>
              <a:buSzPct val="100000"/>
              <a:buChar char="-"/>
            </a:pPr>
            <a:r>
              <a:rPr lang="en-GB" sz="900"/>
              <a:t>Five replicas </a:t>
            </a:r>
          </a:p>
          <a:p>
            <a:pPr marL="914400" lvl="1" indent="-285750" rtl="0">
              <a:spcBef>
                <a:spcPts val="0"/>
              </a:spcBef>
              <a:buSzPct val="100000"/>
              <a:buChar char="-"/>
            </a:pPr>
            <a:r>
              <a:rPr lang="en-GB" sz="900" b="1"/>
              <a:t>Borglet</a:t>
            </a:r>
          </a:p>
          <a:p>
            <a:pPr marL="1371600" lvl="2" indent="-285750" rtl="0">
              <a:spcBef>
                <a:spcPts val="0"/>
              </a:spcBef>
              <a:buSzPct val="100000"/>
              <a:buChar char="-"/>
            </a:pPr>
            <a:r>
              <a:rPr lang="en-GB" sz="900"/>
              <a:t>Manage and monitor tasks and resource </a:t>
            </a:r>
          </a:p>
          <a:p>
            <a:pPr marL="1371600" lvl="2" indent="-285750" rtl="0">
              <a:spcBef>
                <a:spcPts val="0"/>
              </a:spcBef>
              <a:buSzPct val="100000"/>
              <a:buChar char="-"/>
            </a:pPr>
            <a:r>
              <a:rPr lang="en-GB" sz="900"/>
              <a:t>Borgmaster polls Borglet every few seconds</a:t>
            </a:r>
          </a:p>
          <a:p>
            <a:pPr marL="914400" lvl="1" indent="-285750" rtl="0">
              <a:spcBef>
                <a:spcPts val="0"/>
              </a:spcBef>
              <a:buSzPct val="100000"/>
              <a:buChar char="-"/>
            </a:pPr>
            <a:r>
              <a:rPr lang="en-GB" sz="900" b="1"/>
              <a:t>Tools and Config files</a:t>
            </a:r>
          </a:p>
          <a:p>
            <a:pPr marL="1371600" lvl="2" indent="-285750" rtl="0">
              <a:spcBef>
                <a:spcPts val="0"/>
              </a:spcBef>
              <a:buSzPct val="100000"/>
              <a:buChar char="-"/>
            </a:pPr>
            <a:r>
              <a:rPr lang="en-GB" sz="900"/>
              <a:t>Command line tools</a:t>
            </a:r>
          </a:p>
          <a:p>
            <a:pPr marL="1371600" lvl="2" indent="-285750">
              <a:spcBef>
                <a:spcPts val="0"/>
              </a:spcBef>
              <a:buSzPct val="100000"/>
              <a:buChar char="-"/>
            </a:pPr>
            <a:r>
              <a:rPr lang="en-GB" sz="900"/>
              <a:t>Web browsers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85750">
              <a:spcBef>
                <a:spcPts val="0"/>
              </a:spcBef>
              <a:buSzPct val="100000"/>
              <a:buChar char="-"/>
            </a:pPr>
            <a:r>
              <a:rPr lang="en-GB" sz="900"/>
              <a:t>Tasks are fluidly allocated over machines, Google can’t simply rely on IP addresses and port numbers to refer to the tasks. Google have solve this problem with an extra level of indirection: when starting a job, Borg allocates a name and index number to each task using the </a:t>
            </a:r>
            <a:r>
              <a:rPr lang="en-GB" sz="900" b="1" i="1"/>
              <a:t>Borg Naming Service</a:t>
            </a:r>
            <a:r>
              <a:rPr lang="en-GB" sz="900" b="1"/>
              <a:t> (BNS)</a:t>
            </a:r>
            <a:r>
              <a:rPr lang="en-GB" sz="900"/>
              <a:t>. Rather than using the IP address and port number, other processes connect to Borg tasks via the BNS name, which is translated to an IP address and port number by BNS. For example, the BNS path might be a string such as /bns/&lt;</a:t>
            </a:r>
            <a:r>
              <a:rPr lang="en-GB" sz="900" i="1"/>
              <a:t>cluster</a:t>
            </a:r>
            <a:r>
              <a:rPr lang="en-GB" sz="900"/>
              <a:t>&gt;/&lt;</a:t>
            </a:r>
            <a:r>
              <a:rPr lang="en-GB" sz="900" i="1"/>
              <a:t>user</a:t>
            </a:r>
            <a:r>
              <a:rPr lang="en-GB" sz="900"/>
              <a:t>&gt;/&lt;</a:t>
            </a:r>
            <a:r>
              <a:rPr lang="en-GB" sz="900" i="1"/>
              <a:t>job name</a:t>
            </a:r>
            <a:r>
              <a:rPr lang="en-GB" sz="900"/>
              <a:t>&gt;/&lt;</a:t>
            </a:r>
            <a:r>
              <a:rPr lang="en-GB" sz="900" i="1"/>
              <a:t>task number</a:t>
            </a:r>
            <a:r>
              <a:rPr lang="en-GB" sz="900"/>
              <a:t>&gt;, which would resolve to &lt;</a:t>
            </a:r>
            <a:r>
              <a:rPr lang="en-GB" sz="900" i="1"/>
              <a:t>IP address</a:t>
            </a:r>
            <a:r>
              <a:rPr lang="en-GB" sz="900"/>
              <a:t>&gt;:&lt;</a:t>
            </a:r>
            <a:r>
              <a:rPr lang="en-GB" sz="900" i="1"/>
              <a:t>port</a:t>
            </a:r>
            <a:r>
              <a:rPr lang="en-GB" sz="900"/>
              <a:t>&gt;.</a:t>
            </a:r>
          </a:p>
          <a:p>
            <a:pPr lvl="0">
              <a:spcBef>
                <a:spcPts val="0"/>
              </a:spcBef>
              <a:buNone/>
            </a:pPr>
            <a:endParaRPr sz="900"/>
          </a:p>
          <a:p>
            <a:pPr marL="457200" lvl="0" indent="-285750" rtl="0">
              <a:spcBef>
                <a:spcPts val="0"/>
              </a:spcBef>
              <a:buSzPct val="100000"/>
              <a:buChar char="-"/>
            </a:pPr>
            <a:r>
              <a:rPr lang="en-GB" sz="900"/>
              <a:t>Borg is also responsible for the allocation of resources to jobs. Every job needs to specify its required resources (e.g., 3 CPU cores, 2 GiB of RAM). If a task tries to use more resources than it requested, Borg kills the task and restarts it (as a slowly crashlooping task is usually preferable to a task that hasn’t been restarted at all).</a:t>
            </a:r>
          </a:p>
          <a:p>
            <a:pPr lvl="0" rtl="0">
              <a:spcBef>
                <a:spcPts val="0"/>
              </a:spcBef>
              <a:buNone/>
            </a:pPr>
            <a:endParaRPr sz="900"/>
          </a:p>
          <a:p>
            <a:pPr marL="457200" lvl="0" indent="-285750">
              <a:spcBef>
                <a:spcPts val="0"/>
              </a:spcBef>
              <a:buSzPct val="100000"/>
              <a:buChar char="-"/>
            </a:pPr>
            <a:r>
              <a:rPr lang="en-GB" sz="900"/>
              <a:t>Borg can binpack the tasks over the machines in an optimal way that also accounts for failure domains (for example: Borg won’t run all of a job’s tasks on the same rack, as doing so means that the top of rack switch is a single point of failure for that job).</a:t>
            </a:r>
          </a:p>
          <a:p>
            <a:pPr lvl="0">
              <a:spcBef>
                <a:spcPts val="0"/>
              </a:spcBef>
              <a:buNone/>
            </a:pPr>
            <a:endParaRPr sz="900"/>
          </a:p>
          <a:p>
            <a:pPr lvl="0">
              <a:spcBef>
                <a:spcPts val="0"/>
              </a:spcBef>
              <a:buNone/>
            </a:pPr>
            <a:r>
              <a:rPr lang="en-GB" sz="900" b="1"/>
              <a:t>Binpack </a:t>
            </a:r>
            <a:r>
              <a:rPr lang="en-GB" sz="900"/>
              <a:t>strategy will place containers on the most-loaded host that still has enough resources to run the given containers.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wrap="square"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3"/>
            <a:ext cx="8123100" cy="6300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wrap="square"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59"/>
        <p:cNvGrpSpPr/>
        <p:nvPr/>
      </p:nvGrpSpPr>
      <p:grpSpPr>
        <a:xfrm>
          <a:off x="0" y="0"/>
          <a:ext cx="0" cy="0"/>
          <a:chOff x="0" y="0"/>
          <a:chExt cx="0" cy="0"/>
        </a:xfrm>
      </p:grpSpPr>
      <p:sp>
        <p:nvSpPr>
          <p:cNvPr id="60" name="Shape 60"/>
          <p:cNvSpPr/>
          <p:nvPr/>
        </p:nvSpPr>
        <p:spPr>
          <a:xfrm>
            <a:off x="0" y="0"/>
            <a:ext cx="9144000" cy="4878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61" name="Shape 61"/>
          <p:cNvSpPr txBox="1">
            <a:spLocks noGrp="1"/>
          </p:cNvSpPr>
          <p:nvPr>
            <p:ph type="ctrTitle"/>
          </p:nvPr>
        </p:nvSpPr>
        <p:spPr>
          <a:xfrm>
            <a:off x="729450" y="1322450"/>
            <a:ext cx="7688100" cy="1664700"/>
          </a:xfrm>
          <a:prstGeom prst="rect">
            <a:avLst/>
          </a:prstGeom>
        </p:spPr>
        <p:txBody>
          <a:bodyPr wrap="square" lIns="91425" tIns="91425" rIns="91425" bIns="91425" anchor="t" anchorCtr="0"/>
          <a:lstStyle>
            <a:lvl1pPr lvl="0" rtl="0">
              <a:spcBef>
                <a:spcPts val="0"/>
              </a:spcBef>
              <a:buClr>
                <a:schemeClr val="dk2"/>
              </a:buClr>
              <a:buSzPct val="100000"/>
              <a:defRPr sz="4200">
                <a:solidFill>
                  <a:schemeClr val="dk2"/>
                </a:solidFill>
              </a:defRPr>
            </a:lvl1pPr>
            <a:lvl2pPr lvl="1" rtl="0">
              <a:spcBef>
                <a:spcPts val="0"/>
              </a:spcBef>
              <a:buClr>
                <a:schemeClr val="dk2"/>
              </a:buClr>
              <a:buSzPct val="100000"/>
              <a:defRPr sz="4200">
                <a:solidFill>
                  <a:schemeClr val="dk2"/>
                </a:solidFill>
              </a:defRPr>
            </a:lvl2pPr>
            <a:lvl3pPr lvl="2" rtl="0">
              <a:spcBef>
                <a:spcPts val="0"/>
              </a:spcBef>
              <a:buClr>
                <a:schemeClr val="dk2"/>
              </a:buClr>
              <a:buSzPct val="100000"/>
              <a:defRPr sz="4200">
                <a:solidFill>
                  <a:schemeClr val="dk2"/>
                </a:solidFill>
              </a:defRPr>
            </a:lvl3pPr>
            <a:lvl4pPr lvl="3" rtl="0">
              <a:spcBef>
                <a:spcPts val="0"/>
              </a:spcBef>
              <a:buClr>
                <a:schemeClr val="dk2"/>
              </a:buClr>
              <a:buSzPct val="100000"/>
              <a:defRPr sz="4200">
                <a:solidFill>
                  <a:schemeClr val="dk2"/>
                </a:solidFill>
              </a:defRPr>
            </a:lvl4pPr>
            <a:lvl5pPr lvl="4" rtl="0">
              <a:spcBef>
                <a:spcPts val="0"/>
              </a:spcBef>
              <a:buClr>
                <a:schemeClr val="dk2"/>
              </a:buClr>
              <a:buSzPct val="100000"/>
              <a:defRPr sz="4200">
                <a:solidFill>
                  <a:schemeClr val="dk2"/>
                </a:solidFill>
              </a:defRPr>
            </a:lvl5pPr>
            <a:lvl6pPr lvl="5" rtl="0">
              <a:spcBef>
                <a:spcPts val="0"/>
              </a:spcBef>
              <a:buClr>
                <a:schemeClr val="dk2"/>
              </a:buClr>
              <a:buSzPct val="100000"/>
              <a:defRPr sz="4200">
                <a:solidFill>
                  <a:schemeClr val="dk2"/>
                </a:solidFill>
              </a:defRPr>
            </a:lvl6pPr>
            <a:lvl7pPr lvl="6" rtl="0">
              <a:spcBef>
                <a:spcPts val="0"/>
              </a:spcBef>
              <a:buClr>
                <a:schemeClr val="dk2"/>
              </a:buClr>
              <a:buSzPct val="100000"/>
              <a:defRPr sz="4200">
                <a:solidFill>
                  <a:schemeClr val="dk2"/>
                </a:solidFill>
              </a:defRPr>
            </a:lvl7pPr>
            <a:lvl8pPr lvl="7" rtl="0">
              <a:spcBef>
                <a:spcPts val="0"/>
              </a:spcBef>
              <a:buClr>
                <a:schemeClr val="dk2"/>
              </a:buClr>
              <a:buSzPct val="100000"/>
              <a:defRPr sz="4200">
                <a:solidFill>
                  <a:schemeClr val="dk2"/>
                </a:solidFill>
              </a:defRPr>
            </a:lvl8pPr>
            <a:lvl9pPr lvl="8" rtl="0">
              <a:spcBef>
                <a:spcPts val="0"/>
              </a:spcBef>
              <a:buClr>
                <a:schemeClr val="dk2"/>
              </a:buClr>
              <a:buSzPct val="100000"/>
              <a:defRPr sz="4200">
                <a:solidFill>
                  <a:schemeClr val="dk2"/>
                </a:solidFill>
              </a:defRPr>
            </a:lvl9pPr>
          </a:lstStyle>
          <a:p>
            <a:endParaRPr/>
          </a:p>
        </p:txBody>
      </p:sp>
      <p:sp>
        <p:nvSpPr>
          <p:cNvPr id="62" name="Shape 62"/>
          <p:cNvSpPr txBox="1">
            <a:spLocks noGrp="1"/>
          </p:cNvSpPr>
          <p:nvPr>
            <p:ph type="subTitle" idx="1"/>
          </p:nvPr>
        </p:nvSpPr>
        <p:spPr>
          <a:xfrm>
            <a:off x="729627" y="3172900"/>
            <a:ext cx="7688100" cy="541200"/>
          </a:xfrm>
          <a:prstGeom prst="rect">
            <a:avLst/>
          </a:prstGeom>
        </p:spPr>
        <p:txBody>
          <a:bodyPr wrap="square" lIns="91425" tIns="91425" rIns="91425" bIns="91425" anchor="t" anchorCtr="0"/>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a:endParaRPr/>
          </a:p>
        </p:txBody>
      </p:sp>
      <p:sp>
        <p:nvSpPr>
          <p:cNvPr id="63" name="Shape 63"/>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64"/>
        <p:cNvGrpSpPr/>
        <p:nvPr/>
      </p:nvGrpSpPr>
      <p:grpSpPr>
        <a:xfrm>
          <a:off x="0" y="0"/>
          <a:ext cx="0" cy="0"/>
          <a:chOff x="0" y="0"/>
          <a:chExt cx="0" cy="0"/>
        </a:xfrm>
      </p:grpSpPr>
      <p:grpSp>
        <p:nvGrpSpPr>
          <p:cNvPr id="65" name="Shape 65"/>
          <p:cNvGrpSpPr/>
          <p:nvPr/>
        </p:nvGrpSpPr>
        <p:grpSpPr>
          <a:xfrm>
            <a:off x="830392" y="1191256"/>
            <a:ext cx="745763" cy="45826"/>
            <a:chOff x="4580561" y="2589004"/>
            <a:chExt cx="1064464" cy="25200"/>
          </a:xfrm>
        </p:grpSpPr>
        <p:sp>
          <p:nvSpPr>
            <p:cNvPr id="66" name="Shape 66"/>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68" name="Shape 68"/>
          <p:cNvSpPr txBox="1">
            <a:spLocks noGrp="1"/>
          </p:cNvSpPr>
          <p:nvPr>
            <p:ph type="title"/>
          </p:nvPr>
        </p:nvSpPr>
        <p:spPr>
          <a:xfrm>
            <a:off x="729450" y="1322450"/>
            <a:ext cx="7688400" cy="1518600"/>
          </a:xfrm>
          <a:prstGeom prst="rect">
            <a:avLst/>
          </a:prstGeom>
        </p:spPr>
        <p:txBody>
          <a:bodyPr wrap="square" lIns="91425" tIns="91425" rIns="91425" bIns="91425" anchor="t"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0"/>
        <p:cNvGrpSpPr/>
        <p:nvPr/>
      </p:nvGrpSpPr>
      <p:grpSpPr>
        <a:xfrm>
          <a:off x="0" y="0"/>
          <a:ext cx="0" cy="0"/>
          <a:chOff x="0" y="0"/>
          <a:chExt cx="0" cy="0"/>
        </a:xfrm>
      </p:grpSpPr>
      <p:sp>
        <p:nvSpPr>
          <p:cNvPr id="71" name="Shape 71"/>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txBox="1">
            <a:spLocks noGrp="1"/>
          </p:cNvSpPr>
          <p:nvPr>
            <p:ph type="title"/>
          </p:nvPr>
        </p:nvSpPr>
        <p:spPr>
          <a:xfrm>
            <a:off x="729450" y="1318650"/>
            <a:ext cx="7688700" cy="535200"/>
          </a:xfrm>
          <a:prstGeom prst="rect">
            <a:avLst/>
          </a:prstGeom>
        </p:spPr>
        <p:txBody>
          <a:bodyPr wrap="square" lIns="91425" tIns="91425" rIns="91425" bIns="91425" anchor="t" anchorCtr="0"/>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a:endParaRPr/>
          </a:p>
        </p:txBody>
      </p:sp>
      <p:sp>
        <p:nvSpPr>
          <p:cNvPr id="73" name="Shape 73"/>
          <p:cNvSpPr txBox="1">
            <a:spLocks noGrp="1"/>
          </p:cNvSpPr>
          <p:nvPr>
            <p:ph type="body" idx="1"/>
          </p:nvPr>
        </p:nvSpPr>
        <p:spPr>
          <a:xfrm>
            <a:off x="729450" y="2078875"/>
            <a:ext cx="7688700" cy="22611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pic>
        <p:nvPicPr>
          <p:cNvPr id="75" name="Shape 75" descr="google-favicon-vector.png"/>
          <p:cNvPicPr preferRelativeResize="0"/>
          <p:nvPr/>
        </p:nvPicPr>
        <p:blipFill>
          <a:blip r:embed="rId2">
            <a:alphaModFix/>
          </a:blip>
          <a:stretch>
            <a:fillRect/>
          </a:stretch>
        </p:blipFill>
        <p:spPr>
          <a:xfrm>
            <a:off x="8418150" y="-30450"/>
            <a:ext cx="548700" cy="548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6"/>
        <p:cNvGrpSpPr/>
        <p:nvPr/>
      </p:nvGrpSpPr>
      <p:grpSpPr>
        <a:xfrm>
          <a:off x="0" y="0"/>
          <a:ext cx="0" cy="0"/>
          <a:chOff x="0" y="0"/>
          <a:chExt cx="0" cy="0"/>
        </a:xfrm>
      </p:grpSpPr>
      <p:sp>
        <p:nvSpPr>
          <p:cNvPr id="77" name="Shape 77"/>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78" name="Shape 78"/>
          <p:cNvGrpSpPr/>
          <p:nvPr/>
        </p:nvGrpSpPr>
        <p:grpSpPr>
          <a:xfrm>
            <a:off x="830392" y="1191256"/>
            <a:ext cx="745763" cy="45826"/>
            <a:chOff x="4580561" y="2589004"/>
            <a:chExt cx="1064464" cy="25200"/>
          </a:xfrm>
        </p:grpSpPr>
        <p:sp>
          <p:nvSpPr>
            <p:cNvPr id="79" name="Shape 79"/>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1" name="Shape 81"/>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a:endParaRPr/>
          </a:p>
        </p:txBody>
      </p:sp>
      <p:sp>
        <p:nvSpPr>
          <p:cNvPr id="82" name="Shape 82"/>
          <p:cNvSpPr txBox="1">
            <a:spLocks noGrp="1"/>
          </p:cNvSpPr>
          <p:nvPr>
            <p:ph type="body" idx="1"/>
          </p:nvPr>
        </p:nvSpPr>
        <p:spPr>
          <a:xfrm>
            <a:off x="729325" y="2078875"/>
            <a:ext cx="3774300" cy="22611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3" name="Shape 83"/>
          <p:cNvSpPr txBox="1">
            <a:spLocks noGrp="1"/>
          </p:cNvSpPr>
          <p:nvPr>
            <p:ph type="body" idx="2"/>
          </p:nvPr>
        </p:nvSpPr>
        <p:spPr>
          <a:xfrm>
            <a:off x="4643604" y="2078875"/>
            <a:ext cx="3774300" cy="22611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4" name="Shape 8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5"/>
        <p:cNvGrpSpPr/>
        <p:nvPr/>
      </p:nvGrpSpPr>
      <p:grpSpPr>
        <a:xfrm>
          <a:off x="0" y="0"/>
          <a:ext cx="0" cy="0"/>
          <a:chOff x="0" y="0"/>
          <a:chExt cx="0" cy="0"/>
        </a:xfrm>
      </p:grpSpPr>
      <p:sp>
        <p:nvSpPr>
          <p:cNvPr id="86" name="Shape 86"/>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7" name="Shape 87"/>
          <p:cNvGrpSpPr/>
          <p:nvPr/>
        </p:nvGrpSpPr>
        <p:grpSpPr>
          <a:xfrm>
            <a:off x="830392" y="1191256"/>
            <a:ext cx="745763" cy="45826"/>
            <a:chOff x="4580561" y="2589004"/>
            <a:chExt cx="1064464" cy="25200"/>
          </a:xfrm>
        </p:grpSpPr>
        <p:sp>
          <p:nvSpPr>
            <p:cNvPr id="88" name="Shape 88"/>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90" name="Shape 90"/>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a:endParaRPr/>
          </a:p>
        </p:txBody>
      </p:sp>
      <p:sp>
        <p:nvSpPr>
          <p:cNvPr id="91" name="Shape 91"/>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2"/>
        <p:cNvGrpSpPr/>
        <p:nvPr/>
      </p:nvGrpSpPr>
      <p:grpSpPr>
        <a:xfrm>
          <a:off x="0" y="0"/>
          <a:ext cx="0" cy="0"/>
          <a:chOff x="0" y="0"/>
          <a:chExt cx="0" cy="0"/>
        </a:xfrm>
      </p:grpSpPr>
      <p:sp>
        <p:nvSpPr>
          <p:cNvPr id="93" name="Shape 93"/>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94" name="Shape 94"/>
          <p:cNvGrpSpPr/>
          <p:nvPr/>
        </p:nvGrpSpPr>
        <p:grpSpPr>
          <a:xfrm>
            <a:off x="830392" y="1191256"/>
            <a:ext cx="745763" cy="45826"/>
            <a:chOff x="4580561" y="2589004"/>
            <a:chExt cx="1064464" cy="25200"/>
          </a:xfrm>
        </p:grpSpPr>
        <p:sp>
          <p:nvSpPr>
            <p:cNvPr id="95" name="Shape 95"/>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97" name="Shape 97"/>
          <p:cNvSpPr txBox="1">
            <a:spLocks noGrp="1"/>
          </p:cNvSpPr>
          <p:nvPr>
            <p:ph type="title"/>
          </p:nvPr>
        </p:nvSpPr>
        <p:spPr>
          <a:xfrm>
            <a:off x="730000" y="1318650"/>
            <a:ext cx="3300900" cy="1381500"/>
          </a:xfrm>
          <a:prstGeom prst="rect">
            <a:avLst/>
          </a:prstGeom>
        </p:spPr>
        <p:txBody>
          <a:bodyPr wrap="square" lIns="91425" tIns="91425" rIns="91425" bIns="91425" anchor="t" anchorCtr="0"/>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a:endParaRPr/>
          </a:p>
        </p:txBody>
      </p:sp>
      <p:sp>
        <p:nvSpPr>
          <p:cNvPr id="98" name="Shape 98"/>
          <p:cNvSpPr txBox="1">
            <a:spLocks noGrp="1"/>
          </p:cNvSpPr>
          <p:nvPr>
            <p:ph type="body" idx="1"/>
          </p:nvPr>
        </p:nvSpPr>
        <p:spPr>
          <a:xfrm>
            <a:off x="721225" y="2781725"/>
            <a:ext cx="3300900" cy="15975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100"/>
        <p:cNvGrpSpPr/>
        <p:nvPr/>
      </p:nvGrpSpPr>
      <p:grpSpPr>
        <a:xfrm>
          <a:off x="0" y="0"/>
          <a:ext cx="0" cy="0"/>
          <a:chOff x="0" y="0"/>
          <a:chExt cx="0" cy="0"/>
        </a:xfrm>
      </p:grpSpPr>
      <p:grpSp>
        <p:nvGrpSpPr>
          <p:cNvPr id="101" name="Shape 101"/>
          <p:cNvGrpSpPr/>
          <p:nvPr/>
        </p:nvGrpSpPr>
        <p:grpSpPr>
          <a:xfrm>
            <a:off x="830392" y="4169130"/>
            <a:ext cx="745763" cy="45826"/>
            <a:chOff x="4580561" y="2589004"/>
            <a:chExt cx="1064464" cy="25200"/>
          </a:xfrm>
        </p:grpSpPr>
        <p:sp>
          <p:nvSpPr>
            <p:cNvPr id="102" name="Shape 102"/>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104" name="Shape 104"/>
          <p:cNvSpPr txBox="1">
            <a:spLocks noGrp="1"/>
          </p:cNvSpPr>
          <p:nvPr>
            <p:ph type="title"/>
          </p:nvPr>
        </p:nvSpPr>
        <p:spPr>
          <a:xfrm>
            <a:off x="729450" y="864300"/>
            <a:ext cx="7021200" cy="2985000"/>
          </a:xfrm>
          <a:prstGeom prst="rect">
            <a:avLst/>
          </a:prstGeom>
        </p:spPr>
        <p:txBody>
          <a:bodyPr wrap="square" lIns="91425" tIns="91425" rIns="91425" bIns="91425" anchor="ctr"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105" name="Shape 105"/>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06"/>
        <p:cNvGrpSpPr/>
        <p:nvPr/>
      </p:nvGrpSpPr>
      <p:grpSpPr>
        <a:xfrm>
          <a:off x="0" y="0"/>
          <a:ext cx="0" cy="0"/>
          <a:chOff x="0" y="0"/>
          <a:chExt cx="0" cy="0"/>
        </a:xfrm>
      </p:grpSpPr>
      <p:sp>
        <p:nvSpPr>
          <p:cNvPr id="107" name="Shape 107"/>
          <p:cNvSpPr/>
          <p:nvPr/>
        </p:nvSpPr>
        <p:spPr>
          <a:xfrm>
            <a:off x="0" y="0"/>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txBox="1">
            <a:spLocks noGrp="1"/>
          </p:cNvSpPr>
          <p:nvPr>
            <p:ph type="title"/>
          </p:nvPr>
        </p:nvSpPr>
        <p:spPr>
          <a:xfrm>
            <a:off x="730000" y="1318650"/>
            <a:ext cx="3300900" cy="1687200"/>
          </a:xfrm>
          <a:prstGeom prst="rect">
            <a:avLst/>
          </a:prstGeom>
        </p:spPr>
        <p:txBody>
          <a:bodyPr wrap="square" lIns="91425" tIns="91425" rIns="91425" bIns="91425" anchor="t" anchorCtr="0"/>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a:endParaRPr/>
          </a:p>
        </p:txBody>
      </p:sp>
      <p:sp>
        <p:nvSpPr>
          <p:cNvPr id="109" name="Shape 109"/>
          <p:cNvSpPr txBox="1">
            <a:spLocks noGrp="1"/>
          </p:cNvSpPr>
          <p:nvPr>
            <p:ph type="subTitle" idx="1"/>
          </p:nvPr>
        </p:nvSpPr>
        <p:spPr>
          <a:xfrm>
            <a:off x="724950" y="3161525"/>
            <a:ext cx="3300900" cy="759000"/>
          </a:xfrm>
          <a:prstGeom prst="rect">
            <a:avLst/>
          </a:prstGeom>
        </p:spPr>
        <p:txBody>
          <a:bodyPr wrap="square" lIns="91425" tIns="91425" rIns="91425" bIns="91425" anchor="t" anchorCtr="0"/>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a:endParaRPr/>
          </a:p>
        </p:txBody>
      </p:sp>
      <p:sp>
        <p:nvSpPr>
          <p:cNvPr id="110" name="Shape 110"/>
          <p:cNvSpPr txBox="1">
            <a:spLocks noGrp="1"/>
          </p:cNvSpPr>
          <p:nvPr>
            <p:ph type="body" idx="2"/>
          </p:nvPr>
        </p:nvSpPr>
        <p:spPr>
          <a:xfrm>
            <a:off x="5174225" y="1352625"/>
            <a:ext cx="3374400" cy="30255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pic>
        <p:nvPicPr>
          <p:cNvPr id="112" name="Shape 112" descr="new-google-logo-png.png"/>
          <p:cNvPicPr preferRelativeResize="0"/>
          <p:nvPr/>
        </p:nvPicPr>
        <p:blipFill>
          <a:blip r:embed="rId2">
            <a:alphaModFix/>
          </a:blip>
          <a:stretch>
            <a:fillRect/>
          </a:stretch>
        </p:blipFill>
        <p:spPr>
          <a:xfrm>
            <a:off x="835051" y="1064000"/>
            <a:ext cx="777295" cy="254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wrap="square"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24950" y="4372551"/>
            <a:ext cx="7697400" cy="460500"/>
          </a:xfrm>
          <a:prstGeom prst="rect">
            <a:avLst/>
          </a:prstGeom>
        </p:spPr>
        <p:txBody>
          <a:bodyPr wrap="square" lIns="91425" tIns="91425" rIns="91425" bIns="91425" anchor="ctr" anchorCtr="0"/>
          <a:lstStyle>
            <a:lvl1pPr lvl="0" rtl="0">
              <a:lnSpc>
                <a:spcPct val="100000"/>
              </a:lnSpc>
              <a:spcBef>
                <a:spcPts val="0"/>
              </a:spcBef>
              <a:spcAft>
                <a:spcPts val="0"/>
              </a:spcAft>
              <a:buNone/>
              <a:defRPr/>
            </a:lvl1pPr>
          </a:lstStyle>
          <a:p>
            <a:endParaRPr/>
          </a:p>
        </p:txBody>
      </p:sp>
      <p:sp>
        <p:nvSpPr>
          <p:cNvPr id="115" name="Shape 115"/>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116"/>
        <p:cNvGrpSpPr/>
        <p:nvPr/>
      </p:nvGrpSpPr>
      <p:grpSpPr>
        <a:xfrm>
          <a:off x="0" y="0"/>
          <a:ext cx="0" cy="0"/>
          <a:chOff x="0" y="0"/>
          <a:chExt cx="0" cy="0"/>
        </a:xfrm>
      </p:grpSpPr>
      <p:grpSp>
        <p:nvGrpSpPr>
          <p:cNvPr id="117" name="Shape 117"/>
          <p:cNvGrpSpPr/>
          <p:nvPr/>
        </p:nvGrpSpPr>
        <p:grpSpPr>
          <a:xfrm>
            <a:off x="830392" y="4169130"/>
            <a:ext cx="745763" cy="45826"/>
            <a:chOff x="4580561" y="2589004"/>
            <a:chExt cx="1064464" cy="25200"/>
          </a:xfrm>
        </p:grpSpPr>
        <p:sp>
          <p:nvSpPr>
            <p:cNvPr id="118" name="Shape 118"/>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120" name="Shape 120"/>
          <p:cNvSpPr txBox="1">
            <a:spLocks noGrp="1"/>
          </p:cNvSpPr>
          <p:nvPr>
            <p:ph type="title"/>
          </p:nvPr>
        </p:nvSpPr>
        <p:spPr>
          <a:xfrm>
            <a:off x="729450" y="733950"/>
            <a:ext cx="7688400" cy="1244700"/>
          </a:xfrm>
          <a:prstGeom prst="rect">
            <a:avLst/>
          </a:prstGeom>
        </p:spPr>
        <p:txBody>
          <a:bodyPr wrap="square" lIns="91425" tIns="91425" rIns="91425" bIns="91425" anchor="t" anchorCtr="0"/>
          <a:lstStyle>
            <a:lvl1pPr lvl="0" rtl="0">
              <a:spcBef>
                <a:spcPts val="0"/>
              </a:spcBef>
              <a:buClr>
                <a:schemeClr val="lt1"/>
              </a:buClr>
              <a:buSzPct val="100000"/>
              <a:defRPr sz="8000">
                <a:solidFill>
                  <a:schemeClr val="lt1"/>
                </a:solidFill>
              </a:defRPr>
            </a:lvl1pPr>
            <a:lvl2pPr lvl="1" rtl="0">
              <a:spcBef>
                <a:spcPts val="0"/>
              </a:spcBef>
              <a:buClr>
                <a:schemeClr val="lt1"/>
              </a:buClr>
              <a:buSzPct val="100000"/>
              <a:defRPr sz="8000">
                <a:solidFill>
                  <a:schemeClr val="lt1"/>
                </a:solidFill>
              </a:defRPr>
            </a:lvl2pPr>
            <a:lvl3pPr lvl="2" rtl="0">
              <a:spcBef>
                <a:spcPts val="0"/>
              </a:spcBef>
              <a:buClr>
                <a:schemeClr val="lt1"/>
              </a:buClr>
              <a:buSzPct val="100000"/>
              <a:defRPr sz="8000">
                <a:solidFill>
                  <a:schemeClr val="lt1"/>
                </a:solidFill>
              </a:defRPr>
            </a:lvl3pPr>
            <a:lvl4pPr lvl="3" rtl="0">
              <a:spcBef>
                <a:spcPts val="0"/>
              </a:spcBef>
              <a:buClr>
                <a:schemeClr val="lt1"/>
              </a:buClr>
              <a:buSzPct val="100000"/>
              <a:defRPr sz="8000">
                <a:solidFill>
                  <a:schemeClr val="lt1"/>
                </a:solidFill>
              </a:defRPr>
            </a:lvl4pPr>
            <a:lvl5pPr lvl="4" rtl="0">
              <a:spcBef>
                <a:spcPts val="0"/>
              </a:spcBef>
              <a:buClr>
                <a:schemeClr val="lt1"/>
              </a:buClr>
              <a:buSzPct val="100000"/>
              <a:defRPr sz="8000">
                <a:solidFill>
                  <a:schemeClr val="lt1"/>
                </a:solidFill>
              </a:defRPr>
            </a:lvl5pPr>
            <a:lvl6pPr lvl="5" rtl="0">
              <a:spcBef>
                <a:spcPts val="0"/>
              </a:spcBef>
              <a:buClr>
                <a:schemeClr val="lt1"/>
              </a:buClr>
              <a:buSzPct val="100000"/>
              <a:defRPr sz="8000">
                <a:solidFill>
                  <a:schemeClr val="lt1"/>
                </a:solidFill>
              </a:defRPr>
            </a:lvl6pPr>
            <a:lvl7pPr lvl="6" rtl="0">
              <a:spcBef>
                <a:spcPts val="0"/>
              </a:spcBef>
              <a:buClr>
                <a:schemeClr val="lt1"/>
              </a:buClr>
              <a:buSzPct val="100000"/>
              <a:defRPr sz="8000">
                <a:solidFill>
                  <a:schemeClr val="lt1"/>
                </a:solidFill>
              </a:defRPr>
            </a:lvl7pPr>
            <a:lvl8pPr lvl="7" rtl="0">
              <a:spcBef>
                <a:spcPts val="0"/>
              </a:spcBef>
              <a:buClr>
                <a:schemeClr val="lt1"/>
              </a:buClr>
              <a:buSzPct val="100000"/>
              <a:defRPr sz="8000">
                <a:solidFill>
                  <a:schemeClr val="lt1"/>
                </a:solidFill>
              </a:defRPr>
            </a:lvl8pPr>
            <a:lvl9pPr lvl="8" rtl="0">
              <a:spcBef>
                <a:spcPts val="0"/>
              </a:spcBef>
              <a:buClr>
                <a:schemeClr val="lt1"/>
              </a:buClr>
              <a:buSzPct val="100000"/>
              <a:defRPr sz="8000">
                <a:solidFill>
                  <a:schemeClr val="lt1"/>
                </a:solidFill>
              </a:defRPr>
            </a:lvl9pPr>
          </a:lstStyle>
          <a:p>
            <a:endParaRPr/>
          </a:p>
        </p:txBody>
      </p:sp>
      <p:sp>
        <p:nvSpPr>
          <p:cNvPr id="121" name="Shape 121"/>
          <p:cNvSpPr txBox="1">
            <a:spLocks noGrp="1"/>
          </p:cNvSpPr>
          <p:nvPr>
            <p:ph type="body" idx="1"/>
          </p:nvPr>
        </p:nvSpPr>
        <p:spPr>
          <a:xfrm>
            <a:off x="729450" y="2272888"/>
            <a:ext cx="7688400" cy="1580400"/>
          </a:xfrm>
          <a:prstGeom prst="rect">
            <a:avLst/>
          </a:prstGeom>
        </p:spPr>
        <p:txBody>
          <a:bodyPr wrap="square" lIns="91425" tIns="91425" rIns="91425" bIns="91425" anchor="t"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122" name="Shape 12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3"/>
        <p:cNvGrpSpPr/>
        <p:nvPr/>
      </p:nvGrpSpPr>
      <p:grpSpPr>
        <a:xfrm>
          <a:off x="0" y="0"/>
          <a:ext cx="0" cy="0"/>
          <a:chOff x="0" y="0"/>
          <a:chExt cx="0" cy="0"/>
        </a:xfrm>
      </p:grpSpPr>
      <p:sp>
        <p:nvSpPr>
          <p:cNvPr id="124" name="Shape 12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SzPct val="100000"/>
              <a:buFont typeface="Raleway"/>
              <a:buNone/>
              <a:defRPr sz="2800" b="1">
                <a:latin typeface="Raleway"/>
                <a:ea typeface="Raleway"/>
                <a:cs typeface="Raleway"/>
                <a:sym typeface="Raleway"/>
              </a:defRPr>
            </a:lvl1pPr>
            <a:lvl2pPr lvl="1" rtl="0">
              <a:spcBef>
                <a:spcPts val="0"/>
              </a:spcBef>
              <a:buSzPct val="100000"/>
              <a:buFont typeface="Raleway"/>
              <a:buNone/>
              <a:defRPr sz="2800" b="1">
                <a:latin typeface="Raleway"/>
                <a:ea typeface="Raleway"/>
                <a:cs typeface="Raleway"/>
                <a:sym typeface="Raleway"/>
              </a:defRPr>
            </a:lvl2pPr>
            <a:lvl3pPr lvl="2" rtl="0">
              <a:spcBef>
                <a:spcPts val="0"/>
              </a:spcBef>
              <a:buSzPct val="100000"/>
              <a:buFont typeface="Raleway"/>
              <a:buNone/>
              <a:defRPr sz="2800" b="1">
                <a:latin typeface="Raleway"/>
                <a:ea typeface="Raleway"/>
                <a:cs typeface="Raleway"/>
                <a:sym typeface="Raleway"/>
              </a:defRPr>
            </a:lvl3pPr>
            <a:lvl4pPr lvl="3" rtl="0">
              <a:spcBef>
                <a:spcPts val="0"/>
              </a:spcBef>
              <a:buSzPct val="100000"/>
              <a:buFont typeface="Raleway"/>
              <a:buNone/>
              <a:defRPr sz="2800" b="1">
                <a:latin typeface="Raleway"/>
                <a:ea typeface="Raleway"/>
                <a:cs typeface="Raleway"/>
                <a:sym typeface="Raleway"/>
              </a:defRPr>
            </a:lvl4pPr>
            <a:lvl5pPr lvl="4" rtl="0">
              <a:spcBef>
                <a:spcPts val="0"/>
              </a:spcBef>
              <a:buSzPct val="100000"/>
              <a:buFont typeface="Raleway"/>
              <a:buNone/>
              <a:defRPr sz="2800" b="1">
                <a:latin typeface="Raleway"/>
                <a:ea typeface="Raleway"/>
                <a:cs typeface="Raleway"/>
                <a:sym typeface="Raleway"/>
              </a:defRPr>
            </a:lvl5pPr>
            <a:lvl6pPr lvl="5" rtl="0">
              <a:spcBef>
                <a:spcPts val="0"/>
              </a:spcBef>
              <a:buSzPct val="100000"/>
              <a:buFont typeface="Raleway"/>
              <a:buNone/>
              <a:defRPr sz="2800" b="1">
                <a:latin typeface="Raleway"/>
                <a:ea typeface="Raleway"/>
                <a:cs typeface="Raleway"/>
                <a:sym typeface="Raleway"/>
              </a:defRPr>
            </a:lvl6pPr>
            <a:lvl7pPr lvl="6" rtl="0">
              <a:spcBef>
                <a:spcPts val="0"/>
              </a:spcBef>
              <a:buSzPct val="100000"/>
              <a:buFont typeface="Raleway"/>
              <a:buNone/>
              <a:defRPr sz="2800" b="1">
                <a:latin typeface="Raleway"/>
                <a:ea typeface="Raleway"/>
                <a:cs typeface="Raleway"/>
                <a:sym typeface="Raleway"/>
              </a:defRPr>
            </a:lvl7pPr>
            <a:lvl8pPr lvl="7" rtl="0">
              <a:spcBef>
                <a:spcPts val="0"/>
              </a:spcBef>
              <a:buSzPct val="100000"/>
              <a:buFont typeface="Raleway"/>
              <a:buNone/>
              <a:defRPr sz="2800" b="1">
                <a:latin typeface="Raleway"/>
                <a:ea typeface="Raleway"/>
                <a:cs typeface="Raleway"/>
                <a:sym typeface="Raleway"/>
              </a:defRPr>
            </a:lvl8pPr>
            <a:lvl9pPr lvl="8" rtl="0">
              <a:spcBef>
                <a:spcPts val="0"/>
              </a:spcBef>
              <a:buSzPct val="100000"/>
              <a:buFont typeface="Raleway"/>
              <a:buNone/>
              <a:defRPr sz="2800" b="1">
                <a:latin typeface="Raleway"/>
                <a:ea typeface="Raleway"/>
                <a:cs typeface="Raleway"/>
                <a:sym typeface="Raleway"/>
              </a:defRPr>
            </a:lvl9pPr>
          </a:lstStyle>
          <a:p>
            <a:endParaRPr/>
          </a:p>
        </p:txBody>
      </p:sp>
      <p:sp>
        <p:nvSpPr>
          <p:cNvPr id="57" name="Shape 5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a:endParaRPr/>
          </a:p>
        </p:txBody>
      </p:sp>
      <p:sp>
        <p:nvSpPr>
          <p:cNvPr id="58" name="Shape 58"/>
          <p:cNvSpPr txBox="1">
            <a:spLocks noGrp="1"/>
          </p:cNvSpPr>
          <p:nvPr>
            <p:ph type="sldNum" idx="12"/>
          </p:nvPr>
        </p:nvSpPr>
        <p:spPr>
          <a:xfrm>
            <a:off x="8536302" y="4749851"/>
            <a:ext cx="548700"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GB" sz="1000">
                <a:solidFill>
                  <a:schemeClr val="accent1"/>
                </a:solidFill>
                <a:latin typeface="Lato"/>
                <a:ea typeface="Lato"/>
                <a:cs typeface="Lato"/>
                <a:sym typeface="Lato"/>
              </a:rPr>
              <a:t>‹#›</a:t>
            </a:fld>
            <a:endParaRPr lang="en-GB"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goog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static.googleusercontent.com/media/research.google.com/en//archive/chubby-osdi06.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landing.google.com/sre/book/chapters/practical-alert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developers.google.com/protocol-buffer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redcentricplc.com/resources/infographics/byte-siz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hyperlink" Target="https://prometheus.io" TargetMode="External"/><Relationship Id="rId4" Type="http://schemas.openxmlformats.org/officeDocument/2006/relationships/hyperlink" Target="https://prometheus.io/docs/querying/examples/" TargetMode="External"/><Relationship Id="rId5" Type="http://schemas.openxmlformats.org/officeDocument/2006/relationships/hyperlink" Target="https://landing.google.com/sre/book/chapters/practical-alerting.html" TargetMode="External"/><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research.google.com/pubs/pub41606.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510450" y="1257300"/>
            <a:ext cx="8123100" cy="1588500"/>
          </a:xfrm>
          <a:prstGeom prst="rect">
            <a:avLst/>
          </a:prstGeom>
        </p:spPr>
        <p:txBody>
          <a:bodyPr wrap="square" lIns="91425" tIns="91425" rIns="91425" bIns="91425" anchor="b" anchorCtr="0">
            <a:noAutofit/>
          </a:bodyPr>
          <a:lstStyle/>
          <a:p>
            <a:pPr lvl="0">
              <a:spcBef>
                <a:spcPts val="0"/>
              </a:spcBef>
              <a:buNone/>
            </a:pPr>
            <a:r>
              <a:rPr lang="en-GB" b="1"/>
              <a:t>Overview of Google Production Architecture</a:t>
            </a:r>
          </a:p>
        </p:txBody>
      </p:sp>
      <p:sp>
        <p:nvSpPr>
          <p:cNvPr id="130" name="Shape 130"/>
          <p:cNvSpPr txBox="1">
            <a:spLocks noGrp="1"/>
          </p:cNvSpPr>
          <p:nvPr>
            <p:ph type="subTitle" idx="1"/>
          </p:nvPr>
        </p:nvSpPr>
        <p:spPr>
          <a:xfrm>
            <a:off x="510450" y="3182313"/>
            <a:ext cx="8123100" cy="630000"/>
          </a:xfrm>
          <a:prstGeom prst="rect">
            <a:avLst/>
          </a:prstGeom>
        </p:spPr>
        <p:txBody>
          <a:bodyPr wrap="square" lIns="91425" tIns="91425" rIns="91425" bIns="91425" anchor="t" anchorCtr="0">
            <a:noAutofit/>
          </a:bodyPr>
          <a:lstStyle/>
          <a:p>
            <a:pPr lvl="0">
              <a:spcBef>
                <a:spcPts val="0"/>
              </a:spcBef>
              <a:buNone/>
            </a:pPr>
            <a:r>
              <a:rPr lang="en-GB"/>
              <a:t>Ben Evans &amp; Marc Laroza 3/10/17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Storage</a:t>
            </a:r>
          </a:p>
        </p:txBody>
      </p:sp>
      <p:sp>
        <p:nvSpPr>
          <p:cNvPr id="186" name="Shape 18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lnSpc>
                <a:spcPct val="100000"/>
              </a:lnSpc>
              <a:spcBef>
                <a:spcPts val="0"/>
              </a:spcBef>
              <a:buSzPct val="100000"/>
            </a:pPr>
            <a:r>
              <a:rPr lang="en-GB" sz="1600" dirty="0"/>
              <a:t>Storage layer is responsible for offering users easy and reliable access to the storage available for a cluster:</a:t>
            </a:r>
          </a:p>
          <a:p>
            <a:pPr marL="914400" lvl="1" indent="-330200" rtl="0">
              <a:lnSpc>
                <a:spcPct val="100000"/>
              </a:lnSpc>
              <a:spcBef>
                <a:spcPts val="0"/>
              </a:spcBef>
              <a:buSzPct val="100000"/>
            </a:pPr>
            <a:r>
              <a:rPr lang="en-GB" sz="1600" dirty="0"/>
              <a:t>Lower layer called </a:t>
            </a:r>
            <a:r>
              <a:rPr lang="en-GB" sz="1600" b="1" dirty="0"/>
              <a:t>D</a:t>
            </a:r>
            <a:r>
              <a:rPr lang="en-GB" sz="1600" dirty="0"/>
              <a:t>.</a:t>
            </a:r>
          </a:p>
          <a:p>
            <a:pPr marL="914400" lvl="1" indent="-330200" rtl="0">
              <a:lnSpc>
                <a:spcPct val="100000"/>
              </a:lnSpc>
              <a:spcBef>
                <a:spcPts val="0"/>
              </a:spcBef>
              <a:buSzPct val="100000"/>
            </a:pPr>
            <a:r>
              <a:rPr lang="en-GB" sz="1600" dirty="0"/>
              <a:t>Layer on top of D called </a:t>
            </a:r>
            <a:r>
              <a:rPr lang="en-GB" sz="1600" b="1" dirty="0"/>
              <a:t>Colossus</a:t>
            </a:r>
            <a:r>
              <a:rPr lang="en-GB" sz="1600" dirty="0"/>
              <a:t>.</a:t>
            </a:r>
          </a:p>
          <a:p>
            <a:pPr marL="914400" lvl="1" indent="-330200" rtl="0">
              <a:lnSpc>
                <a:spcPct val="100000"/>
              </a:lnSpc>
              <a:spcBef>
                <a:spcPts val="0"/>
              </a:spcBef>
              <a:buSzPct val="100000"/>
            </a:pPr>
            <a:r>
              <a:rPr lang="en-GB" sz="1600" dirty="0"/>
              <a:t>Several database-like services built on top of Colossus:</a:t>
            </a:r>
          </a:p>
          <a:p>
            <a:pPr marL="1371600" lvl="2" indent="-330200" rtl="0">
              <a:lnSpc>
                <a:spcPct val="100000"/>
              </a:lnSpc>
              <a:spcBef>
                <a:spcPts val="0"/>
              </a:spcBef>
              <a:buSzPct val="100000"/>
            </a:pPr>
            <a:r>
              <a:rPr lang="en-GB" sz="1600" b="1" dirty="0" err="1"/>
              <a:t>Bigtable</a:t>
            </a:r>
            <a:r>
              <a:rPr lang="en-GB" sz="1600" dirty="0"/>
              <a:t> is a </a:t>
            </a:r>
            <a:r>
              <a:rPr lang="en-GB" sz="1600" dirty="0" err="1"/>
              <a:t>NoSQL</a:t>
            </a:r>
            <a:r>
              <a:rPr lang="en-GB" sz="1600" dirty="0"/>
              <a:t> database system.</a:t>
            </a:r>
          </a:p>
          <a:p>
            <a:pPr marL="1371600" lvl="2" indent="-330200" rtl="0">
              <a:lnSpc>
                <a:spcPct val="100000"/>
              </a:lnSpc>
              <a:spcBef>
                <a:spcPts val="0"/>
              </a:spcBef>
              <a:buSzPct val="100000"/>
            </a:pPr>
            <a:r>
              <a:rPr lang="en-GB" sz="1600" b="1" dirty="0"/>
              <a:t>Spanner </a:t>
            </a:r>
            <a:r>
              <a:rPr lang="en-GB" sz="1600" dirty="0"/>
              <a:t>offer an SQL-like interface.</a:t>
            </a:r>
          </a:p>
          <a:p>
            <a:pPr marL="1371600" lvl="2" indent="-330200" rtl="0">
              <a:lnSpc>
                <a:spcPct val="100000"/>
              </a:lnSpc>
              <a:spcBef>
                <a:spcPts val="0"/>
              </a:spcBef>
              <a:buSzPct val="100000"/>
            </a:pPr>
            <a:r>
              <a:rPr lang="en-GB" sz="1600" b="1" dirty="0" err="1"/>
              <a:t>Blobstore</a:t>
            </a:r>
            <a:r>
              <a:rPr lang="en-GB" sz="1600" dirty="0"/>
              <a:t>, another database storage system.</a:t>
            </a:r>
          </a:p>
        </p:txBody>
      </p:sp>
      <p:pic>
        <p:nvPicPr>
          <p:cNvPr id="187" name="Shape 187"/>
          <p:cNvPicPr preferRelativeResize="0"/>
          <p:nvPr/>
        </p:nvPicPr>
        <p:blipFill>
          <a:blip r:embed="rId3">
            <a:alphaModFix/>
          </a:blip>
          <a:stretch>
            <a:fillRect/>
          </a:stretch>
        </p:blipFill>
        <p:spPr>
          <a:xfrm>
            <a:off x="6199751" y="1539988"/>
            <a:ext cx="2632550" cy="2641376"/>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1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1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1000"/>
                                        <p:tgtEl>
                                          <p:spTgt spid="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Effect transition="in" filter="fade">
                                      <p:cBhvr>
                                        <p:cTn id="22" dur="1000"/>
                                        <p:tgtEl>
                                          <p:spTgt spid="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
                                            <p:txEl>
                                              <p:pRg st="4" end="4"/>
                                            </p:txEl>
                                          </p:spTgt>
                                        </p:tgtEl>
                                        <p:attrNameLst>
                                          <p:attrName>style.visibility</p:attrName>
                                        </p:attrNameLst>
                                      </p:cBhvr>
                                      <p:to>
                                        <p:strVal val="visible"/>
                                      </p:to>
                                    </p:set>
                                    <p:animEffect transition="in" filter="fade">
                                      <p:cBhvr>
                                        <p:cTn id="27" dur="1000"/>
                                        <p:tgtEl>
                                          <p:spTgt spid="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
                                            <p:txEl>
                                              <p:pRg st="5" end="5"/>
                                            </p:txEl>
                                          </p:spTgt>
                                        </p:tgtEl>
                                        <p:attrNameLst>
                                          <p:attrName>style.visibility</p:attrName>
                                        </p:attrNameLst>
                                      </p:cBhvr>
                                      <p:to>
                                        <p:strVal val="visible"/>
                                      </p:to>
                                    </p:set>
                                    <p:animEffect transition="in" filter="fade">
                                      <p:cBhvr>
                                        <p:cTn id="32" dur="1000"/>
                                        <p:tgtEl>
                                          <p:spTgt spid="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6">
                                            <p:txEl>
                                              <p:pRg st="6" end="6"/>
                                            </p:txEl>
                                          </p:spTgt>
                                        </p:tgtEl>
                                        <p:attrNameLst>
                                          <p:attrName>style.visibility</p:attrName>
                                        </p:attrNameLst>
                                      </p:cBhvr>
                                      <p:to>
                                        <p:strVal val="visible"/>
                                      </p:to>
                                    </p:set>
                                    <p:animEffect transition="in" filter="fade">
                                      <p:cBhvr>
                                        <p:cTn id="37" dur="1000"/>
                                        <p:tgtEl>
                                          <p:spTgt spid="1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Networking</a:t>
            </a:r>
          </a:p>
        </p:txBody>
      </p:sp>
      <p:sp>
        <p:nvSpPr>
          <p:cNvPr id="193" name="Shape 19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lnSpc>
                <a:spcPct val="100000"/>
              </a:lnSpc>
              <a:spcBef>
                <a:spcPts val="0"/>
              </a:spcBef>
            </a:pPr>
            <a:r>
              <a:rPr lang="en-GB" dirty="0"/>
              <a:t>Google uses </a:t>
            </a:r>
            <a:r>
              <a:rPr lang="en-GB" dirty="0" err="1"/>
              <a:t>OpenFlow</a:t>
            </a:r>
            <a:r>
              <a:rPr lang="en-GB" dirty="0"/>
              <a:t>-based SDN (Software-defined Network) for routing.</a:t>
            </a:r>
          </a:p>
          <a:p>
            <a:pPr marL="457200" lvl="0" indent="-228600" rtl="0">
              <a:lnSpc>
                <a:spcPct val="100000"/>
              </a:lnSpc>
              <a:spcBef>
                <a:spcPts val="0"/>
              </a:spcBef>
            </a:pPr>
            <a:r>
              <a:rPr lang="en-GB" dirty="0"/>
              <a:t>Bandwidth Enforcer (</a:t>
            </a:r>
            <a:r>
              <a:rPr lang="en-GB" dirty="0" err="1"/>
              <a:t>BwE</a:t>
            </a:r>
            <a:r>
              <a:rPr lang="en-GB" dirty="0"/>
              <a:t>) manages the available bandwidth to maximize the average available bandwidth. </a:t>
            </a:r>
          </a:p>
          <a:p>
            <a:pPr marL="457200" lvl="0" indent="-228600" rtl="0">
              <a:lnSpc>
                <a:spcPct val="100000"/>
              </a:lnSpc>
              <a:spcBef>
                <a:spcPts val="0"/>
              </a:spcBef>
            </a:pPr>
            <a:r>
              <a:rPr lang="en-GB" dirty="0"/>
              <a:t>To minimize distributed services, Google uses GSLB (Global Software Load Balancer) that performs load balancing in three levels:</a:t>
            </a:r>
          </a:p>
          <a:p>
            <a:pPr marL="914400" lvl="1" indent="-228600" rtl="0">
              <a:lnSpc>
                <a:spcPct val="100000"/>
              </a:lnSpc>
              <a:spcBef>
                <a:spcPts val="0"/>
              </a:spcBef>
            </a:pPr>
            <a:r>
              <a:rPr lang="en-GB" dirty="0"/>
              <a:t>Geographic load balancing for DNS request (</a:t>
            </a:r>
            <a:r>
              <a:rPr lang="en-GB" dirty="0" err="1"/>
              <a:t>eg</a:t>
            </a:r>
            <a:r>
              <a:rPr lang="en-GB" dirty="0"/>
              <a:t>. </a:t>
            </a:r>
            <a:r>
              <a:rPr lang="en-GB" u="sng" dirty="0">
                <a:solidFill>
                  <a:schemeClr val="hlink"/>
                </a:solidFill>
                <a:hlinkClick r:id="rId3"/>
              </a:rPr>
              <a:t>www.google.com</a:t>
            </a:r>
            <a:r>
              <a:rPr lang="en-GB" dirty="0"/>
              <a:t>).</a:t>
            </a:r>
          </a:p>
          <a:p>
            <a:pPr marL="914400" lvl="1" indent="-228600" rtl="0">
              <a:lnSpc>
                <a:spcPct val="100000"/>
              </a:lnSpc>
              <a:spcBef>
                <a:spcPts val="0"/>
              </a:spcBef>
            </a:pPr>
            <a:r>
              <a:rPr lang="en-GB" dirty="0"/>
              <a:t>Load balancing at a user service level (</a:t>
            </a:r>
            <a:r>
              <a:rPr lang="en-GB" dirty="0" err="1"/>
              <a:t>eg</a:t>
            </a:r>
            <a:r>
              <a:rPr lang="en-GB" dirty="0"/>
              <a:t>. </a:t>
            </a:r>
            <a:r>
              <a:rPr lang="en-GB" dirty="0" err="1"/>
              <a:t>Youtube</a:t>
            </a:r>
            <a:r>
              <a:rPr lang="en-GB" dirty="0"/>
              <a:t> or Google Maps).</a:t>
            </a:r>
          </a:p>
          <a:p>
            <a:pPr marL="914400" lvl="1" indent="-228600" rtl="0">
              <a:lnSpc>
                <a:spcPct val="100000"/>
              </a:lnSpc>
              <a:spcBef>
                <a:spcPts val="0"/>
              </a:spcBef>
            </a:pPr>
            <a:r>
              <a:rPr lang="en-GB" dirty="0"/>
              <a:t>Load balancing at the RPC (Remote Procedure Call) level.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10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fade">
                                      <p:cBhvr>
                                        <p:cTn id="12" dur="1000"/>
                                        <p:tgtEl>
                                          <p:spTgt spid="1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Effect transition="in" filter="fade">
                                      <p:cBhvr>
                                        <p:cTn id="17" dur="1000"/>
                                        <p:tgtEl>
                                          <p:spTgt spid="1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
                                            <p:txEl>
                                              <p:pRg st="3" end="3"/>
                                            </p:txEl>
                                          </p:spTgt>
                                        </p:tgtEl>
                                        <p:attrNameLst>
                                          <p:attrName>style.visibility</p:attrName>
                                        </p:attrNameLst>
                                      </p:cBhvr>
                                      <p:to>
                                        <p:strVal val="visible"/>
                                      </p:to>
                                    </p:set>
                                    <p:animEffect transition="in" filter="fade">
                                      <p:cBhvr>
                                        <p:cTn id="22" dur="1000"/>
                                        <p:tgtEl>
                                          <p:spTgt spid="1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xEl>
                                              <p:pRg st="4" end="4"/>
                                            </p:txEl>
                                          </p:spTgt>
                                        </p:tgtEl>
                                        <p:attrNameLst>
                                          <p:attrName>style.visibility</p:attrName>
                                        </p:attrNameLst>
                                      </p:cBhvr>
                                      <p:to>
                                        <p:strVal val="visible"/>
                                      </p:to>
                                    </p:set>
                                    <p:animEffect transition="in" filter="fade">
                                      <p:cBhvr>
                                        <p:cTn id="27" dur="1000"/>
                                        <p:tgtEl>
                                          <p:spTgt spid="1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xEl>
                                              <p:pRg st="5" end="5"/>
                                            </p:txEl>
                                          </p:spTgt>
                                        </p:tgtEl>
                                        <p:attrNameLst>
                                          <p:attrName>style.visibility</p:attrName>
                                        </p:attrNameLst>
                                      </p:cBhvr>
                                      <p:to>
                                        <p:strVal val="visible"/>
                                      </p:to>
                                    </p:set>
                                    <p:animEffect transition="in" filter="fade">
                                      <p:cBhvr>
                                        <p:cTn id="32" dur="1000"/>
                                        <p:tgtEl>
                                          <p:spTgt spid="1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ctrTitle"/>
          </p:nvPr>
        </p:nvSpPr>
        <p:spPr>
          <a:xfrm>
            <a:off x="184500" y="2296425"/>
            <a:ext cx="8775000" cy="1664700"/>
          </a:xfrm>
          <a:prstGeom prst="rect">
            <a:avLst/>
          </a:prstGeom>
        </p:spPr>
        <p:txBody>
          <a:bodyPr wrap="square" lIns="91425" tIns="91425" rIns="91425" bIns="91425" anchor="t" anchorCtr="0">
            <a:noAutofit/>
          </a:bodyPr>
          <a:lstStyle/>
          <a:p>
            <a:pPr lvl="0" rtl="0">
              <a:lnSpc>
                <a:spcPct val="176087"/>
              </a:lnSpc>
              <a:spcBef>
                <a:spcPts val="2800"/>
              </a:spcBef>
              <a:spcAft>
                <a:spcPts val="2700"/>
              </a:spcAft>
              <a:buNone/>
            </a:pPr>
            <a:r>
              <a:rPr lang="en-GB" sz="3300" b="0">
                <a:solidFill>
                  <a:srgbClr val="424242"/>
                </a:solidFill>
                <a:latin typeface="Roboto"/>
                <a:ea typeface="Roboto"/>
                <a:cs typeface="Roboto"/>
                <a:sym typeface="Roboto"/>
              </a:rPr>
              <a:t>The Production Environment at Google (Pt 2)</a:t>
            </a:r>
          </a:p>
        </p:txBody>
      </p:sp>
      <p:sp>
        <p:nvSpPr>
          <p:cNvPr id="199" name="Shape 199"/>
          <p:cNvSpPr txBox="1">
            <a:spLocks noGrp="1"/>
          </p:cNvSpPr>
          <p:nvPr>
            <p:ph type="subTitle" idx="1"/>
          </p:nvPr>
        </p:nvSpPr>
        <p:spPr>
          <a:xfrm>
            <a:off x="270577" y="3357750"/>
            <a:ext cx="7688100" cy="541200"/>
          </a:xfrm>
          <a:prstGeom prst="rect">
            <a:avLst/>
          </a:prstGeom>
        </p:spPr>
        <p:txBody>
          <a:bodyPr wrap="square" lIns="91425" tIns="91425" rIns="91425" bIns="91425" anchor="t" anchorCtr="0">
            <a:noAutofit/>
          </a:bodyPr>
          <a:lstStyle/>
          <a:p>
            <a:pPr lvl="0" rtl="0">
              <a:spcBef>
                <a:spcPts val="0"/>
              </a:spcBef>
              <a:buNone/>
            </a:pPr>
            <a:r>
              <a:rPr lang="en-GB"/>
              <a:t>Ben Evans &amp; Marc Laroza</a:t>
            </a:r>
          </a:p>
        </p:txBody>
      </p:sp>
      <p:pic>
        <p:nvPicPr>
          <p:cNvPr id="200" name="Shape 200" descr="new-google-logo-png.png"/>
          <p:cNvPicPr preferRelativeResize="0"/>
          <p:nvPr/>
        </p:nvPicPr>
        <p:blipFill>
          <a:blip r:embed="rId3">
            <a:alphaModFix/>
          </a:blip>
          <a:stretch>
            <a:fillRect/>
          </a:stretch>
        </p:blipFill>
        <p:spPr>
          <a:xfrm>
            <a:off x="184503" y="908325"/>
            <a:ext cx="4470098" cy="146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Presentation Overview</a:t>
            </a:r>
          </a:p>
        </p:txBody>
      </p:sp>
      <p:sp>
        <p:nvSpPr>
          <p:cNvPr id="206" name="Shape 206"/>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42900" rtl="0">
              <a:lnSpc>
                <a:spcPct val="80000"/>
              </a:lnSpc>
              <a:spcBef>
                <a:spcPts val="0"/>
              </a:spcBef>
              <a:buSzPct val="100000"/>
            </a:pPr>
            <a:r>
              <a:rPr lang="en-GB" sz="1800" strike="sngStrike" dirty="0"/>
              <a:t>Hardware</a:t>
            </a:r>
          </a:p>
          <a:p>
            <a:pPr marL="457200" lvl="0" indent="-342900" rtl="0">
              <a:lnSpc>
                <a:spcPct val="80000"/>
              </a:lnSpc>
              <a:spcBef>
                <a:spcPts val="0"/>
              </a:spcBef>
              <a:buSzPct val="100000"/>
            </a:pPr>
            <a:r>
              <a:rPr lang="en-GB" sz="1800" strike="sngStrike" dirty="0"/>
              <a:t>System Software that organizes hardware</a:t>
            </a:r>
          </a:p>
          <a:p>
            <a:pPr marL="457200" lvl="0" indent="-342900" rtl="0">
              <a:lnSpc>
                <a:spcPct val="80000"/>
              </a:lnSpc>
              <a:spcBef>
                <a:spcPts val="0"/>
              </a:spcBef>
              <a:buSzPct val="100000"/>
            </a:pPr>
            <a:r>
              <a:rPr lang="en-GB" sz="1800" dirty="0"/>
              <a:t>Other System Software</a:t>
            </a:r>
          </a:p>
          <a:p>
            <a:pPr marL="457200" lvl="0" indent="-342900" rtl="0">
              <a:lnSpc>
                <a:spcPct val="80000"/>
              </a:lnSpc>
              <a:spcBef>
                <a:spcPts val="0"/>
              </a:spcBef>
              <a:buSzPct val="100000"/>
            </a:pPr>
            <a:r>
              <a:rPr lang="en-GB" sz="1800" dirty="0"/>
              <a:t>Software Infrastructure</a:t>
            </a:r>
          </a:p>
          <a:p>
            <a:pPr marL="457200" lvl="0" indent="-342900" rtl="0">
              <a:lnSpc>
                <a:spcPct val="80000"/>
              </a:lnSpc>
              <a:spcBef>
                <a:spcPts val="0"/>
              </a:spcBef>
              <a:buSzPct val="100000"/>
            </a:pPr>
            <a:r>
              <a:rPr lang="en-GB" sz="1800" dirty="0"/>
              <a:t>Development Environment</a:t>
            </a:r>
          </a:p>
          <a:p>
            <a:pPr marL="457200" lvl="0" indent="-342900" rtl="0">
              <a:lnSpc>
                <a:spcPct val="80000"/>
              </a:lnSpc>
              <a:spcBef>
                <a:spcPts val="0"/>
              </a:spcBef>
              <a:buSzPct val="100000"/>
            </a:pPr>
            <a:r>
              <a:rPr lang="en-GB" sz="1800" dirty="0"/>
              <a:t>Sample Service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29450" y="733950"/>
            <a:ext cx="7688400" cy="1244700"/>
          </a:xfrm>
          <a:prstGeom prst="rect">
            <a:avLst/>
          </a:prstGeom>
        </p:spPr>
        <p:txBody>
          <a:bodyPr wrap="square" lIns="91425" tIns="91425" rIns="91425" bIns="91425" anchor="t" anchorCtr="0">
            <a:noAutofit/>
          </a:bodyPr>
          <a:lstStyle/>
          <a:p>
            <a:pPr lvl="0" rtl="0">
              <a:lnSpc>
                <a:spcPct val="176087"/>
              </a:lnSpc>
              <a:spcBef>
                <a:spcPts val="2800"/>
              </a:spcBef>
              <a:spcAft>
                <a:spcPts val="2700"/>
              </a:spcAft>
              <a:buNone/>
            </a:pPr>
            <a:r>
              <a:rPr lang="en-GB" sz="3300">
                <a:solidFill>
                  <a:srgbClr val="FFFFFF"/>
                </a:solidFill>
                <a:latin typeface="Roboto"/>
                <a:ea typeface="Roboto"/>
                <a:cs typeface="Roboto"/>
                <a:sym typeface="Roboto"/>
              </a:rPr>
              <a:t>Other System Software</a:t>
            </a:r>
          </a:p>
          <a:p>
            <a:pPr lvl="0" rtl="0">
              <a:lnSpc>
                <a:spcPct val="115000"/>
              </a:lnSpc>
              <a:spcBef>
                <a:spcPts val="0"/>
              </a:spcBef>
              <a:buNone/>
            </a:pPr>
            <a:endParaRPr sz="3300">
              <a:solidFill>
                <a:srgbClr val="FFFFFF"/>
              </a:solidFill>
              <a:latin typeface="Roboto"/>
              <a:ea typeface="Roboto"/>
              <a:cs typeface="Roboto"/>
              <a:sym typeface="Roboto"/>
            </a:endParaRPr>
          </a:p>
          <a:p>
            <a:pPr lvl="0" rtl="0">
              <a:spcBef>
                <a:spcPts val="0"/>
              </a:spcBef>
              <a:buNone/>
            </a:pPr>
            <a:endParaRPr>
              <a:solidFill>
                <a:srgbClr val="FFFFFF"/>
              </a:solidFill>
            </a:endParaRPr>
          </a:p>
        </p:txBody>
      </p:sp>
      <p:sp>
        <p:nvSpPr>
          <p:cNvPr id="212" name="Shape 212"/>
          <p:cNvSpPr txBox="1">
            <a:spLocks noGrp="1"/>
          </p:cNvSpPr>
          <p:nvPr>
            <p:ph type="body" idx="1"/>
          </p:nvPr>
        </p:nvSpPr>
        <p:spPr>
          <a:xfrm>
            <a:off x="729450" y="2272888"/>
            <a:ext cx="7688400" cy="1580400"/>
          </a:xfrm>
          <a:prstGeom prst="rect">
            <a:avLst/>
          </a:prstGeom>
        </p:spPr>
        <p:txBody>
          <a:bodyPr wrap="square" lIns="91425" tIns="91425" rIns="91425" bIns="91425" anchor="t" anchorCtr="0">
            <a:noAutofit/>
          </a:bodyPr>
          <a:lstStyle/>
          <a:p>
            <a:pPr marL="457200" lvl="0" indent="-342900" rtl="0">
              <a:spcBef>
                <a:spcPts val="0"/>
              </a:spcBef>
              <a:buSzPct val="100000"/>
            </a:pPr>
            <a:r>
              <a:rPr lang="en-GB" sz="1800"/>
              <a:t>Locking</a:t>
            </a:r>
          </a:p>
          <a:p>
            <a:pPr marL="457200" lvl="0" indent="-342900" rtl="0">
              <a:spcBef>
                <a:spcPts val="0"/>
              </a:spcBef>
              <a:buSzPct val="100000"/>
            </a:pPr>
            <a:r>
              <a:rPr lang="en-GB" sz="1800"/>
              <a:t>Monitoring / Alerting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729450" y="820831"/>
            <a:ext cx="7688700" cy="535200"/>
          </a:xfrm>
          <a:prstGeom prst="rect">
            <a:avLst/>
          </a:prstGeom>
        </p:spPr>
        <p:txBody>
          <a:bodyPr wrap="square" lIns="91425" tIns="91425" rIns="91425" bIns="91425" anchor="t" anchorCtr="0">
            <a:noAutofit/>
          </a:bodyPr>
          <a:lstStyle/>
          <a:p>
            <a:pPr lvl="0" rtl="0">
              <a:spcBef>
                <a:spcPts val="0"/>
              </a:spcBef>
              <a:buNone/>
            </a:pPr>
            <a:r>
              <a:rPr lang="en-GB" dirty="0"/>
              <a:t>Locking</a:t>
            </a:r>
          </a:p>
        </p:txBody>
      </p:sp>
      <p:sp>
        <p:nvSpPr>
          <p:cNvPr id="218" name="Shape 218"/>
          <p:cNvSpPr txBox="1">
            <a:spLocks noGrp="1"/>
          </p:cNvSpPr>
          <p:nvPr>
            <p:ph type="body" idx="1"/>
          </p:nvPr>
        </p:nvSpPr>
        <p:spPr>
          <a:xfrm>
            <a:off x="729450" y="1485779"/>
            <a:ext cx="7688700" cy="2261100"/>
          </a:xfrm>
          <a:prstGeom prst="rect">
            <a:avLst/>
          </a:prstGeom>
        </p:spPr>
        <p:txBody>
          <a:bodyPr wrap="square" lIns="91425" tIns="91425" rIns="91425" bIns="91425" anchor="t" anchorCtr="0">
            <a:noAutofit/>
          </a:bodyPr>
          <a:lstStyle/>
          <a:p>
            <a:pPr lvl="0" rtl="0">
              <a:lnSpc>
                <a:spcPct val="70000"/>
              </a:lnSpc>
              <a:spcBef>
                <a:spcPts val="0"/>
              </a:spcBef>
              <a:buNone/>
            </a:pPr>
            <a:r>
              <a:rPr lang="en-GB" sz="1400" dirty="0"/>
              <a:t>Use a service called "Chubby"</a:t>
            </a:r>
          </a:p>
          <a:p>
            <a:pPr marL="457200" lvl="0" indent="-317500" rtl="0">
              <a:lnSpc>
                <a:spcPct val="70000"/>
              </a:lnSpc>
              <a:spcBef>
                <a:spcPts val="0"/>
              </a:spcBef>
              <a:buSzPct val="100000"/>
            </a:pPr>
            <a:r>
              <a:rPr lang="en-GB" sz="1400" dirty="0"/>
              <a:t>Chubby stores small amounts of data with strong consistency</a:t>
            </a:r>
          </a:p>
          <a:p>
            <a:pPr marL="457200" lvl="0" indent="-317500" rtl="0">
              <a:lnSpc>
                <a:spcPct val="70000"/>
              </a:lnSpc>
              <a:spcBef>
                <a:spcPts val="0"/>
              </a:spcBef>
              <a:buSzPct val="100000"/>
            </a:pPr>
            <a:r>
              <a:rPr lang="en-GB" sz="1400" dirty="0"/>
              <a:t>Distributed </a:t>
            </a:r>
            <a:r>
              <a:rPr lang="en-GB" sz="1400" dirty="0" err="1"/>
              <a:t>filesystem</a:t>
            </a:r>
            <a:r>
              <a:rPr lang="en-GB" sz="1400" dirty="0"/>
              <a:t> like API</a:t>
            </a:r>
          </a:p>
          <a:p>
            <a:pPr marL="457200" lvl="0" indent="-317500" rtl="0">
              <a:lnSpc>
                <a:spcPct val="70000"/>
              </a:lnSpc>
              <a:spcBef>
                <a:spcPts val="0"/>
              </a:spcBef>
              <a:buSzPct val="100000"/>
            </a:pPr>
            <a:r>
              <a:rPr lang="en-GB" sz="1400" dirty="0"/>
              <a:t>For loosely coupled systems</a:t>
            </a:r>
          </a:p>
          <a:p>
            <a:pPr marL="457200" lvl="0" indent="-317500" rtl="0">
              <a:lnSpc>
                <a:spcPct val="70000"/>
              </a:lnSpc>
              <a:spcBef>
                <a:spcPts val="0"/>
              </a:spcBef>
              <a:buSzPct val="100000"/>
            </a:pPr>
            <a:r>
              <a:rPr lang="en-GB" sz="1400" dirty="0"/>
              <a:t>Reliable but </a:t>
            </a:r>
            <a:r>
              <a:rPr lang="en-GB" sz="1400" b="1" dirty="0"/>
              <a:t>low volume </a:t>
            </a:r>
            <a:r>
              <a:rPr lang="en-GB" sz="1400" dirty="0"/>
              <a:t>storage</a:t>
            </a:r>
          </a:p>
          <a:p>
            <a:pPr marL="457200" lvl="0" indent="-317500" rtl="0">
              <a:lnSpc>
                <a:spcPct val="70000"/>
              </a:lnSpc>
              <a:spcBef>
                <a:spcPts val="0"/>
              </a:spcBef>
              <a:buSzPct val="100000"/>
            </a:pPr>
            <a:r>
              <a:rPr lang="en-GB" sz="1400" dirty="0"/>
              <a:t>Coarse-grained locking</a:t>
            </a:r>
          </a:p>
          <a:p>
            <a:pPr marL="457200" lvl="0" indent="-317500" rtl="0">
              <a:lnSpc>
                <a:spcPct val="70000"/>
              </a:lnSpc>
              <a:spcBef>
                <a:spcPts val="0"/>
              </a:spcBef>
              <a:buSzPct val="100000"/>
            </a:pPr>
            <a:r>
              <a:rPr lang="en-GB" sz="1400" dirty="0"/>
              <a:t>Design emphasis on availability and reliability, not high performance</a:t>
            </a:r>
          </a:p>
          <a:p>
            <a:pPr marL="457200" lvl="0" indent="-317500" rtl="0">
              <a:lnSpc>
                <a:spcPct val="70000"/>
              </a:lnSpc>
              <a:spcBef>
                <a:spcPts val="0"/>
              </a:spcBef>
              <a:buSzPct val="100000"/>
            </a:pPr>
            <a:r>
              <a:rPr lang="en-GB" sz="1400" dirty="0"/>
              <a:t>Also used for master election (i.e. in </a:t>
            </a:r>
            <a:r>
              <a:rPr lang="en-GB" sz="1400" dirty="0" err="1"/>
              <a:t>BigTable</a:t>
            </a:r>
            <a:r>
              <a:rPr lang="en-GB" sz="1400" dirty="0"/>
              <a:t> and GFS) - Distributed consensus achieved via the PAXOS protocol</a:t>
            </a:r>
          </a:p>
        </p:txBody>
      </p:sp>
      <p:sp>
        <p:nvSpPr>
          <p:cNvPr id="219" name="Shape 219"/>
          <p:cNvSpPr txBox="1">
            <a:spLocks noGrp="1"/>
          </p:cNvSpPr>
          <p:nvPr>
            <p:ph type="body" idx="1"/>
          </p:nvPr>
        </p:nvSpPr>
        <p:spPr>
          <a:xfrm>
            <a:off x="681450" y="4523225"/>
            <a:ext cx="7688700" cy="436800"/>
          </a:xfrm>
          <a:prstGeom prst="rect">
            <a:avLst/>
          </a:prstGeom>
        </p:spPr>
        <p:txBody>
          <a:bodyPr wrap="square" lIns="91425" tIns="91425" rIns="91425" bIns="91425" anchor="t" anchorCtr="0">
            <a:noAutofit/>
          </a:bodyPr>
          <a:lstStyle/>
          <a:p>
            <a:pPr lvl="0" rtl="0">
              <a:spcBef>
                <a:spcPts val="0"/>
              </a:spcBef>
              <a:buNone/>
            </a:pPr>
            <a:r>
              <a:rPr lang="en-GB"/>
              <a:t>See: </a:t>
            </a:r>
            <a:r>
              <a:rPr lang="en-GB" u="sng">
                <a:solidFill>
                  <a:schemeClr val="hlink"/>
                </a:solidFill>
                <a:hlinkClick r:id="rId3"/>
              </a:rPr>
              <a:t>https://static.googleusercontent.com/media/research.google.com/en//archive/chubby-osdi06.pdf</a:t>
            </a:r>
          </a:p>
          <a:p>
            <a:pPr lvl="0" rtl="0">
              <a:spcBef>
                <a:spcPts val="0"/>
              </a:spcBef>
              <a:buNone/>
            </a:pPr>
            <a:r>
              <a:rPr lang="en-GB"/>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Monitoring/Alerting</a:t>
            </a:r>
          </a:p>
        </p:txBody>
      </p:sp>
      <p:sp>
        <p:nvSpPr>
          <p:cNvPr id="225" name="Shape 225"/>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GB"/>
              <a:t>Uses "Borgman" monitoring program</a:t>
            </a:r>
          </a:p>
          <a:p>
            <a:pPr marL="457200" lvl="0" indent="-228600" rtl="0">
              <a:spcBef>
                <a:spcPts val="0"/>
              </a:spcBef>
            </a:pPr>
            <a:r>
              <a:rPr lang="en-GB"/>
              <a:t>Borgman regularly scrapes metrics from monitored servers</a:t>
            </a:r>
          </a:p>
          <a:p>
            <a:pPr marL="457200" lvl="0" indent="-228600" rtl="0">
              <a:spcBef>
                <a:spcPts val="0"/>
              </a:spcBef>
            </a:pPr>
            <a:r>
              <a:rPr lang="en-GB"/>
              <a:t>These metrics then can be used for</a:t>
            </a:r>
          </a:p>
          <a:p>
            <a:pPr marL="914400" lvl="1" indent="-228600" rtl="0">
              <a:spcBef>
                <a:spcPts val="0"/>
              </a:spcBef>
            </a:pPr>
            <a:r>
              <a:rPr lang="en-GB"/>
              <a:t>Instantaneous alerts</a:t>
            </a:r>
          </a:p>
          <a:p>
            <a:pPr marL="914400" lvl="1" indent="-228600" rtl="0">
              <a:spcBef>
                <a:spcPts val="0"/>
              </a:spcBef>
            </a:pPr>
            <a:r>
              <a:rPr lang="en-GB"/>
              <a:t>Historical overview (i.e. graphing)</a:t>
            </a:r>
          </a:p>
          <a:p>
            <a:pPr marL="914400" lvl="1" indent="-228600" rtl="0">
              <a:spcBef>
                <a:spcPts val="0"/>
              </a:spcBef>
            </a:pPr>
            <a:r>
              <a:rPr lang="en-GB"/>
              <a:t>Comparisons (did an update improve the performance?)</a:t>
            </a:r>
          </a:p>
        </p:txBody>
      </p:sp>
      <p:sp>
        <p:nvSpPr>
          <p:cNvPr id="226" name="Shape 226"/>
          <p:cNvSpPr txBox="1">
            <a:spLocks noGrp="1"/>
          </p:cNvSpPr>
          <p:nvPr>
            <p:ph type="body" idx="1"/>
          </p:nvPr>
        </p:nvSpPr>
        <p:spPr>
          <a:xfrm>
            <a:off x="727650" y="4494600"/>
            <a:ext cx="7688700" cy="436800"/>
          </a:xfrm>
          <a:prstGeom prst="rect">
            <a:avLst/>
          </a:prstGeom>
        </p:spPr>
        <p:txBody>
          <a:bodyPr wrap="square" lIns="91425" tIns="91425" rIns="91425" bIns="91425" anchor="t" anchorCtr="0">
            <a:noAutofit/>
          </a:bodyPr>
          <a:lstStyle/>
          <a:p>
            <a:pPr lvl="0" rtl="0">
              <a:spcBef>
                <a:spcPts val="0"/>
              </a:spcBef>
              <a:buNone/>
            </a:pPr>
            <a:r>
              <a:rPr lang="en-GB"/>
              <a:t>See: </a:t>
            </a:r>
            <a:r>
              <a:rPr lang="en-GB" u="sng">
                <a:solidFill>
                  <a:schemeClr val="hlink"/>
                </a:solidFill>
                <a:hlinkClick r:id="rId3"/>
              </a:rPr>
              <a:t>https://landing.google.com/sre/book/chapters/practical-alerting.html</a:t>
            </a:r>
          </a:p>
          <a:p>
            <a:pPr lvl="0" rt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729450" y="733950"/>
            <a:ext cx="7688400" cy="1244700"/>
          </a:xfrm>
          <a:prstGeom prst="rect">
            <a:avLst/>
          </a:prstGeom>
        </p:spPr>
        <p:txBody>
          <a:bodyPr wrap="square" lIns="91425" tIns="91425" rIns="91425" bIns="91425" anchor="t" anchorCtr="0">
            <a:noAutofit/>
          </a:bodyPr>
          <a:lstStyle/>
          <a:p>
            <a:pPr lvl="0" rtl="0">
              <a:lnSpc>
                <a:spcPct val="176087"/>
              </a:lnSpc>
              <a:spcBef>
                <a:spcPts val="2800"/>
              </a:spcBef>
              <a:spcAft>
                <a:spcPts val="2700"/>
              </a:spcAft>
              <a:buNone/>
            </a:pPr>
            <a:r>
              <a:rPr lang="en-GB" sz="3300">
                <a:solidFill>
                  <a:srgbClr val="FFFFFF"/>
                </a:solidFill>
                <a:latin typeface="Roboto"/>
                <a:ea typeface="Roboto"/>
                <a:cs typeface="Roboto"/>
                <a:sym typeface="Roboto"/>
              </a:rPr>
              <a:t>Software Infrastructure</a:t>
            </a:r>
          </a:p>
          <a:p>
            <a:pPr lvl="0" rtl="0">
              <a:lnSpc>
                <a:spcPct val="115000"/>
              </a:lnSpc>
              <a:spcBef>
                <a:spcPts val="0"/>
              </a:spcBef>
              <a:buNone/>
            </a:pPr>
            <a:endParaRPr sz="3300">
              <a:solidFill>
                <a:srgbClr val="FFFFFF"/>
              </a:solidFill>
              <a:latin typeface="Roboto"/>
              <a:ea typeface="Roboto"/>
              <a:cs typeface="Roboto"/>
              <a:sym typeface="Roboto"/>
            </a:endParaRPr>
          </a:p>
          <a:p>
            <a:pPr lvl="0" rtl="0">
              <a:spcBef>
                <a:spcPts val="0"/>
              </a:spcBef>
              <a:buNone/>
            </a:pPr>
            <a:endParaRPr>
              <a:solidFill>
                <a:srgbClr val="FFFFFF"/>
              </a:solidFill>
            </a:endParaRPr>
          </a:p>
        </p:txBody>
      </p:sp>
      <p:sp>
        <p:nvSpPr>
          <p:cNvPr id="232" name="Shape 232"/>
          <p:cNvSpPr txBox="1">
            <a:spLocks noGrp="1"/>
          </p:cNvSpPr>
          <p:nvPr>
            <p:ph type="body" idx="1"/>
          </p:nvPr>
        </p:nvSpPr>
        <p:spPr>
          <a:xfrm>
            <a:off x="729450" y="2272888"/>
            <a:ext cx="7688400" cy="1580400"/>
          </a:xfrm>
          <a:prstGeom prst="rect">
            <a:avLst/>
          </a:prstGeom>
        </p:spPr>
        <p:txBody>
          <a:bodyPr wrap="square" lIns="91425" tIns="91425" rIns="91425" bIns="91425" anchor="t" anchorCtr="0">
            <a:noAutofit/>
          </a:bodyPr>
          <a:lstStyle/>
          <a:p>
            <a:pPr marL="457200" lvl="0" indent="-342900" rtl="0">
              <a:spcBef>
                <a:spcPts val="0"/>
              </a:spcBef>
              <a:buSzPct val="100000"/>
            </a:pPr>
            <a:r>
              <a:rPr lang="en-GB" sz="1800"/>
              <a:t>Design</a:t>
            </a:r>
          </a:p>
          <a:p>
            <a:pPr marL="457200" lvl="0" indent="-342900" rtl="0">
              <a:spcBef>
                <a:spcPts val="0"/>
              </a:spcBef>
              <a:buSzPct val="100000"/>
            </a:pPr>
            <a:r>
              <a:rPr lang="en-GB" sz="1800"/>
              <a:t>Communication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Software Infrastructure: Design</a:t>
            </a:r>
          </a:p>
        </p:txBody>
      </p:sp>
      <p:sp>
        <p:nvSpPr>
          <p:cNvPr id="238" name="Shape 238"/>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228600" rtl="0">
              <a:spcBef>
                <a:spcPts val="0"/>
              </a:spcBef>
            </a:pPr>
            <a:r>
              <a:rPr lang="en-GB"/>
              <a:t>Designed to make most efficient use of the hardware infrastructure</a:t>
            </a:r>
            <a:br>
              <a:rPr lang="en-GB"/>
            </a:br>
            <a:endParaRPr lang="en-GB"/>
          </a:p>
          <a:p>
            <a:pPr marL="457200" lvl="0" indent="-228600" rtl="0">
              <a:spcBef>
                <a:spcPts val="0"/>
              </a:spcBef>
            </a:pPr>
            <a:r>
              <a:rPr lang="en-GB"/>
              <a:t>Heavily multithreaded, so one task can use many cores</a:t>
            </a:r>
            <a:br>
              <a:rPr lang="en-GB"/>
            </a:br>
            <a:endParaRPr lang="en-GB"/>
          </a:p>
          <a:p>
            <a:pPr marL="457200" lvl="0" indent="-228600" rtl="0">
              <a:spcBef>
                <a:spcPts val="0"/>
              </a:spcBef>
            </a:pPr>
            <a:r>
              <a:rPr lang="en-GB" b="1"/>
              <a:t>Each</a:t>
            </a:r>
            <a:r>
              <a:rPr lang="en-GB"/>
              <a:t> server has an HTTP server with diagnostics and statistics for a given task (for dashboards, monitoring and debugging)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Software Infrastructure: Communication</a:t>
            </a:r>
          </a:p>
          <a:p>
            <a:pPr lvl="0" rtl="0">
              <a:spcBef>
                <a:spcPts val="0"/>
              </a:spcBef>
              <a:buNone/>
            </a:pPr>
            <a:endParaRPr/>
          </a:p>
        </p:txBody>
      </p:sp>
      <p:sp>
        <p:nvSpPr>
          <p:cNvPr id="244" name="Shape 244"/>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GB" dirty="0"/>
              <a:t>Uses a RPC based infrastructure called "Stubby"</a:t>
            </a:r>
          </a:p>
          <a:p>
            <a:pPr marL="457200" lvl="0" indent="-228600" rtl="0">
              <a:spcBef>
                <a:spcPts val="0"/>
              </a:spcBef>
            </a:pPr>
            <a:r>
              <a:rPr lang="en-GB" dirty="0"/>
              <a:t>Often calls to local subroutines are treated</a:t>
            </a:r>
            <a:br>
              <a:rPr lang="en-GB" dirty="0"/>
            </a:br>
            <a:r>
              <a:rPr lang="en-GB" dirty="0"/>
              <a:t>as a RPC (supports refactoring and modularity)</a:t>
            </a:r>
            <a:br>
              <a:rPr lang="en-GB" dirty="0"/>
            </a:br>
            <a:endParaRPr lang="en-GB" dirty="0"/>
          </a:p>
          <a:p>
            <a:pPr marL="457200" lvl="0" indent="-228600" rtl="0">
              <a:spcBef>
                <a:spcPts val="0"/>
              </a:spcBef>
            </a:pPr>
            <a:r>
              <a:rPr lang="en-GB" dirty="0"/>
              <a:t>GSLB can load balance RPCs</a:t>
            </a:r>
            <a:br>
              <a:rPr lang="en-GB" dirty="0"/>
            </a:br>
            <a:endParaRPr lang="en-GB" dirty="0"/>
          </a:p>
          <a:p>
            <a:pPr marL="457200" lvl="0" indent="-228600" rtl="0">
              <a:spcBef>
                <a:spcPts val="0"/>
              </a:spcBef>
            </a:pPr>
            <a:r>
              <a:rPr lang="en-GB" dirty="0"/>
              <a:t>Data is transferred to RPC using protocol buffers </a:t>
            </a:r>
          </a:p>
        </p:txBody>
      </p:sp>
      <p:pic>
        <p:nvPicPr>
          <p:cNvPr id="245" name="Shape 245"/>
          <p:cNvPicPr preferRelativeResize="0"/>
          <p:nvPr/>
        </p:nvPicPr>
        <p:blipFill>
          <a:blip r:embed="rId3">
            <a:alphaModFix/>
          </a:blip>
          <a:stretch>
            <a:fillRect/>
          </a:stretch>
        </p:blipFill>
        <p:spPr>
          <a:xfrm>
            <a:off x="5216075" y="2123575"/>
            <a:ext cx="3667125" cy="217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Hardware</a:t>
            </a:r>
          </a:p>
        </p:txBody>
      </p:sp>
      <p:sp>
        <p:nvSpPr>
          <p:cNvPr id="136" name="Shape 13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marR="0" lvl="0" indent="-355600" algn="l" rtl="0">
              <a:lnSpc>
                <a:spcPct val="90000"/>
              </a:lnSpc>
              <a:spcBef>
                <a:spcPts val="0"/>
              </a:spcBef>
              <a:spcAft>
                <a:spcPts val="1600"/>
              </a:spcAft>
              <a:buClr>
                <a:schemeClr val="accent3"/>
              </a:buClr>
              <a:buSzPct val="100000"/>
              <a:buFont typeface="Proxima Nova"/>
            </a:pPr>
            <a:r>
              <a:rPr lang="en-GB" sz="2000" dirty="0"/>
              <a:t>Most of Google’s compute resources are in Google-designed </a:t>
            </a:r>
            <a:r>
              <a:rPr lang="en-GB" sz="2000" dirty="0" err="1"/>
              <a:t>datacenter</a:t>
            </a:r>
            <a:r>
              <a:rPr lang="en-GB" sz="2000" dirty="0"/>
              <a:t>.</a:t>
            </a:r>
          </a:p>
          <a:p>
            <a:pPr marL="457200" lvl="0" indent="-355600" rtl="0">
              <a:lnSpc>
                <a:spcPct val="90000"/>
              </a:lnSpc>
              <a:spcBef>
                <a:spcPts val="0"/>
              </a:spcBef>
              <a:buSzPct val="100000"/>
            </a:pPr>
            <a:r>
              <a:rPr lang="en-GB" sz="2000" dirty="0"/>
              <a:t>Google-designed </a:t>
            </a:r>
            <a:r>
              <a:rPr lang="en-GB" sz="2000" dirty="0" err="1"/>
              <a:t>datacenter</a:t>
            </a:r>
            <a:r>
              <a:rPr lang="en-GB" sz="2000" dirty="0"/>
              <a:t> with proprietary:</a:t>
            </a:r>
          </a:p>
          <a:p>
            <a:pPr marL="914400" marR="0" lvl="1" indent="-355600" algn="l" rtl="0">
              <a:lnSpc>
                <a:spcPct val="90000"/>
              </a:lnSpc>
              <a:spcBef>
                <a:spcPts val="0"/>
              </a:spcBef>
              <a:spcAft>
                <a:spcPts val="1600"/>
              </a:spcAft>
              <a:buSzPct val="100000"/>
            </a:pPr>
            <a:r>
              <a:rPr lang="en-GB" sz="2000" dirty="0"/>
              <a:t>Power distribution</a:t>
            </a:r>
          </a:p>
          <a:p>
            <a:pPr marL="914400" marR="0" lvl="1" indent="-355600" algn="l" rtl="0">
              <a:lnSpc>
                <a:spcPct val="90000"/>
              </a:lnSpc>
              <a:spcBef>
                <a:spcPts val="0"/>
              </a:spcBef>
              <a:spcAft>
                <a:spcPts val="1600"/>
              </a:spcAft>
              <a:buSzPct val="100000"/>
            </a:pPr>
            <a:r>
              <a:rPr lang="en-GB" sz="2000" dirty="0"/>
              <a:t>Cooling</a:t>
            </a:r>
          </a:p>
          <a:p>
            <a:pPr marL="914400" marR="0" lvl="1" indent="-355600" algn="l" rtl="0">
              <a:lnSpc>
                <a:spcPct val="90000"/>
              </a:lnSpc>
              <a:spcBef>
                <a:spcPts val="0"/>
              </a:spcBef>
              <a:spcAft>
                <a:spcPts val="1600"/>
              </a:spcAft>
              <a:buSzPct val="100000"/>
            </a:pPr>
            <a:r>
              <a:rPr lang="en-GB" sz="2000" dirty="0"/>
              <a:t>Networking</a:t>
            </a:r>
          </a:p>
          <a:p>
            <a:pPr marL="914400" marR="0" lvl="1" indent="-355600" algn="l" rtl="0">
              <a:lnSpc>
                <a:spcPct val="90000"/>
              </a:lnSpc>
              <a:spcBef>
                <a:spcPts val="0"/>
              </a:spcBef>
              <a:spcAft>
                <a:spcPts val="1600"/>
              </a:spcAft>
              <a:buSzPct val="100000"/>
            </a:pPr>
            <a:r>
              <a:rPr lang="en-GB" sz="2000" dirty="0"/>
              <a:t>Compute hardware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000"/>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000"/>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000"/>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000"/>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000"/>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79775" y="583925"/>
            <a:ext cx="7688700" cy="535200"/>
          </a:xfrm>
          <a:prstGeom prst="rect">
            <a:avLst/>
          </a:prstGeom>
        </p:spPr>
        <p:txBody>
          <a:bodyPr wrap="square" lIns="91425" tIns="91425" rIns="91425" bIns="91425" anchor="t" anchorCtr="0">
            <a:noAutofit/>
          </a:bodyPr>
          <a:lstStyle/>
          <a:p>
            <a:pPr lvl="0" rtl="0">
              <a:spcBef>
                <a:spcPts val="0"/>
              </a:spcBef>
              <a:buNone/>
            </a:pPr>
            <a:r>
              <a:rPr lang="en-GB"/>
              <a:t>Software Infrastructure: Communication</a:t>
            </a:r>
          </a:p>
          <a:p>
            <a:pPr lvl="0" rtl="0">
              <a:spcBef>
                <a:spcPts val="0"/>
              </a:spcBef>
              <a:buNone/>
            </a:pPr>
            <a:endParaRPr/>
          </a:p>
        </p:txBody>
      </p:sp>
      <p:sp>
        <p:nvSpPr>
          <p:cNvPr id="251" name="Shape 251"/>
          <p:cNvSpPr txBox="1">
            <a:spLocks noGrp="1"/>
          </p:cNvSpPr>
          <p:nvPr>
            <p:ph type="body" idx="1"/>
          </p:nvPr>
        </p:nvSpPr>
        <p:spPr>
          <a:xfrm>
            <a:off x="727650" y="1185625"/>
            <a:ext cx="7688700" cy="2261100"/>
          </a:xfrm>
          <a:prstGeom prst="rect">
            <a:avLst/>
          </a:prstGeom>
        </p:spPr>
        <p:txBody>
          <a:bodyPr wrap="square" lIns="91425" tIns="91425" rIns="91425" bIns="91425" anchor="t" anchorCtr="0">
            <a:noAutofit/>
          </a:bodyPr>
          <a:lstStyle/>
          <a:p>
            <a:pPr lvl="0" rtl="0">
              <a:lnSpc>
                <a:spcPct val="60000"/>
              </a:lnSpc>
              <a:spcBef>
                <a:spcPts val="0"/>
              </a:spcBef>
              <a:buNone/>
            </a:pPr>
            <a:r>
              <a:rPr lang="en-GB" sz="1600" dirty="0"/>
              <a:t>What are protocol buffers (</a:t>
            </a:r>
            <a:r>
              <a:rPr lang="en-GB" sz="1600" dirty="0" err="1"/>
              <a:t>protobufs</a:t>
            </a:r>
            <a:r>
              <a:rPr lang="en-GB" sz="1600" dirty="0"/>
              <a:t>)? </a:t>
            </a:r>
          </a:p>
          <a:p>
            <a:pPr marL="457200" lvl="0" indent="-342900" rtl="0">
              <a:lnSpc>
                <a:spcPct val="60000"/>
              </a:lnSpc>
              <a:spcBef>
                <a:spcPts val="0"/>
              </a:spcBef>
              <a:buSzPct val="100000"/>
            </a:pPr>
            <a:r>
              <a:rPr lang="en-GB" sz="1600" dirty="0"/>
              <a:t>Extensible mechanism for serializing structured data</a:t>
            </a:r>
          </a:p>
          <a:p>
            <a:pPr marL="457200" lvl="0" indent="-342900" rtl="0">
              <a:lnSpc>
                <a:spcPct val="60000"/>
              </a:lnSpc>
              <a:spcBef>
                <a:spcPts val="0"/>
              </a:spcBef>
              <a:buSzPct val="100000"/>
            </a:pPr>
            <a:r>
              <a:rPr lang="en-GB" sz="1600" dirty="0"/>
              <a:t>Same goal as XML, but offers several advantages over XML</a:t>
            </a:r>
          </a:p>
          <a:p>
            <a:pPr marL="914400" lvl="1" indent="-342900" rtl="0">
              <a:lnSpc>
                <a:spcPct val="60000"/>
              </a:lnSpc>
              <a:spcBef>
                <a:spcPts val="0"/>
              </a:spcBef>
              <a:buSzPct val="100000"/>
            </a:pPr>
            <a:r>
              <a:rPr lang="en-GB" sz="1600" dirty="0"/>
              <a:t>Smaller (3-10 times smaller)</a:t>
            </a:r>
          </a:p>
          <a:p>
            <a:pPr marL="914400" lvl="1" indent="-342900" rtl="0">
              <a:lnSpc>
                <a:spcPct val="60000"/>
              </a:lnSpc>
              <a:spcBef>
                <a:spcPts val="0"/>
              </a:spcBef>
              <a:buSzPct val="100000"/>
            </a:pPr>
            <a:r>
              <a:rPr lang="en-GB" sz="1600" dirty="0"/>
              <a:t>Faster (20 to 100 times faster)</a:t>
            </a:r>
          </a:p>
          <a:p>
            <a:pPr marL="914400" lvl="1" indent="-342900" rtl="0">
              <a:lnSpc>
                <a:spcPct val="60000"/>
              </a:lnSpc>
              <a:spcBef>
                <a:spcPts val="0"/>
              </a:spcBef>
              <a:buSzPct val="100000"/>
            </a:pPr>
            <a:r>
              <a:rPr lang="en-GB" sz="1600" dirty="0"/>
              <a:t>Less Ambiguous</a:t>
            </a:r>
          </a:p>
          <a:p>
            <a:pPr marL="457200" lvl="0" indent="-342900" rtl="0">
              <a:lnSpc>
                <a:spcPct val="60000"/>
              </a:lnSpc>
              <a:spcBef>
                <a:spcPts val="0"/>
              </a:spcBef>
              <a:buSzPct val="100000"/>
            </a:pPr>
            <a:r>
              <a:rPr lang="en-GB" sz="1600" dirty="0"/>
              <a:t>Similar to Apache Thrift</a:t>
            </a:r>
          </a:p>
          <a:p>
            <a:pPr marL="457200" lvl="0" indent="-342900" rtl="0">
              <a:lnSpc>
                <a:spcPct val="60000"/>
              </a:lnSpc>
              <a:spcBef>
                <a:spcPts val="0"/>
              </a:spcBef>
              <a:buSzPct val="100000"/>
            </a:pPr>
            <a:r>
              <a:rPr lang="en-GB" sz="1600" dirty="0"/>
              <a:t>Specify a schema for messages</a:t>
            </a:r>
          </a:p>
          <a:p>
            <a:pPr marL="457200" lvl="0" indent="-342900" rtl="0">
              <a:lnSpc>
                <a:spcPct val="60000"/>
              </a:lnSpc>
              <a:spcBef>
                <a:spcPts val="0"/>
              </a:spcBef>
              <a:buSzPct val="100000"/>
            </a:pPr>
            <a:r>
              <a:rPr lang="en-GB" sz="1600" dirty="0"/>
              <a:t>Messages are sent in a binary encoded form (small but not human readable!)</a:t>
            </a:r>
          </a:p>
          <a:p>
            <a:pPr lvl="0" rtl="0">
              <a:lnSpc>
                <a:spcPct val="60000"/>
              </a:lnSpc>
              <a:spcBef>
                <a:spcPts val="0"/>
              </a:spcBef>
              <a:buNone/>
            </a:pPr>
            <a:endParaRPr sz="1600" dirty="0"/>
          </a:p>
          <a:p>
            <a:pPr lvl="0" rtl="0">
              <a:lnSpc>
                <a:spcPct val="60000"/>
              </a:lnSpc>
              <a:spcBef>
                <a:spcPts val="0"/>
              </a:spcBef>
              <a:buNone/>
            </a:pPr>
            <a:endParaRPr sz="1600" dirty="0"/>
          </a:p>
        </p:txBody>
      </p:sp>
      <p:sp>
        <p:nvSpPr>
          <p:cNvPr id="252" name="Shape 252"/>
          <p:cNvSpPr txBox="1">
            <a:spLocks noGrp="1"/>
          </p:cNvSpPr>
          <p:nvPr>
            <p:ph type="body" idx="1"/>
          </p:nvPr>
        </p:nvSpPr>
        <p:spPr>
          <a:xfrm>
            <a:off x="783250" y="4654525"/>
            <a:ext cx="7688700" cy="436800"/>
          </a:xfrm>
          <a:prstGeom prst="rect">
            <a:avLst/>
          </a:prstGeom>
        </p:spPr>
        <p:txBody>
          <a:bodyPr wrap="square" lIns="91425" tIns="91425" rIns="91425" bIns="91425" anchor="t" anchorCtr="0">
            <a:noAutofit/>
          </a:bodyPr>
          <a:lstStyle/>
          <a:p>
            <a:pPr lvl="0" rtl="0">
              <a:spcBef>
                <a:spcPts val="0"/>
              </a:spcBef>
              <a:buNone/>
            </a:pPr>
            <a:r>
              <a:rPr lang="en-GB"/>
              <a:t>See: </a:t>
            </a:r>
            <a:r>
              <a:rPr lang="en-GB" u="sng">
                <a:solidFill>
                  <a:schemeClr val="hlink"/>
                </a:solidFill>
                <a:hlinkClick r:id="rId3"/>
              </a:rPr>
              <a:t>https://developers.google.com/protocol-buffers/</a:t>
            </a:r>
          </a:p>
          <a:p>
            <a:pPr lvl="0" rtl="0">
              <a:spcBef>
                <a:spcPts val="0"/>
              </a:spcBef>
              <a:buNone/>
            </a:pPr>
            <a:endParaRPr/>
          </a:p>
          <a:p>
            <a:pPr lvl="0" rt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729450" y="733950"/>
            <a:ext cx="7688400" cy="1244700"/>
          </a:xfrm>
          <a:prstGeom prst="rect">
            <a:avLst/>
          </a:prstGeom>
        </p:spPr>
        <p:txBody>
          <a:bodyPr wrap="square" lIns="91425" tIns="91425" rIns="91425" bIns="91425" anchor="t" anchorCtr="0">
            <a:noAutofit/>
          </a:bodyPr>
          <a:lstStyle/>
          <a:p>
            <a:pPr lvl="0" rtl="0">
              <a:lnSpc>
                <a:spcPct val="176087"/>
              </a:lnSpc>
              <a:spcBef>
                <a:spcPts val="2800"/>
              </a:spcBef>
              <a:spcAft>
                <a:spcPts val="2700"/>
              </a:spcAft>
              <a:buNone/>
            </a:pPr>
            <a:r>
              <a:rPr lang="en-GB" sz="3300">
                <a:solidFill>
                  <a:srgbClr val="FFFFFF"/>
                </a:solidFill>
                <a:latin typeface="Roboto"/>
                <a:ea typeface="Roboto"/>
                <a:cs typeface="Roboto"/>
                <a:sym typeface="Roboto"/>
              </a:rPr>
              <a:t>Development Environment</a:t>
            </a:r>
          </a:p>
          <a:p>
            <a:pPr lvl="0" rtl="0">
              <a:spcBef>
                <a:spcPts val="0"/>
              </a:spcBef>
              <a:buNone/>
            </a:pPr>
            <a:endParaRPr/>
          </a:p>
        </p:txBody>
      </p:sp>
      <p:sp>
        <p:nvSpPr>
          <p:cNvPr id="258" name="Shape 258"/>
          <p:cNvSpPr txBox="1">
            <a:spLocks noGrp="1"/>
          </p:cNvSpPr>
          <p:nvPr>
            <p:ph type="body" idx="1"/>
          </p:nvPr>
        </p:nvSpPr>
        <p:spPr>
          <a:xfrm>
            <a:off x="729450" y="2272888"/>
            <a:ext cx="7688400" cy="1580400"/>
          </a:xfrm>
          <a:prstGeom prst="rect">
            <a:avLst/>
          </a:prstGeom>
        </p:spPr>
        <p:txBody>
          <a:bodyPr wrap="square" lIns="91425" tIns="91425" rIns="91425" bIns="91425" anchor="t" anchorCtr="0">
            <a:noAutofit/>
          </a:bodyPr>
          <a:lstStyle/>
          <a:p>
            <a:pPr marL="457200" lvl="0" indent="-342900" rtl="0">
              <a:spcBef>
                <a:spcPts val="0"/>
              </a:spcBef>
              <a:buSzPct val="100000"/>
            </a:pPr>
            <a:r>
              <a:rPr lang="en-GB" sz="1800"/>
              <a:t>Version Control</a:t>
            </a:r>
          </a:p>
          <a:p>
            <a:pPr marL="457200" lvl="0" indent="-342900" rtl="0">
              <a:spcBef>
                <a:spcPts val="0"/>
              </a:spcBef>
              <a:buSzPct val="100000"/>
            </a:pPr>
            <a:r>
              <a:rPr lang="en-GB" sz="1800"/>
              <a:t>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Version Control</a:t>
            </a:r>
          </a:p>
        </p:txBody>
      </p:sp>
      <p:sp>
        <p:nvSpPr>
          <p:cNvPr id="264" name="Shape 264"/>
          <p:cNvSpPr txBox="1">
            <a:spLocks noGrp="1"/>
          </p:cNvSpPr>
          <p:nvPr>
            <p:ph type="body" idx="1"/>
          </p:nvPr>
        </p:nvSpPr>
        <p:spPr>
          <a:xfrm>
            <a:off x="729450" y="2078875"/>
            <a:ext cx="7688700" cy="2732700"/>
          </a:xfrm>
          <a:prstGeom prst="rect">
            <a:avLst/>
          </a:prstGeom>
        </p:spPr>
        <p:txBody>
          <a:bodyPr wrap="square" lIns="91425" tIns="91425" rIns="91425" bIns="91425" anchor="t" anchorCtr="0">
            <a:noAutofit/>
          </a:bodyPr>
          <a:lstStyle/>
          <a:p>
            <a:pPr lvl="0" rtl="0">
              <a:spcBef>
                <a:spcPts val="0"/>
              </a:spcBef>
              <a:spcAft>
                <a:spcPts val="1500"/>
              </a:spcAft>
              <a:buNone/>
            </a:pPr>
            <a:r>
              <a:rPr lang="en-GB" sz="1350" dirty="0">
                <a:solidFill>
                  <a:srgbClr val="515154"/>
                </a:solidFill>
                <a:latin typeface="Roboto"/>
                <a:ea typeface="Roboto"/>
                <a:cs typeface="Roboto"/>
                <a:sym typeface="Roboto"/>
              </a:rPr>
              <a:t>Development velocity is very important to Google</a:t>
            </a:r>
            <a:br>
              <a:rPr lang="en-GB" sz="1350" dirty="0">
                <a:solidFill>
                  <a:srgbClr val="515154"/>
                </a:solidFill>
                <a:latin typeface="Roboto"/>
                <a:ea typeface="Roboto"/>
                <a:cs typeface="Roboto"/>
                <a:sym typeface="Roboto"/>
              </a:rPr>
            </a:br>
            <a:endParaRPr lang="en-GB" sz="1350" dirty="0">
              <a:solidFill>
                <a:srgbClr val="515154"/>
              </a:solidFill>
              <a:latin typeface="Roboto"/>
              <a:ea typeface="Roboto"/>
              <a:cs typeface="Roboto"/>
              <a:sym typeface="Roboto"/>
            </a:endParaRPr>
          </a:p>
          <a:p>
            <a:pPr lvl="0" rtl="0">
              <a:spcBef>
                <a:spcPts val="0"/>
              </a:spcBef>
              <a:spcAft>
                <a:spcPts val="1500"/>
              </a:spcAft>
              <a:buNone/>
            </a:pPr>
            <a:r>
              <a:rPr lang="en-GB" sz="1350" dirty="0">
                <a:solidFill>
                  <a:srgbClr val="515154"/>
                </a:solidFill>
                <a:latin typeface="Roboto"/>
                <a:ea typeface="Roboto"/>
                <a:cs typeface="Roboto"/>
                <a:sym typeface="Roboto"/>
              </a:rPr>
              <a:t>A single shared repository is used across </a:t>
            </a:r>
            <a:r>
              <a:rPr lang="en-GB" sz="1350" dirty="0" err="1">
                <a:solidFill>
                  <a:srgbClr val="515154"/>
                </a:solidFill>
                <a:latin typeface="Roboto"/>
                <a:ea typeface="Roboto"/>
                <a:cs typeface="Roboto"/>
                <a:sym typeface="Roboto"/>
              </a:rPr>
              <a:t>google</a:t>
            </a:r>
            <a:r>
              <a:rPr lang="en-GB" sz="1350" dirty="0">
                <a:solidFill>
                  <a:srgbClr val="515154"/>
                </a:solidFill>
                <a:latin typeface="Roboto"/>
                <a:ea typeface="Roboto"/>
                <a:cs typeface="Roboto"/>
                <a:sym typeface="Roboto"/>
              </a:rPr>
              <a:t>, the reasons being If a problem is found in a component outside of an engineer's project, they can fix the problem and send the proposed changes to the </a:t>
            </a:r>
            <a:r>
              <a:rPr lang="en-GB" sz="1350" dirty="0" err="1">
                <a:solidFill>
                  <a:srgbClr val="515154"/>
                </a:solidFill>
                <a:latin typeface="Roboto"/>
                <a:ea typeface="Roboto"/>
                <a:cs typeface="Roboto"/>
                <a:sym typeface="Roboto"/>
              </a:rPr>
              <a:t>changelist</a:t>
            </a:r>
            <a:r>
              <a:rPr lang="en-GB" sz="1350" dirty="0">
                <a:solidFill>
                  <a:srgbClr val="515154"/>
                </a:solidFill>
                <a:latin typeface="Roboto"/>
                <a:ea typeface="Roboto"/>
                <a:cs typeface="Roboto"/>
                <a:sym typeface="Roboto"/>
              </a:rPr>
              <a:t> for review</a:t>
            </a:r>
          </a:p>
          <a:p>
            <a:pPr lvl="0" rtl="0">
              <a:spcBef>
                <a:spcPts val="0"/>
              </a:spcBef>
              <a:spcAft>
                <a:spcPts val="1500"/>
              </a:spcAft>
              <a:buNone/>
            </a:pPr>
            <a:endParaRPr sz="1350" dirty="0">
              <a:solidFill>
                <a:srgbClr val="515154"/>
              </a:solidFill>
              <a:latin typeface="Roboto"/>
              <a:ea typeface="Roboto"/>
              <a:cs typeface="Roboto"/>
              <a:sym typeface="Roboto"/>
            </a:endParaRPr>
          </a:p>
          <a:p>
            <a:pPr lvl="0" rtl="0">
              <a:spcBef>
                <a:spcPts val="0"/>
              </a:spcBef>
              <a:spcAft>
                <a:spcPts val="1500"/>
              </a:spcAft>
              <a:buNone/>
            </a:pPr>
            <a:r>
              <a:rPr lang="en-GB" sz="1350" dirty="0">
                <a:solidFill>
                  <a:srgbClr val="515154"/>
                </a:solidFill>
                <a:latin typeface="Roboto"/>
                <a:ea typeface="Roboto"/>
                <a:cs typeface="Roboto"/>
                <a:sym typeface="Roboto"/>
              </a:rPr>
              <a:t>(Note: there are some exceptions, such as the Android and Chrome group work in their own open</a:t>
            </a:r>
            <a:br>
              <a:rPr lang="en-GB" sz="1350" dirty="0">
                <a:solidFill>
                  <a:srgbClr val="515154"/>
                </a:solidFill>
                <a:latin typeface="Roboto"/>
                <a:ea typeface="Roboto"/>
                <a:cs typeface="Roboto"/>
                <a:sym typeface="Roboto"/>
              </a:rPr>
            </a:br>
            <a:r>
              <a:rPr lang="en-GB" sz="1350" dirty="0">
                <a:solidFill>
                  <a:srgbClr val="515154"/>
                </a:solidFill>
                <a:latin typeface="Roboto"/>
                <a:ea typeface="Roboto"/>
                <a:cs typeface="Roboto"/>
                <a:sym typeface="Roboto"/>
              </a:rPr>
              <a:t>sourced repositories).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Process</a:t>
            </a:r>
          </a:p>
        </p:txBody>
      </p:sp>
      <p:sp>
        <p:nvSpPr>
          <p:cNvPr id="270" name="Shape 270"/>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228600" rtl="0">
              <a:spcBef>
                <a:spcPts val="0"/>
              </a:spcBef>
              <a:buAutoNum type="arabicPeriod"/>
            </a:pPr>
            <a:r>
              <a:rPr lang="en-GB" dirty="0"/>
              <a:t>Changes made/software developed</a:t>
            </a:r>
          </a:p>
          <a:p>
            <a:pPr marL="457200" lvl="0" indent="-228600" rtl="0">
              <a:spcBef>
                <a:spcPts val="0"/>
              </a:spcBef>
              <a:buAutoNum type="arabicPeriod"/>
            </a:pPr>
            <a:r>
              <a:rPr lang="en-GB" dirty="0"/>
              <a:t>The code is reviewed </a:t>
            </a:r>
          </a:p>
          <a:p>
            <a:pPr marL="457200" lvl="0" indent="-228600" rtl="0">
              <a:spcBef>
                <a:spcPts val="0"/>
              </a:spcBef>
              <a:buAutoNum type="arabicPeriod"/>
            </a:pPr>
            <a:r>
              <a:rPr lang="en-GB" dirty="0"/>
              <a:t>If the review is fine, Build request sent to build servers in a datacentre</a:t>
            </a:r>
            <a:br>
              <a:rPr lang="en-GB" dirty="0"/>
            </a:br>
            <a:r>
              <a:rPr lang="en-GB" dirty="0"/>
              <a:t>	- Build servers can compile in parallel, so large builds are executed quickly</a:t>
            </a:r>
          </a:p>
          <a:p>
            <a:pPr marL="457200" lvl="0" indent="-228600" rtl="0">
              <a:spcBef>
                <a:spcPts val="0"/>
              </a:spcBef>
              <a:buAutoNum type="arabicPeriod"/>
            </a:pPr>
            <a:r>
              <a:rPr lang="en-GB" dirty="0"/>
              <a:t>Tests run on all software that may be impacted by the new code</a:t>
            </a:r>
            <a:br>
              <a:rPr lang="en-GB" dirty="0"/>
            </a:br>
            <a:r>
              <a:rPr lang="en-GB" dirty="0"/>
              <a:t>	- If any test fails, the owner of the code is notified</a:t>
            </a:r>
            <a:br>
              <a:rPr lang="en-GB" dirty="0"/>
            </a:br>
            <a:r>
              <a:rPr lang="en-GB" dirty="0"/>
              <a:t>	- If all tests pass, some projects use a "push-on-green" system where new version is automatically pushed to production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729450" y="1322450"/>
            <a:ext cx="7688400" cy="1518600"/>
          </a:xfrm>
          <a:prstGeom prst="rect">
            <a:avLst/>
          </a:prstGeom>
        </p:spPr>
        <p:txBody>
          <a:bodyPr wrap="square" lIns="91425" tIns="91425" rIns="91425" bIns="91425" anchor="t" anchorCtr="0">
            <a:noAutofit/>
          </a:bodyPr>
          <a:lstStyle/>
          <a:p>
            <a:pPr lvl="0" rtl="0">
              <a:spcBef>
                <a:spcPts val="0"/>
              </a:spcBef>
              <a:buNone/>
            </a:pPr>
            <a:r>
              <a:rPr lang="en-GB"/>
              <a:t>Putting it all together</a:t>
            </a:r>
          </a:p>
          <a:p>
            <a:pPr lvl="0" rtl="0">
              <a:spcBef>
                <a:spcPts val="0"/>
              </a:spcBef>
              <a:buNone/>
            </a:pPr>
            <a:endParaRPr/>
          </a:p>
          <a:p>
            <a:pPr lvl="0" rtl="0">
              <a:spcBef>
                <a:spcPts val="0"/>
              </a:spcBef>
              <a:buNone/>
            </a:pPr>
            <a:r>
              <a:rPr lang="en-GB" b="0"/>
              <a:t>An Example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The goal</a:t>
            </a:r>
          </a:p>
        </p:txBody>
      </p:sp>
      <p:sp>
        <p:nvSpPr>
          <p:cNvPr id="281" name="Shape 281"/>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GB" sz="2400">
                <a:solidFill>
                  <a:srgbClr val="515154"/>
                </a:solidFill>
                <a:highlight>
                  <a:srgbClr val="FFFFFF"/>
                </a:highlight>
                <a:latin typeface="Roboto"/>
                <a:ea typeface="Roboto"/>
                <a:cs typeface="Roboto"/>
                <a:sym typeface="Roboto"/>
              </a:rPr>
              <a:t>Suppose we want to offer a service that lets you determine where a given word is used throughout all of Shakespeare’s works.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609125" y="773500"/>
            <a:ext cx="7688700" cy="535200"/>
          </a:xfrm>
          <a:prstGeom prst="rect">
            <a:avLst/>
          </a:prstGeom>
        </p:spPr>
        <p:txBody>
          <a:bodyPr wrap="square" lIns="91425" tIns="91425" rIns="91425" bIns="91425" anchor="t" anchorCtr="0">
            <a:noAutofit/>
          </a:bodyPr>
          <a:lstStyle/>
          <a:p>
            <a:pPr lvl="0" rtl="0">
              <a:spcBef>
                <a:spcPts val="0"/>
              </a:spcBef>
              <a:buNone/>
            </a:pPr>
            <a:r>
              <a:rPr lang="en-GB"/>
              <a:t>Can divide the system into two parts</a:t>
            </a:r>
          </a:p>
        </p:txBody>
      </p:sp>
      <p:sp>
        <p:nvSpPr>
          <p:cNvPr id="287" name="Shape 287"/>
          <p:cNvSpPr txBox="1">
            <a:spLocks noGrp="1"/>
          </p:cNvSpPr>
          <p:nvPr>
            <p:ph type="body" idx="1"/>
          </p:nvPr>
        </p:nvSpPr>
        <p:spPr>
          <a:xfrm>
            <a:off x="-184900" y="1564425"/>
            <a:ext cx="5008500" cy="3188100"/>
          </a:xfrm>
          <a:prstGeom prst="rect">
            <a:avLst/>
          </a:prstGeom>
        </p:spPr>
        <p:txBody>
          <a:bodyPr wrap="square" lIns="91425" tIns="91425" rIns="91425" bIns="91425" anchor="t" anchorCtr="0">
            <a:noAutofit/>
          </a:bodyPr>
          <a:lstStyle/>
          <a:p>
            <a:pPr lvl="0" rtl="0">
              <a:spcBef>
                <a:spcPts val="0"/>
              </a:spcBef>
              <a:spcAft>
                <a:spcPts val="1500"/>
              </a:spcAft>
              <a:buNone/>
            </a:pPr>
            <a:endParaRPr sz="1800" dirty="0">
              <a:solidFill>
                <a:srgbClr val="515154"/>
              </a:solidFill>
              <a:latin typeface="Roboto"/>
              <a:ea typeface="Roboto"/>
              <a:cs typeface="Roboto"/>
              <a:sym typeface="Roboto"/>
            </a:endParaRPr>
          </a:p>
          <a:p>
            <a:pPr marL="977900" lvl="0" indent="-342900" rtl="0">
              <a:spcBef>
                <a:spcPts val="0"/>
              </a:spcBef>
              <a:spcAft>
                <a:spcPts val="0"/>
              </a:spcAft>
              <a:buClr>
                <a:srgbClr val="515154"/>
              </a:buClr>
              <a:buSzPct val="100000"/>
              <a:buFont typeface="Roboto"/>
            </a:pPr>
            <a:r>
              <a:rPr lang="en-GB" sz="1800" dirty="0">
                <a:solidFill>
                  <a:srgbClr val="515154"/>
                </a:solidFill>
                <a:latin typeface="Roboto"/>
                <a:ea typeface="Roboto"/>
                <a:cs typeface="Roboto"/>
                <a:sym typeface="Roboto"/>
              </a:rPr>
              <a:t>A batch component that reads all of Shakespeare’s texts, creates an index, and writes the index into a </a:t>
            </a:r>
            <a:r>
              <a:rPr lang="en-GB" sz="1800" dirty="0" err="1">
                <a:solidFill>
                  <a:srgbClr val="515154"/>
                </a:solidFill>
                <a:latin typeface="Roboto"/>
                <a:ea typeface="Roboto"/>
                <a:cs typeface="Roboto"/>
                <a:sym typeface="Roboto"/>
              </a:rPr>
              <a:t>Bigtable</a:t>
            </a:r>
            <a:r>
              <a:rPr lang="en-GB" sz="1800" dirty="0">
                <a:solidFill>
                  <a:srgbClr val="515154"/>
                </a:solidFill>
                <a:latin typeface="Roboto"/>
                <a:ea typeface="Roboto"/>
                <a:cs typeface="Roboto"/>
                <a:sym typeface="Roboto"/>
              </a:rPr>
              <a:t>.</a:t>
            </a:r>
            <a:br>
              <a:rPr lang="en-GB" sz="1800" dirty="0">
                <a:solidFill>
                  <a:srgbClr val="515154"/>
                </a:solidFill>
                <a:latin typeface="Roboto"/>
                <a:ea typeface="Roboto"/>
                <a:cs typeface="Roboto"/>
                <a:sym typeface="Roboto"/>
              </a:rPr>
            </a:br>
            <a:endParaRPr lang="en-GB" sz="1800" dirty="0">
              <a:solidFill>
                <a:srgbClr val="515154"/>
              </a:solidFill>
              <a:latin typeface="Roboto"/>
              <a:ea typeface="Roboto"/>
              <a:cs typeface="Roboto"/>
              <a:sym typeface="Roboto"/>
            </a:endParaRPr>
          </a:p>
          <a:p>
            <a:pPr marL="914400" lvl="0" indent="0" rtl="0">
              <a:spcBef>
                <a:spcPts val="0"/>
              </a:spcBef>
              <a:spcAft>
                <a:spcPts val="0"/>
              </a:spcAft>
              <a:buNone/>
            </a:pPr>
            <a:r>
              <a:rPr lang="en-GB" sz="1800" dirty="0">
                <a:solidFill>
                  <a:srgbClr val="515154"/>
                </a:solidFill>
                <a:latin typeface="Roboto"/>
                <a:ea typeface="Roboto"/>
                <a:cs typeface="Roboto"/>
                <a:sym typeface="Roboto"/>
              </a:rPr>
              <a:t>This only needs to be run once, or very infrequently</a:t>
            </a:r>
          </a:p>
        </p:txBody>
      </p:sp>
      <p:sp>
        <p:nvSpPr>
          <p:cNvPr id="288" name="Shape 288"/>
          <p:cNvSpPr txBox="1">
            <a:spLocks noGrp="1"/>
          </p:cNvSpPr>
          <p:nvPr>
            <p:ph type="body" idx="1"/>
          </p:nvPr>
        </p:nvSpPr>
        <p:spPr>
          <a:xfrm>
            <a:off x="4394700" y="1742025"/>
            <a:ext cx="4749300" cy="2261100"/>
          </a:xfrm>
          <a:prstGeom prst="rect">
            <a:avLst/>
          </a:prstGeom>
        </p:spPr>
        <p:txBody>
          <a:bodyPr wrap="square" lIns="91425" tIns="91425" rIns="91425" bIns="91425" anchor="t" anchorCtr="0">
            <a:noAutofit/>
          </a:bodyPr>
          <a:lstStyle/>
          <a:p>
            <a:pPr lvl="0" rtl="0">
              <a:spcBef>
                <a:spcPts val="0"/>
              </a:spcBef>
              <a:spcAft>
                <a:spcPts val="0"/>
              </a:spcAft>
              <a:buNone/>
            </a:pPr>
            <a:endParaRPr sz="1800">
              <a:solidFill>
                <a:srgbClr val="515154"/>
              </a:solidFill>
              <a:latin typeface="Roboto"/>
              <a:ea typeface="Roboto"/>
              <a:cs typeface="Roboto"/>
              <a:sym typeface="Roboto"/>
            </a:endParaRPr>
          </a:p>
          <a:p>
            <a:pPr marL="977900" lvl="0" indent="-342900" rtl="0">
              <a:spcBef>
                <a:spcPts val="0"/>
              </a:spcBef>
              <a:spcAft>
                <a:spcPts val="0"/>
              </a:spcAft>
              <a:buClr>
                <a:srgbClr val="515154"/>
              </a:buClr>
              <a:buSzPct val="100000"/>
              <a:buFont typeface="Roboto"/>
            </a:pPr>
            <a:r>
              <a:rPr lang="en-GB" sz="1800">
                <a:solidFill>
                  <a:srgbClr val="515154"/>
                </a:solidFill>
                <a:latin typeface="Roboto"/>
                <a:ea typeface="Roboto"/>
                <a:cs typeface="Roboto"/>
                <a:sym typeface="Roboto"/>
              </a:rPr>
              <a:t>An application frontend that handles end-user requests. </a:t>
            </a:r>
            <a:br>
              <a:rPr lang="en-GB" sz="1800">
                <a:solidFill>
                  <a:srgbClr val="515154"/>
                </a:solidFill>
                <a:latin typeface="Roboto"/>
                <a:ea typeface="Roboto"/>
                <a:cs typeface="Roboto"/>
                <a:sym typeface="Roboto"/>
              </a:rPr>
            </a:br>
            <a:r>
              <a:rPr lang="en-GB" sz="1800">
                <a:solidFill>
                  <a:srgbClr val="515154"/>
                </a:solidFill>
                <a:latin typeface="Roboto"/>
                <a:ea typeface="Roboto"/>
                <a:cs typeface="Roboto"/>
                <a:sym typeface="Roboto"/>
              </a:rPr>
              <a:t/>
            </a:r>
            <a:br>
              <a:rPr lang="en-GB" sz="1800">
                <a:solidFill>
                  <a:srgbClr val="515154"/>
                </a:solidFill>
                <a:latin typeface="Roboto"/>
                <a:ea typeface="Roboto"/>
                <a:cs typeface="Roboto"/>
                <a:sym typeface="Roboto"/>
              </a:rPr>
            </a:br>
            <a:r>
              <a:rPr lang="en-GB" sz="1800">
                <a:solidFill>
                  <a:srgbClr val="515154"/>
                </a:solidFill>
                <a:latin typeface="Roboto"/>
                <a:ea typeface="Roboto"/>
                <a:cs typeface="Roboto"/>
                <a:sym typeface="Roboto"/>
              </a:rPr>
              <a:t/>
            </a:r>
            <a:br>
              <a:rPr lang="en-GB" sz="1800">
                <a:solidFill>
                  <a:srgbClr val="515154"/>
                </a:solidFill>
                <a:latin typeface="Roboto"/>
                <a:ea typeface="Roboto"/>
                <a:cs typeface="Roboto"/>
                <a:sym typeface="Roboto"/>
              </a:rPr>
            </a:br>
            <a:r>
              <a:rPr lang="en-GB" sz="1800">
                <a:solidFill>
                  <a:srgbClr val="515154"/>
                </a:solidFill>
                <a:latin typeface="Roboto"/>
                <a:ea typeface="Roboto"/>
                <a:cs typeface="Roboto"/>
                <a:sym typeface="Roboto"/>
              </a:rPr>
              <a:t>This job is always up, as users in all time zones will want to search in Shakespeare’s books.</a:t>
            </a:r>
          </a:p>
          <a:p>
            <a:pPr lvl="0" rtl="0">
              <a:spcBef>
                <a:spcPts val="0"/>
              </a:spcBef>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Batch Component</a:t>
            </a:r>
          </a:p>
        </p:txBody>
      </p:sp>
      <p:sp>
        <p:nvSpPr>
          <p:cNvPr id="294" name="Shape 294"/>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spcAft>
                <a:spcPts val="1500"/>
              </a:spcAft>
              <a:buNone/>
            </a:pPr>
            <a:r>
              <a:rPr lang="en-GB" sz="1350" dirty="0" err="1">
                <a:solidFill>
                  <a:srgbClr val="515154"/>
                </a:solidFill>
                <a:latin typeface="Roboto"/>
                <a:ea typeface="Roboto"/>
                <a:cs typeface="Roboto"/>
                <a:sym typeface="Roboto"/>
              </a:rPr>
              <a:t>MapReduce</a:t>
            </a:r>
            <a:r>
              <a:rPr lang="en-GB" sz="1350" dirty="0">
                <a:solidFill>
                  <a:srgbClr val="515154"/>
                </a:solidFill>
                <a:latin typeface="Roboto"/>
                <a:ea typeface="Roboto"/>
                <a:cs typeface="Roboto"/>
                <a:sym typeface="Roboto"/>
              </a:rPr>
              <a:t> </a:t>
            </a:r>
            <a:r>
              <a:rPr lang="en-GB" sz="1350" b="1" dirty="0">
                <a:solidFill>
                  <a:srgbClr val="515154"/>
                </a:solidFill>
                <a:latin typeface="Roboto"/>
                <a:ea typeface="Roboto"/>
                <a:cs typeface="Roboto"/>
                <a:sym typeface="Roboto"/>
              </a:rPr>
              <a:t>comprising</a:t>
            </a:r>
            <a:r>
              <a:rPr lang="en-GB" sz="1350" dirty="0">
                <a:solidFill>
                  <a:srgbClr val="515154"/>
                </a:solidFill>
                <a:latin typeface="Roboto"/>
                <a:ea typeface="Roboto"/>
                <a:cs typeface="Roboto"/>
                <a:sym typeface="Roboto"/>
              </a:rPr>
              <a:t> three phases.</a:t>
            </a:r>
            <a:br>
              <a:rPr lang="en-GB" sz="1350" dirty="0">
                <a:solidFill>
                  <a:srgbClr val="515154"/>
                </a:solidFill>
                <a:latin typeface="Roboto"/>
                <a:ea typeface="Roboto"/>
                <a:cs typeface="Roboto"/>
                <a:sym typeface="Roboto"/>
              </a:rPr>
            </a:br>
            <a:endParaRPr lang="en-GB" sz="1350" dirty="0">
              <a:solidFill>
                <a:srgbClr val="515154"/>
              </a:solidFill>
              <a:latin typeface="Roboto"/>
              <a:ea typeface="Roboto"/>
              <a:cs typeface="Roboto"/>
              <a:sym typeface="Roboto"/>
            </a:endParaRPr>
          </a:p>
          <a:p>
            <a:pPr marL="457200" lvl="0" indent="-314325" rtl="0">
              <a:spcBef>
                <a:spcPts val="0"/>
              </a:spcBef>
              <a:spcAft>
                <a:spcPts val="1500"/>
              </a:spcAft>
              <a:buClr>
                <a:srgbClr val="515154"/>
              </a:buClr>
              <a:buSzPct val="96428"/>
              <a:buFont typeface="Roboto"/>
              <a:buAutoNum type="arabicPeriod"/>
            </a:pPr>
            <a:r>
              <a:rPr lang="en-GB" sz="1350" dirty="0">
                <a:solidFill>
                  <a:srgbClr val="515154"/>
                </a:solidFill>
                <a:latin typeface="Roboto"/>
                <a:ea typeface="Roboto"/>
                <a:cs typeface="Roboto"/>
                <a:sym typeface="Roboto"/>
              </a:rPr>
              <a:t>Map phase:: Reads Shakespeare’s texts and splits them into individual words. This is faster if performed in parallel by multiple workers.</a:t>
            </a:r>
          </a:p>
          <a:p>
            <a:pPr marL="457200" lvl="0" indent="-314325" rtl="0">
              <a:spcBef>
                <a:spcPts val="0"/>
              </a:spcBef>
              <a:spcAft>
                <a:spcPts val="1500"/>
              </a:spcAft>
              <a:buClr>
                <a:srgbClr val="515154"/>
              </a:buClr>
              <a:buSzPct val="96428"/>
              <a:buFont typeface="Roboto"/>
              <a:buAutoNum type="arabicPeriod"/>
            </a:pPr>
            <a:r>
              <a:rPr lang="en-GB" sz="1350" dirty="0">
                <a:solidFill>
                  <a:srgbClr val="515154"/>
                </a:solidFill>
                <a:latin typeface="Roboto"/>
                <a:ea typeface="Roboto"/>
                <a:cs typeface="Roboto"/>
                <a:sym typeface="Roboto"/>
              </a:rPr>
              <a:t>Shuffle phase: Sorts the tuples by word.</a:t>
            </a:r>
          </a:p>
          <a:p>
            <a:pPr marL="457200" lvl="0" indent="-314325" rtl="0">
              <a:spcBef>
                <a:spcPts val="0"/>
              </a:spcBef>
              <a:spcAft>
                <a:spcPts val="1500"/>
              </a:spcAft>
              <a:buClr>
                <a:srgbClr val="515154"/>
              </a:buClr>
              <a:buSzPct val="96428"/>
              <a:buFont typeface="Roboto"/>
              <a:buAutoNum type="arabicPeriod"/>
            </a:pPr>
            <a:r>
              <a:rPr lang="en-GB" sz="1350" dirty="0">
                <a:solidFill>
                  <a:srgbClr val="515154"/>
                </a:solidFill>
                <a:latin typeface="Roboto"/>
                <a:ea typeface="Roboto"/>
                <a:cs typeface="Roboto"/>
                <a:sym typeface="Roboto"/>
              </a:rPr>
              <a:t>Reduce </a:t>
            </a:r>
            <a:r>
              <a:rPr lang="en-GB" sz="1350" dirty="0" err="1">
                <a:solidFill>
                  <a:srgbClr val="515154"/>
                </a:solidFill>
                <a:latin typeface="Roboto"/>
                <a:ea typeface="Roboto"/>
                <a:cs typeface="Roboto"/>
                <a:sym typeface="Roboto"/>
              </a:rPr>
              <a:t>phaser</a:t>
            </a:r>
            <a:r>
              <a:rPr lang="en-GB" sz="1350" dirty="0">
                <a:solidFill>
                  <a:srgbClr val="515154"/>
                </a:solidFill>
                <a:latin typeface="Roboto"/>
                <a:ea typeface="Roboto"/>
                <a:cs typeface="Roboto"/>
                <a:sym typeface="Roboto"/>
              </a:rPr>
              <a:t>: A tuple of (</a:t>
            </a:r>
            <a:r>
              <a:rPr lang="en-GB" sz="1350" b="1" dirty="0">
                <a:solidFill>
                  <a:srgbClr val="515154"/>
                </a:solidFill>
                <a:latin typeface="Roboto"/>
                <a:ea typeface="Roboto"/>
                <a:cs typeface="Roboto"/>
                <a:sym typeface="Roboto"/>
              </a:rPr>
              <a:t>word</a:t>
            </a:r>
            <a:r>
              <a:rPr lang="en-GB" sz="1350" dirty="0">
                <a:solidFill>
                  <a:srgbClr val="515154"/>
                </a:solidFill>
                <a:latin typeface="Roboto"/>
                <a:ea typeface="Roboto"/>
                <a:cs typeface="Roboto"/>
                <a:sym typeface="Roboto"/>
              </a:rPr>
              <a:t>, </a:t>
            </a:r>
            <a:r>
              <a:rPr lang="en-GB" sz="1350" b="1" dirty="0">
                <a:solidFill>
                  <a:srgbClr val="515154"/>
                </a:solidFill>
                <a:latin typeface="Roboto"/>
                <a:ea typeface="Roboto"/>
                <a:cs typeface="Roboto"/>
                <a:sym typeface="Roboto"/>
              </a:rPr>
              <a:t>list of locations</a:t>
            </a:r>
            <a:r>
              <a:rPr lang="en-GB" sz="1350" dirty="0">
                <a:solidFill>
                  <a:srgbClr val="515154"/>
                </a:solidFill>
                <a:latin typeface="Roboto"/>
                <a:ea typeface="Roboto"/>
                <a:cs typeface="Roboto"/>
                <a:sym typeface="Roboto"/>
              </a:rPr>
              <a:t>) is created.</a:t>
            </a:r>
          </a:p>
          <a:p>
            <a:pPr lvl="0" rtl="0">
              <a:spcBef>
                <a:spcPts val="0"/>
              </a:spcBef>
              <a:spcAft>
                <a:spcPts val="1500"/>
              </a:spcAft>
              <a:buNone/>
            </a:pPr>
            <a:r>
              <a:rPr lang="en-GB" sz="1350" dirty="0">
                <a:solidFill>
                  <a:srgbClr val="515154"/>
                </a:solidFill>
                <a:latin typeface="Roboto"/>
                <a:ea typeface="Roboto"/>
                <a:cs typeface="Roboto"/>
                <a:sym typeface="Roboto"/>
              </a:rPr>
              <a:t>Each tuple is written to a row in a </a:t>
            </a:r>
            <a:r>
              <a:rPr lang="en-GB" sz="1350" dirty="0" err="1">
                <a:solidFill>
                  <a:srgbClr val="515154"/>
                </a:solidFill>
                <a:latin typeface="Roboto"/>
                <a:ea typeface="Roboto"/>
                <a:cs typeface="Roboto"/>
                <a:sym typeface="Roboto"/>
              </a:rPr>
              <a:t>Bigtable</a:t>
            </a:r>
            <a:r>
              <a:rPr lang="en-GB" sz="1350" dirty="0">
                <a:solidFill>
                  <a:srgbClr val="515154"/>
                </a:solidFill>
                <a:latin typeface="Roboto"/>
                <a:ea typeface="Roboto"/>
                <a:cs typeface="Roboto"/>
                <a:sym typeface="Roboto"/>
              </a:rPr>
              <a:t>, using the word as the key.</a:t>
            </a:r>
          </a:p>
          <a:p>
            <a:pPr lvl="0" rtl="0">
              <a:spcBef>
                <a:spcPts val="0"/>
              </a:spcBef>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Application/Client End (1)</a:t>
            </a:r>
          </a:p>
        </p:txBody>
      </p:sp>
      <p:sp>
        <p:nvSpPr>
          <p:cNvPr id="300" name="Shape 300"/>
          <p:cNvSpPr txBox="1">
            <a:spLocks noGrp="1"/>
          </p:cNvSpPr>
          <p:nvPr>
            <p:ph type="body" idx="1"/>
          </p:nvPr>
        </p:nvSpPr>
        <p:spPr>
          <a:xfrm>
            <a:off x="729450" y="1961588"/>
            <a:ext cx="7688700" cy="2378387"/>
          </a:xfrm>
          <a:prstGeom prst="rect">
            <a:avLst/>
          </a:prstGeom>
        </p:spPr>
        <p:txBody>
          <a:bodyPr wrap="square" lIns="91425" tIns="91425" rIns="91425" bIns="91425" anchor="t" anchorCtr="0">
            <a:noAutofit/>
          </a:bodyPr>
          <a:lstStyle/>
          <a:p>
            <a:pPr marL="457200" lvl="0" indent="-314325" rtl="0">
              <a:lnSpc>
                <a:spcPct val="110000"/>
              </a:lnSpc>
              <a:spcBef>
                <a:spcPts val="0"/>
              </a:spcBef>
              <a:buClr>
                <a:srgbClr val="515154"/>
              </a:buClr>
              <a:buSzPct val="96428"/>
              <a:buFont typeface="Roboto"/>
              <a:buAutoNum type="arabicPeriod"/>
            </a:pPr>
            <a:r>
              <a:rPr lang="en-GB" sz="1350" dirty="0">
                <a:solidFill>
                  <a:srgbClr val="515154"/>
                </a:solidFill>
                <a:highlight>
                  <a:srgbClr val="FFFFFF"/>
                </a:highlight>
                <a:latin typeface="Roboto"/>
                <a:ea typeface="Roboto"/>
                <a:cs typeface="Roboto"/>
                <a:sym typeface="Roboto"/>
              </a:rPr>
              <a:t>User points their browser to </a:t>
            </a:r>
            <a:r>
              <a:rPr lang="en-GB" sz="1350" b="1" dirty="0" err="1">
                <a:solidFill>
                  <a:srgbClr val="515154"/>
                </a:solidFill>
                <a:latin typeface="Roboto"/>
                <a:ea typeface="Roboto"/>
                <a:cs typeface="Roboto"/>
                <a:sym typeface="Roboto"/>
              </a:rPr>
              <a:t>shakespeare.google.com</a:t>
            </a:r>
            <a:endParaRPr lang="en-GB" sz="1350" b="1" dirty="0">
              <a:solidFill>
                <a:srgbClr val="515154"/>
              </a:solidFill>
              <a:latin typeface="Roboto"/>
              <a:ea typeface="Roboto"/>
              <a:cs typeface="Roboto"/>
              <a:sym typeface="Roboto"/>
            </a:endParaRPr>
          </a:p>
          <a:p>
            <a:pPr marL="457200" lvl="0" indent="-314325" rtl="0">
              <a:lnSpc>
                <a:spcPct val="110000"/>
              </a:lnSpc>
              <a:spcBef>
                <a:spcPts val="0"/>
              </a:spcBef>
              <a:buClr>
                <a:srgbClr val="515154"/>
              </a:buClr>
              <a:buSzPct val="96428"/>
              <a:buFont typeface="Roboto"/>
              <a:buAutoNum type="arabicPeriod"/>
            </a:pPr>
            <a:r>
              <a:rPr lang="en-GB" sz="1350" dirty="0">
                <a:solidFill>
                  <a:srgbClr val="515154"/>
                </a:solidFill>
                <a:highlight>
                  <a:srgbClr val="FFFFFF"/>
                </a:highlight>
                <a:latin typeface="Roboto"/>
                <a:ea typeface="Roboto"/>
                <a:cs typeface="Roboto"/>
                <a:sym typeface="Roboto"/>
              </a:rPr>
              <a:t>To get the IP address, the user’s device resolves the address with its DNS server</a:t>
            </a:r>
          </a:p>
          <a:p>
            <a:pPr marL="457200" lvl="0" indent="-314325" rtl="0">
              <a:lnSpc>
                <a:spcPct val="110000"/>
              </a:lnSpc>
              <a:spcBef>
                <a:spcPts val="0"/>
              </a:spcBef>
              <a:buClr>
                <a:srgbClr val="515154"/>
              </a:buClr>
              <a:buSzPct val="96428"/>
              <a:buFont typeface="Roboto"/>
              <a:buAutoNum type="arabicPeriod"/>
            </a:pPr>
            <a:r>
              <a:rPr lang="en-GB" sz="1350" dirty="0">
                <a:solidFill>
                  <a:srgbClr val="515154"/>
                </a:solidFill>
                <a:highlight>
                  <a:srgbClr val="FFFFFF"/>
                </a:highlight>
                <a:latin typeface="Roboto"/>
                <a:ea typeface="Roboto"/>
                <a:cs typeface="Roboto"/>
                <a:sym typeface="Roboto"/>
              </a:rPr>
              <a:t>This request ultimately ends up at Google’s DNS server, which talks to GSLB. GSLB picks which server IP address to send to this user (based on load)</a:t>
            </a:r>
          </a:p>
          <a:p>
            <a:pPr marL="457200" lvl="0" indent="-314325" rtl="0">
              <a:lnSpc>
                <a:spcPct val="110000"/>
              </a:lnSpc>
              <a:spcBef>
                <a:spcPts val="0"/>
              </a:spcBef>
              <a:buClr>
                <a:srgbClr val="515154"/>
              </a:buClr>
              <a:buSzPct val="96428"/>
              <a:buFont typeface="Roboto"/>
              <a:buAutoNum type="arabicPeriod"/>
            </a:pPr>
            <a:r>
              <a:rPr lang="en-GB" sz="1350" dirty="0">
                <a:solidFill>
                  <a:srgbClr val="515154"/>
                </a:solidFill>
                <a:highlight>
                  <a:srgbClr val="FFFFFF"/>
                </a:highlight>
                <a:latin typeface="Roboto"/>
                <a:ea typeface="Roboto"/>
                <a:cs typeface="Roboto"/>
                <a:sym typeface="Roboto"/>
              </a:rPr>
              <a:t>Browser connects to this HTTP server.</a:t>
            </a:r>
            <a:br>
              <a:rPr lang="en-GB" sz="1350" dirty="0">
                <a:solidFill>
                  <a:srgbClr val="515154"/>
                </a:solidFill>
                <a:highlight>
                  <a:srgbClr val="FFFFFF"/>
                </a:highlight>
                <a:latin typeface="Roboto"/>
                <a:ea typeface="Roboto"/>
                <a:cs typeface="Roboto"/>
                <a:sym typeface="Roboto"/>
              </a:rPr>
            </a:br>
            <a:r>
              <a:rPr lang="en-GB" sz="1350" dirty="0">
                <a:solidFill>
                  <a:srgbClr val="515154"/>
                </a:solidFill>
                <a:highlight>
                  <a:srgbClr val="FFFFFF"/>
                </a:highlight>
                <a:latin typeface="Roboto"/>
                <a:ea typeface="Roboto"/>
                <a:cs typeface="Roboto"/>
                <a:sym typeface="Roboto"/>
              </a:rPr>
              <a:t>	- Server is a reverse proxy (named </a:t>
            </a:r>
            <a:r>
              <a:rPr lang="en-GB" sz="1350" dirty="0" err="1">
                <a:solidFill>
                  <a:srgbClr val="515154"/>
                </a:solidFill>
                <a:highlight>
                  <a:srgbClr val="FFFFFF"/>
                </a:highlight>
                <a:latin typeface="Roboto"/>
                <a:ea typeface="Roboto"/>
                <a:cs typeface="Roboto"/>
                <a:sym typeface="Roboto"/>
              </a:rPr>
              <a:t>google</a:t>
            </a:r>
            <a:r>
              <a:rPr lang="en-GB" sz="1350" dirty="0">
                <a:solidFill>
                  <a:srgbClr val="515154"/>
                </a:solidFill>
                <a:highlight>
                  <a:srgbClr val="FFFFFF"/>
                </a:highlight>
                <a:latin typeface="Roboto"/>
                <a:ea typeface="Roboto"/>
                <a:cs typeface="Roboto"/>
                <a:sym typeface="Roboto"/>
              </a:rPr>
              <a:t> frontend) which looks up the required service: i.e. web search, maps, or </a:t>
            </a:r>
            <a:r>
              <a:rPr lang="en-GB" sz="1350" u="sng" dirty="0" err="1">
                <a:solidFill>
                  <a:srgbClr val="515154"/>
                </a:solidFill>
                <a:highlight>
                  <a:srgbClr val="FFFFFF"/>
                </a:highlight>
                <a:latin typeface="Roboto"/>
                <a:ea typeface="Roboto"/>
                <a:cs typeface="Roboto"/>
                <a:sym typeface="Roboto"/>
              </a:rPr>
              <a:t>shakespeare</a:t>
            </a:r>
            <a:r>
              <a:rPr lang="en-GB" sz="1350" u="sng" dirty="0">
                <a:solidFill>
                  <a:srgbClr val="515154"/>
                </a:solidFill>
                <a:highlight>
                  <a:srgbClr val="FFFFFF"/>
                </a:highlight>
                <a:latin typeface="Roboto"/>
                <a:ea typeface="Roboto"/>
                <a:cs typeface="Roboto"/>
                <a:sym typeface="Roboto"/>
              </a:rPr>
              <a:t/>
            </a:r>
            <a:br>
              <a:rPr lang="en-GB" sz="1350" u="sng" dirty="0">
                <a:solidFill>
                  <a:srgbClr val="515154"/>
                </a:solidFill>
                <a:highlight>
                  <a:srgbClr val="FFFFFF"/>
                </a:highlight>
                <a:latin typeface="Roboto"/>
                <a:ea typeface="Roboto"/>
                <a:cs typeface="Roboto"/>
                <a:sym typeface="Roboto"/>
              </a:rPr>
            </a:br>
            <a:r>
              <a:rPr lang="en-GB" sz="1350" dirty="0">
                <a:solidFill>
                  <a:srgbClr val="515154"/>
                </a:solidFill>
                <a:highlight>
                  <a:srgbClr val="FFFFFF"/>
                </a:highlight>
                <a:latin typeface="Roboto"/>
                <a:ea typeface="Roboto"/>
                <a:cs typeface="Roboto"/>
                <a:sym typeface="Roboto"/>
              </a:rPr>
              <a:t>	</a:t>
            </a:r>
            <a:r>
              <a:rPr lang="en-GB" sz="1350" dirty="0" smtClean="0">
                <a:solidFill>
                  <a:srgbClr val="515154"/>
                </a:solidFill>
                <a:highlight>
                  <a:srgbClr val="FFFFFF"/>
                </a:highlight>
                <a:latin typeface="Roboto"/>
                <a:ea typeface="Roboto"/>
                <a:cs typeface="Roboto"/>
                <a:sym typeface="Roboto"/>
              </a:rPr>
              <a:t>- </a:t>
            </a:r>
            <a:r>
              <a:rPr lang="en-GB" sz="1350" dirty="0">
                <a:solidFill>
                  <a:srgbClr val="515154"/>
                </a:solidFill>
                <a:highlight>
                  <a:srgbClr val="FFFFFF"/>
                </a:highlight>
                <a:latin typeface="Roboto"/>
                <a:ea typeface="Roboto"/>
                <a:cs typeface="Roboto"/>
                <a:sym typeface="Roboto"/>
              </a:rPr>
              <a:t>Server finds an available </a:t>
            </a:r>
            <a:r>
              <a:rPr lang="en-GB" sz="1350" dirty="0" err="1">
                <a:solidFill>
                  <a:srgbClr val="515154"/>
                </a:solidFill>
                <a:highlight>
                  <a:srgbClr val="FFFFFF"/>
                </a:highlight>
                <a:latin typeface="Roboto"/>
                <a:ea typeface="Roboto"/>
                <a:cs typeface="Roboto"/>
                <a:sym typeface="Roboto"/>
              </a:rPr>
              <a:t>shakespeare</a:t>
            </a:r>
            <a:r>
              <a:rPr lang="en-GB" sz="1350" dirty="0">
                <a:solidFill>
                  <a:srgbClr val="515154"/>
                </a:solidFill>
                <a:highlight>
                  <a:srgbClr val="FFFFFF"/>
                </a:highlight>
                <a:latin typeface="Roboto"/>
                <a:ea typeface="Roboto"/>
                <a:cs typeface="Roboto"/>
                <a:sym typeface="Roboto"/>
              </a:rPr>
              <a:t> server (using GSLB) and sends the server a RPC with the HTTP request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Application/Server End (2)</a:t>
            </a:r>
          </a:p>
        </p:txBody>
      </p:sp>
      <p:sp>
        <p:nvSpPr>
          <p:cNvPr id="306" name="Shape 306"/>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GB" sz="1350" dirty="0">
                <a:solidFill>
                  <a:srgbClr val="515154"/>
                </a:solidFill>
                <a:highlight>
                  <a:srgbClr val="FFFFFF"/>
                </a:highlight>
                <a:latin typeface="Roboto"/>
                <a:ea typeface="Roboto"/>
                <a:cs typeface="Roboto"/>
                <a:sym typeface="Roboto"/>
              </a:rPr>
              <a:t>5.  Shakespeare server </a:t>
            </a:r>
            <a:r>
              <a:rPr lang="en-GB" sz="1350" dirty="0" err="1">
                <a:solidFill>
                  <a:srgbClr val="515154"/>
                </a:solidFill>
                <a:highlight>
                  <a:srgbClr val="FFFFFF"/>
                </a:highlight>
                <a:latin typeface="Roboto"/>
                <a:ea typeface="Roboto"/>
                <a:cs typeface="Roboto"/>
                <a:sym typeface="Roboto"/>
              </a:rPr>
              <a:t>analyzes</a:t>
            </a:r>
            <a:r>
              <a:rPr lang="en-GB" sz="1350" dirty="0">
                <a:solidFill>
                  <a:srgbClr val="515154"/>
                </a:solidFill>
                <a:highlight>
                  <a:srgbClr val="FFFFFF"/>
                </a:highlight>
                <a:latin typeface="Roboto"/>
                <a:ea typeface="Roboto"/>
                <a:cs typeface="Roboto"/>
                <a:sym typeface="Roboto"/>
              </a:rPr>
              <a:t> the HTTP Request, and constructs a </a:t>
            </a:r>
            <a:r>
              <a:rPr lang="en-GB" sz="1350" dirty="0" err="1">
                <a:solidFill>
                  <a:srgbClr val="515154"/>
                </a:solidFill>
                <a:highlight>
                  <a:srgbClr val="FFFFFF"/>
                </a:highlight>
                <a:latin typeface="Roboto"/>
                <a:ea typeface="Roboto"/>
                <a:cs typeface="Roboto"/>
                <a:sym typeface="Roboto"/>
              </a:rPr>
              <a:t>protobuf</a:t>
            </a:r>
            <a:r>
              <a:rPr lang="en-GB" sz="1350" dirty="0">
                <a:solidFill>
                  <a:srgbClr val="515154"/>
                </a:solidFill>
                <a:highlight>
                  <a:srgbClr val="FFFFFF"/>
                </a:highlight>
                <a:latin typeface="Roboto"/>
                <a:ea typeface="Roboto"/>
                <a:cs typeface="Roboto"/>
                <a:sym typeface="Roboto"/>
              </a:rPr>
              <a:t> containing the word to lookup. </a:t>
            </a:r>
          </a:p>
          <a:p>
            <a:pPr lvl="0" rtl="0">
              <a:spcBef>
                <a:spcPts val="0"/>
              </a:spcBef>
              <a:buNone/>
            </a:pPr>
            <a:r>
              <a:rPr lang="en-GB" sz="1350" dirty="0">
                <a:solidFill>
                  <a:srgbClr val="515154"/>
                </a:solidFill>
                <a:highlight>
                  <a:srgbClr val="FFFFFF"/>
                </a:highlight>
                <a:latin typeface="Roboto"/>
                <a:ea typeface="Roboto"/>
                <a:cs typeface="Roboto"/>
                <a:sym typeface="Roboto"/>
              </a:rPr>
              <a:t>6. </a:t>
            </a:r>
            <a:r>
              <a:rPr lang="en-GB" sz="1350" dirty="0" err="1">
                <a:solidFill>
                  <a:srgbClr val="515154"/>
                </a:solidFill>
                <a:highlight>
                  <a:srgbClr val="FFFFFF"/>
                </a:highlight>
                <a:latin typeface="Roboto"/>
                <a:ea typeface="Roboto"/>
                <a:cs typeface="Roboto"/>
                <a:sym typeface="Roboto"/>
              </a:rPr>
              <a:t>Shakespear</a:t>
            </a:r>
            <a:r>
              <a:rPr lang="en-GB" sz="1350" dirty="0">
                <a:solidFill>
                  <a:srgbClr val="515154"/>
                </a:solidFill>
                <a:highlight>
                  <a:srgbClr val="FFFFFF"/>
                </a:highlight>
                <a:latin typeface="Roboto"/>
                <a:ea typeface="Roboto"/>
                <a:cs typeface="Roboto"/>
                <a:sym typeface="Roboto"/>
              </a:rPr>
              <a:t> front end server now contacts </a:t>
            </a:r>
            <a:r>
              <a:rPr lang="en-GB" sz="1350" dirty="0" err="1">
                <a:solidFill>
                  <a:srgbClr val="515154"/>
                </a:solidFill>
                <a:highlight>
                  <a:srgbClr val="FFFFFF"/>
                </a:highlight>
                <a:latin typeface="Roboto"/>
                <a:ea typeface="Roboto"/>
                <a:cs typeface="Roboto"/>
                <a:sym typeface="Roboto"/>
              </a:rPr>
              <a:t>shakespeare</a:t>
            </a:r>
            <a:r>
              <a:rPr lang="en-GB" sz="1350" dirty="0">
                <a:solidFill>
                  <a:srgbClr val="515154"/>
                </a:solidFill>
                <a:highlight>
                  <a:srgbClr val="FFFFFF"/>
                </a:highlight>
                <a:latin typeface="Roboto"/>
                <a:ea typeface="Roboto"/>
                <a:cs typeface="Roboto"/>
                <a:sym typeface="Roboto"/>
              </a:rPr>
              <a:t> backend server (again via GSLB)</a:t>
            </a:r>
          </a:p>
          <a:p>
            <a:pPr lvl="0" rtl="0">
              <a:spcBef>
                <a:spcPts val="0"/>
              </a:spcBef>
              <a:buNone/>
            </a:pPr>
            <a:r>
              <a:rPr lang="en-GB" sz="1350" dirty="0">
                <a:solidFill>
                  <a:srgbClr val="515154"/>
                </a:solidFill>
                <a:highlight>
                  <a:srgbClr val="FFFFFF"/>
                </a:highlight>
                <a:latin typeface="Roboto"/>
                <a:ea typeface="Roboto"/>
                <a:cs typeface="Roboto"/>
                <a:sym typeface="Roboto"/>
              </a:rPr>
              <a:t>7. This backend server now contacts a </a:t>
            </a:r>
            <a:r>
              <a:rPr lang="en-GB" sz="1350" dirty="0" err="1">
                <a:solidFill>
                  <a:srgbClr val="515154"/>
                </a:solidFill>
                <a:highlight>
                  <a:srgbClr val="FFFFFF"/>
                </a:highlight>
                <a:latin typeface="Roboto"/>
                <a:ea typeface="Roboto"/>
                <a:cs typeface="Roboto"/>
                <a:sym typeface="Roboto"/>
              </a:rPr>
              <a:t>Bigtable</a:t>
            </a:r>
            <a:r>
              <a:rPr lang="en-GB" sz="1350" dirty="0">
                <a:solidFill>
                  <a:srgbClr val="515154"/>
                </a:solidFill>
                <a:highlight>
                  <a:srgbClr val="FFFFFF"/>
                </a:highlight>
                <a:latin typeface="Roboto"/>
                <a:ea typeface="Roboto"/>
                <a:cs typeface="Roboto"/>
                <a:sym typeface="Roboto"/>
              </a:rPr>
              <a:t> server to obtain the requested data (request and response both via </a:t>
            </a:r>
            <a:r>
              <a:rPr lang="en-GB" sz="1350" dirty="0" err="1">
                <a:solidFill>
                  <a:srgbClr val="515154"/>
                </a:solidFill>
                <a:highlight>
                  <a:srgbClr val="FFFFFF"/>
                </a:highlight>
                <a:latin typeface="Roboto"/>
                <a:ea typeface="Roboto"/>
                <a:cs typeface="Roboto"/>
                <a:sym typeface="Roboto"/>
              </a:rPr>
              <a:t>protobufs</a:t>
            </a:r>
            <a:r>
              <a:rPr lang="en-GB" sz="1350" dirty="0">
                <a:solidFill>
                  <a:srgbClr val="515154"/>
                </a:solidFill>
                <a:highlight>
                  <a:srgbClr val="FFFFFF"/>
                </a:highlight>
                <a:latin typeface="Roboto"/>
                <a:ea typeface="Roboto"/>
                <a:cs typeface="Roboto"/>
                <a:sym typeface="Roboto"/>
              </a:rPr>
              <a:t>)</a:t>
            </a:r>
            <a:br>
              <a:rPr lang="en-GB" sz="1350" dirty="0">
                <a:solidFill>
                  <a:srgbClr val="515154"/>
                </a:solidFill>
                <a:highlight>
                  <a:srgbClr val="FFFFFF"/>
                </a:highlight>
                <a:latin typeface="Roboto"/>
                <a:ea typeface="Roboto"/>
                <a:cs typeface="Roboto"/>
                <a:sym typeface="Roboto"/>
              </a:rPr>
            </a:br>
            <a:r>
              <a:rPr lang="en-GB" sz="1350" dirty="0">
                <a:solidFill>
                  <a:srgbClr val="515154"/>
                </a:solidFill>
                <a:highlight>
                  <a:srgbClr val="FFFFFF"/>
                </a:highlight>
                <a:latin typeface="Roboto"/>
                <a:ea typeface="Roboto"/>
                <a:cs typeface="Roboto"/>
                <a:sym typeface="Roboto"/>
              </a:rPr>
              <a:t/>
            </a:r>
            <a:br>
              <a:rPr lang="en-GB" sz="1350" dirty="0">
                <a:solidFill>
                  <a:srgbClr val="515154"/>
                </a:solidFill>
                <a:highlight>
                  <a:srgbClr val="FFFFFF"/>
                </a:highlight>
                <a:latin typeface="Roboto"/>
                <a:ea typeface="Roboto"/>
                <a:cs typeface="Roboto"/>
                <a:sym typeface="Roboto"/>
              </a:rPr>
            </a:br>
            <a:r>
              <a:rPr lang="en-GB" sz="1350" dirty="0">
                <a:solidFill>
                  <a:srgbClr val="515154"/>
                </a:solidFill>
                <a:highlight>
                  <a:srgbClr val="FFFFFF"/>
                </a:highlight>
                <a:latin typeface="Roboto"/>
                <a:ea typeface="Roboto"/>
                <a:cs typeface="Roboto"/>
                <a:sym typeface="Roboto"/>
              </a:rPr>
              <a:t>8. Response handed back to front end server (still as a </a:t>
            </a:r>
            <a:r>
              <a:rPr lang="en-GB" sz="1350" dirty="0" err="1">
                <a:solidFill>
                  <a:srgbClr val="515154"/>
                </a:solidFill>
                <a:highlight>
                  <a:srgbClr val="FFFFFF"/>
                </a:highlight>
                <a:latin typeface="Roboto"/>
                <a:ea typeface="Roboto"/>
                <a:cs typeface="Roboto"/>
                <a:sym typeface="Roboto"/>
              </a:rPr>
              <a:t>protobuf</a:t>
            </a:r>
            <a:r>
              <a:rPr lang="en-GB" sz="1350" dirty="0">
                <a:solidFill>
                  <a:srgbClr val="515154"/>
                </a:solidFill>
                <a:highlight>
                  <a:srgbClr val="FFFFFF"/>
                </a:highlight>
                <a:latin typeface="Roboto"/>
                <a:ea typeface="Roboto"/>
                <a:cs typeface="Roboto"/>
                <a:sym typeface="Roboto"/>
              </a:rPr>
              <a:t>)</a:t>
            </a:r>
          </a:p>
          <a:p>
            <a:pPr lvl="0" rtl="0">
              <a:spcBef>
                <a:spcPts val="0"/>
              </a:spcBef>
              <a:buNone/>
            </a:pPr>
            <a:r>
              <a:rPr lang="en-GB" sz="1350" dirty="0">
                <a:solidFill>
                  <a:srgbClr val="515154"/>
                </a:solidFill>
                <a:highlight>
                  <a:srgbClr val="FFFFFF"/>
                </a:highlight>
                <a:latin typeface="Roboto"/>
                <a:ea typeface="Roboto"/>
                <a:cs typeface="Roboto"/>
                <a:sym typeface="Roboto"/>
              </a:rPr>
              <a:t>9. Finally, the frontend server assembles the HTML and displays the answer to user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Machine &amp; Server</a:t>
            </a:r>
          </a:p>
        </p:txBody>
      </p:sp>
      <p:sp>
        <p:nvSpPr>
          <p:cNvPr id="142" name="Shape 14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55600" rtl="0">
              <a:lnSpc>
                <a:spcPct val="100000"/>
              </a:lnSpc>
              <a:spcBef>
                <a:spcPts val="0"/>
              </a:spcBef>
              <a:buSzPct val="100000"/>
            </a:pPr>
            <a:r>
              <a:rPr lang="en-GB" sz="2000" dirty="0"/>
              <a:t>Machine</a:t>
            </a:r>
          </a:p>
          <a:p>
            <a:pPr marL="914400" lvl="1" indent="-342900" rtl="0">
              <a:lnSpc>
                <a:spcPct val="100000"/>
              </a:lnSpc>
              <a:spcBef>
                <a:spcPts val="0"/>
              </a:spcBef>
              <a:buSzPct val="100000"/>
            </a:pPr>
            <a:r>
              <a:rPr lang="en-GB" sz="1800" dirty="0"/>
              <a:t>A piece of hardware or a VM (Virtual Machine)</a:t>
            </a:r>
          </a:p>
          <a:p>
            <a:pPr marL="457200" lvl="0" indent="-355600" rtl="0">
              <a:lnSpc>
                <a:spcPct val="100000"/>
              </a:lnSpc>
              <a:spcBef>
                <a:spcPts val="0"/>
              </a:spcBef>
              <a:buSzPct val="100000"/>
            </a:pPr>
            <a:r>
              <a:rPr lang="en-GB" sz="2000" dirty="0"/>
              <a:t>Server</a:t>
            </a:r>
          </a:p>
          <a:p>
            <a:pPr marL="914400" lvl="1" indent="-342900" rtl="0">
              <a:lnSpc>
                <a:spcPct val="100000"/>
              </a:lnSpc>
              <a:spcBef>
                <a:spcPts val="0"/>
              </a:spcBef>
              <a:buSzPct val="100000"/>
            </a:pPr>
            <a:r>
              <a:rPr lang="en-GB" sz="1800" dirty="0"/>
              <a:t>A piece of software that implements a service</a:t>
            </a:r>
          </a:p>
          <a:p>
            <a:pPr marL="457200" lvl="0" indent="-355600" rtl="0">
              <a:lnSpc>
                <a:spcPct val="100000"/>
              </a:lnSpc>
              <a:spcBef>
                <a:spcPts val="0"/>
              </a:spcBef>
              <a:buSzPct val="100000"/>
            </a:pPr>
            <a:r>
              <a:rPr lang="en-GB" sz="2000" dirty="0"/>
              <a:t>Machines can run any server, therefore there are no dedicated machines to run specific server programs. </a:t>
            </a:r>
          </a:p>
          <a:p>
            <a:pPr marL="457200" lvl="0" indent="-355600" rtl="0">
              <a:lnSpc>
                <a:spcPct val="100000"/>
              </a:lnSpc>
              <a:spcBef>
                <a:spcPts val="0"/>
              </a:spcBef>
              <a:buSzPct val="100000"/>
            </a:pPr>
            <a:r>
              <a:rPr lang="en-GB" sz="2000" b="1" dirty="0"/>
              <a:t>Borg</a:t>
            </a:r>
            <a:r>
              <a:rPr lang="en-GB" sz="2000" dirty="0"/>
              <a:t> is a system used by Google for resource allocation. </a:t>
            </a:r>
          </a:p>
          <a:p>
            <a:pPr marL="457200" lvl="0" indent="0" rtl="0">
              <a:lnSpc>
                <a:spcPct val="100000"/>
              </a:lnSpc>
              <a:spcBef>
                <a:spcPts val="0"/>
              </a:spcBef>
              <a:buNone/>
            </a:pPr>
            <a:endParaRPr sz="1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10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10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Effect transition="in" filter="fade">
                                      <p:cBhvr>
                                        <p:cTn id="17" dur="1000"/>
                                        <p:tgtEl>
                                          <p:spTgt spid="1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Effect transition="in" filter="fade">
                                      <p:cBhvr>
                                        <p:cTn id="22" dur="1000"/>
                                        <p:tgtEl>
                                          <p:spTgt spid="1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Effect transition="in" filter="fade">
                                      <p:cBhvr>
                                        <p:cTn id="27" dur="1000"/>
                                        <p:tgtEl>
                                          <p:spTgt spid="1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2">
                                            <p:txEl>
                                              <p:pRg st="5" end="5"/>
                                            </p:txEl>
                                          </p:spTgt>
                                        </p:tgtEl>
                                        <p:attrNameLst>
                                          <p:attrName>style.visibility</p:attrName>
                                        </p:attrNameLst>
                                      </p:cBhvr>
                                      <p:to>
                                        <p:strVal val="visible"/>
                                      </p:to>
                                    </p:set>
                                    <p:animEffect transition="in" filter="fade">
                                      <p:cBhvr>
                                        <p:cTn id="32" dur="1000"/>
                                        <p:tgtEl>
                                          <p:spTgt spid="1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2">
                                            <p:txEl>
                                              <p:pRg st="6" end="6"/>
                                            </p:txEl>
                                          </p:spTgt>
                                        </p:tgtEl>
                                        <p:attrNameLst>
                                          <p:attrName>style.visibility</p:attrName>
                                        </p:attrNameLst>
                                      </p:cBhvr>
                                      <p:to>
                                        <p:strVal val="visible"/>
                                      </p:to>
                                    </p:set>
                                    <p:animEffect transition="in" filter="fade">
                                      <p:cBhvr>
                                        <p:cTn id="37" dur="1000"/>
                                        <p:tgtEl>
                                          <p:spTgt spid="1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Shape 311" descr="Life of a request."/>
          <p:cNvPicPr preferRelativeResize="0"/>
          <p:nvPr/>
        </p:nvPicPr>
        <p:blipFill>
          <a:blip r:embed="rId3">
            <a:alphaModFix/>
          </a:blip>
          <a:stretch>
            <a:fillRect/>
          </a:stretch>
        </p:blipFill>
        <p:spPr>
          <a:xfrm>
            <a:off x="1571776" y="663675"/>
            <a:ext cx="5799800" cy="4255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That seems long! How long does this take?</a:t>
            </a:r>
          </a:p>
        </p:txBody>
      </p:sp>
      <p:sp>
        <p:nvSpPr>
          <p:cNvPr id="317" name="Shape 31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GB" sz="1400"/>
              <a:t>Only a few hundred milliseconds, to achieve this careful considerations also need to be made to reduce the latency of these requests, since many remote calls are being used.</a:t>
            </a:r>
          </a:p>
          <a:p>
            <a:pPr lvl="0" rtl="0">
              <a:spcBef>
                <a:spcPts val="0"/>
              </a:spcBef>
              <a:buNone/>
            </a:pPr>
            <a:r>
              <a:rPr lang="en-GB" sz="1400"/>
              <a:t/>
            </a:r>
            <a:br>
              <a:rPr lang="en-GB" sz="1400"/>
            </a:br>
            <a:r>
              <a:rPr lang="en-GB" sz="1400"/>
              <a:t>There are also many potential points of failure,  imagine if the GSLB failed. </a:t>
            </a:r>
            <a:br>
              <a:rPr lang="en-GB" sz="1400"/>
            </a:br>
            <a:r>
              <a:rPr lang="en-GB" sz="1400"/>
              <a:t>This is why rigorous testing and careful rollout procedures are important to google (as discussed in the Development Environment section)!</a:t>
            </a:r>
          </a:p>
          <a:p>
            <a:pPr lvl="0" rtl="0">
              <a:spcBef>
                <a:spcPts val="0"/>
              </a:spcBef>
              <a:buNone/>
            </a:pP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Considerations</a:t>
            </a:r>
          </a:p>
        </p:txBody>
      </p:sp>
      <p:sp>
        <p:nvSpPr>
          <p:cNvPr id="323" name="Shape 323"/>
          <p:cNvSpPr txBox="1">
            <a:spLocks noGrp="1"/>
          </p:cNvSpPr>
          <p:nvPr>
            <p:ph type="body" idx="1"/>
          </p:nvPr>
        </p:nvSpPr>
        <p:spPr>
          <a:xfrm>
            <a:off x="5207925" y="2078875"/>
            <a:ext cx="3210300" cy="2261100"/>
          </a:xfrm>
          <a:prstGeom prst="rect">
            <a:avLst/>
          </a:prstGeom>
        </p:spPr>
        <p:txBody>
          <a:bodyPr wrap="square" lIns="91425" tIns="91425" rIns="91425" bIns="91425" anchor="t" anchorCtr="0">
            <a:noAutofit/>
          </a:bodyPr>
          <a:lstStyle/>
          <a:p>
            <a:pPr lvl="0" rtl="0">
              <a:spcBef>
                <a:spcPts val="0"/>
              </a:spcBef>
              <a:buNone/>
            </a:pPr>
            <a:r>
              <a:rPr lang="en-GB" sz="1800"/>
              <a:t>Will have clients all over the globe, having all backend servers in a  single location can add high amounts of latency for many users!</a:t>
            </a:r>
          </a:p>
        </p:txBody>
      </p:sp>
      <p:pic>
        <p:nvPicPr>
          <p:cNvPr id="324" name="Shape 324" descr="Image result for clients around the globe"/>
          <p:cNvPicPr preferRelativeResize="0"/>
          <p:nvPr/>
        </p:nvPicPr>
        <p:blipFill>
          <a:blip r:embed="rId3">
            <a:alphaModFix/>
          </a:blip>
          <a:stretch>
            <a:fillRect/>
          </a:stretch>
        </p:blipFill>
        <p:spPr>
          <a:xfrm>
            <a:off x="294600" y="1853850"/>
            <a:ext cx="4913325" cy="2952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GB"/>
              <a:t>Considerations</a:t>
            </a:r>
          </a:p>
        </p:txBody>
      </p:sp>
      <p:sp>
        <p:nvSpPr>
          <p:cNvPr id="330" name="Shape 330"/>
          <p:cNvSpPr txBox="1">
            <a:spLocks noGrp="1"/>
          </p:cNvSpPr>
          <p:nvPr>
            <p:ph type="body" idx="1"/>
          </p:nvPr>
        </p:nvSpPr>
        <p:spPr>
          <a:xfrm>
            <a:off x="5207925" y="2078875"/>
            <a:ext cx="3210300" cy="2261100"/>
          </a:xfrm>
          <a:prstGeom prst="rect">
            <a:avLst/>
          </a:prstGeom>
        </p:spPr>
        <p:txBody>
          <a:bodyPr wrap="square" lIns="91425" tIns="91425" rIns="91425" bIns="91425" anchor="t" anchorCtr="0">
            <a:noAutofit/>
          </a:bodyPr>
          <a:lstStyle/>
          <a:p>
            <a:pPr lvl="0" rtl="0">
              <a:spcBef>
                <a:spcPts val="0"/>
              </a:spcBef>
              <a:buNone/>
            </a:pPr>
            <a:r>
              <a:rPr lang="en-GB" sz="1800" b="1"/>
              <a:t>Solution:</a:t>
            </a:r>
            <a:r>
              <a:rPr lang="en-GB" sz="1800"/>
              <a:t> Distribute these backend servers around the globe, paying attention to the usage rates (which we have thanks to Borgman monitoring from earlier!)</a:t>
            </a:r>
          </a:p>
        </p:txBody>
      </p:sp>
      <p:pic>
        <p:nvPicPr>
          <p:cNvPr id="331" name="Shape 331" descr="Image result for clients around the globe"/>
          <p:cNvPicPr preferRelativeResize="0"/>
          <p:nvPr/>
        </p:nvPicPr>
        <p:blipFill>
          <a:blip r:embed="rId3">
            <a:alphaModFix/>
          </a:blip>
          <a:stretch>
            <a:fillRect/>
          </a:stretch>
        </p:blipFill>
        <p:spPr>
          <a:xfrm>
            <a:off x="294600" y="1853850"/>
            <a:ext cx="4913325" cy="2952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727650" y="1105325"/>
            <a:ext cx="7688700" cy="535200"/>
          </a:xfrm>
          <a:prstGeom prst="rect">
            <a:avLst/>
          </a:prstGeom>
        </p:spPr>
        <p:txBody>
          <a:bodyPr wrap="square" lIns="91425" tIns="91425" rIns="91425" bIns="91425" anchor="t" anchorCtr="0">
            <a:noAutofit/>
          </a:bodyPr>
          <a:lstStyle/>
          <a:p>
            <a:pPr lvl="0" rtl="0">
              <a:spcBef>
                <a:spcPts val="0"/>
              </a:spcBef>
              <a:buNone/>
            </a:pPr>
            <a:r>
              <a:rPr lang="en-GB"/>
              <a:t>Considerations</a:t>
            </a:r>
          </a:p>
        </p:txBody>
      </p:sp>
      <p:sp>
        <p:nvSpPr>
          <p:cNvPr id="337" name="Shape 337"/>
          <p:cNvSpPr txBox="1">
            <a:spLocks noGrp="1"/>
          </p:cNvSpPr>
          <p:nvPr>
            <p:ph type="body" idx="1"/>
          </p:nvPr>
        </p:nvSpPr>
        <p:spPr>
          <a:xfrm>
            <a:off x="5807175" y="1640525"/>
            <a:ext cx="2883600" cy="2261100"/>
          </a:xfrm>
          <a:prstGeom prst="rect">
            <a:avLst/>
          </a:prstGeom>
        </p:spPr>
        <p:txBody>
          <a:bodyPr wrap="square" lIns="91425" tIns="91425" rIns="91425" bIns="91425" anchor="t" anchorCtr="0">
            <a:noAutofit/>
          </a:bodyPr>
          <a:lstStyle/>
          <a:p>
            <a:pPr lvl="0" rtl="0">
              <a:lnSpc>
                <a:spcPct val="100000"/>
              </a:lnSpc>
              <a:spcBef>
                <a:spcPts val="0"/>
              </a:spcBef>
              <a:buNone/>
            </a:pPr>
            <a:r>
              <a:rPr lang="en-GB" sz="1800" dirty="0"/>
              <a:t>Lets not forget the back end servers also need to contact </a:t>
            </a:r>
            <a:r>
              <a:rPr lang="en-GB" sz="1800" dirty="0" err="1"/>
              <a:t>BigTable</a:t>
            </a:r>
            <a:r>
              <a:rPr lang="en-GB" sz="1800" dirty="0"/>
              <a:t>, so the databases are also replicated in each region. </a:t>
            </a:r>
            <a:br>
              <a:rPr lang="en-GB" sz="1800" dirty="0"/>
            </a:br>
            <a:endParaRPr lang="en-GB" sz="1800" dirty="0"/>
          </a:p>
          <a:p>
            <a:pPr lvl="0" rtl="0">
              <a:lnSpc>
                <a:spcPct val="100000"/>
              </a:lnSpc>
              <a:spcBef>
                <a:spcPts val="0"/>
              </a:spcBef>
              <a:buNone/>
            </a:pPr>
            <a:r>
              <a:rPr lang="en-GB" sz="1800" dirty="0"/>
              <a:t>This reduces latency and increases availability (as if one server fails, the data is replicated elsewhere)</a:t>
            </a:r>
          </a:p>
        </p:txBody>
      </p:sp>
      <p:pic>
        <p:nvPicPr>
          <p:cNvPr id="338" name="Shape 338" descr="Image result for clients around the globe"/>
          <p:cNvPicPr preferRelativeResize="0"/>
          <p:nvPr/>
        </p:nvPicPr>
        <p:blipFill>
          <a:blip r:embed="rId3">
            <a:alphaModFix/>
          </a:blip>
          <a:stretch>
            <a:fillRect/>
          </a:stretch>
        </p:blipFill>
        <p:spPr>
          <a:xfrm>
            <a:off x="543475" y="1640525"/>
            <a:ext cx="4913325" cy="2952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729450" y="1322450"/>
            <a:ext cx="7688400" cy="1518600"/>
          </a:xfrm>
          <a:prstGeom prst="rect">
            <a:avLst/>
          </a:prstGeom>
        </p:spPr>
        <p:txBody>
          <a:bodyPr wrap="square" lIns="91425" tIns="91425" rIns="91425" bIns="91425" anchor="t" anchorCtr="0">
            <a:noAutofit/>
          </a:bodyPr>
          <a:lstStyle/>
          <a:p>
            <a:pPr lvl="0" rtl="0">
              <a:spcBef>
                <a:spcPts val="0"/>
              </a:spcBef>
              <a:buNone/>
            </a:pPr>
            <a:r>
              <a:rPr lang="en-GB"/>
              <a:t>Thanks! </a:t>
            </a:r>
          </a:p>
          <a:p>
            <a:pPr lvl="0" rtl="0">
              <a:spcBef>
                <a:spcPts val="0"/>
              </a:spcBef>
              <a:buNone/>
            </a:pPr>
            <a:r>
              <a:rPr lang="en-GB"/>
              <a:t>Any questions?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a:t>
            </a:r>
          </a:p>
        </p:txBody>
      </p:sp>
      <p:sp>
        <p:nvSpPr>
          <p:cNvPr id="349" name="Shape 34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GB"/>
              <a:t>A cool tool to visualise how large a petabyte is given at: </a:t>
            </a:r>
            <a:r>
              <a:rPr lang="en-GB" u="sng">
                <a:solidFill>
                  <a:schemeClr val="accent5"/>
                </a:solidFill>
                <a:hlinkClick r:id="rId3"/>
              </a:rPr>
              <a:t>http://www.redcentricplc.com/resources/infographics/byte-size/</a:t>
            </a:r>
          </a:p>
          <a:p>
            <a:pPr lvl="0" rtl="0">
              <a:spcBef>
                <a:spcPts val="0"/>
              </a:spcBef>
              <a:spcAft>
                <a:spcPts val="0"/>
              </a:spcAft>
              <a:buNone/>
            </a:pPr>
            <a:endParaRPr/>
          </a:p>
          <a:p>
            <a:pPr lvl="0" rtl="0">
              <a:spcBef>
                <a:spcPts val="0"/>
              </a:spcBef>
              <a:spcAft>
                <a:spcPts val="0"/>
              </a:spcAft>
              <a:buNone/>
            </a:pPr>
            <a:r>
              <a:rPr lang="en-GB"/>
              <a:t>Some perspective of 1.3 pbs, as it is a lot:</a:t>
            </a:r>
          </a:p>
          <a:p>
            <a:pPr marL="457200" lvl="0" indent="-228600" rtl="0">
              <a:spcBef>
                <a:spcPts val="0"/>
              </a:spcBef>
              <a:spcAft>
                <a:spcPts val="0"/>
              </a:spcAft>
              <a:buChar char="-"/>
            </a:pPr>
            <a:r>
              <a:rPr lang="en-GB"/>
              <a:t>It is a lot because Google must be able to support this much bandwidth as a lot of users and businesses use Google as a search engine and other cloud functionalities. Google accomplished this by connecting hundreds of Google-built switches in a Clos network fabric name Jupiter, that supports 1.3 pbs bisection bandwidth among servers. </a:t>
            </a:r>
          </a:p>
          <a:p>
            <a:pPr lv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a:t>
            </a:r>
          </a:p>
        </p:txBody>
      </p:sp>
      <p:sp>
        <p:nvSpPr>
          <p:cNvPr id="355" name="Shape 35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GB"/>
              <a:t>Is SDN fast enough for handling large amount of traffic in the network?</a:t>
            </a:r>
          </a:p>
          <a:p>
            <a:pPr marL="457200" lvl="0" indent="-317500" rtl="0">
              <a:spcBef>
                <a:spcPts val="0"/>
              </a:spcBef>
              <a:spcAft>
                <a:spcPts val="1000"/>
              </a:spcAft>
              <a:buClr>
                <a:srgbClr val="515154"/>
              </a:buClr>
              <a:buSzPct val="100000"/>
              <a:buChar char="-"/>
            </a:pPr>
            <a:r>
              <a:rPr lang="en-GB" sz="1400">
                <a:solidFill>
                  <a:srgbClr val="515154"/>
                </a:solidFill>
              </a:rPr>
              <a:t>Yes. SDN’s network architecture separates the centralized network control plane from the forwarding plane where the control plane manages multiple forwarding devices such as the switches. The control plane does all the computation and decision making for where to route the packets. This information is then sent to each of the “dumb” switches which forward the packets based on the given rules or routing information. This able to move compute-expensive routing decision away from the routers and use simple switching hardware which makes the operation faster. </a:t>
            </a:r>
          </a:p>
          <a:p>
            <a:pPr marL="457200" lvl="0" indent="-317500" rtl="0">
              <a:spcBef>
                <a:spcPts val="0"/>
              </a:spcBef>
              <a:spcAft>
                <a:spcPts val="0"/>
              </a:spcAft>
              <a:buSzPct val="100000"/>
              <a:buChar char="-"/>
            </a:pPr>
            <a:r>
              <a:rPr lang="en-GB" sz="1400"/>
              <a:t>In addition, switches only does packet matching on the packet’s information such as the MAC address, source and destination IP addresses to decide where to forward the packet.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a:t>
            </a:r>
          </a:p>
        </p:txBody>
      </p:sp>
      <p:sp>
        <p:nvSpPr>
          <p:cNvPr id="361" name="Shape 3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50000"/>
              </a:lnSpc>
              <a:spcBef>
                <a:spcPts val="0"/>
              </a:spcBef>
              <a:spcAft>
                <a:spcPts val="0"/>
              </a:spcAft>
              <a:buNone/>
            </a:pPr>
            <a:r>
              <a:rPr lang="en-GB" dirty="0"/>
              <a:t>Borg relation with </a:t>
            </a:r>
            <a:r>
              <a:rPr lang="en-GB" dirty="0" err="1" smtClean="0"/>
              <a:t>Kubernetes</a:t>
            </a:r>
            <a:endParaRPr lang="en-GB" dirty="0"/>
          </a:p>
          <a:p>
            <a:pPr lvl="0" rtl="0">
              <a:lnSpc>
                <a:spcPct val="150000"/>
              </a:lnSpc>
              <a:spcBef>
                <a:spcPts val="0"/>
              </a:spcBef>
              <a:spcAft>
                <a:spcPts val="0"/>
              </a:spcAft>
              <a:buNone/>
            </a:pPr>
            <a:endParaRPr lang="en-GB" dirty="0"/>
          </a:p>
          <a:p>
            <a:pPr marL="457200" lvl="0" indent="-228600">
              <a:spcBef>
                <a:spcPts val="0"/>
              </a:spcBef>
              <a:spcAft>
                <a:spcPts val="0"/>
              </a:spcAft>
              <a:buChar char="-"/>
            </a:pPr>
            <a:r>
              <a:rPr lang="en-GB" dirty="0"/>
              <a:t>Borg system is a descendant of </a:t>
            </a:r>
            <a:r>
              <a:rPr lang="en-GB" dirty="0" err="1"/>
              <a:t>Kubernetes</a:t>
            </a:r>
            <a:r>
              <a:rPr lang="en-GB" dirty="0"/>
              <a:t>. </a:t>
            </a:r>
            <a:r>
              <a:rPr lang="en-GB" dirty="0" err="1"/>
              <a:t>Kubernetes</a:t>
            </a:r>
            <a:r>
              <a:rPr lang="en-GB" dirty="0"/>
              <a:t> is an open source container cluster orchestration framework started by Google in 2014. </a:t>
            </a:r>
          </a:p>
          <a:p>
            <a:pPr lvl="0">
              <a:spcBef>
                <a:spcPts val="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a:t>
            </a:r>
          </a:p>
        </p:txBody>
      </p:sp>
      <p:sp>
        <p:nvSpPr>
          <p:cNvPr id="367" name="Shape 3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GB" sz="1400" b="1"/>
              <a:t>Configuration of Monitoring Server:</a:t>
            </a:r>
          </a:p>
          <a:p>
            <a:pPr lvl="0" rtl="0">
              <a:spcBef>
                <a:spcPts val="0"/>
              </a:spcBef>
              <a:buNone/>
            </a:pPr>
            <a:r>
              <a:rPr lang="en-GB" sz="1200">
                <a:solidFill>
                  <a:srgbClr val="595959"/>
                </a:solidFill>
              </a:rPr>
              <a:t>The question was around how google configures their monitoring servers.</a:t>
            </a:r>
          </a:p>
          <a:p>
            <a:pPr marL="457200" lvl="0" indent="-304800" rtl="0">
              <a:spcBef>
                <a:spcPts val="0"/>
              </a:spcBef>
              <a:spcAft>
                <a:spcPts val="0"/>
              </a:spcAft>
              <a:buClr>
                <a:srgbClr val="595959"/>
              </a:buClr>
              <a:buSzPct val="100000"/>
              <a:buChar char="-"/>
            </a:pPr>
            <a:r>
              <a:rPr lang="en-GB" sz="1200">
                <a:solidFill>
                  <a:srgbClr val="595959"/>
                </a:solidFill>
              </a:rPr>
              <a:t>Borgmon is setup to monitor from a set of servers. As the metrics gathered are standardised, Borgmon can also monitor other Borgmon servers, meaning a hierarchical structure can be built around a service offering statistics at any given level for the service.</a:t>
            </a:r>
          </a:p>
          <a:p>
            <a:pPr lvl="0" rtl="0">
              <a:spcBef>
                <a:spcPts val="0"/>
              </a:spcBef>
              <a:spcAft>
                <a:spcPts val="0"/>
              </a:spcAft>
              <a:buNone/>
            </a:pPr>
            <a:endParaRPr sz="1200">
              <a:solidFill>
                <a:srgbClr val="595959"/>
              </a:solidFill>
            </a:endParaRPr>
          </a:p>
          <a:p>
            <a:pPr marL="457200" lvl="0" indent="-304800" rtl="0">
              <a:spcBef>
                <a:spcPts val="0"/>
              </a:spcBef>
              <a:spcAft>
                <a:spcPts val="0"/>
              </a:spcAft>
              <a:buClr>
                <a:srgbClr val="595959"/>
              </a:buClr>
              <a:buSzPct val="100000"/>
              <a:buChar char="-"/>
            </a:pPr>
            <a:r>
              <a:rPr lang="en-GB" sz="1200">
                <a:solidFill>
                  <a:srgbClr val="595959"/>
                </a:solidFill>
              </a:rPr>
              <a:t>I think the questioner was also after information about how the HTTP requests were made to retrieve these metrics. However, this has not been made available for Borgman (as Borgman is internal to google)</a:t>
            </a:r>
          </a:p>
          <a:p>
            <a:pPr lvl="0" rtl="0">
              <a:spcBef>
                <a:spcPts val="0"/>
              </a:spcBef>
              <a:spcAft>
                <a:spcPts val="0"/>
              </a:spcAft>
              <a:buNone/>
            </a:pPr>
            <a:endParaRPr sz="1200">
              <a:solidFill>
                <a:srgbClr val="595959"/>
              </a:solidFill>
            </a:endParaRPr>
          </a:p>
          <a:p>
            <a:pPr marL="457200" lvl="0" indent="-304800" rtl="0">
              <a:spcBef>
                <a:spcPts val="0"/>
              </a:spcBef>
              <a:spcAft>
                <a:spcPts val="0"/>
              </a:spcAft>
              <a:buSzPct val="100000"/>
              <a:buChar char="-"/>
            </a:pPr>
            <a:r>
              <a:rPr lang="en-GB" sz="1200">
                <a:solidFill>
                  <a:srgbClr val="595959"/>
                </a:solidFill>
              </a:rPr>
              <a:t>Prometheus (</a:t>
            </a:r>
            <a:r>
              <a:rPr lang="en-GB" sz="1200" u="sng">
                <a:solidFill>
                  <a:srgbClr val="1C3678"/>
                </a:solidFill>
                <a:hlinkClick r:id="rId3"/>
              </a:rPr>
              <a:t>https://prometheus.io</a:t>
            </a:r>
            <a:r>
              <a:rPr lang="en-GB" sz="1200">
                <a:solidFill>
                  <a:srgbClr val="595959"/>
                </a:solidFill>
              </a:rPr>
              <a:t>)  is an opensource alternative to Borgman, and the page here gives examples for how such queries are made </a:t>
            </a:r>
            <a:r>
              <a:rPr lang="en-GB" sz="1200" u="sng">
                <a:solidFill>
                  <a:srgbClr val="1C3678"/>
                </a:solidFill>
                <a:hlinkClick r:id="rId4"/>
              </a:rPr>
              <a:t>https://prometheus.io/docs/querying/examples/</a:t>
            </a:r>
          </a:p>
          <a:p>
            <a:pPr lvl="0" rtl="0">
              <a:spcBef>
                <a:spcPts val="0"/>
              </a:spcBef>
              <a:spcAft>
                <a:spcPts val="0"/>
              </a:spcAft>
              <a:buNone/>
            </a:pPr>
            <a:endParaRPr sz="1200">
              <a:solidFill>
                <a:srgbClr val="595959"/>
              </a:solidFill>
            </a:endParaRPr>
          </a:p>
          <a:p>
            <a:pPr marL="457200" lvl="0" indent="-304800" rtl="0">
              <a:spcBef>
                <a:spcPts val="0"/>
              </a:spcBef>
              <a:buSzPct val="100000"/>
              <a:buChar char="-"/>
            </a:pPr>
            <a:r>
              <a:rPr lang="en-GB" sz="1200">
                <a:solidFill>
                  <a:srgbClr val="595959"/>
                </a:solidFill>
              </a:rPr>
              <a:t>A good article which goes into more depth around monitoring at google is here: </a:t>
            </a:r>
            <a:r>
              <a:rPr lang="en-GB" sz="1200" u="sng">
                <a:solidFill>
                  <a:srgbClr val="1C3678"/>
                </a:solidFill>
                <a:hlinkClick r:id="rId5"/>
              </a:rPr>
              <a:t>https://landing.google.com/sre/book/chapters/practical-alerting.html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256250"/>
            <a:ext cx="8520600" cy="572700"/>
          </a:xfrm>
          <a:prstGeom prst="rect">
            <a:avLst/>
          </a:prstGeom>
        </p:spPr>
        <p:txBody>
          <a:bodyPr wrap="square" lIns="91425" tIns="91425" rIns="91425" bIns="91425" anchor="t" anchorCtr="0">
            <a:noAutofit/>
          </a:bodyPr>
          <a:lstStyle/>
          <a:p>
            <a:pPr lvl="0">
              <a:spcBef>
                <a:spcPts val="0"/>
              </a:spcBef>
              <a:buNone/>
            </a:pPr>
            <a:r>
              <a:rPr lang="en-GB"/>
              <a:t>Topology of Google Datacenter</a:t>
            </a:r>
          </a:p>
        </p:txBody>
      </p:sp>
      <p:sp>
        <p:nvSpPr>
          <p:cNvPr id="148" name="Shape 148"/>
          <p:cNvSpPr txBox="1">
            <a:spLocks noGrp="1"/>
          </p:cNvSpPr>
          <p:nvPr>
            <p:ph type="body" idx="1"/>
          </p:nvPr>
        </p:nvSpPr>
        <p:spPr>
          <a:xfrm>
            <a:off x="311700" y="863550"/>
            <a:ext cx="8520600" cy="3416400"/>
          </a:xfrm>
          <a:prstGeom prst="rect">
            <a:avLst/>
          </a:prstGeom>
        </p:spPr>
        <p:txBody>
          <a:bodyPr wrap="square" lIns="91425" tIns="91425" rIns="91425" bIns="91425" anchor="t" anchorCtr="0">
            <a:noAutofit/>
          </a:bodyPr>
          <a:lstStyle/>
          <a:p>
            <a:pPr marL="457200" lvl="0" indent="-336550" rtl="0">
              <a:lnSpc>
                <a:spcPct val="80000"/>
              </a:lnSpc>
              <a:spcBef>
                <a:spcPts val="0"/>
              </a:spcBef>
              <a:buSzPct val="100000"/>
            </a:pPr>
            <a:r>
              <a:rPr lang="en-GB" sz="1700" dirty="0"/>
              <a:t>Tens of machines are placed in a rack.</a:t>
            </a:r>
          </a:p>
          <a:p>
            <a:pPr marL="457200" lvl="0" indent="-336550" rtl="0">
              <a:lnSpc>
                <a:spcPct val="80000"/>
              </a:lnSpc>
              <a:spcBef>
                <a:spcPts val="0"/>
              </a:spcBef>
              <a:buSzPct val="100000"/>
            </a:pPr>
            <a:r>
              <a:rPr lang="en-GB" sz="1700" dirty="0"/>
              <a:t>Racks stand in a row.</a:t>
            </a:r>
          </a:p>
          <a:p>
            <a:pPr marL="457200" lvl="0" indent="-336550" rtl="0">
              <a:lnSpc>
                <a:spcPct val="80000"/>
              </a:lnSpc>
              <a:spcBef>
                <a:spcPts val="0"/>
              </a:spcBef>
              <a:buSzPct val="100000"/>
            </a:pPr>
            <a:r>
              <a:rPr lang="en-GB" sz="1700" dirty="0"/>
              <a:t>One or more rows form a cluster.</a:t>
            </a:r>
          </a:p>
          <a:p>
            <a:pPr marL="457200" lvl="0" indent="-336550" rtl="0">
              <a:lnSpc>
                <a:spcPct val="80000"/>
              </a:lnSpc>
              <a:spcBef>
                <a:spcPts val="0"/>
              </a:spcBef>
              <a:buSzPct val="100000"/>
            </a:pPr>
            <a:r>
              <a:rPr lang="en-GB" sz="1700" dirty="0"/>
              <a:t>Usually a </a:t>
            </a:r>
            <a:r>
              <a:rPr lang="en-GB" sz="1700" dirty="0" err="1"/>
              <a:t>datacenter</a:t>
            </a:r>
            <a:r>
              <a:rPr lang="en-GB" sz="1700" dirty="0"/>
              <a:t> building houses multiple clusters. </a:t>
            </a:r>
          </a:p>
          <a:p>
            <a:pPr marL="457200" lvl="0" indent="-336550" rtl="0">
              <a:lnSpc>
                <a:spcPct val="80000"/>
              </a:lnSpc>
              <a:spcBef>
                <a:spcPts val="0"/>
              </a:spcBef>
              <a:buSzPct val="100000"/>
            </a:pPr>
            <a:r>
              <a:rPr lang="en-GB" sz="1700" dirty="0"/>
              <a:t>Multiple </a:t>
            </a:r>
            <a:r>
              <a:rPr lang="en-GB" sz="1700" dirty="0" err="1"/>
              <a:t>datacenter</a:t>
            </a:r>
            <a:r>
              <a:rPr lang="en-GB" sz="1700" dirty="0"/>
              <a:t> building that are located close together form a campus.</a:t>
            </a:r>
          </a:p>
        </p:txBody>
      </p:sp>
      <p:pic>
        <p:nvPicPr>
          <p:cNvPr id="149" name="Shape 149"/>
          <p:cNvPicPr preferRelativeResize="0"/>
          <p:nvPr/>
        </p:nvPicPr>
        <p:blipFill>
          <a:blip r:embed="rId3">
            <a:alphaModFix/>
          </a:blip>
          <a:stretch>
            <a:fillRect/>
          </a:stretch>
        </p:blipFill>
        <p:spPr>
          <a:xfrm>
            <a:off x="3398025" y="2815825"/>
            <a:ext cx="4022649" cy="218117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1000"/>
                                        <p:tgtEl>
                                          <p:spTgt spid="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1000"/>
                                        <p:tgtEl>
                                          <p:spTgt spid="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1000"/>
                                        <p:tgtEl>
                                          <p:spTgt spid="1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
                                            <p:txEl>
                                              <p:pRg st="4" end="4"/>
                                            </p:txEl>
                                          </p:spTgt>
                                        </p:tgtEl>
                                        <p:attrNameLst>
                                          <p:attrName>style.visibility</p:attrName>
                                        </p:attrNameLst>
                                      </p:cBhvr>
                                      <p:to>
                                        <p:strVal val="visible"/>
                                      </p:to>
                                    </p:set>
                                    <p:animEffect transition="in" filter="fade">
                                      <p:cBhvr>
                                        <p:cTn id="27" dur="1000"/>
                                        <p:tgtEl>
                                          <p:spTgt spid="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a:t>
            </a:r>
          </a:p>
        </p:txBody>
      </p:sp>
      <p:sp>
        <p:nvSpPr>
          <p:cNvPr id="373" name="Shape 3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90000"/>
              </a:lnSpc>
              <a:spcBef>
                <a:spcPts val="0"/>
              </a:spcBef>
              <a:spcAft>
                <a:spcPts val="0"/>
              </a:spcAft>
              <a:buNone/>
            </a:pPr>
            <a:r>
              <a:rPr lang="en-GB" sz="1400" b="1" dirty="0"/>
              <a:t>Google’s proprietary </a:t>
            </a:r>
            <a:r>
              <a:rPr lang="en-GB" sz="1400" b="1" dirty="0" err="1"/>
              <a:t>Datacenter</a:t>
            </a:r>
            <a:r>
              <a:rPr lang="en-GB" sz="1400" b="1" dirty="0"/>
              <a:t>:</a:t>
            </a:r>
          </a:p>
          <a:p>
            <a:pPr lvl="0" rtl="0">
              <a:lnSpc>
                <a:spcPct val="90000"/>
              </a:lnSpc>
              <a:spcBef>
                <a:spcPts val="0"/>
              </a:spcBef>
              <a:buNone/>
            </a:pPr>
            <a:r>
              <a:rPr lang="en-GB" sz="1300" dirty="0">
                <a:solidFill>
                  <a:srgbClr val="595959"/>
                </a:solidFill>
              </a:rPr>
              <a:t>The question was clarifying </a:t>
            </a:r>
            <a:r>
              <a:rPr lang="en-GB" sz="1300" dirty="0">
                <a:solidFill>
                  <a:srgbClr val="595959"/>
                </a:solidFill>
              </a:rPr>
              <a:t>G</a:t>
            </a:r>
            <a:r>
              <a:rPr lang="en-GB" sz="1300" dirty="0" smtClean="0">
                <a:solidFill>
                  <a:srgbClr val="595959"/>
                </a:solidFill>
              </a:rPr>
              <a:t>oogle's </a:t>
            </a:r>
            <a:r>
              <a:rPr lang="en-GB" sz="1300" dirty="0">
                <a:solidFill>
                  <a:srgbClr val="595959"/>
                </a:solidFill>
              </a:rPr>
              <a:t>use of proprietary hardware , and requesting some additional details</a:t>
            </a:r>
          </a:p>
          <a:p>
            <a:pPr marL="457200" lvl="0" indent="-311150" rtl="0">
              <a:lnSpc>
                <a:spcPct val="90000"/>
              </a:lnSpc>
              <a:spcBef>
                <a:spcPts val="0"/>
              </a:spcBef>
              <a:buClr>
                <a:srgbClr val="595959"/>
              </a:buClr>
              <a:buSzPct val="100000"/>
              <a:buChar char="-"/>
            </a:pPr>
            <a:r>
              <a:rPr lang="en-GB" sz="1300" dirty="0">
                <a:solidFill>
                  <a:srgbClr val="595959"/>
                </a:solidFill>
              </a:rPr>
              <a:t>Google's resources stored in </a:t>
            </a:r>
            <a:r>
              <a:rPr lang="en-GB" sz="1300" dirty="0" err="1">
                <a:solidFill>
                  <a:srgbClr val="595959"/>
                </a:solidFill>
              </a:rPr>
              <a:t>google</a:t>
            </a:r>
            <a:r>
              <a:rPr lang="en-GB" sz="1300" dirty="0">
                <a:solidFill>
                  <a:srgbClr val="595959"/>
                </a:solidFill>
              </a:rPr>
              <a:t>-designed data </a:t>
            </a:r>
            <a:r>
              <a:rPr lang="en-GB" sz="1300" dirty="0" err="1">
                <a:solidFill>
                  <a:srgbClr val="595959"/>
                </a:solidFill>
              </a:rPr>
              <a:t>centers</a:t>
            </a:r>
            <a:r>
              <a:rPr lang="en-GB" sz="1300" dirty="0">
                <a:solidFill>
                  <a:srgbClr val="595959"/>
                </a:solidFill>
              </a:rPr>
              <a:t>  ( Unlike "standard" colocation data </a:t>
            </a:r>
            <a:r>
              <a:rPr lang="en-GB" sz="1300" dirty="0" err="1">
                <a:solidFill>
                  <a:srgbClr val="595959"/>
                </a:solidFill>
              </a:rPr>
              <a:t>centers</a:t>
            </a:r>
            <a:r>
              <a:rPr lang="en-GB" sz="1300" dirty="0">
                <a:solidFill>
                  <a:srgbClr val="595959"/>
                </a:solidFill>
              </a:rPr>
              <a:t>, the compute hardware in a Google-designed </a:t>
            </a:r>
            <a:r>
              <a:rPr lang="en-GB" sz="1300" dirty="0" err="1">
                <a:solidFill>
                  <a:srgbClr val="595959"/>
                </a:solidFill>
              </a:rPr>
              <a:t>datacenter</a:t>
            </a:r>
            <a:r>
              <a:rPr lang="en-GB" sz="1300" dirty="0">
                <a:solidFill>
                  <a:srgbClr val="595959"/>
                </a:solidFill>
              </a:rPr>
              <a:t> is the same across the board), proprietary hardware includes</a:t>
            </a:r>
          </a:p>
          <a:p>
            <a:pPr marL="1371600" lvl="0" indent="-311150" rtl="0">
              <a:lnSpc>
                <a:spcPct val="90000"/>
              </a:lnSpc>
              <a:spcBef>
                <a:spcPts val="0"/>
              </a:spcBef>
              <a:buClr>
                <a:srgbClr val="595959"/>
              </a:buClr>
              <a:buSzPct val="100000"/>
              <a:buFont typeface="Proxima Nova"/>
            </a:pPr>
            <a:r>
              <a:rPr lang="en-GB" sz="1300" dirty="0">
                <a:solidFill>
                  <a:srgbClr val="595959"/>
                </a:solidFill>
              </a:rPr>
              <a:t>Power distribution</a:t>
            </a:r>
          </a:p>
          <a:p>
            <a:pPr marL="1371600" lvl="0" indent="-311150" rtl="0">
              <a:lnSpc>
                <a:spcPct val="90000"/>
              </a:lnSpc>
              <a:spcBef>
                <a:spcPts val="0"/>
              </a:spcBef>
              <a:buClr>
                <a:srgbClr val="595959"/>
              </a:buClr>
              <a:buSzPct val="100000"/>
              <a:buFont typeface="Proxima Nova"/>
            </a:pPr>
            <a:r>
              <a:rPr lang="en-GB" sz="1300" dirty="0">
                <a:solidFill>
                  <a:srgbClr val="595959"/>
                </a:solidFill>
              </a:rPr>
              <a:t>Cooling</a:t>
            </a:r>
          </a:p>
          <a:p>
            <a:pPr marL="1371600" lvl="0" indent="-311150" rtl="0">
              <a:lnSpc>
                <a:spcPct val="90000"/>
              </a:lnSpc>
              <a:spcBef>
                <a:spcPts val="0"/>
              </a:spcBef>
              <a:spcAft>
                <a:spcPts val="1000"/>
              </a:spcAft>
              <a:buClr>
                <a:srgbClr val="595959"/>
              </a:buClr>
              <a:buSzPct val="100000"/>
              <a:buFont typeface="Proxima Nova"/>
            </a:pPr>
            <a:r>
              <a:rPr lang="en-GB" sz="1300" dirty="0">
                <a:solidFill>
                  <a:srgbClr val="595959"/>
                </a:solidFill>
              </a:rPr>
              <a:t>Networking</a:t>
            </a:r>
          </a:p>
          <a:p>
            <a:pPr marL="457200" lvl="0" indent="-311150" rtl="0">
              <a:lnSpc>
                <a:spcPct val="90000"/>
              </a:lnSpc>
              <a:spcBef>
                <a:spcPts val="1000"/>
              </a:spcBef>
              <a:buSzPct val="100000"/>
              <a:buChar char="-"/>
            </a:pPr>
            <a:r>
              <a:rPr lang="en-GB" sz="1300" dirty="0">
                <a:solidFill>
                  <a:srgbClr val="595959"/>
                </a:solidFill>
              </a:rPr>
              <a:t>More information is given at: </a:t>
            </a:r>
            <a:r>
              <a:rPr lang="en-GB" sz="1300" u="sng" dirty="0">
                <a:solidFill>
                  <a:srgbClr val="1C3678"/>
                </a:solidFill>
                <a:hlinkClick r:id="rId3"/>
              </a:rPr>
              <a:t>https://research.google.com/pubs/pub41606.html</a:t>
            </a:r>
          </a:p>
          <a:p>
            <a:pPr marL="457200" lvl="0" indent="-311150" rtl="0">
              <a:lnSpc>
                <a:spcPct val="90000"/>
              </a:lnSpc>
              <a:spcBef>
                <a:spcPts val="0"/>
              </a:spcBef>
              <a:buClr>
                <a:srgbClr val="595959"/>
              </a:buClr>
              <a:buSzPct val="100000"/>
              <a:buChar char="-"/>
            </a:pPr>
            <a:r>
              <a:rPr lang="en-GB" sz="1300" dirty="0">
                <a:solidFill>
                  <a:srgbClr val="595959"/>
                </a:solidFill>
              </a:rPr>
              <a:t>But as much is proprietary, unfortunately not much additional information can be given</a:t>
            </a:r>
          </a:p>
          <a:p>
            <a:pPr lvl="0">
              <a:lnSpc>
                <a:spcPct val="90000"/>
              </a:lnSpc>
              <a:spcBef>
                <a:spcPts val="0"/>
              </a:spcBef>
              <a:spcAft>
                <a:spcPts val="0"/>
              </a:spcAft>
              <a:buNone/>
            </a:pPr>
            <a:endParaRPr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a:t>
            </a:r>
          </a:p>
        </p:txBody>
      </p:sp>
      <p:sp>
        <p:nvSpPr>
          <p:cNvPr id="379" name="Shape 3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GB" sz="1400" b="1"/>
              <a:t>Is GSLB part of Borg?</a:t>
            </a:r>
          </a:p>
          <a:p>
            <a:pPr lvl="0" rtl="0">
              <a:spcBef>
                <a:spcPts val="0"/>
              </a:spcBef>
              <a:spcAft>
                <a:spcPts val="0"/>
              </a:spcAft>
              <a:buNone/>
            </a:pPr>
            <a:endParaRPr sz="1400" b="1"/>
          </a:p>
          <a:p>
            <a:pPr marL="457200" lvl="0" indent="-311150" rtl="0">
              <a:spcBef>
                <a:spcPts val="0"/>
              </a:spcBef>
              <a:spcAft>
                <a:spcPts val="0"/>
              </a:spcAft>
              <a:buClr>
                <a:srgbClr val="595959"/>
              </a:buClr>
              <a:buSzPct val="100000"/>
              <a:buChar char="-"/>
            </a:pPr>
            <a:r>
              <a:rPr lang="en-GB" sz="1300">
                <a:solidFill>
                  <a:srgbClr val="595959"/>
                </a:solidFill>
              </a:rPr>
              <a:t>No, these are two separate systems.</a:t>
            </a:r>
          </a:p>
          <a:p>
            <a:pPr lvl="0" rtl="0">
              <a:spcBef>
                <a:spcPts val="0"/>
              </a:spcBef>
              <a:spcAft>
                <a:spcPts val="0"/>
              </a:spcAft>
              <a:buNone/>
            </a:pPr>
            <a:endParaRPr sz="1300">
              <a:solidFill>
                <a:srgbClr val="595959"/>
              </a:solidFill>
            </a:endParaRPr>
          </a:p>
          <a:p>
            <a:pPr marL="457200" lvl="0" indent="-311150" rtl="0">
              <a:spcBef>
                <a:spcPts val="0"/>
              </a:spcBef>
              <a:spcAft>
                <a:spcPts val="0"/>
              </a:spcAft>
              <a:buClr>
                <a:srgbClr val="595959"/>
              </a:buClr>
              <a:buSzPct val="100000"/>
              <a:buChar char="-"/>
            </a:pPr>
            <a:r>
              <a:rPr lang="en-GB" sz="1300">
                <a:solidFill>
                  <a:srgbClr val="595959"/>
                </a:solidFill>
              </a:rPr>
              <a:t>Borg manages job resources at a cluster level, </a:t>
            </a:r>
            <a:r>
              <a:rPr lang="en-GB" sz="1300">
                <a:solidFill>
                  <a:srgbClr val="515154"/>
                </a:solidFill>
              </a:rPr>
              <a:t>e.g finding a machine which has the needed 2GB of RAM.</a:t>
            </a:r>
          </a:p>
          <a:p>
            <a:pPr lvl="0" rtl="0">
              <a:spcBef>
                <a:spcPts val="0"/>
              </a:spcBef>
              <a:spcAft>
                <a:spcPts val="0"/>
              </a:spcAft>
              <a:buNone/>
            </a:pPr>
            <a:endParaRPr sz="1300">
              <a:solidFill>
                <a:srgbClr val="515154"/>
              </a:solidFill>
            </a:endParaRPr>
          </a:p>
          <a:p>
            <a:pPr marL="457200" lvl="0" indent="-311150" rtl="0">
              <a:spcBef>
                <a:spcPts val="0"/>
              </a:spcBef>
              <a:buClr>
                <a:srgbClr val="515154"/>
              </a:buClr>
              <a:buSzPct val="100000"/>
              <a:buChar char="-"/>
            </a:pPr>
            <a:r>
              <a:rPr lang="en-GB" sz="1300">
                <a:solidFill>
                  <a:srgbClr val="515154"/>
                </a:solidFill>
              </a:rPr>
              <a:t>GSLB occurs at a high level, and provides load balancing for</a:t>
            </a:r>
          </a:p>
          <a:p>
            <a:pPr marL="914400" lvl="0" indent="-311150" rtl="0">
              <a:spcBef>
                <a:spcPts val="0"/>
              </a:spcBef>
              <a:buClr>
                <a:srgbClr val="515154"/>
              </a:buClr>
              <a:buSzPct val="100000"/>
              <a:buFont typeface="Proxima Nova"/>
            </a:pPr>
            <a:r>
              <a:rPr lang="en-GB" sz="1300">
                <a:solidFill>
                  <a:srgbClr val="515154"/>
                </a:solidFill>
              </a:rPr>
              <a:t>Geographic load balancing for DNS requests</a:t>
            </a:r>
          </a:p>
          <a:p>
            <a:pPr marL="914400" lvl="0" indent="-311150" rtl="0">
              <a:spcBef>
                <a:spcPts val="0"/>
              </a:spcBef>
              <a:spcAft>
                <a:spcPts val="0"/>
              </a:spcAft>
              <a:buClr>
                <a:srgbClr val="515154"/>
              </a:buClr>
              <a:buSzPct val="100000"/>
              <a:buFont typeface="Proxima Nova"/>
            </a:pPr>
            <a:r>
              <a:rPr lang="en-GB" sz="1300">
                <a:solidFill>
                  <a:srgbClr val="515154"/>
                </a:solidFill>
              </a:rPr>
              <a:t>Load balancing at a user service level (for example, YouTube or Google Maps)</a:t>
            </a:r>
          </a:p>
          <a:p>
            <a:pPr marL="914400" lvl="0" indent="-311150" rtl="0">
              <a:spcBef>
                <a:spcPts val="0"/>
              </a:spcBef>
              <a:buClr>
                <a:srgbClr val="515154"/>
              </a:buClr>
              <a:buSzPct val="100000"/>
              <a:buFont typeface="Proxima Nova"/>
            </a:pPr>
            <a:r>
              <a:rPr lang="en-GB" sz="1300">
                <a:solidFill>
                  <a:srgbClr val="515154"/>
                </a:solidFill>
              </a:rPr>
              <a:t>Load balancing at the Remote Procedure Call (RPC) level,</a:t>
            </a:r>
          </a:p>
          <a:p>
            <a:pPr lvl="0" rtl="0">
              <a:spcBef>
                <a:spcPts val="0"/>
              </a:spcBef>
              <a:spcAft>
                <a:spcPts val="0"/>
              </a:spcAft>
              <a:buNone/>
            </a:pPr>
            <a:endParaRPr sz="1300"/>
          </a:p>
          <a:p>
            <a:pPr lvl="0">
              <a:spcBef>
                <a:spcPts val="0"/>
              </a:spcBef>
              <a:spcAft>
                <a:spcPts val="0"/>
              </a:spcAft>
              <a:buNone/>
            </a:pP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Google Datacenter Connectivity</a:t>
            </a:r>
          </a:p>
        </p:txBody>
      </p:sp>
      <p:sp>
        <p:nvSpPr>
          <p:cNvPr id="155" name="Shape 15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lnSpc>
                <a:spcPct val="90000"/>
              </a:lnSpc>
              <a:spcBef>
                <a:spcPts val="0"/>
              </a:spcBef>
            </a:pPr>
            <a:r>
              <a:rPr lang="en-GB" dirty="0"/>
              <a:t>Machines within a given </a:t>
            </a:r>
            <a:r>
              <a:rPr lang="en-GB" dirty="0" err="1"/>
              <a:t>datacenter</a:t>
            </a:r>
            <a:r>
              <a:rPr lang="en-GB" dirty="0"/>
              <a:t> need to be able to connect with each other.</a:t>
            </a:r>
          </a:p>
          <a:p>
            <a:pPr marL="457200" lvl="0" indent="-228600" rtl="0">
              <a:lnSpc>
                <a:spcPct val="90000"/>
              </a:lnSpc>
              <a:spcBef>
                <a:spcPts val="0"/>
              </a:spcBef>
            </a:pPr>
            <a:r>
              <a:rPr lang="en-GB" dirty="0"/>
              <a:t>Google created a very fast </a:t>
            </a:r>
            <a:r>
              <a:rPr lang="en-GB" dirty="0" err="1"/>
              <a:t>vSwitches</a:t>
            </a:r>
            <a:r>
              <a:rPr lang="en-GB" dirty="0"/>
              <a:t> with ten of thousands of ports.</a:t>
            </a:r>
          </a:p>
          <a:p>
            <a:pPr marL="457200" lvl="0" indent="-228600" rtl="0">
              <a:lnSpc>
                <a:spcPct val="90000"/>
              </a:lnSpc>
              <a:spcBef>
                <a:spcPts val="0"/>
              </a:spcBef>
            </a:pPr>
            <a:r>
              <a:rPr lang="en-GB" dirty="0"/>
              <a:t>Connecting hundreds of Google-built switches in a Clos network fabric named </a:t>
            </a:r>
            <a:r>
              <a:rPr lang="en-GB" b="1" dirty="0"/>
              <a:t>Jupiter</a:t>
            </a:r>
            <a:r>
              <a:rPr lang="en-GB" dirty="0"/>
              <a:t>.</a:t>
            </a:r>
          </a:p>
          <a:p>
            <a:pPr marL="457200" lvl="0" indent="-228600" rtl="0">
              <a:lnSpc>
                <a:spcPct val="90000"/>
              </a:lnSpc>
              <a:spcBef>
                <a:spcPts val="0"/>
              </a:spcBef>
            </a:pPr>
            <a:r>
              <a:rPr lang="en-GB" b="1" dirty="0"/>
              <a:t>Jupiter</a:t>
            </a:r>
            <a:r>
              <a:rPr lang="en-GB" dirty="0"/>
              <a:t> supports 1.3 </a:t>
            </a:r>
            <a:r>
              <a:rPr lang="en-GB" dirty="0" err="1"/>
              <a:t>Pbps</a:t>
            </a:r>
            <a:r>
              <a:rPr lang="en-GB" dirty="0"/>
              <a:t> bisection bandwidth among servers. </a:t>
            </a:r>
          </a:p>
          <a:p>
            <a:pPr marL="457200" lvl="0" indent="-228600" rtl="0">
              <a:lnSpc>
                <a:spcPct val="90000"/>
              </a:lnSpc>
              <a:spcBef>
                <a:spcPts val="0"/>
              </a:spcBef>
            </a:pPr>
            <a:r>
              <a:rPr lang="en-GB" dirty="0" err="1"/>
              <a:t>Datacenters</a:t>
            </a:r>
            <a:r>
              <a:rPr lang="en-GB" dirty="0"/>
              <a:t> are connected to each other with Google’s globe-spanning backbone network called </a:t>
            </a:r>
            <a:r>
              <a:rPr lang="en-GB" b="1" dirty="0"/>
              <a:t>B4. </a:t>
            </a:r>
          </a:p>
          <a:p>
            <a:pPr marL="457200" lvl="0" indent="-228600">
              <a:lnSpc>
                <a:spcPct val="90000"/>
              </a:lnSpc>
              <a:spcBef>
                <a:spcPts val="0"/>
              </a:spcBef>
            </a:pPr>
            <a:r>
              <a:rPr lang="en-GB" b="1" dirty="0"/>
              <a:t>B4 </a:t>
            </a:r>
            <a:r>
              <a:rPr lang="en-GB" dirty="0"/>
              <a:t>is an SDN architecture which supplies high capacity bandwidth.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Effect transition="in" filter="fade">
                                      <p:cBhvr>
                                        <p:cTn id="12" dur="1000"/>
                                        <p:tgtEl>
                                          <p:spTgt spid="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Effect transition="in" filter="fade">
                                      <p:cBhvr>
                                        <p:cTn id="17" dur="1000"/>
                                        <p:tgtEl>
                                          <p:spTgt spid="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Effect transition="in" filter="fade">
                                      <p:cBhvr>
                                        <p:cTn id="22" dur="1000"/>
                                        <p:tgtEl>
                                          <p:spTgt spid="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Effect transition="in" filter="fade">
                                      <p:cBhvr>
                                        <p:cTn id="27" dur="1000"/>
                                        <p:tgtEl>
                                          <p:spTgt spid="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5">
                                            <p:txEl>
                                              <p:pRg st="5" end="5"/>
                                            </p:txEl>
                                          </p:spTgt>
                                        </p:tgtEl>
                                        <p:attrNameLst>
                                          <p:attrName>style.visibility</p:attrName>
                                        </p:attrNameLst>
                                      </p:cBhvr>
                                      <p:to>
                                        <p:strVal val="visible"/>
                                      </p:to>
                                    </p:set>
                                    <p:animEffect transition="in" filter="fade">
                                      <p:cBhvr>
                                        <p:cTn id="32" dur="1000"/>
                                        <p:tgtEl>
                                          <p:spTgt spid="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System Software That “Organizes” the Hardware</a:t>
            </a:r>
          </a:p>
        </p:txBody>
      </p:sp>
      <p:sp>
        <p:nvSpPr>
          <p:cNvPr id="161" name="Shape 1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lnSpc>
                <a:spcPct val="120000"/>
              </a:lnSpc>
              <a:spcBef>
                <a:spcPts val="0"/>
              </a:spcBef>
            </a:pPr>
            <a:r>
              <a:rPr lang="en-GB" dirty="0"/>
              <a:t>System software that can handle massive scale to control and administer Google’s hardware. </a:t>
            </a:r>
          </a:p>
          <a:p>
            <a:pPr marL="457200" lvl="0" indent="-228600" rtl="0">
              <a:lnSpc>
                <a:spcPct val="120000"/>
              </a:lnSpc>
              <a:spcBef>
                <a:spcPts val="0"/>
              </a:spcBef>
            </a:pPr>
            <a:r>
              <a:rPr lang="en-GB" dirty="0"/>
              <a:t>Google’s notable problems are the hardware failures. </a:t>
            </a:r>
          </a:p>
          <a:p>
            <a:pPr marL="457200" lvl="0" indent="-228600" rtl="0">
              <a:lnSpc>
                <a:spcPct val="120000"/>
              </a:lnSpc>
              <a:spcBef>
                <a:spcPts val="0"/>
              </a:spcBef>
            </a:pPr>
            <a:r>
              <a:rPr lang="en-GB" dirty="0"/>
              <a:t>Thousands of machines fail and thousands of hard disks break in a single cluster per year. </a:t>
            </a:r>
          </a:p>
          <a:p>
            <a:pPr marL="457200" lvl="0" indent="-228600" rtl="0">
              <a:lnSpc>
                <a:spcPct val="120000"/>
              </a:lnSpc>
              <a:spcBef>
                <a:spcPts val="0"/>
              </a:spcBef>
            </a:pPr>
            <a:r>
              <a:rPr lang="en-GB" dirty="0"/>
              <a:t>Google wants to abstract such problems away from users, and teams running their services similarly don’t want to be bothered by hardware failures.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fade">
                                      <p:cBhvr>
                                        <p:cTn id="17" dur="1000"/>
                                        <p:tgtEl>
                                          <p:spTgt spid="1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Effect transition="in" filter="fade">
                                      <p:cBhvr>
                                        <p:cTn id="22" dur="1000"/>
                                        <p:tgtEl>
                                          <p:spTgt spid="1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Managing Machines - Borg System</a:t>
            </a:r>
          </a:p>
        </p:txBody>
      </p:sp>
      <p:sp>
        <p:nvSpPr>
          <p:cNvPr id="167" name="Shape 167"/>
          <p:cNvSpPr txBox="1">
            <a:spLocks noGrp="1"/>
          </p:cNvSpPr>
          <p:nvPr>
            <p:ph type="body" idx="1"/>
          </p:nvPr>
        </p:nvSpPr>
        <p:spPr>
          <a:xfrm>
            <a:off x="311700" y="1017725"/>
            <a:ext cx="8520600" cy="3551100"/>
          </a:xfrm>
          <a:prstGeom prst="rect">
            <a:avLst/>
          </a:prstGeom>
        </p:spPr>
        <p:txBody>
          <a:bodyPr wrap="square" lIns="91425" tIns="91425" rIns="91425" bIns="91425" anchor="t" anchorCtr="0">
            <a:noAutofit/>
          </a:bodyPr>
          <a:lstStyle/>
          <a:p>
            <a:pPr marL="457200" lvl="0" indent="-228600" rtl="0">
              <a:lnSpc>
                <a:spcPct val="100000"/>
              </a:lnSpc>
              <a:spcBef>
                <a:spcPts val="0"/>
              </a:spcBef>
            </a:pPr>
            <a:r>
              <a:rPr lang="en-GB" b="1" dirty="0"/>
              <a:t>Borg </a:t>
            </a:r>
            <a:r>
              <a:rPr lang="en-GB" dirty="0"/>
              <a:t>is a distributed cluster operating system, similar to Apache </a:t>
            </a:r>
            <a:r>
              <a:rPr lang="en-GB" dirty="0" err="1"/>
              <a:t>Mesos</a:t>
            </a:r>
            <a:r>
              <a:rPr lang="en-GB" dirty="0"/>
              <a:t>.</a:t>
            </a:r>
          </a:p>
          <a:p>
            <a:pPr marL="457200" lvl="0" indent="-228600" rtl="0">
              <a:lnSpc>
                <a:spcPct val="100000"/>
              </a:lnSpc>
              <a:spcBef>
                <a:spcPts val="0"/>
              </a:spcBef>
            </a:pPr>
            <a:r>
              <a:rPr lang="en-GB" dirty="0"/>
              <a:t>Responsible for running user’s jobs, which can either be indefinitely running servers or batch processes like a </a:t>
            </a:r>
            <a:r>
              <a:rPr lang="en-GB" dirty="0" err="1"/>
              <a:t>MapReduce</a:t>
            </a:r>
            <a:r>
              <a:rPr lang="en-GB" dirty="0"/>
              <a:t>. </a:t>
            </a:r>
          </a:p>
          <a:p>
            <a:pPr marL="457200" lvl="0" indent="-228600" rtl="0">
              <a:lnSpc>
                <a:spcPct val="100000"/>
              </a:lnSpc>
              <a:spcBef>
                <a:spcPts val="0"/>
              </a:spcBef>
            </a:pPr>
            <a:r>
              <a:rPr lang="en-GB" dirty="0"/>
              <a:t>Jobs can consists of more than one (and sometimes thousands) of identical tasks, for reliability purposes and because a single process can’t usually handle all cluster traffic. </a:t>
            </a:r>
          </a:p>
          <a:p>
            <a:pPr marL="457200" lvl="0" indent="-228600" rtl="0">
              <a:lnSpc>
                <a:spcPct val="100000"/>
              </a:lnSpc>
              <a:spcBef>
                <a:spcPts val="0"/>
              </a:spcBef>
            </a:pPr>
            <a:r>
              <a:rPr lang="en-GB" dirty="0"/>
              <a:t>When Borg starts a job, it finds a machine for the tasks and tells the machines to start the server program. Borg then continually monitors these tasks.</a:t>
            </a:r>
          </a:p>
          <a:p>
            <a:pPr marL="457200" lvl="0" indent="-228600" rtl="0">
              <a:lnSpc>
                <a:spcPct val="100000"/>
              </a:lnSpc>
              <a:spcBef>
                <a:spcPts val="0"/>
              </a:spcBef>
            </a:pPr>
            <a:r>
              <a:rPr lang="en-GB" dirty="0"/>
              <a:t>A task malfunction is killed and restarted on a different machine. </a:t>
            </a:r>
          </a:p>
          <a:p>
            <a:pPr lvl="0" rtl="0">
              <a:lnSpc>
                <a:spcPct val="100000"/>
              </a:lnSpc>
              <a:spcBef>
                <a:spcPts val="0"/>
              </a:spcBef>
              <a:spcAft>
                <a:spcPts val="0"/>
              </a:spcAft>
              <a:buNone/>
            </a:pPr>
            <a:r>
              <a:rPr lang="en-GB" dirty="0">
                <a:solidFill>
                  <a:srgbClr val="000000"/>
                </a:solidFill>
                <a:highlight>
                  <a:srgbClr val="FFFFFF"/>
                </a:highlight>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10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1" end="1"/>
                                            </p:txEl>
                                          </p:spTgt>
                                        </p:tgtEl>
                                        <p:attrNameLst>
                                          <p:attrName>style.visibility</p:attrName>
                                        </p:attrNameLst>
                                      </p:cBhvr>
                                      <p:to>
                                        <p:strVal val="visible"/>
                                      </p:to>
                                    </p:set>
                                    <p:animEffect transition="in" filter="fade">
                                      <p:cBhvr>
                                        <p:cTn id="12" dur="1000"/>
                                        <p:tgtEl>
                                          <p:spTgt spid="1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animEffect transition="in" filter="fade">
                                      <p:cBhvr>
                                        <p:cTn id="17" dur="1000"/>
                                        <p:tgtEl>
                                          <p:spTgt spid="1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7">
                                            <p:txEl>
                                              <p:pRg st="3" end="3"/>
                                            </p:txEl>
                                          </p:spTgt>
                                        </p:tgtEl>
                                        <p:attrNameLst>
                                          <p:attrName>style.visibility</p:attrName>
                                        </p:attrNameLst>
                                      </p:cBhvr>
                                      <p:to>
                                        <p:strVal val="visible"/>
                                      </p:to>
                                    </p:set>
                                    <p:animEffect transition="in" filter="fade">
                                      <p:cBhvr>
                                        <p:cTn id="22" dur="1000"/>
                                        <p:tgtEl>
                                          <p:spTgt spid="1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7">
                                            <p:txEl>
                                              <p:pRg st="4" end="4"/>
                                            </p:txEl>
                                          </p:spTgt>
                                        </p:tgtEl>
                                        <p:attrNameLst>
                                          <p:attrName>style.visibility</p:attrName>
                                        </p:attrNameLst>
                                      </p:cBhvr>
                                      <p:to>
                                        <p:strVal val="visible"/>
                                      </p:to>
                                    </p:set>
                                    <p:animEffect transition="in" filter="fade">
                                      <p:cBhvr>
                                        <p:cTn id="27" dur="1000"/>
                                        <p:tgtEl>
                                          <p:spTgt spid="1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7">
                                            <p:txEl>
                                              <p:pRg st="5" end="5"/>
                                            </p:txEl>
                                          </p:spTgt>
                                        </p:tgtEl>
                                        <p:attrNameLst>
                                          <p:attrName>style.visibility</p:attrName>
                                        </p:attrNameLst>
                                      </p:cBhvr>
                                      <p:to>
                                        <p:strVal val="visible"/>
                                      </p:to>
                                    </p:set>
                                    <p:animEffect transition="in" filter="fade">
                                      <p:cBhvr>
                                        <p:cTn id="32" dur="1000"/>
                                        <p:tgtEl>
                                          <p:spTgt spid="1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Borg Cluster Architecture</a:t>
            </a:r>
          </a:p>
        </p:txBody>
      </p:sp>
      <p:sp>
        <p:nvSpPr>
          <p:cNvPr id="173" name="Shape 1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174" name="Shape 174"/>
          <p:cNvPicPr preferRelativeResize="0"/>
          <p:nvPr/>
        </p:nvPicPr>
        <p:blipFill>
          <a:blip r:embed="rId3">
            <a:alphaModFix/>
          </a:blip>
          <a:stretch>
            <a:fillRect/>
          </a:stretch>
        </p:blipFill>
        <p:spPr>
          <a:xfrm>
            <a:off x="1846151" y="1152475"/>
            <a:ext cx="5451687"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Managing Machines - Borg System cont.</a:t>
            </a:r>
          </a:p>
        </p:txBody>
      </p:sp>
      <p:sp>
        <p:nvSpPr>
          <p:cNvPr id="180" name="Shape 180"/>
          <p:cNvSpPr txBox="1">
            <a:spLocks noGrp="1"/>
          </p:cNvSpPr>
          <p:nvPr>
            <p:ph type="body" idx="1"/>
          </p:nvPr>
        </p:nvSpPr>
        <p:spPr>
          <a:xfrm>
            <a:off x="311700" y="1017725"/>
            <a:ext cx="8520600" cy="3551100"/>
          </a:xfrm>
          <a:prstGeom prst="rect">
            <a:avLst/>
          </a:prstGeom>
        </p:spPr>
        <p:txBody>
          <a:bodyPr wrap="square" lIns="91425" tIns="91425" rIns="91425" bIns="91425" anchor="t" anchorCtr="0">
            <a:noAutofit/>
          </a:bodyPr>
          <a:lstStyle/>
          <a:p>
            <a:pPr marL="457200" lvl="0" indent="-330200" rtl="0">
              <a:lnSpc>
                <a:spcPct val="80000"/>
              </a:lnSpc>
              <a:spcBef>
                <a:spcPts val="0"/>
              </a:spcBef>
              <a:buSzPct val="100000"/>
            </a:pPr>
            <a:r>
              <a:rPr lang="en-GB" sz="1600" dirty="0"/>
              <a:t>Google does not simply rely on IP addresses and port numbers to refer to the tasks.</a:t>
            </a:r>
          </a:p>
          <a:p>
            <a:pPr marL="457200" lvl="0" indent="-330200" rtl="0">
              <a:lnSpc>
                <a:spcPct val="80000"/>
              </a:lnSpc>
              <a:spcBef>
                <a:spcPts val="0"/>
              </a:spcBef>
              <a:buSzPct val="100000"/>
            </a:pPr>
            <a:r>
              <a:rPr lang="en-GB" sz="1600" dirty="0"/>
              <a:t>Borg uses Borg Naming Services (BNS):</a:t>
            </a:r>
          </a:p>
          <a:p>
            <a:pPr marL="914400" lvl="1" indent="-330200" rtl="0">
              <a:lnSpc>
                <a:spcPct val="80000"/>
              </a:lnSpc>
              <a:spcBef>
                <a:spcPts val="0"/>
              </a:spcBef>
              <a:buSzPct val="100000"/>
            </a:pPr>
            <a:r>
              <a:rPr lang="en-GB" sz="1600" dirty="0"/>
              <a:t>Allocates a name and index number to each task.</a:t>
            </a:r>
          </a:p>
          <a:p>
            <a:pPr marL="914400" lvl="1" indent="-330200" rtl="0">
              <a:lnSpc>
                <a:spcPct val="80000"/>
              </a:lnSpc>
              <a:spcBef>
                <a:spcPts val="0"/>
              </a:spcBef>
              <a:spcAft>
                <a:spcPts val="0"/>
              </a:spcAft>
              <a:buSzPct val="100000"/>
            </a:pPr>
            <a:r>
              <a:rPr lang="en-GB" sz="1600" i="1" dirty="0"/>
              <a:t>/</a:t>
            </a:r>
            <a:r>
              <a:rPr lang="en-GB" sz="1600" i="1" dirty="0" err="1"/>
              <a:t>bns</a:t>
            </a:r>
            <a:r>
              <a:rPr lang="en-GB" sz="1600" i="1" dirty="0"/>
              <a:t>/&lt;cluster&gt;/&lt;user&gt;/&lt;</a:t>
            </a:r>
            <a:r>
              <a:rPr lang="en-GB" sz="1600" i="1" dirty="0" err="1"/>
              <a:t>jobname</a:t>
            </a:r>
            <a:r>
              <a:rPr lang="en-GB" sz="1600" i="1" dirty="0"/>
              <a:t>&gt;/&lt;task number&gt; == &lt;IP address&gt;:&lt;port&gt;</a:t>
            </a:r>
          </a:p>
          <a:p>
            <a:pPr marL="0" lvl="0" indent="0" rtl="0">
              <a:lnSpc>
                <a:spcPct val="80000"/>
              </a:lnSpc>
              <a:spcBef>
                <a:spcPts val="0"/>
              </a:spcBef>
              <a:spcAft>
                <a:spcPts val="0"/>
              </a:spcAft>
              <a:buNone/>
            </a:pPr>
            <a:endParaRPr sz="600" i="1" dirty="0"/>
          </a:p>
          <a:p>
            <a:pPr marL="457200" lvl="0" indent="-330200" rtl="0">
              <a:lnSpc>
                <a:spcPct val="80000"/>
              </a:lnSpc>
              <a:spcBef>
                <a:spcPts val="0"/>
              </a:spcBef>
              <a:buSzPct val="100000"/>
            </a:pPr>
            <a:r>
              <a:rPr lang="en-GB" sz="1600" dirty="0"/>
              <a:t>Borg is responsible for allocating resources to jobs.</a:t>
            </a:r>
          </a:p>
          <a:p>
            <a:pPr marL="914400" lvl="1" indent="-330200" rtl="0">
              <a:lnSpc>
                <a:spcPct val="80000"/>
              </a:lnSpc>
              <a:spcBef>
                <a:spcPts val="0"/>
              </a:spcBef>
              <a:buSzPct val="100000"/>
            </a:pPr>
            <a:r>
              <a:rPr lang="en-GB" sz="1600" dirty="0"/>
              <a:t>Every job specifies its required resources.</a:t>
            </a:r>
          </a:p>
          <a:p>
            <a:pPr marL="914400" lvl="1" indent="-330200" rtl="0">
              <a:lnSpc>
                <a:spcPct val="80000"/>
              </a:lnSpc>
              <a:spcBef>
                <a:spcPts val="0"/>
              </a:spcBef>
              <a:buSzPct val="100000"/>
            </a:pPr>
            <a:r>
              <a:rPr lang="en-GB" sz="1600" dirty="0" err="1"/>
              <a:t>Eg</a:t>
            </a:r>
            <a:r>
              <a:rPr lang="en-GB" sz="1600" dirty="0"/>
              <a:t>. 3 CPU cores, 2GiB of RAM</a:t>
            </a:r>
          </a:p>
          <a:p>
            <a:pPr marL="914400" lvl="1" indent="-330200" rtl="0">
              <a:lnSpc>
                <a:spcPct val="80000"/>
              </a:lnSpc>
              <a:spcBef>
                <a:spcPts val="0"/>
              </a:spcBef>
              <a:spcAft>
                <a:spcPts val="0"/>
              </a:spcAft>
              <a:buSzPct val="100000"/>
            </a:pPr>
            <a:r>
              <a:rPr lang="en-GB" sz="1600" dirty="0"/>
              <a:t>Kills and restart the task if it tries to use more resources than it requested. </a:t>
            </a:r>
          </a:p>
          <a:p>
            <a:pPr marL="457200" lvl="0" indent="0" rtl="0">
              <a:lnSpc>
                <a:spcPct val="80000"/>
              </a:lnSpc>
              <a:spcBef>
                <a:spcPts val="0"/>
              </a:spcBef>
              <a:spcAft>
                <a:spcPts val="0"/>
              </a:spcAft>
              <a:buNone/>
            </a:pPr>
            <a:endParaRPr sz="600" dirty="0"/>
          </a:p>
          <a:p>
            <a:pPr marL="457200" lvl="0" indent="-330200" rtl="0">
              <a:lnSpc>
                <a:spcPct val="80000"/>
              </a:lnSpc>
              <a:spcBef>
                <a:spcPts val="0"/>
              </a:spcBef>
              <a:buSzPct val="100000"/>
            </a:pPr>
            <a:r>
              <a:rPr lang="en-GB" sz="1600" dirty="0" err="1"/>
              <a:t>Binpack</a:t>
            </a:r>
            <a:r>
              <a:rPr lang="en-GB" sz="1600" dirty="0"/>
              <a:t> the tasks over the machines in an optimal way. Also, takes account for failure domains. </a:t>
            </a:r>
          </a:p>
          <a:p>
            <a:pPr marL="457200" lvl="0" indent="0" rtl="0">
              <a:lnSpc>
                <a:spcPct val="80000"/>
              </a:lnSpc>
              <a:spcBef>
                <a:spcPts val="0"/>
              </a:spcBef>
              <a:buNone/>
            </a:pPr>
            <a:endParaRPr sz="1600" dirty="0"/>
          </a:p>
          <a:p>
            <a:pPr marL="457200" lvl="0" indent="0" rtl="0">
              <a:lnSpc>
                <a:spcPct val="80000"/>
              </a:lnSpc>
              <a:spcBef>
                <a:spcPts val="0"/>
              </a:spcBef>
              <a:buNone/>
            </a:pPr>
            <a:endParaRPr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1000"/>
                                        <p:tgtEl>
                                          <p:spTgt spid="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xEl>
                                              <p:pRg st="1" end="1"/>
                                            </p:txEl>
                                          </p:spTgt>
                                        </p:tgtEl>
                                        <p:attrNameLst>
                                          <p:attrName>style.visibility</p:attrName>
                                        </p:attrNameLst>
                                      </p:cBhvr>
                                      <p:to>
                                        <p:strVal val="visible"/>
                                      </p:to>
                                    </p:set>
                                    <p:animEffect transition="in" filter="fade">
                                      <p:cBhvr>
                                        <p:cTn id="12" dur="1000"/>
                                        <p:tgtEl>
                                          <p:spTgt spid="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xEl>
                                              <p:pRg st="2" end="2"/>
                                            </p:txEl>
                                          </p:spTgt>
                                        </p:tgtEl>
                                        <p:attrNameLst>
                                          <p:attrName>style.visibility</p:attrName>
                                        </p:attrNameLst>
                                      </p:cBhvr>
                                      <p:to>
                                        <p:strVal val="visible"/>
                                      </p:to>
                                    </p:set>
                                    <p:animEffect transition="in" filter="fade">
                                      <p:cBhvr>
                                        <p:cTn id="17" dur="1000"/>
                                        <p:tgtEl>
                                          <p:spTgt spid="1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xEl>
                                              <p:pRg st="3" end="3"/>
                                            </p:txEl>
                                          </p:spTgt>
                                        </p:tgtEl>
                                        <p:attrNameLst>
                                          <p:attrName>style.visibility</p:attrName>
                                        </p:attrNameLst>
                                      </p:cBhvr>
                                      <p:to>
                                        <p:strVal val="visible"/>
                                      </p:to>
                                    </p:set>
                                    <p:animEffect transition="in" filter="fade">
                                      <p:cBhvr>
                                        <p:cTn id="22" dur="1000"/>
                                        <p:tgtEl>
                                          <p:spTgt spid="1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0">
                                            <p:txEl>
                                              <p:pRg st="4" end="4"/>
                                            </p:txEl>
                                          </p:spTgt>
                                        </p:tgtEl>
                                        <p:attrNameLst>
                                          <p:attrName>style.visibility</p:attrName>
                                        </p:attrNameLst>
                                      </p:cBhvr>
                                      <p:to>
                                        <p:strVal val="visible"/>
                                      </p:to>
                                    </p:set>
                                    <p:animEffect transition="in" filter="fade">
                                      <p:cBhvr>
                                        <p:cTn id="27" dur="1000"/>
                                        <p:tgtEl>
                                          <p:spTgt spid="1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0">
                                            <p:txEl>
                                              <p:pRg st="5" end="5"/>
                                            </p:txEl>
                                          </p:spTgt>
                                        </p:tgtEl>
                                        <p:attrNameLst>
                                          <p:attrName>style.visibility</p:attrName>
                                        </p:attrNameLst>
                                      </p:cBhvr>
                                      <p:to>
                                        <p:strVal val="visible"/>
                                      </p:to>
                                    </p:set>
                                    <p:animEffect transition="in" filter="fade">
                                      <p:cBhvr>
                                        <p:cTn id="32" dur="1000"/>
                                        <p:tgtEl>
                                          <p:spTgt spid="1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0">
                                            <p:txEl>
                                              <p:pRg st="6" end="6"/>
                                            </p:txEl>
                                          </p:spTgt>
                                        </p:tgtEl>
                                        <p:attrNameLst>
                                          <p:attrName>style.visibility</p:attrName>
                                        </p:attrNameLst>
                                      </p:cBhvr>
                                      <p:to>
                                        <p:strVal val="visible"/>
                                      </p:to>
                                    </p:set>
                                    <p:animEffect transition="in" filter="fade">
                                      <p:cBhvr>
                                        <p:cTn id="37" dur="1000"/>
                                        <p:tgtEl>
                                          <p:spTgt spid="1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0">
                                            <p:txEl>
                                              <p:pRg st="7" end="7"/>
                                            </p:txEl>
                                          </p:spTgt>
                                        </p:tgtEl>
                                        <p:attrNameLst>
                                          <p:attrName>style.visibility</p:attrName>
                                        </p:attrNameLst>
                                      </p:cBhvr>
                                      <p:to>
                                        <p:strVal val="visible"/>
                                      </p:to>
                                    </p:set>
                                    <p:animEffect transition="in" filter="fade">
                                      <p:cBhvr>
                                        <p:cTn id="42" dur="1000"/>
                                        <p:tgtEl>
                                          <p:spTgt spid="18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0">
                                            <p:txEl>
                                              <p:pRg st="8" end="8"/>
                                            </p:txEl>
                                          </p:spTgt>
                                        </p:tgtEl>
                                        <p:attrNameLst>
                                          <p:attrName>style.visibility</p:attrName>
                                        </p:attrNameLst>
                                      </p:cBhvr>
                                      <p:to>
                                        <p:strVal val="visible"/>
                                      </p:to>
                                    </p:set>
                                    <p:animEffect transition="in" filter="fade">
                                      <p:cBhvr>
                                        <p:cTn id="47" dur="1000"/>
                                        <p:tgtEl>
                                          <p:spTgt spid="18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0">
                                            <p:txEl>
                                              <p:pRg st="9" end="9"/>
                                            </p:txEl>
                                          </p:spTgt>
                                        </p:tgtEl>
                                        <p:attrNameLst>
                                          <p:attrName>style.visibility</p:attrName>
                                        </p:attrNameLst>
                                      </p:cBhvr>
                                      <p:to>
                                        <p:strVal val="visible"/>
                                      </p:to>
                                    </p:set>
                                    <p:animEffect transition="in" filter="fade">
                                      <p:cBhvr>
                                        <p:cTn id="52" dur="1000"/>
                                        <p:tgtEl>
                                          <p:spTgt spid="18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0">
                                            <p:txEl>
                                              <p:pRg st="10" end="10"/>
                                            </p:txEl>
                                          </p:spTgt>
                                        </p:tgtEl>
                                        <p:attrNameLst>
                                          <p:attrName>style.visibility</p:attrName>
                                        </p:attrNameLst>
                                      </p:cBhvr>
                                      <p:to>
                                        <p:strVal val="visible"/>
                                      </p:to>
                                    </p:set>
                                    <p:animEffect transition="in" filter="fade">
                                      <p:cBhvr>
                                        <p:cTn id="57" dur="1000"/>
                                        <p:tgtEl>
                                          <p:spTgt spid="18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0">
                                            <p:txEl>
                                              <p:pRg st="11" end="11"/>
                                            </p:txEl>
                                          </p:spTgt>
                                        </p:tgtEl>
                                        <p:attrNameLst>
                                          <p:attrName>style.visibility</p:attrName>
                                        </p:attrNameLst>
                                      </p:cBhvr>
                                      <p:to>
                                        <p:strVal val="visible"/>
                                      </p:to>
                                    </p:set>
                                    <p:animEffect transition="in" filter="fade">
                                      <p:cBhvr>
                                        <p:cTn id="62" dur="1000"/>
                                        <p:tgtEl>
                                          <p:spTgt spid="18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0">
                                            <p:txEl>
                                              <p:pRg st="12" end="12"/>
                                            </p:txEl>
                                          </p:spTgt>
                                        </p:tgtEl>
                                        <p:attrNameLst>
                                          <p:attrName>style.visibility</p:attrName>
                                        </p:attrNameLst>
                                      </p:cBhvr>
                                      <p:to>
                                        <p:strVal val="visible"/>
                                      </p:to>
                                    </p:set>
                                    <p:animEffect transition="in" filter="fade">
                                      <p:cBhvr>
                                        <p:cTn id="67" dur="1000"/>
                                        <p:tgtEl>
                                          <p:spTgt spid="18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5503</Words>
  <Application>Microsoft Macintosh PowerPoint</Application>
  <PresentationFormat>On-screen Show (16:9)</PresentationFormat>
  <Paragraphs>321</Paragraphs>
  <Slides>41</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Raleway</vt:lpstr>
      <vt:lpstr>Proxima Nova</vt:lpstr>
      <vt:lpstr>Roboto</vt:lpstr>
      <vt:lpstr>Lato</vt:lpstr>
      <vt:lpstr>Spearmint</vt:lpstr>
      <vt:lpstr>Streamline</vt:lpstr>
      <vt:lpstr>Overview of Google Production Architecture</vt:lpstr>
      <vt:lpstr>Hardware</vt:lpstr>
      <vt:lpstr>Machine &amp; Server</vt:lpstr>
      <vt:lpstr>Topology of Google Datacenter</vt:lpstr>
      <vt:lpstr>Google Datacenter Connectivity</vt:lpstr>
      <vt:lpstr>System Software That “Organizes” the Hardware</vt:lpstr>
      <vt:lpstr>Managing Machines - Borg System</vt:lpstr>
      <vt:lpstr>Borg Cluster Architecture</vt:lpstr>
      <vt:lpstr>Managing Machines - Borg System cont.</vt:lpstr>
      <vt:lpstr>Storage</vt:lpstr>
      <vt:lpstr>Networking</vt:lpstr>
      <vt:lpstr>The Production Environment at Google (Pt 2)</vt:lpstr>
      <vt:lpstr>Presentation Overview</vt:lpstr>
      <vt:lpstr>Other System Software  </vt:lpstr>
      <vt:lpstr>Locking</vt:lpstr>
      <vt:lpstr>Monitoring/Alerting</vt:lpstr>
      <vt:lpstr>Software Infrastructure  </vt:lpstr>
      <vt:lpstr>Software Infrastructure: Design</vt:lpstr>
      <vt:lpstr>Software Infrastructure: Communication </vt:lpstr>
      <vt:lpstr>Software Infrastructure: Communication </vt:lpstr>
      <vt:lpstr>Development Environment </vt:lpstr>
      <vt:lpstr>Version Control</vt:lpstr>
      <vt:lpstr>Process</vt:lpstr>
      <vt:lpstr>Putting it all together  An Example</vt:lpstr>
      <vt:lpstr>The goal</vt:lpstr>
      <vt:lpstr>Can divide the system into two parts</vt:lpstr>
      <vt:lpstr>Batch Component</vt:lpstr>
      <vt:lpstr>Application/Client End (1)</vt:lpstr>
      <vt:lpstr>Application/Server End (2)</vt:lpstr>
      <vt:lpstr>PowerPoint Presentation</vt:lpstr>
      <vt:lpstr>That seems long! How long does this take?</vt:lpstr>
      <vt:lpstr>Considerations</vt:lpstr>
      <vt:lpstr>Considerations</vt:lpstr>
      <vt:lpstr>Considerations</vt:lpstr>
      <vt:lpstr>Thanks!  Any questions?</vt:lpstr>
      <vt:lpstr>Question</vt:lpstr>
      <vt:lpstr>Question</vt:lpstr>
      <vt:lpstr>Question</vt:lpstr>
      <vt:lpstr>Question</vt:lpstr>
      <vt:lpstr>Question</vt:lpstr>
      <vt:lpstr>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Google Production Architecture</dc:title>
  <cp:lastModifiedBy>Josefina Laroza</cp:lastModifiedBy>
  <cp:revision>4</cp:revision>
  <dcterms:modified xsi:type="dcterms:W3CDTF">2017-10-06T01:34:12Z</dcterms:modified>
</cp:coreProperties>
</file>