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7"/>
  </p:notesMasterIdLst>
  <p:sldIdLst>
    <p:sldId id="256" r:id="rId2"/>
    <p:sldId id="308" r:id="rId3"/>
    <p:sldId id="329" r:id="rId4"/>
    <p:sldId id="307" r:id="rId5"/>
    <p:sldId id="309" r:id="rId6"/>
    <p:sldId id="321" r:id="rId7"/>
    <p:sldId id="322" r:id="rId8"/>
    <p:sldId id="323" r:id="rId9"/>
    <p:sldId id="324" r:id="rId10"/>
    <p:sldId id="325" r:id="rId11"/>
    <p:sldId id="331" r:id="rId12"/>
    <p:sldId id="326" r:id="rId13"/>
    <p:sldId id="327" r:id="rId14"/>
    <p:sldId id="332" r:id="rId15"/>
    <p:sldId id="328" r:id="rId16"/>
    <p:sldId id="314" r:id="rId17"/>
    <p:sldId id="330" r:id="rId18"/>
    <p:sldId id="310" r:id="rId19"/>
    <p:sldId id="333" r:id="rId20"/>
    <p:sldId id="315" r:id="rId21"/>
    <p:sldId id="317" r:id="rId22"/>
    <p:sldId id="320" r:id="rId23"/>
    <p:sldId id="319" r:id="rId24"/>
    <p:sldId id="318" r:id="rId25"/>
    <p:sldId id="334"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EEF70B-8628-44B5-A521-8963E3AFF134}">
  <a:tblStyle styleId="{3FEEF70B-8628-44B5-A521-8963E3AFF134}"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9560"/>
    <p:restoredTop sz="66333" autoAdjust="0"/>
  </p:normalViewPr>
  <p:slideViewPr>
    <p:cSldViewPr snapToGrid="0" snapToObjects="1">
      <p:cViewPr varScale="1">
        <p:scale>
          <a:sx n="71" d="100"/>
          <a:sy n="71" d="100"/>
        </p:scale>
        <p:origin x="672" y="6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9543945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oogleprojectzero.blogspot.com/2015/12/fireeye-exploitation-project-zeros.html" TargetMode="External"/><Relationship Id="rId7" Type="http://schemas.openxmlformats.org/officeDocument/2006/relationships/hyperlink" Target="https://bugs.chromium.org/p/project-zero/issues/detail?id=775"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sophos.com/en-us/support/knowledgebase/118424.aspx" TargetMode="External"/><Relationship Id="rId5" Type="http://schemas.openxmlformats.org/officeDocument/2006/relationships/hyperlink" Target="https://bugs.chromium.org/p/project-zero/issues/detail?id=817&amp;can=1&amp;q=&amp;sort=-id" TargetMode="External"/><Relationship Id="rId4" Type="http://schemas.openxmlformats.org/officeDocument/2006/relationships/hyperlink" Target="https://googleprojectzero.blogspot.com/2015/09/kaspersky-mo-unpackers-mo-problems.html"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mcafee.com/us/resources/reports/rp-quarterly-threats-mar-2016.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List_of_rogue_security_softwar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 name="Shape 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74695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mn-lt"/>
                <a:ea typeface="+mn-ea"/>
                <a:cs typeface="+mn-cs"/>
              </a:rPr>
              <a:t>A </a:t>
            </a:r>
            <a:r>
              <a:rPr lang="en-NZ" sz="1200" b="1" i="0" u="none" strike="noStrike" kern="1200" baseline="0" dirty="0" smtClean="0">
                <a:solidFill>
                  <a:schemeClr val="tx1"/>
                </a:solidFill>
                <a:latin typeface="+mn-lt"/>
                <a:ea typeface="+mn-ea"/>
                <a:cs typeface="+mn-cs"/>
              </a:rPr>
              <a:t>second-generation </a:t>
            </a:r>
            <a:r>
              <a:rPr lang="en-NZ" sz="1200" b="0" i="0" u="none" strike="noStrike" kern="1200" baseline="0" dirty="0" smtClean="0">
                <a:solidFill>
                  <a:schemeClr val="tx1"/>
                </a:solidFill>
                <a:latin typeface="+mn-lt"/>
                <a:ea typeface="+mn-ea"/>
                <a:cs typeface="+mn-cs"/>
              </a:rPr>
              <a:t>scanner does not rely on a specific signature. Rather, the</a:t>
            </a:r>
          </a:p>
          <a:p>
            <a:r>
              <a:rPr lang="en-NZ" sz="1200" b="0" i="0" u="none" strike="noStrike" kern="1200" baseline="0" dirty="0" smtClean="0">
                <a:solidFill>
                  <a:schemeClr val="tx1"/>
                </a:solidFill>
                <a:latin typeface="+mn-lt"/>
                <a:ea typeface="+mn-ea"/>
                <a:cs typeface="+mn-cs"/>
              </a:rPr>
              <a:t>scanner uses heuristic rules to search for probable malware instances. One class of</a:t>
            </a:r>
          </a:p>
          <a:p>
            <a:r>
              <a:rPr lang="en-NZ" sz="1200" b="0" i="0" u="none" strike="noStrike" kern="1200" baseline="0" dirty="0" smtClean="0">
                <a:solidFill>
                  <a:schemeClr val="tx1"/>
                </a:solidFill>
                <a:latin typeface="+mn-lt"/>
                <a:ea typeface="+mn-ea"/>
                <a:cs typeface="+mn-cs"/>
              </a:rPr>
              <a:t>such scanners looks for fragments of code that are often associated with malware.</a:t>
            </a:r>
          </a:p>
          <a:p>
            <a:r>
              <a:rPr lang="en-NZ" sz="1200" b="0" i="0" u="none" strike="noStrike" kern="1200" baseline="0" dirty="0" smtClean="0">
                <a:solidFill>
                  <a:schemeClr val="tx1"/>
                </a:solidFill>
                <a:latin typeface="+mn-lt"/>
                <a:ea typeface="+mn-ea"/>
                <a:cs typeface="+mn-cs"/>
              </a:rPr>
              <a:t>For example, a scanner may look for the beginning of an encryption loop used in a</a:t>
            </a:r>
          </a:p>
          <a:p>
            <a:r>
              <a:rPr lang="en-NZ" sz="1200" b="0" i="0" u="none" strike="noStrike" kern="1200" baseline="0" dirty="0" smtClean="0">
                <a:solidFill>
                  <a:schemeClr val="tx1"/>
                </a:solidFill>
                <a:latin typeface="+mn-lt"/>
                <a:ea typeface="+mn-ea"/>
                <a:cs typeface="+mn-cs"/>
              </a:rPr>
              <a:t>polymorphic virus and discover the encryption key. Once the key is discovered, the</a:t>
            </a:r>
          </a:p>
          <a:p>
            <a:r>
              <a:rPr lang="en-NZ" sz="1200" b="0" i="0" u="none" strike="noStrike" kern="1200" baseline="0" dirty="0" smtClean="0">
                <a:solidFill>
                  <a:schemeClr val="tx1"/>
                </a:solidFill>
                <a:latin typeface="+mn-lt"/>
                <a:ea typeface="+mn-ea"/>
                <a:cs typeface="+mn-cs"/>
              </a:rPr>
              <a:t>scanner can decrypt the malware to identify it, then remove the infection and return</a:t>
            </a:r>
          </a:p>
          <a:p>
            <a:r>
              <a:rPr lang="en-NZ" sz="1200" b="0" i="0" u="none" strike="noStrike" kern="1200" baseline="0" dirty="0" smtClean="0">
                <a:solidFill>
                  <a:schemeClr val="tx1"/>
                </a:solidFill>
                <a:latin typeface="+mn-lt"/>
                <a:ea typeface="+mn-ea"/>
                <a:cs typeface="+mn-cs"/>
              </a:rPr>
              <a:t>the program to service.</a:t>
            </a:r>
          </a:p>
          <a:p>
            <a:endParaRPr lang="en-US"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Another second-generation approach is integrity checking. A checksum</a:t>
            </a:r>
          </a:p>
          <a:p>
            <a:r>
              <a:rPr lang="en-NZ" sz="1200" b="0" i="0" u="none" strike="noStrike" kern="1200" baseline="0" dirty="0" smtClean="0">
                <a:solidFill>
                  <a:schemeClr val="tx1"/>
                </a:solidFill>
                <a:latin typeface="+mn-lt"/>
                <a:ea typeface="+mn-ea"/>
                <a:cs typeface="+mn-cs"/>
              </a:rPr>
              <a:t>can be appended to each program. If malware alters or replaces some program</a:t>
            </a:r>
          </a:p>
          <a:p>
            <a:r>
              <a:rPr lang="en-NZ" sz="1200" b="0" i="0" u="none" strike="noStrike" kern="1200" baseline="0" dirty="0" smtClean="0">
                <a:solidFill>
                  <a:schemeClr val="tx1"/>
                </a:solidFill>
                <a:latin typeface="+mn-lt"/>
                <a:ea typeface="+mn-ea"/>
                <a:cs typeface="+mn-cs"/>
              </a:rPr>
              <a:t>without changing the checksum, then an integrity check will catch this change.</a:t>
            </a:r>
          </a:p>
          <a:p>
            <a:r>
              <a:rPr lang="en-NZ" sz="1200" b="0" i="0" u="none" strike="noStrike" kern="1200" baseline="0" dirty="0" smtClean="0">
                <a:solidFill>
                  <a:schemeClr val="tx1"/>
                </a:solidFill>
                <a:latin typeface="+mn-lt"/>
                <a:ea typeface="+mn-ea"/>
                <a:cs typeface="+mn-cs"/>
              </a:rPr>
              <a:t>To counter malware that is sophisticated enough to change the checksum when</a:t>
            </a:r>
          </a:p>
          <a:p>
            <a:r>
              <a:rPr lang="en-NZ" sz="1200" b="0" i="0" u="none" strike="noStrike" kern="1200" baseline="0" dirty="0" smtClean="0">
                <a:solidFill>
                  <a:schemeClr val="tx1"/>
                </a:solidFill>
                <a:latin typeface="+mn-lt"/>
                <a:ea typeface="+mn-ea"/>
                <a:cs typeface="+mn-cs"/>
              </a:rPr>
              <a:t>it alters a program, an encrypted hash function can be used. The encryption key</a:t>
            </a:r>
          </a:p>
          <a:p>
            <a:r>
              <a:rPr lang="en-NZ" sz="1200" b="0" i="0" u="none" strike="noStrike" kern="1200" baseline="0" dirty="0" smtClean="0">
                <a:solidFill>
                  <a:schemeClr val="tx1"/>
                </a:solidFill>
                <a:latin typeface="+mn-lt"/>
                <a:ea typeface="+mn-ea"/>
                <a:cs typeface="+mn-cs"/>
              </a:rPr>
              <a:t>is stored separately from the program so that the malware cannot generate a new</a:t>
            </a:r>
          </a:p>
          <a:p>
            <a:r>
              <a:rPr lang="en-NZ" sz="1200" b="0" i="0" u="none" strike="noStrike" kern="1200" baseline="0" dirty="0" smtClean="0">
                <a:solidFill>
                  <a:schemeClr val="tx1"/>
                </a:solidFill>
                <a:latin typeface="+mn-lt"/>
                <a:ea typeface="+mn-ea"/>
                <a:cs typeface="+mn-cs"/>
              </a:rPr>
              <a:t>hash code and encrypt that. By using a hash function rather than a simpler checksum,</a:t>
            </a:r>
          </a:p>
          <a:p>
            <a:r>
              <a:rPr lang="en-NZ" sz="1200" b="0" i="0" u="none" strike="noStrike" kern="1200" baseline="0" dirty="0" smtClean="0">
                <a:solidFill>
                  <a:schemeClr val="tx1"/>
                </a:solidFill>
                <a:latin typeface="+mn-lt"/>
                <a:ea typeface="+mn-ea"/>
                <a:cs typeface="+mn-cs"/>
              </a:rPr>
              <a:t>the malware is prevented from adjusting the program to produce the same</a:t>
            </a:r>
          </a:p>
          <a:p>
            <a:r>
              <a:rPr lang="en-NZ" sz="1200" b="0" i="0" u="none" strike="noStrike" kern="1200" baseline="0" dirty="0" smtClean="0">
                <a:solidFill>
                  <a:schemeClr val="tx1"/>
                </a:solidFill>
                <a:latin typeface="+mn-lt"/>
                <a:ea typeface="+mn-ea"/>
                <a:cs typeface="+mn-cs"/>
              </a:rPr>
              <a:t>hash code as before. If a protected list of programs in trusted locations is kept, this</a:t>
            </a:r>
          </a:p>
          <a:p>
            <a:r>
              <a:rPr lang="en-NZ" sz="1200" b="0" i="0" u="none" strike="noStrike" kern="1200" baseline="0" dirty="0" smtClean="0">
                <a:solidFill>
                  <a:schemeClr val="tx1"/>
                </a:solidFill>
                <a:latin typeface="+mn-lt"/>
                <a:ea typeface="+mn-ea"/>
                <a:cs typeface="+mn-cs"/>
              </a:rPr>
              <a:t>approach can also detect attempts to replace or install rogue code or programs in</a:t>
            </a:r>
          </a:p>
          <a:p>
            <a:r>
              <a:rPr lang="en-NZ" sz="1200" b="0" i="0" u="none" strike="noStrike" kern="1200" baseline="0" dirty="0" smtClean="0">
                <a:solidFill>
                  <a:schemeClr val="tx1"/>
                </a:solidFill>
                <a:latin typeface="+mn-lt"/>
                <a:ea typeface="+mn-ea"/>
                <a:cs typeface="+mn-cs"/>
              </a:rPr>
              <a:t>these locations.</a:t>
            </a:r>
            <a:endParaRPr lang="en-NZ" dirty="0"/>
          </a:p>
        </p:txBody>
      </p:sp>
    </p:spTree>
    <p:extLst>
      <p:ext uri="{BB962C8B-B14F-4D97-AF65-F5344CB8AC3E}">
        <p14:creationId xmlns:p14="http://schemas.microsoft.com/office/powerpoint/2010/main" val="46527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Encrypted virus: </a:t>
            </a:r>
            <a:r>
              <a:rPr lang="en-NZ" sz="1200" b="0" i="0" u="none" strike="noStrike" kern="1200" baseline="0" dirty="0" smtClean="0">
                <a:solidFill>
                  <a:schemeClr val="tx1"/>
                </a:solidFill>
                <a:latin typeface="+mn-lt"/>
                <a:ea typeface="+mn-ea"/>
                <a:cs typeface="+mn-cs"/>
              </a:rPr>
              <a:t>A typical approach is as follows. A portion of the virus creates</a:t>
            </a:r>
          </a:p>
          <a:p>
            <a:r>
              <a:rPr lang="en-NZ" sz="1200" b="0" i="0" u="none" strike="noStrike" kern="1200" baseline="0" dirty="0" smtClean="0">
                <a:solidFill>
                  <a:schemeClr val="tx1"/>
                </a:solidFill>
                <a:latin typeface="+mn-lt"/>
                <a:ea typeface="+mn-ea"/>
                <a:cs typeface="+mn-cs"/>
              </a:rPr>
              <a:t>a random encryption key and encrypts the remainder of the virus. The key is</a:t>
            </a:r>
          </a:p>
          <a:p>
            <a:r>
              <a:rPr lang="en-NZ" sz="1200" b="0" i="0" u="none" strike="noStrike" kern="1200" baseline="0" dirty="0" smtClean="0">
                <a:solidFill>
                  <a:schemeClr val="tx1"/>
                </a:solidFill>
                <a:latin typeface="+mn-lt"/>
                <a:ea typeface="+mn-ea"/>
                <a:cs typeface="+mn-cs"/>
              </a:rPr>
              <a:t>stored with the virus. When an infected program is invoked, the virus uses the</a:t>
            </a:r>
          </a:p>
          <a:p>
            <a:r>
              <a:rPr lang="en-NZ" sz="1200" b="0" i="0" u="none" strike="noStrike" kern="1200" baseline="0" dirty="0" smtClean="0">
                <a:solidFill>
                  <a:schemeClr val="tx1"/>
                </a:solidFill>
                <a:latin typeface="+mn-lt"/>
                <a:ea typeface="+mn-ea"/>
                <a:cs typeface="+mn-cs"/>
              </a:rPr>
              <a:t>stored random key to decrypt the virus. When the virus replicates, a different</a:t>
            </a:r>
          </a:p>
          <a:p>
            <a:r>
              <a:rPr lang="en-NZ" sz="1200" b="0" i="0" u="none" strike="noStrike" kern="1200" baseline="0" dirty="0" smtClean="0">
                <a:solidFill>
                  <a:schemeClr val="tx1"/>
                </a:solidFill>
                <a:latin typeface="+mn-lt"/>
                <a:ea typeface="+mn-ea"/>
                <a:cs typeface="+mn-cs"/>
              </a:rPr>
              <a:t>random key is selected. Because the bulk of the virus is encrypted with a different</a:t>
            </a:r>
          </a:p>
          <a:p>
            <a:r>
              <a:rPr lang="en-NZ" sz="1200" b="0" i="0" u="none" strike="noStrike" kern="1200" baseline="0" dirty="0" smtClean="0">
                <a:solidFill>
                  <a:schemeClr val="tx1"/>
                </a:solidFill>
                <a:latin typeface="+mn-lt"/>
                <a:ea typeface="+mn-ea"/>
                <a:cs typeface="+mn-cs"/>
              </a:rPr>
              <a:t>key for each instance, there is no constant bit pattern to observe.</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Stealth virus </a:t>
            </a:r>
            <a:r>
              <a:rPr lang="en-NZ" sz="1200" b="0" i="0" u="none" strike="noStrike" kern="1200" baseline="0" dirty="0" smtClean="0">
                <a:solidFill>
                  <a:schemeClr val="tx1"/>
                </a:solidFill>
                <a:latin typeface="+mn-lt"/>
                <a:ea typeface="+mn-ea"/>
                <a:cs typeface="+mn-cs"/>
              </a:rPr>
              <a:t>: A form of virus explicitly designed to hide itself from detection</a:t>
            </a:r>
          </a:p>
          <a:p>
            <a:r>
              <a:rPr lang="en-NZ" sz="1200" b="0" i="0" u="none" strike="noStrike" kern="1200" baseline="0" dirty="0" smtClean="0">
                <a:solidFill>
                  <a:schemeClr val="tx1"/>
                </a:solidFill>
                <a:latin typeface="+mn-lt"/>
                <a:ea typeface="+mn-ea"/>
                <a:cs typeface="+mn-cs"/>
              </a:rPr>
              <a:t>by anti-virus software. Thus, the entire virus, not just a payload is hidden. It</a:t>
            </a:r>
          </a:p>
          <a:p>
            <a:r>
              <a:rPr lang="en-NZ" sz="1200" b="0" i="0" u="none" strike="noStrike" kern="1200" baseline="0" dirty="0" smtClean="0">
                <a:solidFill>
                  <a:schemeClr val="tx1"/>
                </a:solidFill>
                <a:latin typeface="+mn-lt"/>
                <a:ea typeface="+mn-ea"/>
                <a:cs typeface="+mn-cs"/>
              </a:rPr>
              <a:t>may use both code mutation, for example compression, and rootkit techniques</a:t>
            </a:r>
          </a:p>
          <a:p>
            <a:r>
              <a:rPr lang="en-NZ" sz="1200" b="0" i="0" u="none" strike="noStrike" kern="1200" baseline="0" dirty="0" smtClean="0">
                <a:solidFill>
                  <a:schemeClr val="tx1"/>
                </a:solidFill>
                <a:latin typeface="+mn-lt"/>
                <a:ea typeface="+mn-ea"/>
                <a:cs typeface="+mn-cs"/>
              </a:rPr>
              <a:t>to achieve this.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Polymorphic virus: </a:t>
            </a:r>
            <a:r>
              <a:rPr lang="en-NZ" sz="1200" b="0" i="0" u="none" strike="noStrike" kern="1200" baseline="0" dirty="0" smtClean="0">
                <a:solidFill>
                  <a:schemeClr val="tx1"/>
                </a:solidFill>
                <a:latin typeface="+mn-lt"/>
                <a:ea typeface="+mn-ea"/>
                <a:cs typeface="+mn-cs"/>
              </a:rPr>
              <a:t>A virus that mutates with every infection, making detection</a:t>
            </a:r>
          </a:p>
          <a:p>
            <a:r>
              <a:rPr lang="en-NZ" sz="1200" b="0" i="0" u="none" strike="noStrike" kern="1200" baseline="0" dirty="0" smtClean="0">
                <a:solidFill>
                  <a:schemeClr val="tx1"/>
                </a:solidFill>
                <a:latin typeface="+mn-lt"/>
                <a:ea typeface="+mn-ea"/>
                <a:cs typeface="+mn-cs"/>
              </a:rPr>
              <a:t>by the “signature” of the virus impossible.</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Metamorphic virus: </a:t>
            </a:r>
            <a:r>
              <a:rPr lang="en-NZ" sz="1200" b="0" i="0" u="none" strike="noStrike" kern="1200" baseline="0" dirty="0" smtClean="0">
                <a:solidFill>
                  <a:schemeClr val="tx1"/>
                </a:solidFill>
                <a:latin typeface="+mn-lt"/>
                <a:ea typeface="+mn-ea"/>
                <a:cs typeface="+mn-cs"/>
              </a:rPr>
              <a:t>As with a polymorphic virus, a metamorphic virus mutates</a:t>
            </a:r>
          </a:p>
          <a:p>
            <a:r>
              <a:rPr lang="en-NZ" sz="1200" b="0" i="0" u="none" strike="noStrike" kern="1200" baseline="0" dirty="0" smtClean="0">
                <a:solidFill>
                  <a:schemeClr val="tx1"/>
                </a:solidFill>
                <a:latin typeface="+mn-lt"/>
                <a:ea typeface="+mn-ea"/>
                <a:cs typeface="+mn-cs"/>
              </a:rPr>
              <a:t>with every infection. The difference is that a metamorphic virus rewrites itself</a:t>
            </a:r>
          </a:p>
          <a:p>
            <a:r>
              <a:rPr lang="en-NZ" sz="1200" b="0" i="0" u="none" strike="noStrike" kern="1200" baseline="0" dirty="0" smtClean="0">
                <a:solidFill>
                  <a:schemeClr val="tx1"/>
                </a:solidFill>
                <a:latin typeface="+mn-lt"/>
                <a:ea typeface="+mn-ea"/>
                <a:cs typeface="+mn-cs"/>
              </a:rPr>
              <a:t>completely at each iteration, increasing the difficulty of detection. Metamorphic</a:t>
            </a:r>
          </a:p>
          <a:p>
            <a:r>
              <a:rPr lang="en-NZ" sz="1200" b="0" i="0" u="none" strike="noStrike" kern="1200" baseline="0" dirty="0" smtClean="0">
                <a:solidFill>
                  <a:schemeClr val="tx1"/>
                </a:solidFill>
                <a:latin typeface="+mn-lt"/>
                <a:ea typeface="+mn-ea"/>
                <a:cs typeface="+mn-cs"/>
              </a:rPr>
              <a:t>viruses may change their </a:t>
            </a:r>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as well as their appearance.</a:t>
            </a:r>
          </a:p>
          <a:p>
            <a:r>
              <a:rPr lang="en-NZ" sz="1200" b="0" i="0" u="none" strike="noStrike" kern="1200" baseline="0" dirty="0" smtClean="0">
                <a:solidFill>
                  <a:schemeClr val="tx1"/>
                </a:solidFill>
                <a:latin typeface="+mn-lt"/>
                <a:ea typeface="+mn-ea"/>
                <a:cs typeface="+mn-cs"/>
              </a:rPr>
              <a:t>A </a:t>
            </a:r>
            <a:r>
              <a:rPr lang="en-NZ" sz="1200" b="1" i="0" u="none" strike="noStrike" kern="1200" baseline="0" dirty="0" smtClean="0">
                <a:solidFill>
                  <a:schemeClr val="tx1"/>
                </a:solidFill>
                <a:latin typeface="+mn-lt"/>
                <a:ea typeface="+mn-ea"/>
                <a:cs typeface="+mn-cs"/>
              </a:rPr>
              <a:t>polymorphic virus </a:t>
            </a:r>
            <a:r>
              <a:rPr lang="en-NZ" sz="1200" b="0" i="0" u="none" strike="noStrike" kern="1200" baseline="0" dirty="0" smtClean="0">
                <a:solidFill>
                  <a:schemeClr val="tx1"/>
                </a:solidFill>
                <a:latin typeface="+mn-lt"/>
                <a:ea typeface="+mn-ea"/>
                <a:cs typeface="+mn-cs"/>
              </a:rPr>
              <a:t>creates copies during replication that are functionally equivalent</a:t>
            </a:r>
          </a:p>
          <a:p>
            <a:r>
              <a:rPr lang="en-NZ" sz="1200" b="0" i="0" u="none" strike="noStrike" kern="1200" baseline="0" dirty="0" smtClean="0">
                <a:solidFill>
                  <a:schemeClr val="tx1"/>
                </a:solidFill>
                <a:latin typeface="+mn-lt"/>
                <a:ea typeface="+mn-ea"/>
                <a:cs typeface="+mn-cs"/>
              </a:rPr>
              <a:t>but have distinctly different bit patterns, in order to defeat programs that scan</a:t>
            </a:r>
          </a:p>
          <a:p>
            <a:r>
              <a:rPr lang="en-NZ" sz="1200" b="0" i="0" u="none" strike="noStrike" kern="1200" baseline="0" dirty="0" smtClean="0">
                <a:solidFill>
                  <a:schemeClr val="tx1"/>
                </a:solidFill>
                <a:latin typeface="+mn-lt"/>
                <a:ea typeface="+mn-ea"/>
                <a:cs typeface="+mn-cs"/>
              </a:rPr>
              <a:t>for viruses. In this case, the “signature” of the virus will vary with each copy. To</a:t>
            </a:r>
          </a:p>
          <a:p>
            <a:r>
              <a:rPr lang="en-NZ" sz="1200" b="0" i="0" u="none" strike="noStrike" kern="1200" baseline="0" dirty="0" smtClean="0">
                <a:solidFill>
                  <a:schemeClr val="tx1"/>
                </a:solidFill>
                <a:latin typeface="+mn-lt"/>
                <a:ea typeface="+mn-ea"/>
                <a:cs typeface="+mn-cs"/>
              </a:rPr>
              <a:t>achieve this variation, the virus may randomly insert superfluous instructions or</a:t>
            </a:r>
          </a:p>
          <a:p>
            <a:r>
              <a:rPr lang="en-NZ" sz="1200" b="0" i="0" u="none" strike="noStrike" kern="1200" baseline="0" dirty="0" smtClean="0">
                <a:solidFill>
                  <a:schemeClr val="tx1"/>
                </a:solidFill>
                <a:latin typeface="+mn-lt"/>
                <a:ea typeface="+mn-ea"/>
                <a:cs typeface="+mn-cs"/>
              </a:rPr>
              <a:t>interchange the order of independent instructions. A more effective approach is to</a:t>
            </a:r>
          </a:p>
          <a:p>
            <a:r>
              <a:rPr lang="en-NZ" sz="1200" b="0" i="0" u="none" strike="noStrike" kern="1200" baseline="0" dirty="0" smtClean="0">
                <a:solidFill>
                  <a:schemeClr val="tx1"/>
                </a:solidFill>
                <a:latin typeface="+mn-lt"/>
                <a:ea typeface="+mn-ea"/>
                <a:cs typeface="+mn-cs"/>
              </a:rPr>
              <a:t>use encryption. The strategy of the encryption virus is followed. The portion of the</a:t>
            </a:r>
          </a:p>
          <a:p>
            <a:r>
              <a:rPr lang="en-NZ" sz="1200" b="0" i="0" u="none" strike="noStrike" kern="1200" baseline="0" dirty="0" smtClean="0">
                <a:solidFill>
                  <a:schemeClr val="tx1"/>
                </a:solidFill>
                <a:latin typeface="+mn-lt"/>
                <a:ea typeface="+mn-ea"/>
                <a:cs typeface="+mn-cs"/>
              </a:rPr>
              <a:t>virus that is responsible for generating keys and performing encryption/decryption</a:t>
            </a:r>
          </a:p>
          <a:p>
            <a:r>
              <a:rPr lang="en-NZ" sz="1200" b="0" i="0" u="none" strike="noStrike" kern="1200" baseline="0" dirty="0" smtClean="0">
                <a:solidFill>
                  <a:schemeClr val="tx1"/>
                </a:solidFill>
                <a:latin typeface="+mn-lt"/>
                <a:ea typeface="+mn-ea"/>
                <a:cs typeface="+mn-cs"/>
              </a:rPr>
              <a:t>is referred to as the </a:t>
            </a:r>
            <a:r>
              <a:rPr lang="en-NZ" sz="1200" b="0" i="1" u="none" strike="noStrike" kern="1200" baseline="0" dirty="0" smtClean="0">
                <a:solidFill>
                  <a:schemeClr val="tx1"/>
                </a:solidFill>
                <a:latin typeface="+mn-lt"/>
                <a:ea typeface="+mn-ea"/>
                <a:cs typeface="+mn-cs"/>
              </a:rPr>
              <a:t>mutation engine </a:t>
            </a:r>
            <a:r>
              <a:rPr lang="en-NZ" sz="1200" b="0" i="0" u="none" strike="noStrike" kern="1200" baseline="0" dirty="0" smtClean="0">
                <a:solidFill>
                  <a:schemeClr val="tx1"/>
                </a:solidFill>
                <a:latin typeface="+mn-lt"/>
                <a:ea typeface="+mn-ea"/>
                <a:cs typeface="+mn-cs"/>
              </a:rPr>
              <a:t>. The mutation engine itself is altered with</a:t>
            </a:r>
          </a:p>
          <a:p>
            <a:r>
              <a:rPr lang="en-NZ" sz="1200" b="0" i="0" u="none" strike="noStrike" kern="1200" baseline="0" dirty="0" smtClean="0">
                <a:solidFill>
                  <a:schemeClr val="tx1"/>
                </a:solidFill>
                <a:latin typeface="+mn-lt"/>
                <a:ea typeface="+mn-ea"/>
                <a:cs typeface="+mn-cs"/>
              </a:rPr>
              <a:t>each use.</a:t>
            </a:r>
            <a:endParaRPr lang="en-NZ" dirty="0"/>
          </a:p>
        </p:txBody>
      </p:sp>
    </p:spTree>
    <p:extLst>
      <p:ext uri="{BB962C8B-B14F-4D97-AF65-F5344CB8AC3E}">
        <p14:creationId xmlns:p14="http://schemas.microsoft.com/office/powerpoint/2010/main" val="341555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i="0" u="none" strike="noStrike" kern="1200" baseline="0" dirty="0" smtClean="0">
                <a:solidFill>
                  <a:schemeClr val="tx1"/>
                </a:solidFill>
                <a:latin typeface="+mn-lt"/>
                <a:ea typeface="+mn-ea"/>
                <a:cs typeface="+mn-cs"/>
              </a:rPr>
              <a:t>Third-generation </a:t>
            </a:r>
            <a:r>
              <a:rPr lang="en-NZ" sz="1200" b="0" i="0" u="none" strike="noStrike" kern="1200" baseline="0" dirty="0" smtClean="0">
                <a:solidFill>
                  <a:schemeClr val="tx1"/>
                </a:solidFill>
                <a:latin typeface="+mn-lt"/>
                <a:ea typeface="+mn-ea"/>
                <a:cs typeface="+mn-cs"/>
              </a:rPr>
              <a:t>programs are memory-resident programs that identify</a:t>
            </a:r>
          </a:p>
          <a:p>
            <a:r>
              <a:rPr lang="en-NZ" sz="1200" b="0" i="0" u="none" strike="noStrike" kern="1200" baseline="0" dirty="0" smtClean="0">
                <a:solidFill>
                  <a:schemeClr val="tx1"/>
                </a:solidFill>
                <a:latin typeface="+mn-lt"/>
                <a:ea typeface="+mn-ea"/>
                <a:cs typeface="+mn-cs"/>
              </a:rPr>
              <a:t>malware by its actions rather than its structure in an infected program. Such</a:t>
            </a:r>
          </a:p>
          <a:p>
            <a:r>
              <a:rPr lang="en-NZ" sz="1200" b="0" i="0" u="none" strike="noStrike" kern="1200" baseline="0" dirty="0" smtClean="0">
                <a:solidFill>
                  <a:schemeClr val="tx1"/>
                </a:solidFill>
                <a:latin typeface="+mn-lt"/>
                <a:ea typeface="+mn-ea"/>
                <a:cs typeface="+mn-cs"/>
              </a:rPr>
              <a:t>programs have the advantage that it is not necessary to develop signatures and</a:t>
            </a:r>
          </a:p>
          <a:p>
            <a:r>
              <a:rPr lang="en-NZ" sz="1200" b="0" i="0" u="none" strike="noStrike" kern="1200" baseline="0" dirty="0" smtClean="0">
                <a:solidFill>
                  <a:schemeClr val="tx1"/>
                </a:solidFill>
                <a:latin typeface="+mn-lt"/>
                <a:ea typeface="+mn-ea"/>
                <a:cs typeface="+mn-cs"/>
              </a:rPr>
              <a:t>heuristics for a wide array of malware. Rather, it is necessary only to identify the</a:t>
            </a:r>
          </a:p>
          <a:p>
            <a:r>
              <a:rPr lang="en-NZ" sz="1200" b="0" i="0" u="none" strike="noStrike" kern="1200" baseline="0" dirty="0" smtClean="0">
                <a:solidFill>
                  <a:schemeClr val="tx1"/>
                </a:solidFill>
                <a:latin typeface="+mn-lt"/>
                <a:ea typeface="+mn-ea"/>
                <a:cs typeface="+mn-cs"/>
              </a:rPr>
              <a:t>small set of actions that indicate malicious activity is being attempted and then to</a:t>
            </a:r>
          </a:p>
          <a:p>
            <a:r>
              <a:rPr lang="en-NZ" sz="1200" b="0" i="0" u="none" strike="noStrike" kern="1200" baseline="0" dirty="0" smtClean="0">
                <a:solidFill>
                  <a:schemeClr val="tx1"/>
                </a:solidFill>
                <a:latin typeface="+mn-lt"/>
                <a:ea typeface="+mn-ea"/>
                <a:cs typeface="+mn-cs"/>
              </a:rPr>
              <a:t>intervene.</a:t>
            </a:r>
            <a:endParaRPr lang="en-NZ" dirty="0"/>
          </a:p>
        </p:txBody>
      </p:sp>
    </p:spTree>
    <p:extLst>
      <p:ext uri="{BB962C8B-B14F-4D97-AF65-F5344CB8AC3E}">
        <p14:creationId xmlns:p14="http://schemas.microsoft.com/office/powerpoint/2010/main" val="4098858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i="1" u="none" strike="noStrike" kern="1200" baseline="0" dirty="0" smtClean="0">
                <a:solidFill>
                  <a:schemeClr val="tx1"/>
                </a:solidFill>
                <a:latin typeface="+mn-lt"/>
                <a:ea typeface="+mn-ea"/>
                <a:cs typeface="+mn-cs"/>
              </a:rPr>
              <a:t>GENERIC DECRYPTION </a:t>
            </a:r>
            <a:r>
              <a:rPr lang="en-NZ" sz="1200" b="0" i="0" u="none" strike="noStrike" kern="1200" baseline="0" dirty="0" smtClean="0">
                <a:solidFill>
                  <a:schemeClr val="tx1"/>
                </a:solidFill>
                <a:latin typeface="+mn-lt"/>
                <a:ea typeface="+mn-ea"/>
                <a:cs typeface="+mn-cs"/>
              </a:rPr>
              <a:t>Generic decryption (GD) technology enables the antivirus</a:t>
            </a:r>
          </a:p>
          <a:p>
            <a:r>
              <a:rPr lang="en-NZ" sz="1200" b="0" i="0" u="none" strike="noStrike" kern="1200" baseline="0" dirty="0" smtClean="0">
                <a:solidFill>
                  <a:schemeClr val="tx1"/>
                </a:solidFill>
                <a:latin typeface="+mn-lt"/>
                <a:ea typeface="+mn-ea"/>
                <a:cs typeface="+mn-cs"/>
              </a:rPr>
              <a:t>program to easily detect even the most complex polymorphic viruses and other</a:t>
            </a:r>
          </a:p>
          <a:p>
            <a:r>
              <a:rPr lang="en-NZ" sz="1200" b="0" i="0" u="none" strike="noStrike" kern="1200" baseline="0" dirty="0" smtClean="0">
                <a:solidFill>
                  <a:schemeClr val="tx1"/>
                </a:solidFill>
                <a:latin typeface="+mn-lt"/>
                <a:ea typeface="+mn-ea"/>
                <a:cs typeface="+mn-cs"/>
              </a:rPr>
              <a:t>malware, while maintaining fast scanning speeds [NACH97]. Recall that when a file</a:t>
            </a:r>
          </a:p>
          <a:p>
            <a:r>
              <a:rPr lang="en-NZ" sz="1200" b="0" i="0" u="none" strike="noStrike" kern="1200" baseline="0" dirty="0" smtClean="0">
                <a:solidFill>
                  <a:schemeClr val="tx1"/>
                </a:solidFill>
                <a:latin typeface="+mn-lt"/>
                <a:ea typeface="+mn-ea"/>
                <a:cs typeface="+mn-cs"/>
              </a:rPr>
              <a:t>containing a polymorphic virus is executed, the virus must decrypt itself to activate.</a:t>
            </a:r>
          </a:p>
          <a:p>
            <a:endParaRPr lang="en-US"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In order to detect such a structure, executable files are run through a GD scanner,</a:t>
            </a:r>
          </a:p>
          <a:p>
            <a:r>
              <a:rPr lang="en-NZ" sz="1200" b="0" i="0" u="none" strike="noStrike" kern="1200" baseline="0" dirty="0" smtClean="0">
                <a:solidFill>
                  <a:schemeClr val="tx1"/>
                </a:solidFill>
                <a:latin typeface="+mn-lt"/>
                <a:ea typeface="+mn-ea"/>
                <a:cs typeface="+mn-cs"/>
              </a:rPr>
              <a:t>which contains the following elements: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CPU emulator: </a:t>
            </a:r>
            <a:r>
              <a:rPr lang="en-NZ" sz="1200" b="0" i="0" u="none" strike="noStrike" kern="1200" baseline="0" dirty="0" smtClean="0">
                <a:solidFill>
                  <a:schemeClr val="tx1"/>
                </a:solidFill>
                <a:latin typeface="+mn-lt"/>
                <a:ea typeface="+mn-ea"/>
                <a:cs typeface="+mn-cs"/>
              </a:rPr>
              <a:t>A software-based virtual computer. Instructions in an executable</a:t>
            </a:r>
          </a:p>
          <a:p>
            <a:r>
              <a:rPr lang="en-NZ" sz="1200" b="0" i="0" u="none" strike="noStrike" kern="1200" baseline="0" dirty="0" smtClean="0">
                <a:solidFill>
                  <a:schemeClr val="tx1"/>
                </a:solidFill>
                <a:latin typeface="+mn-lt"/>
                <a:ea typeface="+mn-ea"/>
                <a:cs typeface="+mn-cs"/>
              </a:rPr>
              <a:t>file are interpreted by the emulator rather than executed on the underlying</a:t>
            </a:r>
          </a:p>
          <a:p>
            <a:r>
              <a:rPr lang="en-NZ" sz="1200" b="0" i="0" u="none" strike="noStrike" kern="1200" baseline="0" dirty="0" smtClean="0">
                <a:solidFill>
                  <a:schemeClr val="tx1"/>
                </a:solidFill>
                <a:latin typeface="+mn-lt"/>
                <a:ea typeface="+mn-ea"/>
                <a:cs typeface="+mn-cs"/>
              </a:rPr>
              <a:t>processor. The emulator includes software versions of all registers and other</a:t>
            </a:r>
          </a:p>
          <a:p>
            <a:r>
              <a:rPr lang="en-NZ" sz="1200" b="0" i="0" u="none" strike="noStrike" kern="1200" baseline="0" dirty="0" smtClean="0">
                <a:solidFill>
                  <a:schemeClr val="tx1"/>
                </a:solidFill>
                <a:latin typeface="+mn-lt"/>
                <a:ea typeface="+mn-ea"/>
                <a:cs typeface="+mn-cs"/>
              </a:rPr>
              <a:t>processor hardware, so that the underlying processor is unaffected by programs</a:t>
            </a:r>
          </a:p>
          <a:p>
            <a:r>
              <a:rPr lang="en-NZ" sz="1200" b="0" i="0" u="none" strike="noStrike" kern="1200" baseline="0" dirty="0" smtClean="0">
                <a:solidFill>
                  <a:schemeClr val="tx1"/>
                </a:solidFill>
                <a:latin typeface="+mn-lt"/>
                <a:ea typeface="+mn-ea"/>
                <a:cs typeface="+mn-cs"/>
              </a:rPr>
              <a:t>interpreted on the emulator.</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Virus signature scanner: </a:t>
            </a:r>
            <a:r>
              <a:rPr lang="en-NZ" sz="1200" b="0" i="0" u="none" strike="noStrike" kern="1200" baseline="0" dirty="0" smtClean="0">
                <a:solidFill>
                  <a:schemeClr val="tx1"/>
                </a:solidFill>
                <a:latin typeface="+mn-lt"/>
                <a:ea typeface="+mn-ea"/>
                <a:cs typeface="+mn-cs"/>
              </a:rPr>
              <a:t>A module that scans the target code looking for</a:t>
            </a:r>
          </a:p>
          <a:p>
            <a:r>
              <a:rPr lang="en-NZ" sz="1200" b="0" i="0" u="none" strike="noStrike" kern="1200" baseline="0" dirty="0" smtClean="0">
                <a:solidFill>
                  <a:schemeClr val="tx1"/>
                </a:solidFill>
                <a:latin typeface="+mn-lt"/>
                <a:ea typeface="+mn-ea"/>
                <a:cs typeface="+mn-cs"/>
              </a:rPr>
              <a:t>known malware signatures.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Emulation control module: </a:t>
            </a:r>
            <a:r>
              <a:rPr lang="en-NZ" sz="1200" b="0" i="0" u="none" strike="noStrike" kern="1200" baseline="0" dirty="0" smtClean="0">
                <a:solidFill>
                  <a:schemeClr val="tx1"/>
                </a:solidFill>
                <a:latin typeface="+mn-lt"/>
                <a:ea typeface="+mn-ea"/>
                <a:cs typeface="+mn-cs"/>
              </a:rPr>
              <a:t>Controls the execution of the target code.</a:t>
            </a:r>
          </a:p>
          <a:p>
            <a:r>
              <a:rPr lang="en-NZ" sz="1200" b="0" i="0" u="none" strike="noStrike" kern="1200" baseline="0" dirty="0" smtClean="0">
                <a:solidFill>
                  <a:schemeClr val="tx1"/>
                </a:solidFill>
                <a:latin typeface="+mn-lt"/>
                <a:ea typeface="+mn-ea"/>
                <a:cs typeface="+mn-cs"/>
              </a:rPr>
              <a:t>At the start of each simulation, the emulator begins interpreting instructions</a:t>
            </a:r>
          </a:p>
          <a:p>
            <a:r>
              <a:rPr lang="en-NZ" sz="1200" b="0" i="0" u="none" strike="noStrike" kern="1200" baseline="0" dirty="0" smtClean="0">
                <a:solidFill>
                  <a:schemeClr val="tx1"/>
                </a:solidFill>
                <a:latin typeface="+mn-lt"/>
                <a:ea typeface="+mn-ea"/>
                <a:cs typeface="+mn-cs"/>
              </a:rPr>
              <a:t>in the target code, one at a time. Thus, if the code includes a decryption routine</a:t>
            </a:r>
          </a:p>
          <a:p>
            <a:r>
              <a:rPr lang="en-NZ" sz="1200" b="0" i="0" u="none" strike="noStrike" kern="1200" baseline="0" dirty="0" smtClean="0">
                <a:solidFill>
                  <a:schemeClr val="tx1"/>
                </a:solidFill>
                <a:latin typeface="+mn-lt"/>
                <a:ea typeface="+mn-ea"/>
                <a:cs typeface="+mn-cs"/>
              </a:rPr>
              <a:t>that decrypts and hence exposes the malware, that code is interpreted. In effect, the</a:t>
            </a:r>
          </a:p>
          <a:p>
            <a:r>
              <a:rPr lang="en-NZ" sz="1200" b="0" i="0" u="none" strike="noStrike" kern="1200" baseline="0" dirty="0" smtClean="0">
                <a:solidFill>
                  <a:schemeClr val="tx1"/>
                </a:solidFill>
                <a:latin typeface="+mn-lt"/>
                <a:ea typeface="+mn-ea"/>
                <a:cs typeface="+mn-cs"/>
              </a:rPr>
              <a:t>malware does the work for the anti-virus program by exposing itself. Periodically,</a:t>
            </a:r>
          </a:p>
          <a:p>
            <a:r>
              <a:rPr lang="en-NZ" sz="1200" b="0" i="0" u="none" strike="noStrike" kern="1200" baseline="0" dirty="0" smtClean="0">
                <a:solidFill>
                  <a:schemeClr val="tx1"/>
                </a:solidFill>
                <a:latin typeface="+mn-lt"/>
                <a:ea typeface="+mn-ea"/>
                <a:cs typeface="+mn-cs"/>
              </a:rPr>
              <a:t>the control module interrupts interpretation to scan the target code for malware</a:t>
            </a:r>
          </a:p>
          <a:p>
            <a:r>
              <a:rPr lang="en-NZ" sz="1200" b="0" i="0" u="none" strike="noStrike" kern="1200" baseline="0" dirty="0" smtClean="0">
                <a:solidFill>
                  <a:schemeClr val="tx1"/>
                </a:solidFill>
                <a:latin typeface="+mn-lt"/>
                <a:ea typeface="+mn-ea"/>
                <a:cs typeface="+mn-cs"/>
              </a:rPr>
              <a:t>signatures.</a:t>
            </a:r>
          </a:p>
          <a:p>
            <a:r>
              <a:rPr lang="en-NZ" sz="1200" b="0" i="0" u="none" strike="noStrike" kern="1200" baseline="0" dirty="0" smtClean="0">
                <a:solidFill>
                  <a:schemeClr val="tx1"/>
                </a:solidFill>
                <a:latin typeface="+mn-lt"/>
                <a:ea typeface="+mn-ea"/>
                <a:cs typeface="+mn-cs"/>
              </a:rPr>
              <a:t>During interpretation, the target code can cause no damage to the actual</a:t>
            </a:r>
          </a:p>
          <a:p>
            <a:r>
              <a:rPr lang="en-NZ" sz="1200" b="0" i="0" u="none" strike="noStrike" kern="1200" baseline="0" dirty="0" smtClean="0">
                <a:solidFill>
                  <a:schemeClr val="tx1"/>
                </a:solidFill>
                <a:latin typeface="+mn-lt"/>
                <a:ea typeface="+mn-ea"/>
                <a:cs typeface="+mn-cs"/>
              </a:rPr>
              <a:t>personal computer environment, because it is being interpreted in a completely</a:t>
            </a:r>
          </a:p>
          <a:p>
            <a:r>
              <a:rPr lang="en-NZ" sz="1200" b="0" i="0" u="none" strike="noStrike" kern="1200" baseline="0" dirty="0" smtClean="0">
                <a:solidFill>
                  <a:schemeClr val="tx1"/>
                </a:solidFill>
                <a:latin typeface="+mn-lt"/>
                <a:ea typeface="+mn-ea"/>
                <a:cs typeface="+mn-cs"/>
              </a:rPr>
              <a:t>controlled environment.</a:t>
            </a:r>
          </a:p>
          <a:p>
            <a:r>
              <a:rPr lang="en-NZ" sz="1200" b="0" i="0" u="none" strike="noStrike" kern="1200" baseline="0" dirty="0" smtClean="0">
                <a:solidFill>
                  <a:schemeClr val="tx1"/>
                </a:solidFill>
                <a:latin typeface="+mn-lt"/>
                <a:ea typeface="+mn-ea"/>
                <a:cs typeface="+mn-cs"/>
              </a:rPr>
              <a:t>The most difficult design issue with a GD scanner is to determine how long</a:t>
            </a:r>
          </a:p>
          <a:p>
            <a:r>
              <a:rPr lang="en-NZ" sz="1200" b="0" i="0" u="none" strike="noStrike" kern="1200" baseline="0" dirty="0" smtClean="0">
                <a:solidFill>
                  <a:schemeClr val="tx1"/>
                </a:solidFill>
                <a:latin typeface="+mn-lt"/>
                <a:ea typeface="+mn-ea"/>
                <a:cs typeface="+mn-cs"/>
              </a:rPr>
              <a:t>to run each interpretation. Typically, malware elements are activated soon after</a:t>
            </a:r>
          </a:p>
          <a:p>
            <a:r>
              <a:rPr lang="en-NZ" sz="1200" b="0" i="0" u="none" strike="noStrike" kern="1200" baseline="0" dirty="0" smtClean="0">
                <a:solidFill>
                  <a:schemeClr val="tx1"/>
                </a:solidFill>
                <a:latin typeface="+mn-lt"/>
                <a:ea typeface="+mn-ea"/>
                <a:cs typeface="+mn-cs"/>
              </a:rPr>
              <a:t>a program begins executing, but this need not be the case. The longer the scanner</a:t>
            </a:r>
          </a:p>
          <a:p>
            <a:r>
              <a:rPr lang="en-NZ" sz="1200" b="0" i="0" u="none" strike="noStrike" kern="1200" baseline="0" dirty="0" smtClean="0">
                <a:solidFill>
                  <a:schemeClr val="tx1"/>
                </a:solidFill>
                <a:latin typeface="+mn-lt"/>
                <a:ea typeface="+mn-ea"/>
                <a:cs typeface="+mn-cs"/>
              </a:rPr>
              <a:t>emulates a particular program, the more likely it is to catch any hidden malware.</a:t>
            </a:r>
          </a:p>
          <a:p>
            <a:r>
              <a:rPr lang="en-NZ" sz="1200" b="0" i="0" u="none" strike="noStrike" kern="1200" baseline="0" dirty="0" smtClean="0">
                <a:solidFill>
                  <a:schemeClr val="tx1"/>
                </a:solidFill>
                <a:latin typeface="+mn-lt"/>
                <a:ea typeface="+mn-ea"/>
                <a:cs typeface="+mn-cs"/>
              </a:rPr>
              <a:t>However, the anti-virus program can take up only a limited amount of time and</a:t>
            </a:r>
          </a:p>
          <a:p>
            <a:r>
              <a:rPr lang="en-NZ" sz="1200" b="0" i="0" u="none" strike="noStrike" kern="1200" baseline="0" dirty="0" smtClean="0">
                <a:solidFill>
                  <a:schemeClr val="tx1"/>
                </a:solidFill>
                <a:latin typeface="+mn-lt"/>
                <a:ea typeface="+mn-ea"/>
                <a:cs typeface="+mn-cs"/>
              </a:rPr>
              <a:t>resources before users complain of degraded system performance.</a:t>
            </a:r>
            <a:endParaRPr lang="en-NZ" dirty="0"/>
          </a:p>
        </p:txBody>
      </p:sp>
    </p:spTree>
    <p:extLst>
      <p:ext uri="{BB962C8B-B14F-4D97-AF65-F5344CB8AC3E}">
        <p14:creationId xmlns:p14="http://schemas.microsoft.com/office/powerpoint/2010/main" val="276904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i="0" u="none" strike="noStrike" kern="1200" baseline="0" dirty="0" smtClean="0">
                <a:solidFill>
                  <a:schemeClr val="tx1"/>
                </a:solidFill>
                <a:latin typeface="+mn-lt"/>
                <a:ea typeface="+mn-ea"/>
                <a:cs typeface="+mn-cs"/>
              </a:rPr>
              <a:t>Fourth-generation </a:t>
            </a:r>
            <a:r>
              <a:rPr lang="en-NZ" sz="1200" b="0" i="0" u="none" strike="noStrike" kern="1200" baseline="0" dirty="0" smtClean="0">
                <a:solidFill>
                  <a:schemeClr val="tx1"/>
                </a:solidFill>
                <a:latin typeface="+mn-lt"/>
                <a:ea typeface="+mn-ea"/>
                <a:cs typeface="+mn-cs"/>
              </a:rPr>
              <a:t>products are packages consisting of a variety of anti-virus</a:t>
            </a:r>
          </a:p>
          <a:p>
            <a:r>
              <a:rPr lang="en-NZ" sz="1200" b="0" i="0" u="none" strike="noStrike" kern="1200" baseline="0" dirty="0" smtClean="0">
                <a:solidFill>
                  <a:schemeClr val="tx1"/>
                </a:solidFill>
                <a:latin typeface="+mn-lt"/>
                <a:ea typeface="+mn-ea"/>
                <a:cs typeface="+mn-cs"/>
              </a:rPr>
              <a:t>techniques used in conjunction. These include scanning and activity trap components.</a:t>
            </a:r>
          </a:p>
          <a:p>
            <a:r>
              <a:rPr lang="en-NZ" sz="1200" b="0" i="0" u="none" strike="noStrike" kern="1200" baseline="0" dirty="0" smtClean="0">
                <a:solidFill>
                  <a:schemeClr val="tx1"/>
                </a:solidFill>
                <a:latin typeface="+mn-lt"/>
                <a:ea typeface="+mn-ea"/>
                <a:cs typeface="+mn-cs"/>
              </a:rPr>
              <a:t>In addition, such a package includes access control capability, which limits</a:t>
            </a:r>
          </a:p>
          <a:p>
            <a:r>
              <a:rPr lang="en-NZ" sz="1200" b="0" i="0" u="none" strike="noStrike" kern="1200" baseline="0" dirty="0" smtClean="0">
                <a:solidFill>
                  <a:schemeClr val="tx1"/>
                </a:solidFill>
                <a:latin typeface="+mn-lt"/>
                <a:ea typeface="+mn-ea"/>
                <a:cs typeface="+mn-cs"/>
              </a:rPr>
              <a:t>the ability of malware to penetrate a system and then limits the ability of a malware</a:t>
            </a:r>
          </a:p>
          <a:p>
            <a:r>
              <a:rPr lang="en-NZ" sz="1200" b="0" i="0" u="none" strike="noStrike" kern="1200" baseline="0" dirty="0" smtClean="0">
                <a:solidFill>
                  <a:schemeClr val="tx1"/>
                </a:solidFill>
                <a:latin typeface="+mn-lt"/>
                <a:ea typeface="+mn-ea"/>
                <a:cs typeface="+mn-cs"/>
              </a:rPr>
              <a:t>to update files in order to propagate.</a:t>
            </a:r>
          </a:p>
          <a:p>
            <a:endParaRPr lang="en-NZ"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The arms race continues. With fourth-generation packages, a more comprehensive</a:t>
            </a:r>
          </a:p>
          <a:p>
            <a:r>
              <a:rPr lang="en-NZ" sz="1200" b="0" i="0" u="none" strike="noStrike" kern="1200" baseline="0" dirty="0" err="1" smtClean="0">
                <a:solidFill>
                  <a:schemeClr val="tx1"/>
                </a:solidFill>
                <a:latin typeface="+mn-lt"/>
                <a:ea typeface="+mn-ea"/>
                <a:cs typeface="+mn-cs"/>
              </a:rPr>
              <a:t>defense</a:t>
            </a:r>
            <a:r>
              <a:rPr lang="en-NZ" sz="1200" b="0" i="0" u="none" strike="noStrike" kern="1200" baseline="0" dirty="0" smtClean="0">
                <a:solidFill>
                  <a:schemeClr val="tx1"/>
                </a:solidFill>
                <a:latin typeface="+mn-lt"/>
                <a:ea typeface="+mn-ea"/>
                <a:cs typeface="+mn-cs"/>
              </a:rPr>
              <a:t> strategy is employed, broadening the scope of </a:t>
            </a:r>
            <a:r>
              <a:rPr lang="en-NZ" sz="1200" b="0" i="0" u="none" strike="noStrike" kern="1200" baseline="0" dirty="0" err="1" smtClean="0">
                <a:solidFill>
                  <a:schemeClr val="tx1"/>
                </a:solidFill>
                <a:latin typeface="+mn-lt"/>
                <a:ea typeface="+mn-ea"/>
                <a:cs typeface="+mn-cs"/>
              </a:rPr>
              <a:t>defense</a:t>
            </a:r>
            <a:r>
              <a:rPr lang="en-NZ" sz="1200" b="0" i="0" u="none" strike="noStrike" kern="1200" baseline="0" dirty="0" smtClean="0">
                <a:solidFill>
                  <a:schemeClr val="tx1"/>
                </a:solidFill>
                <a:latin typeface="+mn-lt"/>
                <a:ea typeface="+mn-ea"/>
                <a:cs typeface="+mn-cs"/>
              </a:rPr>
              <a:t> to more</a:t>
            </a:r>
          </a:p>
          <a:p>
            <a:r>
              <a:rPr lang="en-NZ" sz="1200" b="0" i="0" u="none" strike="noStrike" kern="1200" baseline="0" dirty="0" smtClean="0">
                <a:solidFill>
                  <a:schemeClr val="tx1"/>
                </a:solidFill>
                <a:latin typeface="+mn-lt"/>
                <a:ea typeface="+mn-ea"/>
                <a:cs typeface="+mn-cs"/>
              </a:rPr>
              <a:t>general-purpose computer security measures. These include more sophisticated</a:t>
            </a:r>
          </a:p>
          <a:p>
            <a:r>
              <a:rPr lang="en-NZ" sz="1200" b="0" i="0" u="none" strike="noStrike" kern="1200" baseline="0" dirty="0" smtClean="0">
                <a:solidFill>
                  <a:schemeClr val="tx1"/>
                </a:solidFill>
                <a:latin typeface="+mn-lt"/>
                <a:ea typeface="+mn-ea"/>
                <a:cs typeface="+mn-cs"/>
              </a:rPr>
              <a:t>anti-virus approaches. We now highlight two of the most important.</a:t>
            </a:r>
          </a:p>
          <a:p>
            <a:endParaRPr lang="en-US" sz="1200" b="0" i="0" u="none" strike="noStrike" kern="1200" baseline="0" dirty="0" smtClean="0">
              <a:solidFill>
                <a:schemeClr val="tx1"/>
              </a:solidFill>
              <a:latin typeface="+mn-lt"/>
              <a:ea typeface="+mn-ea"/>
              <a:cs typeface="+mn-cs"/>
            </a:endParaRPr>
          </a:p>
          <a:p>
            <a:r>
              <a:rPr lang="en-NZ" sz="1200" b="1" i="1" u="none" strike="noStrike" kern="1200" baseline="0" dirty="0" smtClean="0">
                <a:solidFill>
                  <a:schemeClr val="tx1"/>
                </a:solidFill>
                <a:latin typeface="+mn-lt"/>
                <a:ea typeface="+mn-ea"/>
                <a:cs typeface="+mn-cs"/>
              </a:rPr>
              <a:t>GENERIC DECRYPTION </a:t>
            </a:r>
            <a:r>
              <a:rPr lang="en-NZ" sz="1200" b="0" i="0" u="none" strike="noStrike" kern="1200" baseline="0" dirty="0" smtClean="0">
                <a:solidFill>
                  <a:schemeClr val="tx1"/>
                </a:solidFill>
                <a:latin typeface="+mn-lt"/>
                <a:ea typeface="+mn-ea"/>
                <a:cs typeface="+mn-cs"/>
              </a:rPr>
              <a:t>Generic decryption (GD) technology enables the antivirus</a:t>
            </a:r>
          </a:p>
          <a:p>
            <a:r>
              <a:rPr lang="en-NZ" sz="1200" b="0" i="0" u="none" strike="noStrike" kern="1200" baseline="0" dirty="0" smtClean="0">
                <a:solidFill>
                  <a:schemeClr val="tx1"/>
                </a:solidFill>
                <a:latin typeface="+mn-lt"/>
                <a:ea typeface="+mn-ea"/>
                <a:cs typeface="+mn-cs"/>
              </a:rPr>
              <a:t>program to easily detect even the most complex polymorphic viruses and other</a:t>
            </a:r>
          </a:p>
          <a:p>
            <a:r>
              <a:rPr lang="en-NZ" sz="1200" b="0" i="0" u="none" strike="noStrike" kern="1200" baseline="0" dirty="0" smtClean="0">
                <a:solidFill>
                  <a:schemeClr val="tx1"/>
                </a:solidFill>
                <a:latin typeface="+mn-lt"/>
                <a:ea typeface="+mn-ea"/>
                <a:cs typeface="+mn-cs"/>
              </a:rPr>
              <a:t>malware, while maintaining fast scanning speeds [NACH97]. Recall that when a file</a:t>
            </a:r>
          </a:p>
          <a:p>
            <a:r>
              <a:rPr lang="en-NZ" sz="1200" b="0" i="0" u="none" strike="noStrike" kern="1200" baseline="0" dirty="0" smtClean="0">
                <a:solidFill>
                  <a:schemeClr val="tx1"/>
                </a:solidFill>
                <a:latin typeface="+mn-lt"/>
                <a:ea typeface="+mn-ea"/>
                <a:cs typeface="+mn-cs"/>
              </a:rPr>
              <a:t>containing a polymorphic virus is executed, the virus must decrypt itself to activate.</a:t>
            </a:r>
          </a:p>
          <a:p>
            <a:endParaRPr lang="en-US"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In order to detect such a structure, executable files are run through a GD scanner,</a:t>
            </a:r>
          </a:p>
          <a:p>
            <a:r>
              <a:rPr lang="en-NZ" sz="1200" b="0" i="0" u="none" strike="noStrike" kern="1200" baseline="0" dirty="0" smtClean="0">
                <a:solidFill>
                  <a:schemeClr val="tx1"/>
                </a:solidFill>
                <a:latin typeface="+mn-lt"/>
                <a:ea typeface="+mn-ea"/>
                <a:cs typeface="+mn-cs"/>
              </a:rPr>
              <a:t>which contains the following elements: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CPU emulator: </a:t>
            </a:r>
            <a:r>
              <a:rPr lang="en-NZ" sz="1200" b="0" i="0" u="none" strike="noStrike" kern="1200" baseline="0" dirty="0" smtClean="0">
                <a:solidFill>
                  <a:schemeClr val="tx1"/>
                </a:solidFill>
                <a:latin typeface="+mn-lt"/>
                <a:ea typeface="+mn-ea"/>
                <a:cs typeface="+mn-cs"/>
              </a:rPr>
              <a:t>A software-based virtual computer. Instructions in an executable</a:t>
            </a:r>
          </a:p>
          <a:p>
            <a:r>
              <a:rPr lang="en-NZ" sz="1200" b="0" i="0" u="none" strike="noStrike" kern="1200" baseline="0" dirty="0" smtClean="0">
                <a:solidFill>
                  <a:schemeClr val="tx1"/>
                </a:solidFill>
                <a:latin typeface="+mn-lt"/>
                <a:ea typeface="+mn-ea"/>
                <a:cs typeface="+mn-cs"/>
              </a:rPr>
              <a:t>file are interpreted by the emulator rather than executed on the underlying</a:t>
            </a:r>
          </a:p>
          <a:p>
            <a:r>
              <a:rPr lang="en-NZ" sz="1200" b="0" i="0" u="none" strike="noStrike" kern="1200" baseline="0" dirty="0" smtClean="0">
                <a:solidFill>
                  <a:schemeClr val="tx1"/>
                </a:solidFill>
                <a:latin typeface="+mn-lt"/>
                <a:ea typeface="+mn-ea"/>
                <a:cs typeface="+mn-cs"/>
              </a:rPr>
              <a:t>processor. The emulator includes software versions of all registers and other</a:t>
            </a:r>
          </a:p>
          <a:p>
            <a:r>
              <a:rPr lang="en-NZ" sz="1200" b="0" i="0" u="none" strike="noStrike" kern="1200" baseline="0" dirty="0" smtClean="0">
                <a:solidFill>
                  <a:schemeClr val="tx1"/>
                </a:solidFill>
                <a:latin typeface="+mn-lt"/>
                <a:ea typeface="+mn-ea"/>
                <a:cs typeface="+mn-cs"/>
              </a:rPr>
              <a:t>processor hardware, so that the underlying processor is unaffected by programs</a:t>
            </a:r>
          </a:p>
          <a:p>
            <a:r>
              <a:rPr lang="en-NZ" sz="1200" b="0" i="0" u="none" strike="noStrike" kern="1200" baseline="0" dirty="0" smtClean="0">
                <a:solidFill>
                  <a:schemeClr val="tx1"/>
                </a:solidFill>
                <a:latin typeface="+mn-lt"/>
                <a:ea typeface="+mn-ea"/>
                <a:cs typeface="+mn-cs"/>
              </a:rPr>
              <a:t>interpreted on the emulator.</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Virus signature scanner: </a:t>
            </a:r>
            <a:r>
              <a:rPr lang="en-NZ" sz="1200" b="0" i="0" u="none" strike="noStrike" kern="1200" baseline="0" dirty="0" smtClean="0">
                <a:solidFill>
                  <a:schemeClr val="tx1"/>
                </a:solidFill>
                <a:latin typeface="+mn-lt"/>
                <a:ea typeface="+mn-ea"/>
                <a:cs typeface="+mn-cs"/>
              </a:rPr>
              <a:t>A module that scans the target code looking for</a:t>
            </a:r>
          </a:p>
          <a:p>
            <a:r>
              <a:rPr lang="en-NZ" sz="1200" b="0" i="0" u="none" strike="noStrike" kern="1200" baseline="0" dirty="0" smtClean="0">
                <a:solidFill>
                  <a:schemeClr val="tx1"/>
                </a:solidFill>
                <a:latin typeface="+mn-lt"/>
                <a:ea typeface="+mn-ea"/>
                <a:cs typeface="+mn-cs"/>
              </a:rPr>
              <a:t>known malware signatures.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Emulation control module: </a:t>
            </a:r>
            <a:r>
              <a:rPr lang="en-NZ" sz="1200" b="0" i="0" u="none" strike="noStrike" kern="1200" baseline="0" dirty="0" smtClean="0">
                <a:solidFill>
                  <a:schemeClr val="tx1"/>
                </a:solidFill>
                <a:latin typeface="+mn-lt"/>
                <a:ea typeface="+mn-ea"/>
                <a:cs typeface="+mn-cs"/>
              </a:rPr>
              <a:t>Controls the execution of the target code.</a:t>
            </a:r>
          </a:p>
          <a:p>
            <a:r>
              <a:rPr lang="en-NZ" sz="1200" b="0" i="0" u="none" strike="noStrike" kern="1200" baseline="0" dirty="0" smtClean="0">
                <a:solidFill>
                  <a:schemeClr val="tx1"/>
                </a:solidFill>
                <a:latin typeface="+mn-lt"/>
                <a:ea typeface="+mn-ea"/>
                <a:cs typeface="+mn-cs"/>
              </a:rPr>
              <a:t>At the start of each simulation, the emulator begins interpreting instructions</a:t>
            </a:r>
          </a:p>
          <a:p>
            <a:r>
              <a:rPr lang="en-NZ" sz="1200" b="0" i="0" u="none" strike="noStrike" kern="1200" baseline="0" dirty="0" smtClean="0">
                <a:solidFill>
                  <a:schemeClr val="tx1"/>
                </a:solidFill>
                <a:latin typeface="+mn-lt"/>
                <a:ea typeface="+mn-ea"/>
                <a:cs typeface="+mn-cs"/>
              </a:rPr>
              <a:t>in the target code, one at a time. Thus, if the code includes a decryption routine</a:t>
            </a:r>
          </a:p>
          <a:p>
            <a:r>
              <a:rPr lang="en-NZ" sz="1200" b="0" i="0" u="none" strike="noStrike" kern="1200" baseline="0" dirty="0" smtClean="0">
                <a:solidFill>
                  <a:schemeClr val="tx1"/>
                </a:solidFill>
                <a:latin typeface="+mn-lt"/>
                <a:ea typeface="+mn-ea"/>
                <a:cs typeface="+mn-cs"/>
              </a:rPr>
              <a:t>that decrypts and hence exposes the malware, that code is interpreted. In effect, the</a:t>
            </a:r>
          </a:p>
          <a:p>
            <a:r>
              <a:rPr lang="en-NZ" sz="1200" b="0" i="0" u="none" strike="noStrike" kern="1200" baseline="0" dirty="0" smtClean="0">
                <a:solidFill>
                  <a:schemeClr val="tx1"/>
                </a:solidFill>
                <a:latin typeface="+mn-lt"/>
                <a:ea typeface="+mn-ea"/>
                <a:cs typeface="+mn-cs"/>
              </a:rPr>
              <a:t>malware does the work for the anti-virus program by exposing itself. Periodically,</a:t>
            </a:r>
          </a:p>
          <a:p>
            <a:r>
              <a:rPr lang="en-NZ" sz="1200" b="0" i="0" u="none" strike="noStrike" kern="1200" baseline="0" dirty="0" smtClean="0">
                <a:solidFill>
                  <a:schemeClr val="tx1"/>
                </a:solidFill>
                <a:latin typeface="+mn-lt"/>
                <a:ea typeface="+mn-ea"/>
                <a:cs typeface="+mn-cs"/>
              </a:rPr>
              <a:t>the control module interrupts interpretation to scan the target code for malware</a:t>
            </a:r>
          </a:p>
          <a:p>
            <a:r>
              <a:rPr lang="en-NZ" sz="1200" b="0" i="0" u="none" strike="noStrike" kern="1200" baseline="0" dirty="0" smtClean="0">
                <a:solidFill>
                  <a:schemeClr val="tx1"/>
                </a:solidFill>
                <a:latin typeface="+mn-lt"/>
                <a:ea typeface="+mn-ea"/>
                <a:cs typeface="+mn-cs"/>
              </a:rPr>
              <a:t>signatures.</a:t>
            </a:r>
          </a:p>
          <a:p>
            <a:r>
              <a:rPr lang="en-NZ" sz="1200" b="0" i="0" u="none" strike="noStrike" kern="1200" baseline="0" dirty="0" smtClean="0">
                <a:solidFill>
                  <a:schemeClr val="tx1"/>
                </a:solidFill>
                <a:latin typeface="+mn-lt"/>
                <a:ea typeface="+mn-ea"/>
                <a:cs typeface="+mn-cs"/>
              </a:rPr>
              <a:t>During interpretation, the target code can cause no damage to the actual</a:t>
            </a:r>
          </a:p>
          <a:p>
            <a:r>
              <a:rPr lang="en-NZ" sz="1200" b="0" i="0" u="none" strike="noStrike" kern="1200" baseline="0" dirty="0" smtClean="0">
                <a:solidFill>
                  <a:schemeClr val="tx1"/>
                </a:solidFill>
                <a:latin typeface="+mn-lt"/>
                <a:ea typeface="+mn-ea"/>
                <a:cs typeface="+mn-cs"/>
              </a:rPr>
              <a:t>personal computer environment, because it is being interpreted in a completely</a:t>
            </a:r>
          </a:p>
          <a:p>
            <a:r>
              <a:rPr lang="en-NZ" sz="1200" b="0" i="0" u="none" strike="noStrike" kern="1200" baseline="0" dirty="0" smtClean="0">
                <a:solidFill>
                  <a:schemeClr val="tx1"/>
                </a:solidFill>
                <a:latin typeface="+mn-lt"/>
                <a:ea typeface="+mn-ea"/>
                <a:cs typeface="+mn-cs"/>
              </a:rPr>
              <a:t>controlled environment.</a:t>
            </a:r>
          </a:p>
          <a:p>
            <a:r>
              <a:rPr lang="en-NZ" sz="1200" b="0" i="0" u="none" strike="noStrike" kern="1200" baseline="0" dirty="0" smtClean="0">
                <a:solidFill>
                  <a:schemeClr val="tx1"/>
                </a:solidFill>
                <a:latin typeface="+mn-lt"/>
                <a:ea typeface="+mn-ea"/>
                <a:cs typeface="+mn-cs"/>
              </a:rPr>
              <a:t>The most difficult design issue with a GD scanner is to determine how long</a:t>
            </a:r>
          </a:p>
          <a:p>
            <a:r>
              <a:rPr lang="en-NZ" sz="1200" b="0" i="0" u="none" strike="noStrike" kern="1200" baseline="0" dirty="0" smtClean="0">
                <a:solidFill>
                  <a:schemeClr val="tx1"/>
                </a:solidFill>
                <a:latin typeface="+mn-lt"/>
                <a:ea typeface="+mn-ea"/>
                <a:cs typeface="+mn-cs"/>
              </a:rPr>
              <a:t>to run each interpretation. Typically, malware elements are activated soon after</a:t>
            </a:r>
          </a:p>
          <a:p>
            <a:r>
              <a:rPr lang="en-NZ" sz="1200" b="0" i="0" u="none" strike="noStrike" kern="1200" baseline="0" dirty="0" smtClean="0">
                <a:solidFill>
                  <a:schemeClr val="tx1"/>
                </a:solidFill>
                <a:latin typeface="+mn-lt"/>
                <a:ea typeface="+mn-ea"/>
                <a:cs typeface="+mn-cs"/>
              </a:rPr>
              <a:t>a program begins executing, but this need not be the case. The longer the scanner</a:t>
            </a:r>
          </a:p>
          <a:p>
            <a:r>
              <a:rPr lang="en-NZ" sz="1200" b="0" i="0" u="none" strike="noStrike" kern="1200" baseline="0" dirty="0" smtClean="0">
                <a:solidFill>
                  <a:schemeClr val="tx1"/>
                </a:solidFill>
                <a:latin typeface="+mn-lt"/>
                <a:ea typeface="+mn-ea"/>
                <a:cs typeface="+mn-cs"/>
              </a:rPr>
              <a:t>emulates a particular program, the more likely it is to catch any hidden malware.</a:t>
            </a:r>
          </a:p>
          <a:p>
            <a:r>
              <a:rPr lang="en-NZ" sz="1200" b="0" i="0" u="none" strike="noStrike" kern="1200" baseline="0" dirty="0" smtClean="0">
                <a:solidFill>
                  <a:schemeClr val="tx1"/>
                </a:solidFill>
                <a:latin typeface="+mn-lt"/>
                <a:ea typeface="+mn-ea"/>
                <a:cs typeface="+mn-cs"/>
              </a:rPr>
              <a:t>However, the anti-virus program can take up only a limited amount of time and</a:t>
            </a:r>
          </a:p>
          <a:p>
            <a:r>
              <a:rPr lang="en-NZ" sz="1200" b="0" i="0" u="none" strike="noStrike" kern="1200" baseline="0" dirty="0" smtClean="0">
                <a:solidFill>
                  <a:schemeClr val="tx1"/>
                </a:solidFill>
                <a:latin typeface="+mn-lt"/>
                <a:ea typeface="+mn-ea"/>
                <a:cs typeface="+mn-cs"/>
              </a:rPr>
              <a:t>resources before users complain of degraded system performance.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See: http://vxheaven.org/lib/static/vdat/epunders.htm</a:t>
            </a:r>
            <a:endParaRPr lang="en-NZ" dirty="0"/>
          </a:p>
        </p:txBody>
      </p:sp>
    </p:spTree>
    <p:extLst>
      <p:ext uri="{BB962C8B-B14F-4D97-AF65-F5344CB8AC3E}">
        <p14:creationId xmlns:p14="http://schemas.microsoft.com/office/powerpoint/2010/main" val="100226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i="1" u="none" strike="noStrike" kern="1200" baseline="0" dirty="0" smtClean="0">
                <a:solidFill>
                  <a:schemeClr val="tx1"/>
                </a:solidFill>
                <a:latin typeface="+mn-lt"/>
                <a:ea typeface="+mn-ea"/>
                <a:cs typeface="+mn-cs"/>
              </a:rPr>
              <a:t>HOST-BASED BEHAVIOR-BLOCKING SOFTWARE </a:t>
            </a:r>
            <a:r>
              <a:rPr lang="en-NZ" sz="1200" b="0" i="0" u="none" strike="noStrike" kern="1200" baseline="0" dirty="0" smtClean="0">
                <a:solidFill>
                  <a:schemeClr val="tx1"/>
                </a:solidFill>
                <a:latin typeface="+mn-lt"/>
                <a:ea typeface="+mn-ea"/>
                <a:cs typeface="+mn-cs"/>
              </a:rPr>
              <a:t>Unlike heuristics or </a:t>
            </a:r>
            <a:r>
              <a:rPr lang="en-NZ" sz="1200" b="0" i="0" u="none" strike="noStrike" kern="1200" baseline="0" dirty="0" err="1" smtClean="0">
                <a:solidFill>
                  <a:schemeClr val="tx1"/>
                </a:solidFill>
                <a:latin typeface="+mn-lt"/>
                <a:ea typeface="+mn-ea"/>
                <a:cs typeface="+mn-cs"/>
              </a:rPr>
              <a:t>fingerprintbased</a:t>
            </a:r>
            <a:endParaRPr lang="en-NZ"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scanners, </a:t>
            </a:r>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-blocking software integrates with the operating system of</a:t>
            </a:r>
          </a:p>
          <a:p>
            <a:r>
              <a:rPr lang="en-NZ" sz="1200" b="0" i="0" u="none" strike="noStrike" kern="1200" baseline="0" dirty="0" smtClean="0">
                <a:solidFill>
                  <a:schemeClr val="tx1"/>
                </a:solidFill>
                <a:latin typeface="+mn-lt"/>
                <a:ea typeface="+mn-ea"/>
                <a:cs typeface="+mn-cs"/>
              </a:rPr>
              <a:t>a host computer and monitors program </a:t>
            </a:r>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in real time for malicious actions</a:t>
            </a:r>
          </a:p>
          <a:p>
            <a:r>
              <a:rPr lang="en-NZ" sz="1200" b="0" i="0" u="none" strike="noStrike" kern="1200" baseline="0" dirty="0" smtClean="0">
                <a:solidFill>
                  <a:schemeClr val="tx1"/>
                </a:solidFill>
                <a:latin typeface="+mn-lt"/>
                <a:ea typeface="+mn-ea"/>
                <a:cs typeface="+mn-cs"/>
              </a:rPr>
              <a:t>[CONR02, NACH02]. The </a:t>
            </a:r>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blocking software then blocks potentially</a:t>
            </a:r>
          </a:p>
          <a:p>
            <a:r>
              <a:rPr lang="en-NZ" sz="1200" b="0" i="0" u="none" strike="noStrike" kern="1200" baseline="0" dirty="0" smtClean="0">
                <a:solidFill>
                  <a:schemeClr val="tx1"/>
                </a:solidFill>
                <a:latin typeface="+mn-lt"/>
                <a:ea typeface="+mn-ea"/>
                <a:cs typeface="+mn-cs"/>
              </a:rPr>
              <a:t>malicious actions before they have a chance to affect the system. Monitored</a:t>
            </a:r>
          </a:p>
          <a:p>
            <a:r>
              <a:rPr lang="en-NZ" sz="1200" b="0" i="0" u="none" strike="noStrike" kern="1200" baseline="0" dirty="0" err="1" smtClean="0">
                <a:solidFill>
                  <a:schemeClr val="tx1"/>
                </a:solidFill>
                <a:latin typeface="+mn-lt"/>
                <a:ea typeface="+mn-ea"/>
                <a:cs typeface="+mn-cs"/>
              </a:rPr>
              <a:t>behaviors</a:t>
            </a:r>
            <a:r>
              <a:rPr lang="en-NZ" sz="1200" b="0" i="0" u="none" strike="noStrike" kern="1200" baseline="0" dirty="0" smtClean="0">
                <a:solidFill>
                  <a:schemeClr val="tx1"/>
                </a:solidFill>
                <a:latin typeface="+mn-lt"/>
                <a:ea typeface="+mn-ea"/>
                <a:cs typeface="+mn-cs"/>
              </a:rPr>
              <a:t> can include</a:t>
            </a:r>
          </a:p>
          <a:p>
            <a:r>
              <a:rPr lang="en-NZ" sz="1200" b="0" i="0" u="none" strike="noStrike" kern="1200" baseline="0" dirty="0" smtClean="0">
                <a:solidFill>
                  <a:schemeClr val="tx1"/>
                </a:solidFill>
                <a:latin typeface="+mn-lt"/>
                <a:ea typeface="+mn-ea"/>
                <a:cs typeface="+mn-cs"/>
              </a:rPr>
              <a:t>• Attempts to open, view, delete, and/or modify files;</a:t>
            </a:r>
          </a:p>
          <a:p>
            <a:r>
              <a:rPr lang="en-NZ" sz="1200" b="0" i="0" u="none" strike="noStrike" kern="1200" baseline="0" dirty="0" smtClean="0">
                <a:solidFill>
                  <a:schemeClr val="tx1"/>
                </a:solidFill>
                <a:latin typeface="+mn-lt"/>
                <a:ea typeface="+mn-ea"/>
                <a:cs typeface="+mn-cs"/>
              </a:rPr>
              <a:t>• Attempts to format disk drives and other unrecoverable disk operations;</a:t>
            </a:r>
          </a:p>
          <a:p>
            <a:r>
              <a:rPr lang="en-NZ" sz="1200" b="0" i="0" u="none" strike="noStrike" kern="1200" baseline="0" dirty="0" smtClean="0">
                <a:solidFill>
                  <a:schemeClr val="tx1"/>
                </a:solidFill>
                <a:latin typeface="+mn-lt"/>
                <a:ea typeface="+mn-ea"/>
                <a:cs typeface="+mn-cs"/>
              </a:rPr>
              <a:t>• Modifications to the logic of executable files or macros;</a:t>
            </a:r>
          </a:p>
          <a:p>
            <a:r>
              <a:rPr lang="en-NZ" sz="1200" b="0" i="0" u="none" strike="noStrike" kern="1200" baseline="0" dirty="0" smtClean="0">
                <a:solidFill>
                  <a:schemeClr val="tx1"/>
                </a:solidFill>
                <a:latin typeface="+mn-lt"/>
                <a:ea typeface="+mn-ea"/>
                <a:cs typeface="+mn-cs"/>
              </a:rPr>
              <a:t>• Modification of critical system settings, such as start-up settings;</a:t>
            </a:r>
          </a:p>
          <a:p>
            <a:r>
              <a:rPr lang="en-NZ" sz="1200" b="0" i="0" u="none" strike="noStrike" kern="1200" baseline="0" dirty="0" smtClean="0">
                <a:solidFill>
                  <a:schemeClr val="tx1"/>
                </a:solidFill>
                <a:latin typeface="+mn-lt"/>
                <a:ea typeface="+mn-ea"/>
                <a:cs typeface="+mn-cs"/>
              </a:rPr>
              <a:t>• Scripting of e-mail and instant messaging clients to send executable content; and</a:t>
            </a:r>
          </a:p>
          <a:p>
            <a:r>
              <a:rPr lang="en-NZ" sz="1200" b="0" i="0" u="none" strike="noStrike" kern="1200" baseline="0" dirty="0" smtClean="0">
                <a:solidFill>
                  <a:schemeClr val="tx1"/>
                </a:solidFill>
                <a:latin typeface="+mn-lt"/>
                <a:ea typeface="+mn-ea"/>
                <a:cs typeface="+mn-cs"/>
              </a:rPr>
              <a:t>• Initiation of network communications.</a:t>
            </a:r>
          </a:p>
          <a:p>
            <a:r>
              <a:rPr lang="en-NZ" sz="1200" b="0" i="0" u="none" strike="noStrike" kern="1200" baseline="0" dirty="0" smtClean="0">
                <a:solidFill>
                  <a:schemeClr val="tx1"/>
                </a:solidFill>
                <a:latin typeface="+mn-lt"/>
                <a:ea typeface="+mn-ea"/>
                <a:cs typeface="+mn-cs"/>
              </a:rPr>
              <a:t>Because a </a:t>
            </a:r>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blocker can block suspicious software in real time, it has an</a:t>
            </a:r>
          </a:p>
          <a:p>
            <a:r>
              <a:rPr lang="en-NZ" sz="1200" b="0" i="0" u="none" strike="noStrike" kern="1200" baseline="0" dirty="0" smtClean="0">
                <a:solidFill>
                  <a:schemeClr val="tx1"/>
                </a:solidFill>
                <a:latin typeface="+mn-lt"/>
                <a:ea typeface="+mn-ea"/>
                <a:cs typeface="+mn-cs"/>
              </a:rPr>
              <a:t>advantage over such established anti-virus detection techniques as fingerprinting or</a:t>
            </a:r>
          </a:p>
          <a:p>
            <a:r>
              <a:rPr lang="en-NZ" sz="1200" b="0" i="0" u="none" strike="noStrike" kern="1200" baseline="0" dirty="0" smtClean="0">
                <a:solidFill>
                  <a:schemeClr val="tx1"/>
                </a:solidFill>
                <a:latin typeface="+mn-lt"/>
                <a:ea typeface="+mn-ea"/>
                <a:cs typeface="+mn-cs"/>
              </a:rPr>
              <a:t>heuristics. There are literally trillions of different ways to obfuscate and rearrange the</a:t>
            </a:r>
          </a:p>
          <a:p>
            <a:r>
              <a:rPr lang="en-NZ" sz="1200" b="0" i="0" u="none" strike="noStrike" kern="1200" baseline="0" dirty="0" smtClean="0">
                <a:solidFill>
                  <a:schemeClr val="tx1"/>
                </a:solidFill>
                <a:latin typeface="+mn-lt"/>
                <a:ea typeface="+mn-ea"/>
                <a:cs typeface="+mn-cs"/>
              </a:rPr>
              <a:t>instructions of a virus or worm, many of which will evade detection by a fingerprint</a:t>
            </a:r>
          </a:p>
          <a:p>
            <a:r>
              <a:rPr lang="en-NZ" sz="1200" b="0" i="0" u="none" strike="noStrike" kern="1200" baseline="0" dirty="0" smtClean="0">
                <a:solidFill>
                  <a:schemeClr val="tx1"/>
                </a:solidFill>
                <a:latin typeface="+mn-lt"/>
                <a:ea typeface="+mn-ea"/>
                <a:cs typeface="+mn-cs"/>
              </a:rPr>
              <a:t>scanner or heuristic. But eventually, malicious code must make a well-defined request</a:t>
            </a:r>
          </a:p>
          <a:p>
            <a:r>
              <a:rPr lang="en-NZ" sz="1200" b="0" i="0" u="none" strike="noStrike" kern="1200" baseline="0" dirty="0" smtClean="0">
                <a:solidFill>
                  <a:schemeClr val="tx1"/>
                </a:solidFill>
                <a:latin typeface="+mn-lt"/>
                <a:ea typeface="+mn-ea"/>
                <a:cs typeface="+mn-cs"/>
              </a:rPr>
              <a:t>to the operating system. Given that the </a:t>
            </a:r>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blocker can intercept all such</a:t>
            </a:r>
          </a:p>
          <a:p>
            <a:r>
              <a:rPr lang="en-NZ" sz="1200" b="0" i="0" u="none" strike="noStrike" kern="1200" baseline="0" dirty="0" smtClean="0">
                <a:solidFill>
                  <a:schemeClr val="tx1"/>
                </a:solidFill>
                <a:latin typeface="+mn-lt"/>
                <a:ea typeface="+mn-ea"/>
                <a:cs typeface="+mn-cs"/>
              </a:rPr>
              <a:t>requests, it can identify and block malicious actions regardless of how obfuscated the</a:t>
            </a:r>
          </a:p>
          <a:p>
            <a:r>
              <a:rPr lang="en-NZ" sz="1200" b="0" i="0" u="none" strike="noStrike" kern="1200" baseline="0" dirty="0" smtClean="0">
                <a:solidFill>
                  <a:schemeClr val="tx1"/>
                </a:solidFill>
                <a:latin typeface="+mn-lt"/>
                <a:ea typeface="+mn-ea"/>
                <a:cs typeface="+mn-cs"/>
              </a:rPr>
              <a:t>program logic appears to be.</a:t>
            </a:r>
          </a:p>
          <a:p>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blocking alone has limitations. Because the malicious code must</a:t>
            </a:r>
          </a:p>
          <a:p>
            <a:r>
              <a:rPr lang="en-NZ" sz="1200" b="0" i="0" u="none" strike="noStrike" kern="1200" baseline="0" dirty="0" smtClean="0">
                <a:solidFill>
                  <a:schemeClr val="tx1"/>
                </a:solidFill>
                <a:latin typeface="+mn-lt"/>
                <a:ea typeface="+mn-ea"/>
                <a:cs typeface="+mn-cs"/>
              </a:rPr>
              <a:t>run on the target machine before all its </a:t>
            </a:r>
            <a:r>
              <a:rPr lang="en-NZ" sz="1200" b="0" i="0" u="none" strike="noStrike" kern="1200" baseline="0" dirty="0" err="1" smtClean="0">
                <a:solidFill>
                  <a:schemeClr val="tx1"/>
                </a:solidFill>
                <a:latin typeface="+mn-lt"/>
                <a:ea typeface="+mn-ea"/>
                <a:cs typeface="+mn-cs"/>
              </a:rPr>
              <a:t>behaviors</a:t>
            </a:r>
            <a:r>
              <a:rPr lang="en-NZ" sz="1200" b="0" i="0" u="none" strike="noStrike" kern="1200" baseline="0" dirty="0" smtClean="0">
                <a:solidFill>
                  <a:schemeClr val="tx1"/>
                </a:solidFill>
                <a:latin typeface="+mn-lt"/>
                <a:ea typeface="+mn-ea"/>
                <a:cs typeface="+mn-cs"/>
              </a:rPr>
              <a:t> can be identified, it can cause</a:t>
            </a:r>
          </a:p>
          <a:p>
            <a:r>
              <a:rPr lang="en-NZ" sz="1200" b="0" i="0" u="none" strike="noStrike" kern="1200" baseline="0" dirty="0" smtClean="0">
                <a:solidFill>
                  <a:schemeClr val="tx1"/>
                </a:solidFill>
                <a:latin typeface="+mn-lt"/>
                <a:ea typeface="+mn-ea"/>
                <a:cs typeface="+mn-cs"/>
              </a:rPr>
              <a:t>harm before it has been detected and blocked. For example, a new item of malware</a:t>
            </a:r>
          </a:p>
          <a:p>
            <a:r>
              <a:rPr lang="en-NZ" sz="1200" b="0" i="0" u="none" strike="noStrike" kern="1200" baseline="0" dirty="0" smtClean="0">
                <a:solidFill>
                  <a:schemeClr val="tx1"/>
                </a:solidFill>
                <a:latin typeface="+mn-lt"/>
                <a:ea typeface="+mn-ea"/>
                <a:cs typeface="+mn-cs"/>
              </a:rPr>
              <a:t>might shuffle a number of seemingly unimportant files around the hard drive before</a:t>
            </a:r>
          </a:p>
          <a:p>
            <a:r>
              <a:rPr lang="en-NZ" sz="1200" b="0" i="0" u="none" strike="noStrike" kern="1200" baseline="0" dirty="0" smtClean="0">
                <a:solidFill>
                  <a:schemeClr val="tx1"/>
                </a:solidFill>
                <a:latin typeface="+mn-lt"/>
                <a:ea typeface="+mn-ea"/>
                <a:cs typeface="+mn-cs"/>
              </a:rPr>
              <a:t>modifying a single file and being blocked. Even though the actual modification was</a:t>
            </a:r>
          </a:p>
          <a:p>
            <a:r>
              <a:rPr lang="en-NZ" sz="1200" b="0" i="0" u="none" strike="noStrike" kern="1200" baseline="0" dirty="0" smtClean="0">
                <a:solidFill>
                  <a:schemeClr val="tx1"/>
                </a:solidFill>
                <a:latin typeface="+mn-lt"/>
                <a:ea typeface="+mn-ea"/>
                <a:cs typeface="+mn-cs"/>
              </a:rPr>
              <a:t>blocked, the user may be unable to locate his or her files, causing a loss to productivity</a:t>
            </a:r>
          </a:p>
          <a:p>
            <a:r>
              <a:rPr lang="en-NZ" sz="1200" b="0" i="0" u="none" strike="noStrike" kern="1200" baseline="0" dirty="0" smtClean="0">
                <a:solidFill>
                  <a:schemeClr val="tx1"/>
                </a:solidFill>
                <a:latin typeface="+mn-lt"/>
                <a:ea typeface="+mn-ea"/>
                <a:cs typeface="+mn-cs"/>
              </a:rPr>
              <a:t>or possibly worse.</a:t>
            </a:r>
            <a:endParaRPr lang="en-NZ" dirty="0"/>
          </a:p>
        </p:txBody>
      </p:sp>
    </p:spTree>
    <p:extLst>
      <p:ext uri="{BB962C8B-B14F-4D97-AF65-F5344CB8AC3E}">
        <p14:creationId xmlns:p14="http://schemas.microsoft.com/office/powerpoint/2010/main" val="153628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50297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mn-lt"/>
                <a:ea typeface="+mn-ea"/>
                <a:cs typeface="+mn-cs"/>
              </a:rPr>
              <a:t>The final location where anti-virus software is used is in a distributed configuration. It</a:t>
            </a:r>
          </a:p>
          <a:p>
            <a:r>
              <a:rPr lang="en-NZ" sz="1200" b="0" i="0" u="none" strike="noStrike" kern="1200" baseline="0" dirty="0" smtClean="0">
                <a:solidFill>
                  <a:schemeClr val="tx1"/>
                </a:solidFill>
                <a:latin typeface="+mn-lt"/>
                <a:ea typeface="+mn-ea"/>
                <a:cs typeface="+mn-cs"/>
              </a:rPr>
              <a:t>gathers data from a large number of both host-based and perimeter sensors, relays this</a:t>
            </a:r>
          </a:p>
          <a:p>
            <a:r>
              <a:rPr lang="en-NZ" sz="1200" b="0" i="0" u="none" strike="noStrike" kern="1200" baseline="0" dirty="0" smtClean="0">
                <a:solidFill>
                  <a:schemeClr val="tx1"/>
                </a:solidFill>
                <a:latin typeface="+mn-lt"/>
                <a:ea typeface="+mn-ea"/>
                <a:cs typeface="+mn-cs"/>
              </a:rPr>
              <a:t>intelligence to a central analysis system able to correlate and </a:t>
            </a:r>
            <a:r>
              <a:rPr lang="en-NZ" sz="1200" b="0" i="0" u="none" strike="noStrike" kern="1200" baseline="0" dirty="0" err="1" smtClean="0">
                <a:solidFill>
                  <a:schemeClr val="tx1"/>
                </a:solidFill>
                <a:latin typeface="+mn-lt"/>
                <a:ea typeface="+mn-ea"/>
                <a:cs typeface="+mn-cs"/>
              </a:rPr>
              <a:t>analyze</a:t>
            </a:r>
            <a:r>
              <a:rPr lang="en-NZ" sz="1200" b="0" i="0" u="none" strike="noStrike" kern="1200" baseline="0" dirty="0" smtClean="0">
                <a:solidFill>
                  <a:schemeClr val="tx1"/>
                </a:solidFill>
                <a:latin typeface="+mn-lt"/>
                <a:ea typeface="+mn-ea"/>
                <a:cs typeface="+mn-cs"/>
              </a:rPr>
              <a:t> the data, which</a:t>
            </a:r>
          </a:p>
          <a:p>
            <a:r>
              <a:rPr lang="en-NZ" sz="1200" b="0" i="0" u="none" strike="noStrike" kern="1200" baseline="0" dirty="0" smtClean="0">
                <a:solidFill>
                  <a:schemeClr val="tx1"/>
                </a:solidFill>
                <a:latin typeface="+mn-lt"/>
                <a:ea typeface="+mn-ea"/>
                <a:cs typeface="+mn-cs"/>
              </a:rPr>
              <a:t>can then return updated signatures and </a:t>
            </a:r>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patterns to enable all of the coordinated</a:t>
            </a:r>
          </a:p>
          <a:p>
            <a:r>
              <a:rPr lang="en-NZ" sz="1200" b="0" i="0" u="none" strike="noStrike" kern="1200" baseline="0" dirty="0" smtClean="0">
                <a:solidFill>
                  <a:schemeClr val="tx1"/>
                </a:solidFill>
                <a:latin typeface="+mn-lt"/>
                <a:ea typeface="+mn-ea"/>
                <a:cs typeface="+mn-cs"/>
              </a:rPr>
              <a:t>systems to respond and defend against malware attacks. A number of such</a:t>
            </a:r>
          </a:p>
          <a:p>
            <a:r>
              <a:rPr lang="en-NZ" sz="1200" b="0" i="0" u="none" strike="noStrike" kern="1200" baseline="0" dirty="0" smtClean="0">
                <a:solidFill>
                  <a:schemeClr val="tx1"/>
                </a:solidFill>
                <a:latin typeface="+mn-lt"/>
                <a:ea typeface="+mn-ea"/>
                <a:cs typeface="+mn-cs"/>
              </a:rPr>
              <a:t>systems have been proposed. One of the best known is the digital immune system.</a:t>
            </a:r>
          </a:p>
          <a:p>
            <a:endParaRPr lang="en-NZ" sz="1200" b="0" i="0" u="none" strike="noStrike" kern="1200" baseline="0" dirty="0" smtClean="0">
              <a:solidFill>
                <a:schemeClr val="tx1"/>
              </a:solidFill>
              <a:latin typeface="+mn-lt"/>
              <a:ea typeface="+mn-ea"/>
              <a:cs typeface="+mn-cs"/>
            </a:endParaRPr>
          </a:p>
          <a:p>
            <a:r>
              <a:rPr lang="en-NZ" sz="1200" b="1" i="1" u="none" strike="noStrike" kern="1200" baseline="0" dirty="0" smtClean="0">
                <a:solidFill>
                  <a:schemeClr val="tx1"/>
                </a:solidFill>
                <a:latin typeface="+mn-lt"/>
                <a:ea typeface="+mn-ea"/>
                <a:cs typeface="+mn-cs"/>
              </a:rPr>
              <a:t>DIGITAL IMMUNE SYSTEM </a:t>
            </a:r>
            <a:r>
              <a:rPr lang="en-NZ" sz="1200" b="0" i="0" u="none" strike="noStrike" kern="1200" baseline="0" dirty="0" smtClean="0">
                <a:solidFill>
                  <a:schemeClr val="tx1"/>
                </a:solidFill>
                <a:latin typeface="+mn-lt"/>
                <a:ea typeface="+mn-ea"/>
                <a:cs typeface="+mn-cs"/>
              </a:rPr>
              <a:t>The digital immune system is a comprehensive</a:t>
            </a:r>
          </a:p>
          <a:p>
            <a:r>
              <a:rPr lang="en-NZ" sz="1200" b="0" i="0" u="none" strike="noStrike" kern="1200" baseline="0" dirty="0" smtClean="0">
                <a:solidFill>
                  <a:schemeClr val="tx1"/>
                </a:solidFill>
                <a:latin typeface="+mn-lt"/>
                <a:ea typeface="+mn-ea"/>
                <a:cs typeface="+mn-cs"/>
              </a:rPr>
              <a:t>approach to virus protection developed by IBM [KEPH97a, KEPH97b, WHIT99]</a:t>
            </a:r>
          </a:p>
          <a:p>
            <a:r>
              <a:rPr lang="en-NZ" sz="1200" b="0" i="0" u="none" strike="noStrike" kern="1200" baseline="0" dirty="0" smtClean="0">
                <a:solidFill>
                  <a:schemeClr val="tx1"/>
                </a:solidFill>
                <a:latin typeface="+mn-lt"/>
                <a:ea typeface="+mn-ea"/>
                <a:cs typeface="+mn-cs"/>
              </a:rPr>
              <a:t>and subsequently refined by Symantec [SYMA01]. In 2010, their resulting Global</a:t>
            </a:r>
          </a:p>
          <a:p>
            <a:r>
              <a:rPr lang="en-NZ" sz="1200" b="0" i="0" u="none" strike="noStrike" kern="1200" baseline="0" dirty="0" smtClean="0">
                <a:solidFill>
                  <a:schemeClr val="tx1"/>
                </a:solidFill>
                <a:latin typeface="+mn-lt"/>
                <a:ea typeface="+mn-ea"/>
                <a:cs typeface="+mn-cs"/>
              </a:rPr>
              <a:t>Intelligence Network comprised more than 240,000 sensors, and gathered intelligence</a:t>
            </a:r>
          </a:p>
          <a:p>
            <a:r>
              <a:rPr lang="en-NZ" sz="1200" b="0" i="0" u="none" strike="noStrike" kern="1200" baseline="0" dirty="0" smtClean="0">
                <a:solidFill>
                  <a:schemeClr val="tx1"/>
                </a:solidFill>
                <a:latin typeface="+mn-lt"/>
                <a:ea typeface="+mn-ea"/>
                <a:cs typeface="+mn-cs"/>
              </a:rPr>
              <a:t>on malicious code from more than 133 million client, server, and gateway systems</a:t>
            </a:r>
          </a:p>
          <a:p>
            <a:r>
              <a:rPr lang="en-NZ" sz="1200" b="0" i="0" u="none" strike="noStrike" kern="1200" baseline="0" dirty="0" smtClean="0">
                <a:solidFill>
                  <a:schemeClr val="tx1"/>
                </a:solidFill>
                <a:latin typeface="+mn-lt"/>
                <a:ea typeface="+mn-ea"/>
                <a:cs typeface="+mn-cs"/>
              </a:rPr>
              <a:t>that have deployed Symantec anti-virus products [SYMA11]. The motivation for</a:t>
            </a:r>
          </a:p>
          <a:p>
            <a:r>
              <a:rPr lang="en-NZ" sz="1200" b="0" i="0" u="none" strike="noStrike" kern="1200" baseline="0" dirty="0" smtClean="0">
                <a:solidFill>
                  <a:schemeClr val="tx1"/>
                </a:solidFill>
                <a:latin typeface="+mn-lt"/>
                <a:ea typeface="+mn-ea"/>
                <a:cs typeface="+mn-cs"/>
              </a:rPr>
              <a:t>this development has been the rising threat of Internet-based virus propagation, and</a:t>
            </a:r>
          </a:p>
          <a:p>
            <a:r>
              <a:rPr lang="en-NZ" sz="1200" b="0" i="0" u="none" strike="noStrike" kern="1200" baseline="0" dirty="0" smtClean="0">
                <a:solidFill>
                  <a:schemeClr val="tx1"/>
                </a:solidFill>
                <a:latin typeface="+mn-lt"/>
                <a:ea typeface="+mn-ea"/>
                <a:cs typeface="+mn-cs"/>
              </a:rPr>
              <a:t>the need to acquire a global view of the situation.</a:t>
            </a:r>
          </a:p>
          <a:p>
            <a:endParaRPr lang="en-US"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Traditionally, the virus threat was characterized by the relatively slow spread</a:t>
            </a:r>
          </a:p>
          <a:p>
            <a:r>
              <a:rPr lang="en-NZ" sz="1200" b="0" i="0" u="none" strike="noStrike" kern="1200" baseline="0" dirty="0" smtClean="0">
                <a:solidFill>
                  <a:schemeClr val="tx1"/>
                </a:solidFill>
                <a:latin typeface="+mn-lt"/>
                <a:ea typeface="+mn-ea"/>
                <a:cs typeface="+mn-cs"/>
              </a:rPr>
              <a:t>of new viruses and new mutations. Anti-virus software was typically updated on a</a:t>
            </a:r>
          </a:p>
          <a:p>
            <a:r>
              <a:rPr lang="en-NZ" sz="1200" b="0" i="0" u="none" strike="noStrike" kern="1200" baseline="0" dirty="0" smtClean="0">
                <a:solidFill>
                  <a:schemeClr val="tx1"/>
                </a:solidFill>
                <a:latin typeface="+mn-lt"/>
                <a:ea typeface="+mn-ea"/>
                <a:cs typeface="+mn-cs"/>
              </a:rPr>
              <a:t>monthly basis, and this was sufficient to control the problem. Also traditionally, the</a:t>
            </a:r>
          </a:p>
          <a:p>
            <a:r>
              <a:rPr lang="en-NZ" sz="1200" b="0" i="0" u="none" strike="noStrike" kern="1200" baseline="0" dirty="0" smtClean="0">
                <a:solidFill>
                  <a:schemeClr val="tx1"/>
                </a:solidFill>
                <a:latin typeface="+mn-lt"/>
                <a:ea typeface="+mn-ea"/>
                <a:cs typeface="+mn-cs"/>
              </a:rPr>
              <a:t>Internet played a comparatively small role in the spread of viruses. But as [CHES97]</a:t>
            </a:r>
          </a:p>
          <a:p>
            <a:r>
              <a:rPr lang="en-NZ" sz="1200" b="0" i="0" u="none" strike="noStrike" kern="1200" baseline="0" dirty="0" smtClean="0">
                <a:solidFill>
                  <a:schemeClr val="tx1"/>
                </a:solidFill>
                <a:latin typeface="+mn-lt"/>
                <a:ea typeface="+mn-ea"/>
                <a:cs typeface="+mn-cs"/>
              </a:rPr>
              <a:t>points out, two major trends in Internet technology have had an increasing impact</a:t>
            </a:r>
          </a:p>
          <a:p>
            <a:r>
              <a:rPr lang="en-NZ" sz="1200" b="0" i="0" u="none" strike="noStrike" kern="1200" baseline="0" dirty="0" smtClean="0">
                <a:solidFill>
                  <a:schemeClr val="tx1"/>
                </a:solidFill>
                <a:latin typeface="+mn-lt"/>
                <a:ea typeface="+mn-ea"/>
                <a:cs typeface="+mn-cs"/>
              </a:rPr>
              <a:t>on the rate of virus propagation over recent decades: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Integrated mail systems: </a:t>
            </a:r>
            <a:r>
              <a:rPr lang="en-NZ" sz="1200" b="0" i="0" u="none" strike="noStrike" kern="1200" baseline="0" dirty="0" smtClean="0">
                <a:solidFill>
                  <a:schemeClr val="tx1"/>
                </a:solidFill>
                <a:latin typeface="+mn-lt"/>
                <a:ea typeface="+mn-ea"/>
                <a:cs typeface="+mn-cs"/>
              </a:rPr>
              <a:t>Systems such as Lotus Notes and Microsoft Outlook</a:t>
            </a:r>
          </a:p>
          <a:p>
            <a:r>
              <a:rPr lang="en-NZ" sz="1200" b="0" i="0" u="none" strike="noStrike" kern="1200" baseline="0" dirty="0" smtClean="0">
                <a:solidFill>
                  <a:schemeClr val="tx1"/>
                </a:solidFill>
                <a:latin typeface="+mn-lt"/>
                <a:ea typeface="+mn-ea"/>
                <a:cs typeface="+mn-cs"/>
              </a:rPr>
              <a:t>make it very simple to send anything to anyone and to work with objects that</a:t>
            </a:r>
          </a:p>
          <a:p>
            <a:r>
              <a:rPr lang="en-NZ" sz="1200" b="0" i="0" u="none" strike="noStrike" kern="1200" baseline="0" dirty="0" smtClean="0">
                <a:solidFill>
                  <a:schemeClr val="tx1"/>
                </a:solidFill>
                <a:latin typeface="+mn-lt"/>
                <a:ea typeface="+mn-ea"/>
                <a:cs typeface="+mn-cs"/>
              </a:rPr>
              <a:t>are received.</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Mobile-program systems: </a:t>
            </a:r>
            <a:r>
              <a:rPr lang="en-NZ" sz="1200" b="0" i="0" u="none" strike="noStrike" kern="1200" baseline="0" dirty="0" smtClean="0">
                <a:solidFill>
                  <a:schemeClr val="tx1"/>
                </a:solidFill>
                <a:latin typeface="+mn-lt"/>
                <a:ea typeface="+mn-ea"/>
                <a:cs typeface="+mn-cs"/>
              </a:rPr>
              <a:t>Capabilities such as Java and ActiveX allow</a:t>
            </a:r>
          </a:p>
          <a:p>
            <a:r>
              <a:rPr lang="en-NZ" sz="1200" b="0" i="0" u="none" strike="noStrike" kern="1200" baseline="0" dirty="0" smtClean="0">
                <a:solidFill>
                  <a:schemeClr val="tx1"/>
                </a:solidFill>
                <a:latin typeface="+mn-lt"/>
                <a:ea typeface="+mn-ea"/>
                <a:cs typeface="+mn-cs"/>
              </a:rPr>
              <a:t>programs to move on their own from one system to another.</a:t>
            </a:r>
          </a:p>
          <a:p>
            <a:r>
              <a:rPr lang="en-NZ" sz="1200" b="0" i="0" u="none" strike="noStrike" kern="1200" baseline="0" dirty="0" smtClean="0">
                <a:solidFill>
                  <a:schemeClr val="tx1"/>
                </a:solidFill>
                <a:latin typeface="+mn-lt"/>
                <a:ea typeface="+mn-ea"/>
                <a:cs typeface="+mn-cs"/>
              </a:rPr>
              <a:t>In response to the threat posed by these Internet-based capabilities, IBM</a:t>
            </a:r>
          </a:p>
          <a:p>
            <a:r>
              <a:rPr lang="en-NZ" sz="1200" b="0" i="0" u="none" strike="noStrike" kern="1200" baseline="0" dirty="0" smtClean="0">
                <a:solidFill>
                  <a:schemeClr val="tx1"/>
                </a:solidFill>
                <a:latin typeface="+mn-lt"/>
                <a:ea typeface="+mn-ea"/>
                <a:cs typeface="+mn-cs"/>
              </a:rPr>
              <a:t>developed the original prototype digital immune system. This system expands on</a:t>
            </a:r>
          </a:p>
          <a:p>
            <a:r>
              <a:rPr lang="en-NZ" sz="1200" b="0" i="0" u="none" strike="noStrike" kern="1200" baseline="0" dirty="0" smtClean="0">
                <a:solidFill>
                  <a:schemeClr val="tx1"/>
                </a:solidFill>
                <a:latin typeface="+mn-lt"/>
                <a:ea typeface="+mn-ea"/>
                <a:cs typeface="+mn-cs"/>
              </a:rPr>
              <a:t>the use of program emulation, discussed in the preceding subsection, and provides</a:t>
            </a:r>
          </a:p>
          <a:p>
            <a:r>
              <a:rPr lang="en-NZ" sz="1200" b="0" i="0" u="none" strike="noStrike" kern="1200" baseline="0" dirty="0" smtClean="0">
                <a:solidFill>
                  <a:schemeClr val="tx1"/>
                </a:solidFill>
                <a:latin typeface="+mn-lt"/>
                <a:ea typeface="+mn-ea"/>
                <a:cs typeface="+mn-cs"/>
              </a:rPr>
              <a:t>a general-purpose emulation and malware detection system. The objective of this</a:t>
            </a:r>
          </a:p>
          <a:p>
            <a:r>
              <a:rPr lang="en-NZ" sz="1200" b="0" i="0" u="none" strike="noStrike" kern="1200" baseline="0" dirty="0" smtClean="0">
                <a:solidFill>
                  <a:schemeClr val="tx1"/>
                </a:solidFill>
                <a:latin typeface="+mn-lt"/>
                <a:ea typeface="+mn-ea"/>
                <a:cs typeface="+mn-cs"/>
              </a:rPr>
              <a:t>system is to provide rapid response time so that malware can be stamped out almost</a:t>
            </a:r>
          </a:p>
          <a:p>
            <a:r>
              <a:rPr lang="en-NZ" sz="1200" b="0" i="0" u="none" strike="noStrike" kern="1200" baseline="0" dirty="0" smtClean="0">
                <a:solidFill>
                  <a:schemeClr val="tx1"/>
                </a:solidFill>
                <a:latin typeface="+mn-lt"/>
                <a:ea typeface="+mn-ea"/>
                <a:cs typeface="+mn-cs"/>
              </a:rPr>
              <a:t>as soon as they are introduced. When new malware enters an organization, the</a:t>
            </a:r>
          </a:p>
          <a:p>
            <a:r>
              <a:rPr lang="en-NZ" sz="1200" b="0" i="0" u="none" strike="noStrike" kern="1200" baseline="0" dirty="0" smtClean="0">
                <a:solidFill>
                  <a:schemeClr val="tx1"/>
                </a:solidFill>
                <a:latin typeface="+mn-lt"/>
                <a:ea typeface="+mn-ea"/>
                <a:cs typeface="+mn-cs"/>
              </a:rPr>
              <a:t>immune system automatically captures it, </a:t>
            </a:r>
            <a:r>
              <a:rPr lang="en-NZ" sz="1200" b="0" i="0" u="none" strike="noStrike" kern="1200" baseline="0" dirty="0" err="1" smtClean="0">
                <a:solidFill>
                  <a:schemeClr val="tx1"/>
                </a:solidFill>
                <a:latin typeface="+mn-lt"/>
                <a:ea typeface="+mn-ea"/>
                <a:cs typeface="+mn-cs"/>
              </a:rPr>
              <a:t>analyzes</a:t>
            </a:r>
            <a:r>
              <a:rPr lang="en-NZ" sz="1200" b="0" i="0" u="none" strike="noStrike" kern="1200" baseline="0" dirty="0" smtClean="0">
                <a:solidFill>
                  <a:schemeClr val="tx1"/>
                </a:solidFill>
                <a:latin typeface="+mn-lt"/>
                <a:ea typeface="+mn-ea"/>
                <a:cs typeface="+mn-cs"/>
              </a:rPr>
              <a:t> it, adds detection and shielding</a:t>
            </a:r>
          </a:p>
          <a:p>
            <a:r>
              <a:rPr lang="en-NZ" sz="1200" b="0" i="0" u="none" strike="noStrike" kern="1200" baseline="0" dirty="0" smtClean="0">
                <a:solidFill>
                  <a:schemeClr val="tx1"/>
                </a:solidFill>
                <a:latin typeface="+mn-lt"/>
                <a:ea typeface="+mn-ea"/>
                <a:cs typeface="+mn-cs"/>
              </a:rPr>
              <a:t>for it, removes it, and passes information about it to client systems, so the malware</a:t>
            </a:r>
          </a:p>
          <a:p>
            <a:r>
              <a:rPr lang="en-NZ" sz="1200" b="0" i="0" u="none" strike="noStrike" kern="1200" baseline="0" dirty="0" smtClean="0">
                <a:solidFill>
                  <a:schemeClr val="tx1"/>
                </a:solidFill>
                <a:latin typeface="+mn-lt"/>
                <a:ea typeface="+mn-ea"/>
                <a:cs typeface="+mn-cs"/>
              </a:rPr>
              <a:t>can be detected before it is allowed to run elsewhere.</a:t>
            </a:r>
          </a:p>
          <a:p>
            <a:r>
              <a:rPr lang="en-NZ" sz="1200" b="0" i="0" u="none" strike="noStrike" kern="1200" baseline="0" dirty="0" smtClean="0">
                <a:solidFill>
                  <a:schemeClr val="tx1"/>
                </a:solidFill>
                <a:latin typeface="+mn-lt"/>
                <a:ea typeface="+mn-ea"/>
                <a:cs typeface="+mn-cs"/>
              </a:rPr>
              <a:t>Figure 6.6 illustrates the typical steps in early proposals for digital immune</a:t>
            </a:r>
          </a:p>
          <a:p>
            <a:r>
              <a:rPr lang="en-NZ" sz="1200" b="0" i="0" u="none" strike="noStrike" kern="1200" baseline="0" dirty="0" smtClean="0">
                <a:solidFill>
                  <a:schemeClr val="tx1"/>
                </a:solidFill>
                <a:latin typeface="+mn-lt"/>
                <a:ea typeface="+mn-ea"/>
                <a:cs typeface="+mn-cs"/>
              </a:rPr>
              <a:t>system operation:</a:t>
            </a:r>
          </a:p>
          <a:p>
            <a:r>
              <a:rPr lang="en-NZ" sz="1200" b="1" i="0" u="none" strike="noStrike" kern="1200" baseline="0" dirty="0" smtClean="0">
                <a:solidFill>
                  <a:schemeClr val="tx1"/>
                </a:solidFill>
                <a:latin typeface="+mn-lt"/>
                <a:ea typeface="+mn-ea"/>
                <a:cs typeface="+mn-cs"/>
              </a:rPr>
              <a:t>1. </a:t>
            </a:r>
            <a:r>
              <a:rPr lang="en-NZ" sz="1200" b="0" i="0" u="none" strike="noStrike" kern="1200" baseline="0" dirty="0" smtClean="0">
                <a:solidFill>
                  <a:schemeClr val="tx1"/>
                </a:solidFill>
                <a:latin typeface="+mn-lt"/>
                <a:ea typeface="+mn-ea"/>
                <a:cs typeface="+mn-cs"/>
              </a:rPr>
              <a:t>A monitoring program on each PC uses a variety of heuristics based on system</a:t>
            </a:r>
          </a:p>
          <a:p>
            <a:r>
              <a:rPr lang="en-NZ" sz="1200" b="0" i="0" u="none" strike="noStrike" kern="1200" baseline="0" dirty="0" err="1" smtClean="0">
                <a:solidFill>
                  <a:schemeClr val="tx1"/>
                </a:solidFill>
                <a:latin typeface="+mn-lt"/>
                <a:ea typeface="+mn-ea"/>
                <a:cs typeface="+mn-cs"/>
              </a:rPr>
              <a:t>behavior</a:t>
            </a:r>
            <a:r>
              <a:rPr lang="en-NZ" sz="1200" b="0" i="0" u="none" strike="noStrike" kern="1200" baseline="0" dirty="0" smtClean="0">
                <a:solidFill>
                  <a:schemeClr val="tx1"/>
                </a:solidFill>
                <a:latin typeface="+mn-lt"/>
                <a:ea typeface="+mn-ea"/>
                <a:cs typeface="+mn-cs"/>
              </a:rPr>
              <a:t>, suspicious changes to programs, or family signature to infer that</a:t>
            </a:r>
          </a:p>
          <a:p>
            <a:r>
              <a:rPr lang="en-NZ" sz="1200" b="0" i="0" u="none" strike="noStrike" kern="1200" baseline="0" dirty="0" smtClean="0">
                <a:solidFill>
                  <a:schemeClr val="tx1"/>
                </a:solidFill>
                <a:latin typeface="+mn-lt"/>
                <a:ea typeface="+mn-ea"/>
                <a:cs typeface="+mn-cs"/>
              </a:rPr>
              <a:t>malware may be present. The monitoring program forwards a copy of any</a:t>
            </a:r>
          </a:p>
          <a:p>
            <a:r>
              <a:rPr lang="en-NZ" sz="1200" b="0" i="0" u="none" strike="noStrike" kern="1200" baseline="0" dirty="0" smtClean="0">
                <a:solidFill>
                  <a:schemeClr val="tx1"/>
                </a:solidFill>
                <a:latin typeface="+mn-lt"/>
                <a:ea typeface="+mn-ea"/>
                <a:cs typeface="+mn-cs"/>
              </a:rPr>
              <a:t>suspect program to an administrative machine within the organization.</a:t>
            </a:r>
          </a:p>
          <a:p>
            <a:r>
              <a:rPr lang="en-NZ" sz="1200" b="1" i="0" u="none" strike="noStrike" kern="1200" baseline="0" dirty="0" smtClean="0">
                <a:solidFill>
                  <a:schemeClr val="tx1"/>
                </a:solidFill>
                <a:latin typeface="+mn-lt"/>
                <a:ea typeface="+mn-ea"/>
                <a:cs typeface="+mn-cs"/>
              </a:rPr>
              <a:t>2. </a:t>
            </a:r>
            <a:r>
              <a:rPr lang="en-NZ" sz="1200" b="0" i="0" u="none" strike="noStrike" kern="1200" baseline="0" dirty="0" smtClean="0">
                <a:solidFill>
                  <a:schemeClr val="tx1"/>
                </a:solidFill>
                <a:latin typeface="+mn-lt"/>
                <a:ea typeface="+mn-ea"/>
                <a:cs typeface="+mn-cs"/>
              </a:rPr>
              <a:t>The administrative machine encrypts the sample and sends it to a central</a:t>
            </a:r>
          </a:p>
          <a:p>
            <a:r>
              <a:rPr lang="en-NZ" sz="1200" b="0" i="0" u="none" strike="noStrike" kern="1200" baseline="0" dirty="0" smtClean="0">
                <a:solidFill>
                  <a:schemeClr val="tx1"/>
                </a:solidFill>
                <a:latin typeface="+mn-lt"/>
                <a:ea typeface="+mn-ea"/>
                <a:cs typeface="+mn-cs"/>
              </a:rPr>
              <a:t>malware analysis system.</a:t>
            </a:r>
          </a:p>
          <a:p>
            <a:r>
              <a:rPr lang="en-NZ" sz="1200" b="1" i="0" u="none" strike="noStrike" kern="1200" baseline="0" dirty="0" smtClean="0">
                <a:solidFill>
                  <a:schemeClr val="tx1"/>
                </a:solidFill>
                <a:latin typeface="+mn-lt"/>
                <a:ea typeface="+mn-ea"/>
                <a:cs typeface="+mn-cs"/>
              </a:rPr>
              <a:t>3. </a:t>
            </a:r>
            <a:r>
              <a:rPr lang="en-NZ" sz="1200" b="0" i="0" u="none" strike="noStrike" kern="1200" baseline="0" dirty="0" smtClean="0">
                <a:solidFill>
                  <a:schemeClr val="tx1"/>
                </a:solidFill>
                <a:latin typeface="+mn-lt"/>
                <a:ea typeface="+mn-ea"/>
                <a:cs typeface="+mn-cs"/>
              </a:rPr>
              <a:t>This machine creates an environment in which the suspect program can be</a:t>
            </a:r>
          </a:p>
          <a:p>
            <a:r>
              <a:rPr lang="en-NZ" sz="1200" b="0" i="0" u="none" strike="noStrike" kern="1200" baseline="0" dirty="0" smtClean="0">
                <a:solidFill>
                  <a:schemeClr val="tx1"/>
                </a:solidFill>
                <a:latin typeface="+mn-lt"/>
                <a:ea typeface="+mn-ea"/>
                <a:cs typeface="+mn-cs"/>
              </a:rPr>
              <a:t>safely run for analysis. Techniques used for this purpose include emulation,</a:t>
            </a:r>
          </a:p>
          <a:p>
            <a:r>
              <a:rPr lang="en-NZ" sz="1200" b="0" i="0" u="none" strike="noStrike" kern="1200" baseline="0" dirty="0" smtClean="0">
                <a:solidFill>
                  <a:schemeClr val="tx1"/>
                </a:solidFill>
                <a:latin typeface="+mn-lt"/>
                <a:ea typeface="+mn-ea"/>
                <a:cs typeface="+mn-cs"/>
              </a:rPr>
              <a:t>or the creation of a protected environment within which the suspect program</a:t>
            </a:r>
          </a:p>
          <a:p>
            <a:r>
              <a:rPr lang="en-NZ" sz="1200" b="0" i="0" u="none" strike="noStrike" kern="1200" baseline="0" dirty="0" smtClean="0">
                <a:solidFill>
                  <a:schemeClr val="tx1"/>
                </a:solidFill>
                <a:latin typeface="+mn-lt"/>
                <a:ea typeface="+mn-ea"/>
                <a:cs typeface="+mn-cs"/>
              </a:rPr>
              <a:t>can be executed and monitored. The malware analysis system then produces a</a:t>
            </a:r>
          </a:p>
          <a:p>
            <a:r>
              <a:rPr lang="en-NZ" sz="1200" b="0" i="0" u="none" strike="noStrike" kern="1200" baseline="0" dirty="0" smtClean="0">
                <a:solidFill>
                  <a:schemeClr val="tx1"/>
                </a:solidFill>
                <a:latin typeface="+mn-lt"/>
                <a:ea typeface="+mn-ea"/>
                <a:cs typeface="+mn-cs"/>
              </a:rPr>
              <a:t>prescription for identifying and removing the malware.</a:t>
            </a:r>
          </a:p>
          <a:p>
            <a:r>
              <a:rPr lang="en-NZ" sz="1200" b="1" i="0" u="none" strike="noStrike" kern="1200" baseline="0" dirty="0" smtClean="0">
                <a:solidFill>
                  <a:schemeClr val="tx1"/>
                </a:solidFill>
                <a:latin typeface="+mn-lt"/>
                <a:ea typeface="+mn-ea"/>
                <a:cs typeface="+mn-cs"/>
              </a:rPr>
              <a:t>4. </a:t>
            </a:r>
            <a:r>
              <a:rPr lang="en-NZ" sz="1200" b="0" i="0" u="none" strike="noStrike" kern="1200" baseline="0" dirty="0" smtClean="0">
                <a:solidFill>
                  <a:schemeClr val="tx1"/>
                </a:solidFill>
                <a:latin typeface="+mn-lt"/>
                <a:ea typeface="+mn-ea"/>
                <a:cs typeface="+mn-cs"/>
              </a:rPr>
              <a:t>The resulting prescription is sent back to the administrative machine.</a:t>
            </a:r>
          </a:p>
          <a:p>
            <a:r>
              <a:rPr lang="en-NZ" sz="1200" b="1" i="0" u="none" strike="noStrike" kern="1200" baseline="0" dirty="0" smtClean="0">
                <a:solidFill>
                  <a:schemeClr val="tx1"/>
                </a:solidFill>
                <a:latin typeface="+mn-lt"/>
                <a:ea typeface="+mn-ea"/>
                <a:cs typeface="+mn-cs"/>
              </a:rPr>
              <a:t>5. </a:t>
            </a:r>
            <a:r>
              <a:rPr lang="en-NZ" sz="1200" b="0" i="0" u="none" strike="noStrike" kern="1200" baseline="0" dirty="0" smtClean="0">
                <a:solidFill>
                  <a:schemeClr val="tx1"/>
                </a:solidFill>
                <a:latin typeface="+mn-lt"/>
                <a:ea typeface="+mn-ea"/>
                <a:cs typeface="+mn-cs"/>
              </a:rPr>
              <a:t>The administrative machine forwards the prescription to the original client.</a:t>
            </a:r>
          </a:p>
          <a:p>
            <a:r>
              <a:rPr lang="en-NZ" sz="1200" b="1" i="0" u="none" strike="noStrike" kern="1200" baseline="0" dirty="0" smtClean="0">
                <a:solidFill>
                  <a:schemeClr val="tx1"/>
                </a:solidFill>
                <a:latin typeface="+mn-lt"/>
                <a:ea typeface="+mn-ea"/>
                <a:cs typeface="+mn-cs"/>
              </a:rPr>
              <a:t>6. </a:t>
            </a:r>
            <a:r>
              <a:rPr lang="en-NZ" sz="1200" b="0" i="0" u="none" strike="noStrike" kern="1200" baseline="0" dirty="0" smtClean="0">
                <a:solidFill>
                  <a:schemeClr val="tx1"/>
                </a:solidFill>
                <a:latin typeface="+mn-lt"/>
                <a:ea typeface="+mn-ea"/>
                <a:cs typeface="+mn-cs"/>
              </a:rPr>
              <a:t>The prescription is also forwarded to other clients in the organization.</a:t>
            </a:r>
          </a:p>
          <a:p>
            <a:r>
              <a:rPr lang="en-NZ" sz="1200" b="1" i="0" u="none" strike="noStrike" kern="1200" baseline="0" dirty="0" smtClean="0">
                <a:solidFill>
                  <a:schemeClr val="tx1"/>
                </a:solidFill>
                <a:latin typeface="+mn-lt"/>
                <a:ea typeface="+mn-ea"/>
                <a:cs typeface="+mn-cs"/>
              </a:rPr>
              <a:t>7. </a:t>
            </a:r>
            <a:r>
              <a:rPr lang="en-NZ" sz="1200" b="0" i="0" u="none" strike="noStrike" kern="1200" baseline="0" dirty="0" smtClean="0">
                <a:solidFill>
                  <a:schemeClr val="tx1"/>
                </a:solidFill>
                <a:latin typeface="+mn-lt"/>
                <a:ea typeface="+mn-ea"/>
                <a:cs typeface="+mn-cs"/>
              </a:rPr>
              <a:t>Subscribers around the world receive regular anti-virus updates that protect</a:t>
            </a:r>
          </a:p>
          <a:p>
            <a:r>
              <a:rPr lang="en-NZ" sz="1200" b="0" i="0" u="none" strike="noStrike" kern="1200" baseline="0" dirty="0" smtClean="0">
                <a:solidFill>
                  <a:schemeClr val="tx1"/>
                </a:solidFill>
                <a:latin typeface="+mn-lt"/>
                <a:ea typeface="+mn-ea"/>
                <a:cs typeface="+mn-cs"/>
              </a:rPr>
              <a:t>them from the new malware.</a:t>
            </a:r>
          </a:p>
          <a:p>
            <a:r>
              <a:rPr lang="en-NZ" sz="1200" b="0" i="0" u="none" strike="noStrike" kern="1200" baseline="0" dirty="0" smtClean="0">
                <a:solidFill>
                  <a:schemeClr val="tx1"/>
                </a:solidFill>
                <a:latin typeface="+mn-lt"/>
                <a:ea typeface="+mn-ea"/>
                <a:cs typeface="+mn-cs"/>
              </a:rPr>
              <a:t>The success of the digital immune system depends on the ability of the malware</a:t>
            </a:r>
          </a:p>
          <a:p>
            <a:r>
              <a:rPr lang="en-NZ" sz="1200" b="0" i="0" u="none" strike="noStrike" kern="1200" baseline="0" dirty="0" smtClean="0">
                <a:solidFill>
                  <a:schemeClr val="tx1"/>
                </a:solidFill>
                <a:latin typeface="+mn-lt"/>
                <a:ea typeface="+mn-ea"/>
                <a:cs typeface="+mn-cs"/>
              </a:rPr>
              <a:t>analysis system to detect new and innovative malware strains. By constantly </a:t>
            </a:r>
            <a:r>
              <a:rPr lang="en-NZ" sz="1200" b="0" i="0" u="none" strike="noStrike" kern="1200" baseline="0" dirty="0" err="1" smtClean="0">
                <a:solidFill>
                  <a:schemeClr val="tx1"/>
                </a:solidFill>
                <a:latin typeface="+mn-lt"/>
                <a:ea typeface="+mn-ea"/>
                <a:cs typeface="+mn-cs"/>
              </a:rPr>
              <a:t>analyzing</a:t>
            </a:r>
            <a:endParaRPr lang="en-NZ"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and monitoring malware found in the wild, it should be possible to continually</a:t>
            </a:r>
          </a:p>
          <a:p>
            <a:r>
              <a:rPr lang="en-NZ" sz="1200" b="0" i="0" u="none" strike="noStrike" kern="1200" baseline="0" dirty="0" smtClean="0">
                <a:solidFill>
                  <a:schemeClr val="tx1"/>
                </a:solidFill>
                <a:latin typeface="+mn-lt"/>
                <a:ea typeface="+mn-ea"/>
                <a:cs typeface="+mn-cs"/>
              </a:rPr>
              <a:t>update the digital immune software to keep up with the threat.</a:t>
            </a:r>
            <a:endParaRPr lang="en-NZ" dirty="0"/>
          </a:p>
        </p:txBody>
      </p:sp>
    </p:spTree>
    <p:extLst>
      <p:ext uri="{BB962C8B-B14F-4D97-AF65-F5344CB8AC3E}">
        <p14:creationId xmlns:p14="http://schemas.microsoft.com/office/powerpoint/2010/main" val="11965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1219259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Detection: </a:t>
            </a:r>
            <a:r>
              <a:rPr lang="en-NZ" sz="1200" b="0" i="0" u="none" strike="noStrike" kern="1200" baseline="0" dirty="0" smtClean="0">
                <a:solidFill>
                  <a:schemeClr val="tx1"/>
                </a:solidFill>
                <a:latin typeface="+mn-lt"/>
                <a:ea typeface="+mn-ea"/>
                <a:cs typeface="+mn-cs"/>
              </a:rPr>
              <a:t>Once the infection has occurred, determine that it has occurred</a:t>
            </a:r>
          </a:p>
          <a:p>
            <a:r>
              <a:rPr lang="en-NZ" sz="1200" b="0" i="0" u="none" strike="noStrike" kern="1200" baseline="0" dirty="0" smtClean="0">
                <a:solidFill>
                  <a:schemeClr val="tx1"/>
                </a:solidFill>
                <a:latin typeface="+mn-lt"/>
                <a:ea typeface="+mn-ea"/>
                <a:cs typeface="+mn-cs"/>
              </a:rPr>
              <a:t>and locate the malware.</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Identification: </a:t>
            </a:r>
            <a:r>
              <a:rPr lang="en-NZ" sz="1200" b="0" i="0" u="none" strike="noStrike" kern="1200" baseline="0" dirty="0" smtClean="0">
                <a:solidFill>
                  <a:schemeClr val="tx1"/>
                </a:solidFill>
                <a:latin typeface="+mn-lt"/>
                <a:ea typeface="+mn-ea"/>
                <a:cs typeface="+mn-cs"/>
              </a:rPr>
              <a:t>Once detection has been achieved, identify the specific malware</a:t>
            </a:r>
          </a:p>
          <a:p>
            <a:r>
              <a:rPr lang="en-NZ" sz="1200" b="0" i="0" u="none" strike="noStrike" kern="1200" baseline="0" dirty="0" smtClean="0">
                <a:solidFill>
                  <a:schemeClr val="tx1"/>
                </a:solidFill>
                <a:latin typeface="+mn-lt"/>
                <a:ea typeface="+mn-ea"/>
                <a:cs typeface="+mn-cs"/>
              </a:rPr>
              <a:t>that has infected the system.</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Removal: </a:t>
            </a:r>
            <a:r>
              <a:rPr lang="en-NZ" sz="1200" b="0" i="0" u="none" strike="noStrike" kern="1200" baseline="0" dirty="0" smtClean="0">
                <a:solidFill>
                  <a:schemeClr val="tx1"/>
                </a:solidFill>
                <a:latin typeface="+mn-lt"/>
                <a:ea typeface="+mn-ea"/>
                <a:cs typeface="+mn-cs"/>
              </a:rPr>
              <a:t>Once the specific malware has been identified, remove all traces of</a:t>
            </a:r>
          </a:p>
          <a:p>
            <a:r>
              <a:rPr lang="en-NZ" sz="1200" b="0" i="0" u="none" strike="noStrike" kern="1200" baseline="0" dirty="0" smtClean="0">
                <a:solidFill>
                  <a:schemeClr val="tx1"/>
                </a:solidFill>
                <a:latin typeface="+mn-lt"/>
                <a:ea typeface="+mn-ea"/>
                <a:cs typeface="+mn-cs"/>
              </a:rPr>
              <a:t>malware virus from all infected systems so that it cannot spread further.</a:t>
            </a:r>
          </a:p>
          <a:p>
            <a:endParaRPr lang="en-US"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If detection succeeds but either identification or removal is not possible, then the</a:t>
            </a:r>
          </a:p>
          <a:p>
            <a:r>
              <a:rPr lang="en-NZ" sz="1200" b="0" i="0" u="none" strike="noStrike" kern="1200" baseline="0" dirty="0" smtClean="0">
                <a:solidFill>
                  <a:schemeClr val="tx1"/>
                </a:solidFill>
                <a:latin typeface="+mn-lt"/>
                <a:ea typeface="+mn-ea"/>
                <a:cs typeface="+mn-cs"/>
              </a:rPr>
              <a:t>alternative is to discard any infected or malicious files and reload a clean backup</a:t>
            </a:r>
          </a:p>
          <a:p>
            <a:r>
              <a:rPr lang="en-NZ" sz="1200" b="0" i="0" u="none" strike="noStrike" kern="1200" baseline="0" dirty="0" smtClean="0">
                <a:solidFill>
                  <a:schemeClr val="tx1"/>
                </a:solidFill>
                <a:latin typeface="+mn-lt"/>
                <a:ea typeface="+mn-ea"/>
                <a:cs typeface="+mn-cs"/>
              </a:rPr>
              <a:t>version. In the case of some particularly nasty infections, this may require a complete</a:t>
            </a:r>
          </a:p>
          <a:p>
            <a:r>
              <a:rPr lang="en-NZ" sz="1200" b="0" i="0" u="none" strike="noStrike" kern="1200" baseline="0" dirty="0" smtClean="0">
                <a:solidFill>
                  <a:schemeClr val="tx1"/>
                </a:solidFill>
                <a:latin typeface="+mn-lt"/>
                <a:ea typeface="+mn-ea"/>
                <a:cs typeface="+mn-cs"/>
              </a:rPr>
              <a:t>wipe of all storage, and rebuild of the infected system from known clean media.</a:t>
            </a:r>
          </a:p>
          <a:p>
            <a:r>
              <a:rPr lang="en-NZ" sz="1200" b="0" i="0" u="none" strike="noStrike" kern="1200" baseline="0" dirty="0" smtClean="0">
                <a:solidFill>
                  <a:schemeClr val="tx1"/>
                </a:solidFill>
                <a:latin typeface="+mn-lt"/>
                <a:ea typeface="+mn-ea"/>
                <a:cs typeface="+mn-cs"/>
              </a:rPr>
              <a:t>To begin, let us consider some requirements for effective malware countermeasures: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Generality: </a:t>
            </a:r>
            <a:r>
              <a:rPr lang="en-NZ" sz="1200" b="0" i="0" u="none" strike="noStrike" kern="1200" baseline="0" dirty="0" smtClean="0">
                <a:solidFill>
                  <a:schemeClr val="tx1"/>
                </a:solidFill>
                <a:latin typeface="+mn-lt"/>
                <a:ea typeface="+mn-ea"/>
                <a:cs typeface="+mn-cs"/>
              </a:rPr>
              <a:t>The approach taken should be able to handle a wide variety of attacks.</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Timeliness: </a:t>
            </a:r>
            <a:r>
              <a:rPr lang="en-NZ" sz="1200" b="0" i="0" u="none" strike="noStrike" kern="1200" baseline="0" dirty="0" smtClean="0">
                <a:solidFill>
                  <a:schemeClr val="tx1"/>
                </a:solidFill>
                <a:latin typeface="+mn-lt"/>
                <a:ea typeface="+mn-ea"/>
                <a:cs typeface="+mn-cs"/>
              </a:rPr>
              <a:t>The approach should respond quickly so as to limit the number of</a:t>
            </a:r>
          </a:p>
          <a:p>
            <a:r>
              <a:rPr lang="en-NZ" sz="1200" b="0" i="0" u="none" strike="noStrike" kern="1200" baseline="0" dirty="0" smtClean="0">
                <a:solidFill>
                  <a:schemeClr val="tx1"/>
                </a:solidFill>
                <a:latin typeface="+mn-lt"/>
                <a:ea typeface="+mn-ea"/>
                <a:cs typeface="+mn-cs"/>
              </a:rPr>
              <a:t>infected programs or systems and the consequent activity.</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Resiliency: </a:t>
            </a:r>
            <a:r>
              <a:rPr lang="en-NZ" sz="1200" b="0" i="0" u="none" strike="noStrike" kern="1200" baseline="0" dirty="0" smtClean="0">
                <a:solidFill>
                  <a:schemeClr val="tx1"/>
                </a:solidFill>
                <a:latin typeface="+mn-lt"/>
                <a:ea typeface="+mn-ea"/>
                <a:cs typeface="+mn-cs"/>
              </a:rPr>
              <a:t>The approach should be resistant to evasion techniques employed</a:t>
            </a:r>
          </a:p>
          <a:p>
            <a:r>
              <a:rPr lang="en-NZ" sz="1200" b="0" i="0" u="none" strike="noStrike" kern="1200" baseline="0" dirty="0" smtClean="0">
                <a:solidFill>
                  <a:schemeClr val="tx1"/>
                </a:solidFill>
                <a:latin typeface="+mn-lt"/>
                <a:ea typeface="+mn-ea"/>
                <a:cs typeface="+mn-cs"/>
              </a:rPr>
              <a:t>by attackers to hide the presence of their malware.</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Minimal denial-of-service costs: </a:t>
            </a:r>
            <a:r>
              <a:rPr lang="en-NZ" sz="1200" b="0" i="0" u="none" strike="noStrike" kern="1200" baseline="0" dirty="0" smtClean="0">
                <a:solidFill>
                  <a:schemeClr val="tx1"/>
                </a:solidFill>
                <a:latin typeface="+mn-lt"/>
                <a:ea typeface="+mn-ea"/>
                <a:cs typeface="+mn-cs"/>
              </a:rPr>
              <a:t>The approach should result in minimal reduction</a:t>
            </a:r>
          </a:p>
          <a:p>
            <a:r>
              <a:rPr lang="en-NZ" sz="1200" b="0" i="0" u="none" strike="noStrike" kern="1200" baseline="0" dirty="0" smtClean="0">
                <a:solidFill>
                  <a:schemeClr val="tx1"/>
                </a:solidFill>
                <a:latin typeface="+mn-lt"/>
                <a:ea typeface="+mn-ea"/>
                <a:cs typeface="+mn-cs"/>
              </a:rPr>
              <a:t>in capacity or service due to the actions of the countermeasure software,</a:t>
            </a:r>
          </a:p>
          <a:p>
            <a:r>
              <a:rPr lang="en-NZ" sz="1200" b="0" i="0" u="none" strike="noStrike" kern="1200" baseline="0" dirty="0" smtClean="0">
                <a:solidFill>
                  <a:schemeClr val="tx1"/>
                </a:solidFill>
                <a:latin typeface="+mn-lt"/>
                <a:ea typeface="+mn-ea"/>
                <a:cs typeface="+mn-cs"/>
              </a:rPr>
              <a:t>and should not significantly disrupt normal operation.</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Transparency: </a:t>
            </a:r>
            <a:r>
              <a:rPr lang="en-NZ" sz="1200" b="0" i="0" u="none" strike="noStrike" kern="1200" baseline="0" dirty="0" smtClean="0">
                <a:solidFill>
                  <a:schemeClr val="tx1"/>
                </a:solidFill>
                <a:latin typeface="+mn-lt"/>
                <a:ea typeface="+mn-ea"/>
                <a:cs typeface="+mn-cs"/>
              </a:rPr>
              <a:t>The countermeasure software and devices should not require</a:t>
            </a:r>
          </a:p>
          <a:p>
            <a:r>
              <a:rPr lang="en-NZ" sz="1200" b="0" i="0" u="none" strike="noStrike" kern="1200" baseline="0" dirty="0" smtClean="0">
                <a:solidFill>
                  <a:schemeClr val="tx1"/>
                </a:solidFill>
                <a:latin typeface="+mn-lt"/>
                <a:ea typeface="+mn-ea"/>
                <a:cs typeface="+mn-cs"/>
              </a:rPr>
              <a:t>modification to existing (legacy) OSs, application software, and hardware.</a:t>
            </a:r>
          </a:p>
          <a:p>
            <a:r>
              <a:rPr lang="en-NZ" sz="1200" b="0" i="0" u="none" strike="noStrike" kern="1200" baseline="0" dirty="0" smtClean="0">
                <a:solidFill>
                  <a:schemeClr val="tx1"/>
                </a:solidFill>
                <a:latin typeface="+mn-lt"/>
                <a:ea typeface="+mn-ea"/>
                <a:cs typeface="+mn-cs"/>
              </a:rPr>
              <a:t>• </a:t>
            </a:r>
            <a:r>
              <a:rPr lang="en-NZ" sz="1200" b="1" i="0" u="none" strike="noStrike" kern="1200" baseline="0" dirty="0" smtClean="0">
                <a:solidFill>
                  <a:schemeClr val="tx1"/>
                </a:solidFill>
                <a:latin typeface="+mn-lt"/>
                <a:ea typeface="+mn-ea"/>
                <a:cs typeface="+mn-cs"/>
              </a:rPr>
              <a:t>Global and local coverage: </a:t>
            </a:r>
            <a:r>
              <a:rPr lang="en-NZ" sz="1200" b="0" i="0" u="none" strike="noStrike" kern="1200" baseline="0" dirty="0" smtClean="0">
                <a:solidFill>
                  <a:schemeClr val="tx1"/>
                </a:solidFill>
                <a:latin typeface="+mn-lt"/>
                <a:ea typeface="+mn-ea"/>
                <a:cs typeface="+mn-cs"/>
              </a:rPr>
              <a:t>The approach should be able to deal with attack</a:t>
            </a:r>
          </a:p>
          <a:p>
            <a:r>
              <a:rPr lang="en-NZ" sz="1200" b="0" i="0" u="none" strike="noStrike" kern="1200" baseline="0" dirty="0" smtClean="0">
                <a:solidFill>
                  <a:schemeClr val="tx1"/>
                </a:solidFill>
                <a:latin typeface="+mn-lt"/>
                <a:ea typeface="+mn-ea"/>
                <a:cs typeface="+mn-cs"/>
              </a:rPr>
              <a:t>sources both from outside and inside the enterprise network.</a:t>
            </a:r>
          </a:p>
          <a:p>
            <a:r>
              <a:rPr lang="en-NZ" sz="1200" b="0" i="0" u="none" strike="noStrike" kern="1200" baseline="0" dirty="0" smtClean="0">
                <a:solidFill>
                  <a:schemeClr val="tx1"/>
                </a:solidFill>
                <a:latin typeface="+mn-lt"/>
                <a:ea typeface="+mn-ea"/>
                <a:cs typeface="+mn-cs"/>
              </a:rPr>
              <a:t>Achieving all these requirements often requires the use of multiple approaches</a:t>
            </a:r>
            <a:endParaRPr lang="en-NZ" dirty="0"/>
          </a:p>
        </p:txBody>
      </p:sp>
    </p:spTree>
    <p:extLst>
      <p:ext uri="{BB962C8B-B14F-4D97-AF65-F5344CB8AC3E}">
        <p14:creationId xmlns:p14="http://schemas.microsoft.com/office/powerpoint/2010/main" val="396036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https://www.infocyte.com/blog/2016/7/26/how-many-days-does-it-take-to-discover-a-breach-the-answer-may-shock-you</a:t>
            </a:r>
          </a:p>
          <a:p>
            <a:endParaRPr lang="en-NZ" dirty="0"/>
          </a:p>
        </p:txBody>
      </p:sp>
    </p:spTree>
    <p:extLst>
      <p:ext uri="{BB962C8B-B14F-4D97-AF65-F5344CB8AC3E}">
        <p14:creationId xmlns:p14="http://schemas.microsoft.com/office/powerpoint/2010/main" val="2747929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3116443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3200" indent="0">
              <a:buNone/>
            </a:pPr>
            <a:r>
              <a:rPr lang="en-US" sz="1200" dirty="0" smtClean="0">
                <a:ea typeface="ＭＳ Ｐゴシック" pitchFamily="-65" charset="-128"/>
              </a:rPr>
              <a:t>“</a:t>
            </a:r>
            <a:r>
              <a:rPr lang="en-NZ" sz="1200" dirty="0" smtClean="0"/>
              <a:t>The flaw exists in an unpacker Symantec uses to examine compressed executable files it thinks might be malicious. So the vulnerability would let attackers subvert the unpacker to take control of a victim’s machine. Essentially, a core component Symantec uses to detect malware could be used by intruders to aid their assault.</a:t>
            </a:r>
          </a:p>
          <a:p>
            <a:pPr marL="203200" indent="0">
              <a:buNone/>
            </a:pPr>
            <a:r>
              <a:rPr lang="en-NZ" sz="1200" dirty="0" smtClean="0"/>
              <a:t>"These vulnerabilities are as bad as it gets," Ormandy wrote. He would know. Ormandy has previously discovered serious flaws in products belonging to a string of high-profile security shops like </a:t>
            </a:r>
            <a:r>
              <a:rPr lang="en-NZ" sz="1200" dirty="0" smtClean="0">
                <a:hlinkClick r:id="rId3"/>
              </a:rPr>
              <a:t>FireEye</a:t>
            </a:r>
            <a:r>
              <a:rPr lang="en-NZ" sz="1200" dirty="0" smtClean="0"/>
              <a:t>, </a:t>
            </a:r>
            <a:r>
              <a:rPr lang="en-NZ" sz="1200" dirty="0" smtClean="0">
                <a:hlinkClick r:id="rId4"/>
              </a:rPr>
              <a:t>Kaspersky Lab</a:t>
            </a:r>
            <a:r>
              <a:rPr lang="en-NZ" sz="1200" dirty="0" smtClean="0"/>
              <a:t>, </a:t>
            </a:r>
            <a:r>
              <a:rPr lang="en-NZ" sz="1200" dirty="0" smtClean="0">
                <a:hlinkClick r:id="rId5"/>
              </a:rPr>
              <a:t>McAfee</a:t>
            </a:r>
            <a:r>
              <a:rPr lang="en-NZ" sz="1200" dirty="0" smtClean="0"/>
              <a:t>, </a:t>
            </a:r>
            <a:r>
              <a:rPr lang="en-NZ" sz="1200" dirty="0" smtClean="0">
                <a:hlinkClick r:id="rId6"/>
              </a:rPr>
              <a:t>Sophos</a:t>
            </a:r>
            <a:r>
              <a:rPr lang="en-NZ" sz="1200" dirty="0" smtClean="0"/>
              <a:t>, and </a:t>
            </a:r>
            <a:r>
              <a:rPr lang="en-NZ" sz="1200" dirty="0" smtClean="0">
                <a:hlinkClick r:id="rId7"/>
              </a:rPr>
              <a:t>Trend Micro</a:t>
            </a:r>
            <a:r>
              <a:rPr lang="en-NZ" sz="1200" dirty="0" smtClean="0"/>
              <a:t>. In some cases, the flaws only allowed an attacker to bypass antivirus scanners or undermine the integrity of detection systems. But in others, like this Symantec scenario, they turned the security software into an attack vector for intruders to seize control of a victim’s system.”</a:t>
            </a:r>
          </a:p>
          <a:p>
            <a:pPr marL="203200" indent="0">
              <a:buNone/>
            </a:pPr>
            <a:r>
              <a:rPr lang="en-NZ" sz="1200" dirty="0" smtClean="0"/>
              <a:t>https://googleprojectzero.blogspot.co.nz/2016/06/how-to-compromise-enterprise-endpoint.html </a:t>
            </a:r>
          </a:p>
          <a:p>
            <a:pPr marL="203200" indent="0" eaLnBrk="1" hangingPunct="1">
              <a:lnSpc>
                <a:spcPct val="90000"/>
              </a:lnSpc>
              <a:buNone/>
            </a:pPr>
            <a:endParaRPr lang="en-US" sz="1200" dirty="0" smtClean="0">
              <a:ea typeface="ＭＳ Ｐゴシック" pitchFamily="-65" charset="-128"/>
            </a:endParaRPr>
          </a:p>
          <a:p>
            <a:endParaRPr lang="en-NZ" dirty="0" smtClean="0"/>
          </a:p>
        </p:txBody>
      </p:sp>
    </p:spTree>
    <p:extLst>
      <p:ext uri="{BB962C8B-B14F-4D97-AF65-F5344CB8AC3E}">
        <p14:creationId xmlns:p14="http://schemas.microsoft.com/office/powerpoint/2010/main" val="1991761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Your eyes aren’t deceiving you; in just five years, the amount of total malware increased by </a:t>
            </a:r>
            <a:r>
              <a:rPr lang="en-NZ" b="1" dirty="0" smtClean="0"/>
              <a:t>five times</a:t>
            </a:r>
            <a:r>
              <a:rPr lang="en-NZ" dirty="0" smtClean="0"/>
              <a:t>.</a:t>
            </a:r>
          </a:p>
          <a:p>
            <a:endParaRPr lang="en-NZ" dirty="0" smtClean="0"/>
          </a:p>
          <a:p>
            <a:r>
              <a:rPr lang="en-NZ" dirty="0" smtClean="0"/>
              <a:t>For more context, a </a:t>
            </a:r>
            <a:r>
              <a:rPr lang="en-NZ" dirty="0" smtClean="0">
                <a:hlinkClick r:id="rId3"/>
              </a:rPr>
              <a:t>report released by McAfee</a:t>
            </a:r>
            <a:r>
              <a:rPr lang="en-NZ" dirty="0" smtClean="0"/>
              <a:t> detailed that in the fourth quarter of 2015 alone, their customers received over 157 million attempts to entice them to visit risky links a day, and 353 million infected files were exposed to their customers’ networks.</a:t>
            </a:r>
          </a:p>
          <a:p>
            <a:pPr marL="203200" indent="0" eaLnBrk="1" hangingPunct="1">
              <a:lnSpc>
                <a:spcPct val="90000"/>
              </a:lnSpc>
              <a:buNone/>
            </a:pPr>
            <a:endParaRPr lang="en-US" sz="1200" dirty="0" smtClean="0">
              <a:ea typeface="ＭＳ Ｐゴシック" pitchFamily="-65" charset="-128"/>
            </a:endParaRPr>
          </a:p>
          <a:p>
            <a:pPr marL="203200" indent="0" eaLnBrk="1" hangingPunct="1">
              <a:lnSpc>
                <a:spcPct val="90000"/>
              </a:lnSpc>
              <a:buNone/>
            </a:pPr>
            <a:r>
              <a:rPr lang="en-US" sz="1200" dirty="0" smtClean="0">
                <a:ea typeface="ＭＳ Ｐゴシック" pitchFamily="-65" charset="-128"/>
              </a:rPr>
              <a:t>http://www.baisecurity.net/2016/11/you-need-antivirus-and-malware-protection/</a:t>
            </a:r>
          </a:p>
          <a:p>
            <a:endParaRPr lang="en-NZ" dirty="0" smtClean="0"/>
          </a:p>
        </p:txBody>
      </p:sp>
    </p:spTree>
    <p:extLst>
      <p:ext uri="{BB962C8B-B14F-4D97-AF65-F5344CB8AC3E}">
        <p14:creationId xmlns:p14="http://schemas.microsoft.com/office/powerpoint/2010/main" val="2722215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3200" indent="0">
              <a:buNone/>
            </a:pPr>
            <a:r>
              <a:rPr lang="en-US" sz="1200" dirty="0" smtClean="0">
                <a:ea typeface="ＭＳ Ｐゴシック" pitchFamily="-65" charset="-128"/>
              </a:rPr>
              <a:t>Fake anti virus.</a:t>
            </a:r>
          </a:p>
          <a:p>
            <a:pPr marL="203200" indent="0">
              <a:buNone/>
            </a:pPr>
            <a:r>
              <a:rPr lang="en-US" sz="1200" dirty="0" err="1" smtClean="0">
                <a:ea typeface="ＭＳ Ｐゴシック" pitchFamily="-65" charset="-128"/>
              </a:rPr>
              <a:t>Vist</a:t>
            </a:r>
            <a:r>
              <a:rPr lang="en-US" sz="1200" baseline="0" dirty="0" smtClean="0">
                <a:ea typeface="ＭＳ Ｐゴシック" pitchFamily="-65" charset="-128"/>
              </a:rPr>
              <a:t> a website.</a:t>
            </a:r>
          </a:p>
          <a:p>
            <a:pPr marL="203200" indent="0">
              <a:buNone/>
            </a:pPr>
            <a:r>
              <a:rPr lang="en-US" sz="1200" baseline="0" dirty="0" smtClean="0">
                <a:ea typeface="ＭＳ Ｐゴシック" pitchFamily="-65" charset="-128"/>
              </a:rPr>
              <a:t>See a pop up telling you that you have been infected and download this software.</a:t>
            </a:r>
          </a:p>
          <a:p>
            <a:pPr marL="203200" indent="0">
              <a:buNone/>
            </a:pPr>
            <a:r>
              <a:rPr lang="en-US" sz="1200" baseline="0" dirty="0" smtClean="0">
                <a:ea typeface="ＭＳ Ｐゴシック" pitchFamily="-65" charset="-128"/>
              </a:rPr>
              <a:t>Download the software and install it.</a:t>
            </a:r>
          </a:p>
          <a:p>
            <a:pPr marL="203200" indent="0">
              <a:buNone/>
            </a:pPr>
            <a:endParaRPr lang="en-US" sz="1200" baseline="0" dirty="0" smtClean="0">
              <a:ea typeface="ＭＳ Ｐゴシック" pitchFamily="-65" charset="-128"/>
            </a:endParaRPr>
          </a:p>
          <a:p>
            <a:pPr marL="203200" indent="0">
              <a:buNone/>
            </a:pPr>
            <a:r>
              <a:rPr lang="en-US" sz="1200" baseline="0" dirty="0" smtClean="0">
                <a:ea typeface="ＭＳ Ｐゴシック" pitchFamily="-65" charset="-128"/>
              </a:rPr>
              <a:t>Great list here:</a:t>
            </a:r>
          </a:p>
          <a:p>
            <a:pPr marL="20320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ＭＳ Ｐゴシック" pitchFamily="-65" charset="-128"/>
                <a:hlinkClick r:id="rId3"/>
              </a:rPr>
              <a:t>https://en.wikipedia.org/wiki/List_of_rogue_security_software</a:t>
            </a:r>
            <a:r>
              <a:rPr lang="en-US" sz="1200" dirty="0" smtClean="0">
                <a:ea typeface="ＭＳ Ｐゴシック" pitchFamily="-65" charset="-128"/>
              </a:rPr>
              <a:t> </a:t>
            </a:r>
          </a:p>
          <a:p>
            <a:pPr marL="203200" indent="0">
              <a:buNone/>
            </a:pPr>
            <a:endParaRPr lang="en-US" sz="1200" baseline="0" dirty="0" smtClean="0">
              <a:ea typeface="ＭＳ Ｐゴシック" pitchFamily="-65" charset="-128"/>
            </a:endParaRPr>
          </a:p>
          <a:p>
            <a:pPr marL="203200" indent="0">
              <a:buNone/>
            </a:pPr>
            <a:r>
              <a:rPr lang="en-US" sz="1200" baseline="0" dirty="0" smtClean="0">
                <a:ea typeface="ＭＳ Ｐゴシック" pitchFamily="-65" charset="-128"/>
              </a:rPr>
              <a:t>Tech support scams.</a:t>
            </a:r>
          </a:p>
          <a:p>
            <a:pPr marL="203200" indent="0">
              <a:buNone/>
            </a:pPr>
            <a:r>
              <a:rPr lang="en-US" sz="1200" baseline="0" dirty="0" smtClean="0">
                <a:ea typeface="ＭＳ Ｐゴシック" pitchFamily="-65" charset="-128"/>
              </a:rPr>
              <a:t>Pop up again like the one shown.</a:t>
            </a:r>
          </a:p>
          <a:p>
            <a:pPr marL="203200" indent="0">
              <a:buNone/>
            </a:pPr>
            <a:r>
              <a:rPr lang="en-US" sz="1200" baseline="0" dirty="0" smtClean="0">
                <a:ea typeface="ＭＳ Ｐゴシック" pitchFamily="-65" charset="-128"/>
              </a:rPr>
              <a:t>Ring this number.</a:t>
            </a:r>
          </a:p>
          <a:p>
            <a:pPr marL="203200" indent="0">
              <a:buNone/>
            </a:pPr>
            <a:r>
              <a:rPr lang="en-US" sz="1200" baseline="0" dirty="0" smtClean="0">
                <a:ea typeface="ＭＳ Ｐゴシック" pitchFamily="-65" charset="-128"/>
              </a:rPr>
              <a:t>Allow the person at the other end to take control of your computer.</a:t>
            </a:r>
          </a:p>
          <a:p>
            <a:pPr marL="203200" indent="0">
              <a:buNone/>
            </a:pPr>
            <a:endParaRPr lang="en-US" sz="1200" baseline="0" dirty="0" smtClean="0">
              <a:ea typeface="ＭＳ Ｐゴシック" pitchFamily="-65" charset="-128"/>
            </a:endParaRPr>
          </a:p>
          <a:p>
            <a:pPr marL="20320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a typeface="ＭＳ Ｐゴシック" pitchFamily="-65" charset="-128"/>
              </a:rPr>
              <a:t>In both cases exploits folks worries about being infected, threat is used to induce people to do something that is in the attackers interest.</a:t>
            </a:r>
          </a:p>
          <a:p>
            <a:pPr marL="203200" indent="0">
              <a:buNone/>
            </a:pPr>
            <a:endParaRPr lang="en-US" sz="1200" baseline="0" dirty="0" smtClean="0">
              <a:ea typeface="ＭＳ Ｐゴシック" pitchFamily="-65" charset="-128"/>
            </a:endParaRPr>
          </a:p>
          <a:p>
            <a:pPr marL="20320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ea typeface="ＭＳ Ｐゴシック" pitchFamily="-65" charset="-128"/>
            </a:endParaRPr>
          </a:p>
          <a:p>
            <a:pPr marL="203200" marR="0" lvl="0" indent="0" algn="l" defTabSz="914400" rtl="0" eaLnBrk="1" fontAlgn="auto" latinLnBrk="0" hangingPunct="1">
              <a:lnSpc>
                <a:spcPct val="100000"/>
              </a:lnSpc>
              <a:spcBef>
                <a:spcPts val="0"/>
              </a:spcBef>
              <a:spcAft>
                <a:spcPts val="0"/>
              </a:spcAft>
              <a:buClrTx/>
              <a:buSzTx/>
              <a:buFontTx/>
              <a:buNone/>
              <a:tabLst/>
              <a:defRPr/>
            </a:pPr>
            <a:r>
              <a:rPr lang="en-US" sz="1200" dirty="0" err="1" smtClean="0">
                <a:ea typeface="ＭＳ Ｐゴシック" pitchFamily="-65" charset="-128"/>
              </a:rPr>
              <a:t>AntiSpyStorm</a:t>
            </a:r>
            <a:r>
              <a:rPr lang="en-US" sz="1200" dirty="0" smtClean="0">
                <a:ea typeface="ＭＳ Ｐゴシック" pitchFamily="-65" charset="-128"/>
              </a:rPr>
              <a:t>,</a:t>
            </a:r>
            <a:r>
              <a:rPr lang="en-US" sz="1200" baseline="0" dirty="0" smtClean="0">
                <a:ea typeface="ＭＳ Ｐゴシック" pitchFamily="-65" charset="-128"/>
              </a:rPr>
              <a:t> Advanced Cleaner etc.</a:t>
            </a:r>
            <a:endParaRPr lang="en-US" sz="1200" dirty="0" smtClean="0">
              <a:ea typeface="ＭＳ Ｐゴシック" pitchFamily="-65" charset="-128"/>
            </a:endParaRPr>
          </a:p>
          <a:p>
            <a:pPr marL="203200" indent="0">
              <a:buNone/>
            </a:pPr>
            <a:r>
              <a:rPr lang="en-US" sz="1200" dirty="0" smtClean="0"/>
              <a:t> </a:t>
            </a:r>
            <a:endParaRPr lang="en-NZ" sz="1200" dirty="0" smtClean="0"/>
          </a:p>
          <a:p>
            <a:pPr marL="203200" indent="0" eaLnBrk="1" hangingPunct="1">
              <a:lnSpc>
                <a:spcPct val="90000"/>
              </a:lnSpc>
              <a:buNone/>
            </a:pPr>
            <a:endParaRPr lang="en-US" sz="1200" dirty="0" smtClean="0">
              <a:ea typeface="ＭＳ Ｐゴシック" pitchFamily="-65" charset="-128"/>
            </a:endParaRPr>
          </a:p>
          <a:p>
            <a:endParaRPr lang="en-NZ" dirty="0" smtClean="0"/>
          </a:p>
        </p:txBody>
      </p:sp>
    </p:spTree>
    <p:extLst>
      <p:ext uri="{BB962C8B-B14F-4D97-AF65-F5344CB8AC3E}">
        <p14:creationId xmlns:p14="http://schemas.microsoft.com/office/powerpoint/2010/main" val="521612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mn-lt"/>
                <a:ea typeface="+mn-ea"/>
                <a:cs typeface="+mn-cs"/>
              </a:rPr>
              <a:t>The ideal solution to the threat of malware is prevention: Do not allow malware to get into the system in the first place, or block the ability of it to modify the system. This goal is, in general, nearly impossible to achieve, although taking suitable countermeasures</a:t>
            </a:r>
          </a:p>
          <a:p>
            <a:r>
              <a:rPr lang="en-NZ" sz="1200" b="0" i="0" u="none" strike="noStrike" kern="1200" baseline="0" dirty="0" smtClean="0">
                <a:solidFill>
                  <a:schemeClr val="tx1"/>
                </a:solidFill>
                <a:latin typeface="+mn-lt"/>
                <a:ea typeface="+mn-ea"/>
                <a:cs typeface="+mn-cs"/>
              </a:rPr>
              <a:t>to harden systems and users in preventing infection can significantly reduce the number of successful malware attacks. [NIST05] suggests there are four main elements of prevention: policy, awareness, vulnerability mitigation, and threat mitigation. Having a suitable policy to address malware prevention provides a basis for implementing appropriate preventative countermeasures.</a:t>
            </a:r>
          </a:p>
          <a:p>
            <a:endParaRPr lang="en-NZ"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One of the first countermeasures that should be employed is to ensure all systems are as current as possible, with all patches applied, in order to reduce the number of vulnerabilities that might be exploited on the system. The next is to set appropriate access controls on the applications and data stored on the system, to reduce the number of files that any user can access, and hence potentially infect or</a:t>
            </a:r>
          </a:p>
          <a:p>
            <a:r>
              <a:rPr lang="en-NZ" sz="1200" b="0" i="0" u="none" strike="noStrike" kern="1200" baseline="0" dirty="0" smtClean="0">
                <a:solidFill>
                  <a:schemeClr val="tx1"/>
                </a:solidFill>
                <a:latin typeface="+mn-lt"/>
                <a:ea typeface="+mn-ea"/>
                <a:cs typeface="+mn-cs"/>
              </a:rPr>
              <a:t>corrupt, as a result of them executing some malware code. These measures directly target the key propagation mechanisms used by worms, viruses, and some </a:t>
            </a:r>
            <a:r>
              <a:rPr lang="en-NZ" sz="1200" b="0" i="0" u="none" strike="noStrike" kern="1200" baseline="0" dirty="0" err="1" smtClean="0">
                <a:solidFill>
                  <a:schemeClr val="tx1"/>
                </a:solidFill>
                <a:latin typeface="+mn-lt"/>
                <a:ea typeface="+mn-ea"/>
                <a:cs typeface="+mn-cs"/>
              </a:rPr>
              <a:t>trojans</a:t>
            </a:r>
            <a:r>
              <a:rPr lang="en-NZ" sz="1200" b="0" i="0" u="none" strike="noStrike" kern="1200" baseline="0" dirty="0" smtClean="0">
                <a:solidFill>
                  <a:schemeClr val="tx1"/>
                </a:solidFill>
                <a:latin typeface="+mn-lt"/>
                <a:ea typeface="+mn-ea"/>
                <a:cs typeface="+mn-cs"/>
              </a:rPr>
              <a:t>.</a:t>
            </a:r>
          </a:p>
          <a:p>
            <a:endParaRPr lang="en-NZ"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The third common propagation mechanism, which targets users in a social engineering attack, can be countered using appropriate user awareness and training. This aims to equip users to be more aware of these attacks, and less likely to take actions that result in their compromise. [NIST05] provides examples of suitable awareness issues.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Cyber hygiene: https://us.norton.com/internetsecurity-how-to-good-cyber-hygiene.html</a:t>
            </a:r>
          </a:p>
          <a:p>
            <a:r>
              <a:rPr lang="en-US" sz="1200" b="0" i="0" u="none" strike="noStrike" kern="1200" baseline="0" dirty="0" smtClean="0">
                <a:solidFill>
                  <a:schemeClr val="tx1"/>
                </a:solidFill>
                <a:latin typeface="+mn-lt"/>
                <a:ea typeface="+mn-ea"/>
                <a:cs typeface="+mn-cs"/>
              </a:rPr>
              <a:t>Safe computing: https://www.auckland.ac.nz/en/for/current-students/safe-computing.html</a:t>
            </a:r>
          </a:p>
          <a:p>
            <a:endParaRPr lang="en-NZ"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NZ" dirty="0"/>
          </a:p>
        </p:txBody>
      </p:sp>
    </p:spTree>
    <p:extLst>
      <p:ext uri="{BB962C8B-B14F-4D97-AF65-F5344CB8AC3E}">
        <p14:creationId xmlns:p14="http://schemas.microsoft.com/office/powerpoint/2010/main" val="4285877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3077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https://www.infocyte.com/blog/2016/7/26/how-many-days-does-it-take-to-discover-a-breach-the-answer-may-shock-you</a:t>
            </a:r>
          </a:p>
          <a:p>
            <a:endParaRPr lang="en-NZ" dirty="0"/>
          </a:p>
        </p:txBody>
      </p:sp>
    </p:spTree>
    <p:extLst>
      <p:ext uri="{BB962C8B-B14F-4D97-AF65-F5344CB8AC3E}">
        <p14:creationId xmlns:p14="http://schemas.microsoft.com/office/powerpoint/2010/main" val="87349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https://www.infocyte.com/blog/2016/7/26/how-many-days-does-it-take-to-discover-a-breach-the-answer-may-shock-you</a:t>
            </a:r>
          </a:p>
          <a:p>
            <a:endParaRPr lang="en-NZ" dirty="0"/>
          </a:p>
        </p:txBody>
      </p:sp>
    </p:spTree>
    <p:extLst>
      <p:ext uri="{BB962C8B-B14F-4D97-AF65-F5344CB8AC3E}">
        <p14:creationId xmlns:p14="http://schemas.microsoft.com/office/powerpoint/2010/main" val="23585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3926797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1" i="1" u="none" strike="noStrike" kern="1200" baseline="0" dirty="0" smtClean="0">
                <a:solidFill>
                  <a:schemeClr val="tx1"/>
                </a:solidFill>
                <a:latin typeface="+mn-lt"/>
                <a:ea typeface="+mn-ea"/>
                <a:cs typeface="+mn-cs"/>
              </a:rPr>
              <a:t>EXECUTABLE VIRUS STRUCTURE </a:t>
            </a:r>
            <a:r>
              <a:rPr lang="en-NZ" sz="1200" b="0" i="0" u="none" strike="noStrike" kern="1200" baseline="0" dirty="0" smtClean="0">
                <a:solidFill>
                  <a:schemeClr val="tx1"/>
                </a:solidFill>
                <a:latin typeface="+mn-lt"/>
                <a:ea typeface="+mn-ea"/>
                <a:cs typeface="+mn-cs"/>
              </a:rPr>
              <a:t>A traditional, machine executable code, virus can</a:t>
            </a:r>
          </a:p>
          <a:p>
            <a:r>
              <a:rPr lang="en-NZ" sz="1200" b="0" i="0" u="none" strike="noStrike" kern="1200" baseline="0" dirty="0" smtClean="0">
                <a:solidFill>
                  <a:schemeClr val="tx1"/>
                </a:solidFill>
                <a:latin typeface="+mn-lt"/>
                <a:ea typeface="+mn-ea"/>
                <a:cs typeface="+mn-cs"/>
              </a:rPr>
              <a:t>be prepended or </a:t>
            </a:r>
            <a:r>
              <a:rPr lang="en-NZ" sz="1200" b="0" i="0" u="none" strike="noStrike" kern="1200" baseline="0" dirty="0" err="1" smtClean="0">
                <a:solidFill>
                  <a:schemeClr val="tx1"/>
                </a:solidFill>
                <a:latin typeface="+mn-lt"/>
                <a:ea typeface="+mn-ea"/>
                <a:cs typeface="+mn-cs"/>
              </a:rPr>
              <a:t>postpended</a:t>
            </a:r>
            <a:r>
              <a:rPr lang="en-NZ" sz="1200" b="0" i="0" u="none" strike="noStrike" kern="1200" baseline="0" dirty="0" smtClean="0">
                <a:solidFill>
                  <a:schemeClr val="tx1"/>
                </a:solidFill>
                <a:latin typeface="+mn-lt"/>
                <a:ea typeface="+mn-ea"/>
                <a:cs typeface="+mn-cs"/>
              </a:rPr>
              <a:t> to some executable program, or it can be embedded</a:t>
            </a:r>
          </a:p>
          <a:p>
            <a:r>
              <a:rPr lang="en-NZ" sz="1200" b="0" i="0" u="none" strike="noStrike" kern="1200" baseline="0" dirty="0" smtClean="0">
                <a:solidFill>
                  <a:schemeClr val="tx1"/>
                </a:solidFill>
                <a:latin typeface="+mn-lt"/>
                <a:ea typeface="+mn-ea"/>
                <a:cs typeface="+mn-cs"/>
              </a:rPr>
              <a:t>into it in some other fashion. The key to its operation is that the infected program,</a:t>
            </a:r>
          </a:p>
          <a:p>
            <a:r>
              <a:rPr lang="en-NZ" sz="1200" b="0" i="0" u="none" strike="noStrike" kern="1200" baseline="0" dirty="0" smtClean="0">
                <a:solidFill>
                  <a:schemeClr val="tx1"/>
                </a:solidFill>
                <a:latin typeface="+mn-lt"/>
                <a:ea typeface="+mn-ea"/>
                <a:cs typeface="+mn-cs"/>
              </a:rPr>
              <a:t>when invoked, will first execute the virus code and then execute the original code</a:t>
            </a:r>
          </a:p>
          <a:p>
            <a:r>
              <a:rPr lang="en-NZ" sz="1200" b="0" i="0" u="none" strike="noStrike" kern="1200" baseline="0" dirty="0" smtClean="0">
                <a:solidFill>
                  <a:schemeClr val="tx1"/>
                </a:solidFill>
                <a:latin typeface="+mn-lt"/>
                <a:ea typeface="+mn-ea"/>
                <a:cs typeface="+mn-cs"/>
              </a:rPr>
              <a:t>of the program.</a:t>
            </a:r>
          </a:p>
          <a:p>
            <a:r>
              <a:rPr lang="en-NZ" sz="1200" b="0" i="0" u="none" strike="noStrike" kern="1200" baseline="0" dirty="0" smtClean="0">
                <a:solidFill>
                  <a:schemeClr val="tx1"/>
                </a:solidFill>
                <a:latin typeface="+mn-lt"/>
                <a:ea typeface="+mn-ea"/>
                <a:cs typeface="+mn-cs"/>
              </a:rPr>
              <a:t>A very general depiction of virus structure is shown in Figure 6.1 (based on</a:t>
            </a:r>
          </a:p>
          <a:p>
            <a:r>
              <a:rPr lang="en-NZ" sz="1200" b="0" i="0" u="none" strike="noStrike" kern="1200" baseline="0" dirty="0" smtClean="0">
                <a:solidFill>
                  <a:schemeClr val="tx1"/>
                </a:solidFill>
                <a:latin typeface="+mn-lt"/>
                <a:ea typeface="+mn-ea"/>
                <a:cs typeface="+mn-cs"/>
              </a:rPr>
              <a:t>[COHE94]). In this case, the virus code, V, is prepended to infected programs, and</a:t>
            </a:r>
          </a:p>
          <a:p>
            <a:r>
              <a:rPr lang="en-NZ" sz="1200" b="0" i="0" u="none" strike="noStrike" kern="1200" baseline="0" dirty="0" smtClean="0">
                <a:solidFill>
                  <a:schemeClr val="tx1"/>
                </a:solidFill>
                <a:latin typeface="+mn-lt"/>
                <a:ea typeface="+mn-ea"/>
                <a:cs typeface="+mn-cs"/>
              </a:rPr>
              <a:t>it is assumed that the entry point to the program, when invoked, is the first line of</a:t>
            </a:r>
          </a:p>
          <a:p>
            <a:r>
              <a:rPr lang="en-NZ" sz="1200" b="0" i="0" u="none" strike="noStrike" kern="1200" baseline="0" dirty="0" smtClean="0">
                <a:solidFill>
                  <a:schemeClr val="tx1"/>
                </a:solidFill>
                <a:latin typeface="+mn-lt"/>
                <a:ea typeface="+mn-ea"/>
                <a:cs typeface="+mn-cs"/>
              </a:rPr>
              <a:t>the program.</a:t>
            </a:r>
          </a:p>
          <a:p>
            <a:r>
              <a:rPr lang="en-NZ" sz="1200" b="0" i="0" u="none" strike="noStrike" kern="1200" baseline="0" dirty="0" smtClean="0">
                <a:solidFill>
                  <a:schemeClr val="tx1"/>
                </a:solidFill>
                <a:latin typeface="+mn-lt"/>
                <a:ea typeface="+mn-ea"/>
                <a:cs typeface="+mn-cs"/>
              </a:rPr>
              <a:t>The infected program begins with the virus code and works as follows. The</a:t>
            </a:r>
          </a:p>
          <a:p>
            <a:r>
              <a:rPr lang="en-NZ" sz="1200" b="0" i="0" u="none" strike="noStrike" kern="1200" baseline="0" dirty="0" smtClean="0">
                <a:solidFill>
                  <a:schemeClr val="tx1"/>
                </a:solidFill>
                <a:latin typeface="+mn-lt"/>
                <a:ea typeface="+mn-ea"/>
                <a:cs typeface="+mn-cs"/>
              </a:rPr>
              <a:t>first line of code is a jump to the main virus program. The second line is a special</a:t>
            </a:r>
          </a:p>
          <a:p>
            <a:r>
              <a:rPr lang="en-NZ" sz="1200" b="0" i="0" u="none" strike="noStrike" kern="1200" baseline="0" dirty="0" smtClean="0">
                <a:solidFill>
                  <a:schemeClr val="tx1"/>
                </a:solidFill>
                <a:latin typeface="+mn-lt"/>
                <a:ea typeface="+mn-ea"/>
                <a:cs typeface="+mn-cs"/>
              </a:rPr>
              <a:t>marker that is used by the virus to determine whether or not a potential victim</a:t>
            </a:r>
          </a:p>
          <a:p>
            <a:r>
              <a:rPr lang="en-NZ" sz="1200" b="0" i="0" u="none" strike="noStrike" kern="1200" baseline="0" dirty="0" smtClean="0">
                <a:solidFill>
                  <a:schemeClr val="tx1"/>
                </a:solidFill>
                <a:latin typeface="+mn-lt"/>
                <a:ea typeface="+mn-ea"/>
                <a:cs typeface="+mn-cs"/>
              </a:rPr>
              <a:t>program has already been infected with this virus. When the program is invoked,</a:t>
            </a:r>
          </a:p>
          <a:p>
            <a:r>
              <a:rPr lang="en-NZ" sz="1200" b="0" i="0" u="none" strike="noStrike" kern="1200" baseline="0" dirty="0" smtClean="0">
                <a:solidFill>
                  <a:schemeClr val="tx1"/>
                </a:solidFill>
                <a:latin typeface="+mn-lt"/>
                <a:ea typeface="+mn-ea"/>
                <a:cs typeface="+mn-cs"/>
              </a:rPr>
              <a:t>control is immediately transferred to the main virus program. The virus program</a:t>
            </a:r>
          </a:p>
          <a:p>
            <a:r>
              <a:rPr lang="en-NZ" sz="1200" b="0" i="0" u="none" strike="noStrike" kern="1200" baseline="0" dirty="0" smtClean="0">
                <a:solidFill>
                  <a:schemeClr val="tx1"/>
                </a:solidFill>
                <a:latin typeface="+mn-lt"/>
                <a:ea typeface="+mn-ea"/>
                <a:cs typeface="+mn-cs"/>
              </a:rPr>
              <a:t>may first seek out uninfected executable files and infect them. Next, the virus may</a:t>
            </a:r>
          </a:p>
          <a:p>
            <a:r>
              <a:rPr lang="en-NZ" sz="1200" b="0" i="0" u="none" strike="noStrike" kern="1200" baseline="0" dirty="0" smtClean="0">
                <a:solidFill>
                  <a:schemeClr val="tx1"/>
                </a:solidFill>
                <a:latin typeface="+mn-lt"/>
                <a:ea typeface="+mn-ea"/>
                <a:cs typeface="+mn-cs"/>
              </a:rPr>
              <a:t>execute its payload if the required trigger conditions, if any, are met. Finally, the</a:t>
            </a:r>
          </a:p>
          <a:p>
            <a:r>
              <a:rPr lang="en-NZ" sz="1200" b="0" i="0" u="none" strike="noStrike" kern="1200" baseline="0" dirty="0" smtClean="0">
                <a:solidFill>
                  <a:schemeClr val="tx1"/>
                </a:solidFill>
                <a:latin typeface="+mn-lt"/>
                <a:ea typeface="+mn-ea"/>
                <a:cs typeface="+mn-cs"/>
              </a:rPr>
              <a:t>virus transfers control to the original program. If the infection phase of the program</a:t>
            </a:r>
          </a:p>
          <a:p>
            <a:r>
              <a:rPr lang="en-NZ" sz="1200" b="0" i="0" u="none" strike="noStrike" kern="1200" baseline="0" dirty="0" smtClean="0">
                <a:solidFill>
                  <a:schemeClr val="tx1"/>
                </a:solidFill>
                <a:latin typeface="+mn-lt"/>
                <a:ea typeface="+mn-ea"/>
                <a:cs typeface="+mn-cs"/>
              </a:rPr>
              <a:t>is reasonably rapid, a user is unlikely to notice any difference between the execution</a:t>
            </a:r>
          </a:p>
          <a:p>
            <a:r>
              <a:rPr lang="en-NZ" sz="1200" b="0" i="0" u="none" strike="noStrike" kern="1200" baseline="0" dirty="0" smtClean="0">
                <a:solidFill>
                  <a:schemeClr val="tx1"/>
                </a:solidFill>
                <a:latin typeface="+mn-lt"/>
                <a:ea typeface="+mn-ea"/>
                <a:cs typeface="+mn-cs"/>
              </a:rPr>
              <a:t>of an infected and an uninfected program.</a:t>
            </a:r>
            <a:endParaRPr lang="en-NZ" dirty="0"/>
          </a:p>
        </p:txBody>
      </p:sp>
    </p:spTree>
    <p:extLst>
      <p:ext uri="{BB962C8B-B14F-4D97-AF65-F5344CB8AC3E}">
        <p14:creationId xmlns:p14="http://schemas.microsoft.com/office/powerpoint/2010/main" val="1895588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139472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mn-lt"/>
                <a:ea typeface="+mn-ea"/>
                <a:cs typeface="+mn-cs"/>
              </a:rPr>
              <a:t>A </a:t>
            </a:r>
            <a:r>
              <a:rPr lang="en-NZ" sz="1200" b="1" i="0" u="none" strike="noStrike" kern="1200" baseline="0" dirty="0" smtClean="0">
                <a:solidFill>
                  <a:schemeClr val="tx1"/>
                </a:solidFill>
                <a:latin typeface="+mn-lt"/>
                <a:ea typeface="+mn-ea"/>
                <a:cs typeface="+mn-cs"/>
              </a:rPr>
              <a:t>first-generation </a:t>
            </a:r>
            <a:r>
              <a:rPr lang="en-NZ" sz="1200" b="0" i="0" u="none" strike="noStrike" kern="1200" baseline="0" dirty="0" smtClean="0">
                <a:solidFill>
                  <a:schemeClr val="tx1"/>
                </a:solidFill>
                <a:latin typeface="+mn-lt"/>
                <a:ea typeface="+mn-ea"/>
                <a:cs typeface="+mn-cs"/>
              </a:rPr>
              <a:t>scanner requires a malware signature to identify the malware.</a:t>
            </a:r>
          </a:p>
          <a:p>
            <a:endParaRPr lang="en-NZ" sz="1200" b="0" i="0" u="none" strike="noStrike" kern="1200" baseline="0" dirty="0" smtClean="0">
              <a:solidFill>
                <a:schemeClr val="tx1"/>
              </a:solidFill>
              <a:latin typeface="+mn-lt"/>
              <a:ea typeface="+mn-ea"/>
              <a:cs typeface="+mn-cs"/>
            </a:endParaRPr>
          </a:p>
          <a:p>
            <a:r>
              <a:rPr lang="en-NZ" sz="1200" b="0" i="0" u="none" strike="noStrike" kern="1200" baseline="0" dirty="0" smtClean="0">
                <a:solidFill>
                  <a:schemeClr val="tx1"/>
                </a:solidFill>
                <a:latin typeface="+mn-lt"/>
                <a:ea typeface="+mn-ea"/>
                <a:cs typeface="+mn-cs"/>
              </a:rPr>
              <a:t>The signature may contain “wildcards” but matches essentially the same structure</a:t>
            </a:r>
          </a:p>
          <a:p>
            <a:r>
              <a:rPr lang="en-NZ" sz="1200" b="0" i="0" u="none" strike="noStrike" kern="1200" baseline="0" dirty="0" smtClean="0">
                <a:solidFill>
                  <a:schemeClr val="tx1"/>
                </a:solidFill>
                <a:latin typeface="+mn-lt"/>
                <a:ea typeface="+mn-ea"/>
                <a:cs typeface="+mn-cs"/>
              </a:rPr>
              <a:t>and bit pattern in all copies of the malware. Such signature-specific scanners are</a:t>
            </a:r>
          </a:p>
          <a:p>
            <a:r>
              <a:rPr lang="en-NZ" sz="1200" b="0" i="0" u="none" strike="noStrike" kern="1200" baseline="0" dirty="0" smtClean="0">
                <a:solidFill>
                  <a:schemeClr val="tx1"/>
                </a:solidFill>
                <a:latin typeface="+mn-lt"/>
                <a:ea typeface="+mn-ea"/>
                <a:cs typeface="+mn-cs"/>
              </a:rPr>
              <a:t>limited to the detection of known malware. Another type of first-generation scanner</a:t>
            </a:r>
          </a:p>
          <a:p>
            <a:r>
              <a:rPr lang="en-NZ" sz="1200" b="0" i="0" u="none" strike="noStrike" kern="1200" baseline="0" dirty="0" smtClean="0">
                <a:solidFill>
                  <a:schemeClr val="tx1"/>
                </a:solidFill>
                <a:latin typeface="+mn-lt"/>
                <a:ea typeface="+mn-ea"/>
                <a:cs typeface="+mn-cs"/>
              </a:rPr>
              <a:t>maintains a record of the length of programs and looks for changes in length as a</a:t>
            </a:r>
          </a:p>
          <a:p>
            <a:r>
              <a:rPr lang="en-NZ" sz="1200" b="0" i="0" u="none" strike="noStrike" kern="1200" baseline="0" dirty="0" smtClean="0">
                <a:solidFill>
                  <a:schemeClr val="tx1"/>
                </a:solidFill>
                <a:latin typeface="+mn-lt"/>
                <a:ea typeface="+mn-ea"/>
                <a:cs typeface="+mn-cs"/>
              </a:rPr>
              <a:t>result of virus infection.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Image: http://resources.infosecinstitute.com/wp-content/uploads/100915_0003_AntivirusEv2.png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Included to </a:t>
            </a:r>
            <a:r>
              <a:rPr lang="en-US" sz="1200" b="0" i="0" u="none" strike="noStrike" kern="1200" baseline="0" dirty="0" err="1" smtClean="0">
                <a:solidFill>
                  <a:schemeClr val="tx1"/>
                </a:solidFill>
                <a:latin typeface="+mn-lt"/>
                <a:ea typeface="+mn-ea"/>
                <a:cs typeface="+mn-cs"/>
              </a:rPr>
              <a:t>illust</a:t>
            </a:r>
            <a:endParaRPr lang="en-NZ" dirty="0"/>
          </a:p>
        </p:txBody>
      </p:sp>
    </p:spTree>
    <p:extLst>
      <p:ext uri="{BB962C8B-B14F-4D97-AF65-F5344CB8AC3E}">
        <p14:creationId xmlns:p14="http://schemas.microsoft.com/office/powerpoint/2010/main" val="311251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u="none" strike="noStrike" kern="1200" baseline="0" dirty="0" smtClean="0">
                <a:solidFill>
                  <a:schemeClr val="tx1"/>
                </a:solidFill>
                <a:latin typeface="+mn-lt"/>
                <a:ea typeface="+mn-ea"/>
                <a:cs typeface="+mn-cs"/>
              </a:rPr>
              <a:t>A virus such as the one just described is easily detected because an infected</a:t>
            </a:r>
          </a:p>
          <a:p>
            <a:r>
              <a:rPr lang="en-NZ" sz="1200" b="0" i="0" u="none" strike="noStrike" kern="1200" baseline="0" dirty="0" smtClean="0">
                <a:solidFill>
                  <a:schemeClr val="tx1"/>
                </a:solidFill>
                <a:latin typeface="+mn-lt"/>
                <a:ea typeface="+mn-ea"/>
                <a:cs typeface="+mn-cs"/>
              </a:rPr>
              <a:t>version of a program is longer than the corresponding uninfected one. A way to</a:t>
            </a:r>
          </a:p>
          <a:p>
            <a:r>
              <a:rPr lang="en-NZ" sz="1200" b="0" i="0" u="none" strike="noStrike" kern="1200" baseline="0" dirty="0" smtClean="0">
                <a:solidFill>
                  <a:schemeClr val="tx1"/>
                </a:solidFill>
                <a:latin typeface="+mn-lt"/>
                <a:ea typeface="+mn-ea"/>
                <a:cs typeface="+mn-cs"/>
              </a:rPr>
              <a:t>thwart such a simple means of detecting a virus is to compress the executable file</a:t>
            </a:r>
          </a:p>
          <a:p>
            <a:r>
              <a:rPr lang="en-NZ" sz="1200" b="0" i="0" u="none" strike="noStrike" kern="1200" baseline="0" dirty="0" smtClean="0">
                <a:solidFill>
                  <a:schemeClr val="tx1"/>
                </a:solidFill>
                <a:latin typeface="+mn-lt"/>
                <a:ea typeface="+mn-ea"/>
                <a:cs typeface="+mn-cs"/>
              </a:rPr>
              <a:t>so that both the infected and uninfected versions are of identical length. Figure 6.2</a:t>
            </a:r>
          </a:p>
          <a:p>
            <a:r>
              <a:rPr lang="en-NZ" sz="1200" b="0" i="0" u="none" strike="noStrike" kern="1200" baseline="0" dirty="0" smtClean="0">
                <a:solidFill>
                  <a:schemeClr val="tx1"/>
                </a:solidFill>
                <a:latin typeface="+mn-lt"/>
                <a:ea typeface="+mn-ea"/>
                <a:cs typeface="+mn-cs"/>
              </a:rPr>
              <a:t>shows in general terms the logic required. The key lines in this virus are numbered,</a:t>
            </a:r>
          </a:p>
          <a:p>
            <a:r>
              <a:rPr lang="en-NZ" sz="1200" b="0" i="0" u="none" strike="noStrike" kern="1200" baseline="0" dirty="0" smtClean="0">
                <a:solidFill>
                  <a:schemeClr val="tx1"/>
                </a:solidFill>
                <a:latin typeface="+mn-lt"/>
                <a:ea typeface="+mn-ea"/>
                <a:cs typeface="+mn-cs"/>
              </a:rPr>
              <a:t>and Figure 6.3 illustrates the operation. We assume that program P1 is infected with</a:t>
            </a:r>
          </a:p>
          <a:p>
            <a:r>
              <a:rPr lang="en-NZ" sz="1200" b="0" i="0" u="none" strike="noStrike" kern="1200" baseline="0" dirty="0" smtClean="0">
                <a:solidFill>
                  <a:schemeClr val="tx1"/>
                </a:solidFill>
                <a:latin typeface="+mn-lt"/>
                <a:ea typeface="+mn-ea"/>
                <a:cs typeface="+mn-cs"/>
              </a:rPr>
              <a:t>the virus CV. When this program is invoked, control passes to its virus, which performs</a:t>
            </a:r>
          </a:p>
          <a:p>
            <a:r>
              <a:rPr lang="en-NZ" sz="1200" b="0" i="0" u="none" strike="noStrike" kern="1200" baseline="0" dirty="0" smtClean="0">
                <a:solidFill>
                  <a:schemeClr val="tx1"/>
                </a:solidFill>
                <a:latin typeface="+mn-lt"/>
                <a:ea typeface="+mn-ea"/>
                <a:cs typeface="+mn-cs"/>
              </a:rPr>
              <a:t>the following steps:</a:t>
            </a:r>
          </a:p>
          <a:p>
            <a:r>
              <a:rPr lang="en-NZ" sz="1200" b="1" i="0" u="none" strike="noStrike" kern="1200" baseline="0" dirty="0" smtClean="0">
                <a:solidFill>
                  <a:schemeClr val="tx1"/>
                </a:solidFill>
                <a:latin typeface="+mn-lt"/>
                <a:ea typeface="+mn-ea"/>
                <a:cs typeface="+mn-cs"/>
              </a:rPr>
              <a:t>1. </a:t>
            </a:r>
            <a:r>
              <a:rPr lang="en-NZ" sz="1200" b="0" i="0" u="none" strike="noStrike" kern="1200" baseline="0" dirty="0" smtClean="0">
                <a:solidFill>
                  <a:schemeClr val="tx1"/>
                </a:solidFill>
                <a:latin typeface="+mn-lt"/>
                <a:ea typeface="+mn-ea"/>
                <a:cs typeface="+mn-cs"/>
              </a:rPr>
              <a:t>For each uninfected file P2 that is found, the virus first compresses that file to</a:t>
            </a:r>
          </a:p>
          <a:p>
            <a:r>
              <a:rPr lang="en-NZ" sz="1200" b="0" i="0" u="none" strike="noStrike" kern="1200" baseline="0" dirty="0" smtClean="0">
                <a:solidFill>
                  <a:schemeClr val="tx1"/>
                </a:solidFill>
                <a:latin typeface="+mn-lt"/>
                <a:ea typeface="+mn-ea"/>
                <a:cs typeface="+mn-cs"/>
              </a:rPr>
              <a:t>produce Poe2, which is shorter than the original program by the size of the virus.</a:t>
            </a:r>
          </a:p>
          <a:p>
            <a:r>
              <a:rPr lang="en-NZ" sz="1200" b="1" i="0" u="none" strike="noStrike" kern="1200" baseline="0" dirty="0" smtClean="0">
                <a:solidFill>
                  <a:schemeClr val="tx1"/>
                </a:solidFill>
                <a:latin typeface="+mn-lt"/>
                <a:ea typeface="+mn-ea"/>
                <a:cs typeface="+mn-cs"/>
              </a:rPr>
              <a:t>2. </a:t>
            </a:r>
            <a:r>
              <a:rPr lang="en-NZ" sz="1200" b="0" i="0" u="none" strike="noStrike" kern="1200" baseline="0" dirty="0" smtClean="0">
                <a:solidFill>
                  <a:schemeClr val="tx1"/>
                </a:solidFill>
                <a:latin typeface="+mn-lt"/>
                <a:ea typeface="+mn-ea"/>
                <a:cs typeface="+mn-cs"/>
              </a:rPr>
              <a:t>A copy of the virus is prepended to the compressed program.</a:t>
            </a:r>
          </a:p>
          <a:p>
            <a:r>
              <a:rPr lang="en-NZ" sz="1200" b="1" i="0" u="none" strike="noStrike" kern="1200" baseline="0" dirty="0" smtClean="0">
                <a:solidFill>
                  <a:schemeClr val="tx1"/>
                </a:solidFill>
                <a:latin typeface="+mn-lt"/>
                <a:ea typeface="+mn-ea"/>
                <a:cs typeface="+mn-cs"/>
              </a:rPr>
              <a:t>3. </a:t>
            </a:r>
            <a:r>
              <a:rPr lang="en-NZ" sz="1200" b="0" i="0" u="none" strike="noStrike" kern="1200" baseline="0" dirty="0" smtClean="0">
                <a:solidFill>
                  <a:schemeClr val="tx1"/>
                </a:solidFill>
                <a:latin typeface="+mn-lt"/>
                <a:ea typeface="+mn-ea"/>
                <a:cs typeface="+mn-cs"/>
              </a:rPr>
              <a:t>The compressed version of the original infected program, Poe1, is uncompressed.</a:t>
            </a:r>
          </a:p>
          <a:p>
            <a:r>
              <a:rPr lang="en-NZ" sz="1200" b="1" i="0" u="none" strike="noStrike" kern="1200" baseline="0" dirty="0" smtClean="0">
                <a:solidFill>
                  <a:schemeClr val="tx1"/>
                </a:solidFill>
                <a:latin typeface="+mn-lt"/>
                <a:ea typeface="+mn-ea"/>
                <a:cs typeface="+mn-cs"/>
              </a:rPr>
              <a:t>4. </a:t>
            </a:r>
            <a:r>
              <a:rPr lang="en-NZ" sz="1200" b="0" i="0" u="none" strike="noStrike" kern="1200" baseline="0" dirty="0" smtClean="0">
                <a:solidFill>
                  <a:schemeClr val="tx1"/>
                </a:solidFill>
                <a:latin typeface="+mn-lt"/>
                <a:ea typeface="+mn-ea"/>
                <a:cs typeface="+mn-cs"/>
              </a:rPr>
              <a:t>The uncompressed original program is executed.</a:t>
            </a:r>
          </a:p>
          <a:p>
            <a:r>
              <a:rPr lang="en-NZ" sz="1200" b="0" i="0" u="none" strike="noStrike" kern="1200" baseline="0" dirty="0" smtClean="0">
                <a:solidFill>
                  <a:schemeClr val="tx1"/>
                </a:solidFill>
                <a:latin typeface="+mn-lt"/>
                <a:ea typeface="+mn-ea"/>
                <a:cs typeface="+mn-cs"/>
              </a:rPr>
              <a:t>In this example, the virus does nothing other than propagate. As previously</a:t>
            </a:r>
          </a:p>
          <a:p>
            <a:r>
              <a:rPr lang="en-NZ" sz="1200" b="0" i="0" u="none" strike="noStrike" kern="1200" baseline="0" dirty="0" smtClean="0">
                <a:solidFill>
                  <a:schemeClr val="tx1"/>
                </a:solidFill>
                <a:latin typeface="+mn-lt"/>
                <a:ea typeface="+mn-ea"/>
                <a:cs typeface="+mn-cs"/>
              </a:rPr>
              <a:t>mentioned, the virus may also include one or more payloads.</a:t>
            </a:r>
          </a:p>
          <a:p>
            <a:r>
              <a:rPr lang="en-NZ" sz="1200" b="0" i="0" u="none" strike="noStrike" kern="1200" baseline="0" dirty="0" smtClean="0">
                <a:solidFill>
                  <a:schemeClr val="tx1"/>
                </a:solidFill>
                <a:latin typeface="+mn-lt"/>
                <a:ea typeface="+mn-ea"/>
                <a:cs typeface="+mn-cs"/>
              </a:rPr>
              <a:t>Once a virus has gained entry to a system by infecting a single program, it is in</a:t>
            </a:r>
          </a:p>
          <a:p>
            <a:r>
              <a:rPr lang="en-NZ" sz="1200" b="0" i="0" u="none" strike="noStrike" kern="1200" baseline="0" dirty="0" smtClean="0">
                <a:solidFill>
                  <a:schemeClr val="tx1"/>
                </a:solidFill>
                <a:latin typeface="+mn-lt"/>
                <a:ea typeface="+mn-ea"/>
                <a:cs typeface="+mn-cs"/>
              </a:rPr>
              <a:t>a position to potentially infect some or all other executable files on that system when</a:t>
            </a:r>
          </a:p>
          <a:p>
            <a:r>
              <a:rPr lang="en-NZ" sz="1200" b="0" i="0" u="none" strike="noStrike" kern="1200" baseline="0" dirty="0" smtClean="0">
                <a:solidFill>
                  <a:schemeClr val="tx1"/>
                </a:solidFill>
                <a:latin typeface="+mn-lt"/>
                <a:ea typeface="+mn-ea"/>
                <a:cs typeface="+mn-cs"/>
              </a:rPr>
              <a:t>the infected program executes, depending on the access permissions the infected</a:t>
            </a:r>
          </a:p>
          <a:p>
            <a:r>
              <a:rPr lang="en-NZ" sz="1200" b="0" i="0" u="none" strike="noStrike" kern="1200" baseline="0" dirty="0" smtClean="0">
                <a:solidFill>
                  <a:schemeClr val="tx1"/>
                </a:solidFill>
                <a:latin typeface="+mn-lt"/>
                <a:ea typeface="+mn-ea"/>
                <a:cs typeface="+mn-cs"/>
              </a:rPr>
              <a:t>program has. Thus, viral infection can be completely prevented by blocking the virus</a:t>
            </a:r>
          </a:p>
          <a:p>
            <a:r>
              <a:rPr lang="en-NZ" sz="1200" b="0" i="0" u="none" strike="noStrike" kern="1200" baseline="0" dirty="0" smtClean="0">
                <a:solidFill>
                  <a:schemeClr val="tx1"/>
                </a:solidFill>
                <a:latin typeface="+mn-lt"/>
                <a:ea typeface="+mn-ea"/>
                <a:cs typeface="+mn-cs"/>
              </a:rPr>
              <a:t>from gaining entry in the first place. Unfortunately, prevention is extraordinarily</a:t>
            </a:r>
          </a:p>
          <a:p>
            <a:r>
              <a:rPr lang="en-NZ" sz="1200" b="0" i="0" u="none" strike="noStrike" kern="1200" baseline="0" dirty="0" smtClean="0">
                <a:solidFill>
                  <a:schemeClr val="tx1"/>
                </a:solidFill>
                <a:latin typeface="+mn-lt"/>
                <a:ea typeface="+mn-ea"/>
                <a:cs typeface="+mn-cs"/>
              </a:rPr>
              <a:t>difficult because a virus can be part of any program outside a system. Thus, unless</a:t>
            </a:r>
          </a:p>
          <a:p>
            <a:r>
              <a:rPr lang="en-NZ" sz="1200" b="0" i="0" u="none" strike="noStrike" kern="1200" baseline="0" dirty="0" smtClean="0">
                <a:solidFill>
                  <a:schemeClr val="tx1"/>
                </a:solidFill>
                <a:latin typeface="+mn-lt"/>
                <a:ea typeface="+mn-ea"/>
                <a:cs typeface="+mn-cs"/>
              </a:rPr>
              <a:t>one is content to take an absolutely bare piece of iron and write all one’s own system</a:t>
            </a:r>
          </a:p>
          <a:p>
            <a:r>
              <a:rPr lang="en-NZ" sz="1200" b="0" i="0" u="none" strike="noStrike" kern="1200" baseline="0" dirty="0" smtClean="0">
                <a:solidFill>
                  <a:schemeClr val="tx1"/>
                </a:solidFill>
                <a:latin typeface="+mn-lt"/>
                <a:ea typeface="+mn-ea"/>
                <a:cs typeface="+mn-cs"/>
              </a:rPr>
              <a:t>and application programs, one is vulnerable. Many forms of infection can also be</a:t>
            </a:r>
          </a:p>
          <a:p>
            <a:r>
              <a:rPr lang="en-NZ" sz="1200" b="0" i="0" u="none" strike="noStrike" kern="1200" baseline="0" dirty="0" smtClean="0">
                <a:solidFill>
                  <a:schemeClr val="tx1"/>
                </a:solidFill>
                <a:latin typeface="+mn-lt"/>
                <a:ea typeface="+mn-ea"/>
                <a:cs typeface="+mn-cs"/>
              </a:rPr>
              <a:t>blocked by denying normal users the right to modify programs on the system.</a:t>
            </a:r>
            <a:endParaRPr lang="en-NZ" dirty="0"/>
          </a:p>
        </p:txBody>
      </p:sp>
    </p:spTree>
    <p:extLst>
      <p:ext uri="{BB962C8B-B14F-4D97-AF65-F5344CB8AC3E}">
        <p14:creationId xmlns:p14="http://schemas.microsoft.com/office/powerpoint/2010/main" val="386801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0" y="2130425"/>
            <a:ext cx="7772400" cy="1755774"/>
          </a:xfrm>
          <a:prstGeom prst="rect">
            <a:avLst/>
          </a:prstGeom>
          <a:noFill/>
          <a:ln>
            <a:noFill/>
          </a:ln>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indent="457200" algn="ctr" rtl="0">
              <a:spcBef>
                <a:spcPts val="0"/>
              </a:spcBef>
              <a:defRPr/>
            </a:lvl6pPr>
            <a:lvl7pPr lvl="6" indent="914400" algn="ctr" rtl="0">
              <a:spcBef>
                <a:spcPts val="0"/>
              </a:spcBef>
              <a:defRPr/>
            </a:lvl7pPr>
            <a:lvl8pPr lvl="7" indent="1371600" algn="ctr" rtl="0">
              <a:spcBef>
                <a:spcPts val="0"/>
              </a:spcBef>
              <a:defRPr/>
            </a:lvl8pPr>
            <a:lvl9pPr lvl="8" indent="1828800" algn="ctr" rtl="0">
              <a:spcBef>
                <a:spcPts val="0"/>
              </a:spcBef>
              <a:defRPr/>
            </a:lvl9pPr>
          </a:lstStyle>
          <a:p>
            <a:endParaRPr/>
          </a:p>
        </p:txBody>
      </p:sp>
      <p:sp>
        <p:nvSpPr>
          <p:cNvPr id="11" name="Shape 11"/>
          <p:cNvSpPr txBox="1">
            <a:spLocks noGrp="1"/>
          </p:cNvSpPr>
          <p:nvPr>
            <p:ph type="body" idx="1"/>
          </p:nvPr>
        </p:nvSpPr>
        <p:spPr>
          <a:xfrm>
            <a:off x="1371600" y="3886200"/>
            <a:ext cx="6400799" cy="2971799"/>
          </a:xfrm>
          <a:prstGeom prst="rect">
            <a:avLst/>
          </a:prstGeom>
          <a:noFill/>
          <a:ln>
            <a:noFill/>
          </a:ln>
        </p:spPr>
        <p:txBody>
          <a:bodyPr lIns="91425" tIns="91425" rIns="91425" bIns="91425" anchor="t" anchorCtr="0"/>
          <a:lstStyle>
            <a:lvl1pPr marL="0" lvl="0" indent="0" algn="ctr" rtl="0">
              <a:spcBef>
                <a:spcPts val="0"/>
              </a:spcBef>
              <a:buFont typeface="Arial"/>
              <a:buNone/>
              <a:defRPr/>
            </a:lvl1pPr>
            <a:lvl2pPr marL="0" lvl="1" indent="457200" algn="ctr" rtl="0">
              <a:spcBef>
                <a:spcPts val="0"/>
              </a:spcBef>
              <a:buFont typeface="Arial"/>
              <a:buNone/>
              <a:defRPr/>
            </a:lvl2pPr>
            <a:lvl3pPr marL="0" lvl="2" indent="914400" algn="ctr" rtl="0">
              <a:spcBef>
                <a:spcPts val="0"/>
              </a:spcBef>
              <a:buFont typeface="Arial"/>
              <a:buNone/>
              <a:defRPr/>
            </a:lvl3pPr>
            <a:lvl4pPr marL="0" lvl="3" indent="1371600" algn="ctr" rtl="0">
              <a:spcBef>
                <a:spcPts val="0"/>
              </a:spcBef>
              <a:buFont typeface="Arial"/>
              <a:buNone/>
              <a:defRPr/>
            </a:lvl4pPr>
            <a:lvl5pPr marL="0" lvl="4" indent="1828800" algn="ctr"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fault - Title, Content, and 2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325562"/>
          </a:xfrm>
          <a:prstGeom prst="rect">
            <a:avLst/>
          </a:prstGeom>
          <a:noFill/>
          <a:ln>
            <a:noFill/>
          </a:ln>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indent="457200" algn="ctr" rtl="0">
              <a:spcBef>
                <a:spcPts val="0"/>
              </a:spcBef>
              <a:defRPr/>
            </a:lvl6pPr>
            <a:lvl7pPr lvl="6" indent="914400" algn="ctr" rtl="0">
              <a:spcBef>
                <a:spcPts val="0"/>
              </a:spcBef>
              <a:defRPr/>
            </a:lvl7pPr>
            <a:lvl8pPr lvl="7" indent="1371600" algn="ctr" rtl="0">
              <a:spcBef>
                <a:spcPts val="0"/>
              </a:spcBef>
              <a:defRPr/>
            </a:lvl8pPr>
            <a:lvl9pPr lvl="8" indent="1828800" algn="ct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Default - Section Header">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722312" y="4406900"/>
            <a:ext cx="7772400" cy="24511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txBox="1">
            <a:spLocks noGrp="1"/>
          </p:cNvSpPr>
          <p:nvPr>
            <p:ph type="body" idx="1"/>
          </p:nvPr>
        </p:nvSpPr>
        <p:spPr>
          <a:xfrm>
            <a:off x="722312" y="1192212"/>
            <a:ext cx="7772400" cy="3214686"/>
          </a:xfrm>
          <a:prstGeom prst="rect">
            <a:avLst/>
          </a:prstGeom>
          <a:noFill/>
          <a:ln>
            <a:noFill/>
          </a:ln>
        </p:spPr>
        <p:txBody>
          <a:bodyPr lIns="91425" tIns="91425" rIns="91425" bIns="91425" anchor="b" anchorCtr="0"/>
          <a:lstStyle>
            <a:lvl1pPr marL="0" lvl="0" indent="0" rtl="0">
              <a:spcBef>
                <a:spcPts val="400"/>
              </a:spcBef>
              <a:buFont typeface="Arial"/>
              <a:buNone/>
              <a:defRPr/>
            </a:lvl1pPr>
            <a:lvl2pPr marL="0" lvl="1" indent="457200" rtl="0">
              <a:spcBef>
                <a:spcPts val="400"/>
              </a:spcBef>
              <a:buFont typeface="Arial"/>
              <a:buNone/>
              <a:defRPr/>
            </a:lvl2pPr>
            <a:lvl3pPr marL="0" lvl="2" indent="914400" rtl="0">
              <a:spcBef>
                <a:spcPts val="400"/>
              </a:spcBef>
              <a:buFont typeface="Arial"/>
              <a:buNone/>
              <a:defRPr/>
            </a:lvl3pPr>
            <a:lvl4pPr marL="0" lvl="3" indent="1371600" rtl="0">
              <a:spcBef>
                <a:spcPts val="400"/>
              </a:spcBef>
              <a:buFont typeface="Arial"/>
              <a:buNone/>
              <a:defRPr/>
            </a:lvl4pPr>
            <a:lvl5pPr marL="0" lvl="4" indent="1828800" rtl="0">
              <a:spcBef>
                <a:spcPts val="40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efault - Comparison">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204979"/>
          </a:xfrm>
          <a:prstGeom prst="rect">
            <a:avLst/>
          </a:prstGeom>
          <a:noFill/>
          <a:ln>
            <a:noFill/>
          </a:ln>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indent="457200" algn="ctr" rtl="0">
              <a:spcBef>
                <a:spcPts val="0"/>
              </a:spcBef>
              <a:defRPr/>
            </a:lvl6pPr>
            <a:lvl7pPr lvl="6" indent="914400" algn="ctr" rtl="0">
              <a:spcBef>
                <a:spcPts val="0"/>
              </a:spcBef>
              <a:defRPr/>
            </a:lvl7pPr>
            <a:lvl8pPr lvl="7" indent="1371600" algn="ctr" rtl="0">
              <a:spcBef>
                <a:spcPts val="0"/>
              </a:spcBef>
              <a:defRPr/>
            </a:lvl8pPr>
            <a:lvl9pPr lvl="8" indent="1828800" algn="ctr" rtl="0">
              <a:spcBef>
                <a:spcPts val="0"/>
              </a:spcBef>
              <a:defRPr/>
            </a:lvl9pPr>
          </a:lstStyle>
          <a:p>
            <a:endParaRPr/>
          </a:p>
        </p:txBody>
      </p:sp>
      <p:sp>
        <p:nvSpPr>
          <p:cNvPr id="21" name="Shape 21"/>
          <p:cNvSpPr txBox="1">
            <a:spLocks noGrp="1"/>
          </p:cNvSpPr>
          <p:nvPr>
            <p:ph type="body" idx="1"/>
          </p:nvPr>
        </p:nvSpPr>
        <p:spPr>
          <a:xfrm>
            <a:off x="457200" y="1479616"/>
            <a:ext cx="4040187" cy="695257"/>
          </a:xfrm>
          <a:prstGeom prst="rect">
            <a:avLst/>
          </a:prstGeom>
          <a:noFill/>
          <a:ln>
            <a:noFill/>
          </a:ln>
        </p:spPr>
        <p:txBody>
          <a:bodyPr lIns="91425" tIns="91425" rIns="91425" bIns="91425" anchor="b" anchorCtr="0"/>
          <a:lstStyle>
            <a:lvl1pPr marL="0" lvl="0" indent="0" rtl="0">
              <a:spcBef>
                <a:spcPts val="500"/>
              </a:spcBef>
              <a:buNone/>
              <a:defRPr/>
            </a:lvl1pPr>
            <a:lvl2pPr marL="0" lvl="1" indent="457200" rtl="0">
              <a:spcBef>
                <a:spcPts val="500"/>
              </a:spcBef>
              <a:buNone/>
              <a:defRPr/>
            </a:lvl2pPr>
            <a:lvl3pPr marL="0" lvl="2" indent="914400" rtl="0">
              <a:spcBef>
                <a:spcPts val="500"/>
              </a:spcBef>
              <a:buNone/>
              <a:defRPr/>
            </a:lvl3pPr>
            <a:lvl4pPr marL="0" lvl="3" indent="1371600" rtl="0">
              <a:spcBef>
                <a:spcPts val="500"/>
              </a:spcBef>
              <a:buNone/>
              <a:defRPr/>
            </a:lvl4pPr>
            <a:lvl5pPr marL="0" lvl="4" indent="1828800" rtl="0">
              <a:spcBef>
                <a:spcPts val="500"/>
              </a:spcBef>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efault - 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325562"/>
          </a:xfrm>
          <a:prstGeom prst="rect">
            <a:avLst/>
          </a:prstGeom>
          <a:noFill/>
          <a:ln>
            <a:noFill/>
          </a:ln>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indent="457200" algn="ctr" rtl="0">
              <a:spcBef>
                <a:spcPts val="0"/>
              </a:spcBef>
              <a:defRPr/>
            </a:lvl6pPr>
            <a:lvl7pPr lvl="6" indent="914400" algn="ctr" rtl="0">
              <a:spcBef>
                <a:spcPts val="0"/>
              </a:spcBef>
              <a:defRPr/>
            </a:lvl7pPr>
            <a:lvl8pPr lvl="7" indent="1371600" algn="ctr" rtl="0">
              <a:spcBef>
                <a:spcPts val="0"/>
              </a:spcBef>
              <a:defRPr/>
            </a:lvl8pPr>
            <a:lvl9pPr lvl="8" indent="1828800" algn="ct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fault - Blank">
    <p:spTree>
      <p:nvGrpSpPr>
        <p:cNvPr id="1" name="Shape 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efault - Content with Capti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457200" y="1435099"/>
            <a:ext cx="3008313" cy="4691064"/>
          </a:xfrm>
          <a:prstGeom prst="rect">
            <a:avLst/>
          </a:prstGeom>
          <a:noFill/>
          <a:ln>
            <a:noFill/>
          </a:ln>
        </p:spPr>
        <p:txBody>
          <a:bodyPr lIns="91425" tIns="91425" rIns="91425" bIns="91425" anchor="t" anchorCtr="0"/>
          <a:lstStyle>
            <a:lvl1pPr marL="0" lvl="0" indent="0" rtl="0">
              <a:spcBef>
                <a:spcPts val="300"/>
              </a:spcBef>
              <a:buFont typeface="Arial"/>
              <a:buNone/>
              <a:defRPr/>
            </a:lvl1pPr>
            <a:lvl2pPr marL="0" lvl="1" indent="457200" rtl="0">
              <a:spcBef>
                <a:spcPts val="300"/>
              </a:spcBef>
              <a:buFont typeface="Arial"/>
              <a:buNone/>
              <a:defRPr/>
            </a:lvl2pPr>
            <a:lvl3pPr marL="0" lvl="2" indent="914400" rtl="0">
              <a:spcBef>
                <a:spcPts val="300"/>
              </a:spcBef>
              <a:buFont typeface="Arial"/>
              <a:buNone/>
              <a:defRPr/>
            </a:lvl3pPr>
            <a:lvl4pPr marL="0" lvl="3" indent="1371600" rtl="0">
              <a:spcBef>
                <a:spcPts val="300"/>
              </a:spcBef>
              <a:buFont typeface="Arial"/>
              <a:buNone/>
              <a:defRPr/>
            </a:lvl4pPr>
            <a:lvl5pPr marL="0" lvl="4" indent="1828800" rtl="0">
              <a:spcBef>
                <a:spcPts val="30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Default - Picture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792288" y="3086100"/>
            <a:ext cx="5486399" cy="2281238"/>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0" name="Shape 30"/>
          <p:cNvSpPr txBox="1">
            <a:spLocks noGrp="1"/>
          </p:cNvSpPr>
          <p:nvPr>
            <p:ph type="body" idx="1"/>
          </p:nvPr>
        </p:nvSpPr>
        <p:spPr>
          <a:xfrm>
            <a:off x="1792288" y="5367337"/>
            <a:ext cx="5486399" cy="1490661"/>
          </a:xfrm>
          <a:prstGeom prst="rect">
            <a:avLst/>
          </a:prstGeom>
          <a:noFill/>
          <a:ln>
            <a:noFill/>
          </a:ln>
        </p:spPr>
        <p:txBody>
          <a:bodyPr lIns="91425" tIns="91425" rIns="91425" bIns="91425" anchor="t" anchorCtr="0"/>
          <a:lstStyle>
            <a:lvl1pPr marL="0" lvl="0" indent="0" rtl="0">
              <a:spcBef>
                <a:spcPts val="300"/>
              </a:spcBef>
              <a:buFont typeface="Arial"/>
              <a:buNone/>
              <a:defRPr/>
            </a:lvl1pPr>
            <a:lvl2pPr marL="0" lvl="1" indent="457200" rtl="0">
              <a:spcBef>
                <a:spcPts val="300"/>
              </a:spcBef>
              <a:buFont typeface="Arial"/>
              <a:buNone/>
              <a:defRPr/>
            </a:lvl2pPr>
            <a:lvl3pPr marL="0" lvl="2" indent="914400" rtl="0">
              <a:spcBef>
                <a:spcPts val="300"/>
              </a:spcBef>
              <a:buFont typeface="Arial"/>
              <a:buNone/>
              <a:defRPr/>
            </a:lvl3pPr>
            <a:lvl4pPr marL="0" lvl="3" indent="1371600" rtl="0">
              <a:spcBef>
                <a:spcPts val="300"/>
              </a:spcBef>
              <a:buFont typeface="Arial"/>
              <a:buNone/>
              <a:defRPr/>
            </a:lvl4pPr>
            <a:lvl5pPr marL="0" lvl="4" indent="1828800" rtl="0">
              <a:spcBef>
                <a:spcPts val="30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efault - Title and Vertical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325562"/>
          </a:xfrm>
          <a:prstGeom prst="rect">
            <a:avLst/>
          </a:prstGeom>
          <a:noFill/>
          <a:ln>
            <a:noFill/>
          </a:ln>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indent="457200" algn="ctr" rtl="0">
              <a:spcBef>
                <a:spcPts val="0"/>
              </a:spcBef>
              <a:defRPr/>
            </a:lvl6pPr>
            <a:lvl7pPr lvl="6" indent="914400" algn="ctr" rtl="0">
              <a:spcBef>
                <a:spcPts val="0"/>
              </a:spcBef>
              <a:defRPr/>
            </a:lvl7pPr>
            <a:lvl8pPr lvl="7" indent="1371600" algn="ctr" rtl="0">
              <a:spcBef>
                <a:spcPts val="0"/>
              </a:spcBef>
              <a:defRPr/>
            </a:lvl8pPr>
            <a:lvl9pPr lvl="8" indent="1828800" algn="ctr" rtl="0">
              <a:spcBef>
                <a:spcPts val="0"/>
              </a:spcBef>
              <a:defRPr/>
            </a:lvl9pPr>
          </a:lstStyle>
          <a:p>
            <a:endParaRPr/>
          </a:p>
        </p:txBody>
      </p:sp>
      <p:sp>
        <p:nvSpPr>
          <p:cNvPr id="33" name="Shape 33"/>
          <p:cNvSpPr txBox="1">
            <a:spLocks noGrp="1"/>
          </p:cNvSpPr>
          <p:nvPr>
            <p:ph type="body" idx="1"/>
          </p:nvPr>
        </p:nvSpPr>
        <p:spPr>
          <a:xfrm>
            <a:off x="457200" y="1600199"/>
            <a:ext cx="8229600" cy="5257800"/>
          </a:xfrm>
          <a:prstGeom prst="rect">
            <a:avLst/>
          </a:prstGeom>
          <a:noFill/>
          <a:ln>
            <a:noFill/>
          </a:ln>
        </p:spPr>
        <p:txBody>
          <a:bodyPr lIns="91425" tIns="91425" rIns="91425" bIns="91425" anchor="t" anchorCtr="0"/>
          <a:lstStyle>
            <a:lvl1pPr marL="342900" lvl="0" indent="-139700" rtl="0">
              <a:spcBef>
                <a:spcPts val="700"/>
              </a:spcBef>
              <a:buFont typeface="Arial"/>
              <a:buChar char="•"/>
              <a:defRPr/>
            </a:lvl1pPr>
            <a:lvl2pPr marL="783771" lvl="1" indent="-123371" rtl="0">
              <a:spcBef>
                <a:spcPts val="700"/>
              </a:spcBef>
              <a:buFont typeface="Arial"/>
              <a:buChar char="–"/>
              <a:defRPr/>
            </a:lvl2pPr>
            <a:lvl3pPr marL="1219200" lvl="2" indent="-101600" rtl="0">
              <a:spcBef>
                <a:spcPts val="700"/>
              </a:spcBef>
              <a:buFont typeface="Arial"/>
              <a:buChar char="•"/>
              <a:defRPr/>
            </a:lvl3pPr>
            <a:lvl4pPr marL="1737360" lvl="3" indent="-162560" rtl="0">
              <a:spcBef>
                <a:spcPts val="700"/>
              </a:spcBef>
              <a:buFont typeface="Arial"/>
              <a:buChar char="–"/>
              <a:defRPr/>
            </a:lvl4pPr>
            <a:lvl5pPr marL="2194560" lvl="4" indent="-162560" rtl="0">
              <a:spcBef>
                <a:spcPts val="700"/>
              </a:spcBef>
              <a:buFont typeface="Arial"/>
              <a:buChar char="»"/>
              <a:defRPr/>
            </a:lvl5pPr>
            <a:lvl6pPr marL="2651760" lvl="5" indent="-162560" rtl="0">
              <a:spcBef>
                <a:spcPts val="700"/>
              </a:spcBef>
              <a:buFont typeface="Arial"/>
              <a:buChar char="»"/>
              <a:defRPr/>
            </a:lvl6pPr>
            <a:lvl7pPr marL="3108960" lvl="6" indent="-162560" rtl="0">
              <a:spcBef>
                <a:spcPts val="700"/>
              </a:spcBef>
              <a:buFont typeface="Arial"/>
              <a:buChar char="»"/>
              <a:defRPr/>
            </a:lvl7pPr>
            <a:lvl8pPr marL="3566159" lvl="7" indent="-162559" rtl="0">
              <a:spcBef>
                <a:spcPts val="700"/>
              </a:spcBef>
              <a:buFont typeface="Arial"/>
              <a:buChar char="»"/>
              <a:defRPr/>
            </a:lvl8pPr>
            <a:lvl9pPr marL="4023359" lvl="8" indent="-162559" rtl="0">
              <a:spcBef>
                <a:spcPts val="700"/>
              </a:spcBef>
              <a:buFont typeface="Arial"/>
              <a:buChar char="»"/>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Default - Vertical Title and 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629400" y="274637"/>
            <a:ext cx="2057400" cy="6583361"/>
          </a:xfrm>
          <a:prstGeom prst="rect">
            <a:avLst/>
          </a:prstGeom>
          <a:noFill/>
          <a:ln>
            <a:noFill/>
          </a:ln>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indent="457200" algn="ctr" rtl="0">
              <a:spcBef>
                <a:spcPts val="0"/>
              </a:spcBef>
              <a:defRPr/>
            </a:lvl6pPr>
            <a:lvl7pPr lvl="6" indent="914400" algn="ctr" rtl="0">
              <a:spcBef>
                <a:spcPts val="0"/>
              </a:spcBef>
              <a:defRPr/>
            </a:lvl7pPr>
            <a:lvl8pPr lvl="7" indent="1371600" algn="ctr" rtl="0">
              <a:spcBef>
                <a:spcPts val="0"/>
              </a:spcBef>
              <a:defRPr/>
            </a:lvl8pPr>
            <a:lvl9pPr lvl="8" indent="1828800" algn="ctr" rtl="0">
              <a:spcBef>
                <a:spcPts val="0"/>
              </a:spcBef>
              <a:defRPr/>
            </a:lvl9pPr>
          </a:lstStyle>
          <a:p>
            <a:endParaRPr/>
          </a:p>
        </p:txBody>
      </p:sp>
      <p:sp>
        <p:nvSpPr>
          <p:cNvPr id="36" name="Shape 36"/>
          <p:cNvSpPr txBox="1">
            <a:spLocks noGrp="1"/>
          </p:cNvSpPr>
          <p:nvPr>
            <p:ph type="body" idx="1"/>
          </p:nvPr>
        </p:nvSpPr>
        <p:spPr>
          <a:xfrm>
            <a:off x="457200" y="274637"/>
            <a:ext cx="6019799" cy="6583361"/>
          </a:xfrm>
          <a:prstGeom prst="rect">
            <a:avLst/>
          </a:prstGeom>
          <a:noFill/>
          <a:ln>
            <a:noFill/>
          </a:ln>
        </p:spPr>
        <p:txBody>
          <a:bodyPr lIns="91425" tIns="91425" rIns="91425" bIns="91425" anchor="t" anchorCtr="0"/>
          <a:lstStyle>
            <a:lvl1pPr marL="342900" lvl="0" indent="-139700" rtl="0">
              <a:spcBef>
                <a:spcPts val="700"/>
              </a:spcBef>
              <a:buFont typeface="Arial"/>
              <a:buChar char="•"/>
              <a:defRPr/>
            </a:lvl1pPr>
            <a:lvl2pPr marL="783771" lvl="1" indent="-123371" rtl="0">
              <a:spcBef>
                <a:spcPts val="700"/>
              </a:spcBef>
              <a:buFont typeface="Arial"/>
              <a:buChar char="–"/>
              <a:defRPr/>
            </a:lvl2pPr>
            <a:lvl3pPr marL="1219200" lvl="2" indent="-101600" rtl="0">
              <a:spcBef>
                <a:spcPts val="700"/>
              </a:spcBef>
              <a:buFont typeface="Arial"/>
              <a:buChar char="•"/>
              <a:defRPr/>
            </a:lvl3pPr>
            <a:lvl4pPr marL="1737360" lvl="3" indent="-162560" rtl="0">
              <a:spcBef>
                <a:spcPts val="700"/>
              </a:spcBef>
              <a:buFont typeface="Arial"/>
              <a:buChar char="–"/>
              <a:defRPr/>
            </a:lvl4pPr>
            <a:lvl5pPr marL="2194560" lvl="4" indent="-162560" rtl="0">
              <a:spcBef>
                <a:spcPts val="700"/>
              </a:spcBef>
              <a:buFont typeface="Arial"/>
              <a:buChar char="»"/>
              <a:defRPr/>
            </a:lvl5pPr>
            <a:lvl6pPr marL="2651760" lvl="5" indent="-162560" rtl="0">
              <a:spcBef>
                <a:spcPts val="700"/>
              </a:spcBef>
              <a:buFont typeface="Arial"/>
              <a:buChar char="»"/>
              <a:defRPr/>
            </a:lvl6pPr>
            <a:lvl7pPr marL="3108960" lvl="6" indent="-162560" rtl="0">
              <a:spcBef>
                <a:spcPts val="700"/>
              </a:spcBef>
              <a:buFont typeface="Arial"/>
              <a:buChar char="»"/>
              <a:defRPr/>
            </a:lvl7pPr>
            <a:lvl8pPr marL="3566159" lvl="7" indent="-162559" rtl="0">
              <a:spcBef>
                <a:spcPts val="700"/>
              </a:spcBef>
              <a:buFont typeface="Arial"/>
              <a:buChar char="»"/>
              <a:defRPr/>
            </a:lvl8pPr>
            <a:lvl9pPr marL="4023359" lvl="8" indent="-162559" rtl="0">
              <a:spcBef>
                <a:spcPts val="700"/>
              </a:spcBef>
              <a:buFont typeface="Arial"/>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2">
            <a:alphaModFix/>
          </a:blip>
          <a:srcRect/>
          <a:stretch/>
        </p:blipFill>
        <p:spPr>
          <a:xfrm>
            <a:off x="0" y="0"/>
            <a:ext cx="8993187" cy="6735764"/>
          </a:xfrm>
          <a:prstGeom prst="rect">
            <a:avLst/>
          </a:prstGeom>
          <a:noFill/>
          <a:ln>
            <a:noFill/>
          </a:ln>
        </p:spPr>
      </p:pic>
      <p:sp>
        <p:nvSpPr>
          <p:cNvPr id="7" name="Shape 7"/>
          <p:cNvSpPr txBox="1">
            <a:spLocks noGrp="1"/>
          </p:cNvSpPr>
          <p:nvPr>
            <p:ph type="title"/>
          </p:nvPr>
        </p:nvSpPr>
        <p:spPr>
          <a:xfrm>
            <a:off x="457200" y="274637"/>
            <a:ext cx="8229600" cy="1325562"/>
          </a:xfrm>
          <a:prstGeom prst="rect">
            <a:avLst/>
          </a:prstGeom>
          <a:noFill/>
          <a:ln>
            <a:noFill/>
          </a:ln>
        </p:spPr>
        <p:txBody>
          <a:bodyPr lIns="91425" tIns="91425" rIns="91425" bIns="91425" anchor="t" anchorCtr="0"/>
          <a:lstStyle>
            <a:lvl1pPr marL="0" marR="0" lvl="0" indent="0" algn="ctr" rtl="0">
              <a:spcBef>
                <a:spcPts val="0"/>
              </a:spcBef>
              <a:defRPr/>
            </a:lvl1pPr>
            <a:lvl2pPr marL="0" marR="0" lvl="1" indent="0" algn="ctr" rtl="0">
              <a:spcBef>
                <a:spcPts val="0"/>
              </a:spcBef>
              <a:defRPr/>
            </a:lvl2pPr>
            <a:lvl3pPr marL="0" marR="0" lvl="2" indent="0" algn="ctr" rtl="0">
              <a:spcBef>
                <a:spcPts val="0"/>
              </a:spcBef>
              <a:defRPr/>
            </a:lvl3pPr>
            <a:lvl4pPr marL="0" marR="0" lvl="3" indent="0" algn="ctr" rtl="0">
              <a:spcBef>
                <a:spcPts val="0"/>
              </a:spcBef>
              <a:defRPr/>
            </a:lvl4pPr>
            <a:lvl5pPr marL="0" marR="0" lvl="4" indent="0" algn="ctr" rtl="0">
              <a:spcBef>
                <a:spcPts val="0"/>
              </a:spcBef>
              <a:defRPr/>
            </a:lvl5pPr>
            <a:lvl6pPr marL="0" marR="0" lvl="5" indent="457200" algn="ctr" rtl="0">
              <a:spcBef>
                <a:spcPts val="0"/>
              </a:spcBef>
              <a:defRPr/>
            </a:lvl6pPr>
            <a:lvl7pPr marL="0" marR="0" lvl="6" indent="914400" algn="ctr" rtl="0">
              <a:spcBef>
                <a:spcPts val="0"/>
              </a:spcBef>
              <a:defRPr/>
            </a:lvl7pPr>
            <a:lvl8pPr marL="0" marR="0" lvl="7" indent="1371600" algn="ctr" rtl="0">
              <a:spcBef>
                <a:spcPts val="0"/>
              </a:spcBef>
              <a:defRPr/>
            </a:lvl8pPr>
            <a:lvl9pPr marL="0" marR="0" lvl="8" indent="1828800" algn="ctr" rtl="0">
              <a:spcBef>
                <a:spcPts val="0"/>
              </a:spcBef>
              <a:defRPr/>
            </a:lvl9pPr>
          </a:lstStyle>
          <a:p>
            <a:endParaRPr/>
          </a:p>
        </p:txBody>
      </p:sp>
      <p:sp>
        <p:nvSpPr>
          <p:cNvPr id="8" name="Shape 8"/>
          <p:cNvSpPr txBox="1">
            <a:spLocks noGrp="1"/>
          </p:cNvSpPr>
          <p:nvPr>
            <p:ph type="body" idx="1"/>
          </p:nvPr>
        </p:nvSpPr>
        <p:spPr>
          <a:xfrm>
            <a:off x="457200" y="1600199"/>
            <a:ext cx="8229600" cy="5257800"/>
          </a:xfrm>
          <a:prstGeom prst="rect">
            <a:avLst/>
          </a:prstGeom>
          <a:noFill/>
          <a:ln>
            <a:noFill/>
          </a:ln>
        </p:spPr>
        <p:txBody>
          <a:bodyPr lIns="91425" tIns="91425" rIns="91425" bIns="91425" anchor="t" anchorCtr="0"/>
          <a:lstStyle>
            <a:lvl1pPr marL="342900" marR="0" lvl="0" indent="-139700" algn="l" rtl="0">
              <a:spcBef>
                <a:spcPts val="700"/>
              </a:spcBef>
              <a:buFont typeface="Arial"/>
              <a:buChar char="•"/>
              <a:defRPr/>
            </a:lvl1pPr>
            <a:lvl2pPr marL="783771" marR="0" lvl="1" indent="-123371" algn="l" rtl="0">
              <a:spcBef>
                <a:spcPts val="700"/>
              </a:spcBef>
              <a:buFont typeface="Arial"/>
              <a:buChar char="–"/>
              <a:defRPr/>
            </a:lvl2pPr>
            <a:lvl3pPr marL="1219200" marR="0" lvl="2" indent="-101600" algn="l" rtl="0">
              <a:spcBef>
                <a:spcPts val="700"/>
              </a:spcBef>
              <a:buFont typeface="Arial"/>
              <a:buChar char="•"/>
              <a:defRPr/>
            </a:lvl3pPr>
            <a:lvl4pPr marL="1737360" marR="0" lvl="3" indent="-162560" algn="l" rtl="0">
              <a:spcBef>
                <a:spcPts val="700"/>
              </a:spcBef>
              <a:buFont typeface="Arial"/>
              <a:buChar char="–"/>
              <a:defRPr/>
            </a:lvl4pPr>
            <a:lvl5pPr marL="2194560" marR="0" lvl="4" indent="-162560" algn="l" rtl="0">
              <a:spcBef>
                <a:spcPts val="700"/>
              </a:spcBef>
              <a:buFont typeface="Arial"/>
              <a:buChar char="»"/>
              <a:defRPr/>
            </a:lvl5pPr>
            <a:lvl6pPr marL="2651760" marR="0" lvl="5" indent="-162560" algn="l" rtl="0">
              <a:spcBef>
                <a:spcPts val="700"/>
              </a:spcBef>
              <a:buFont typeface="Arial"/>
              <a:buChar char="»"/>
              <a:defRPr/>
            </a:lvl6pPr>
            <a:lvl7pPr marL="3108960" marR="0" lvl="6" indent="-162560" algn="l" rtl="0">
              <a:spcBef>
                <a:spcPts val="700"/>
              </a:spcBef>
              <a:buFont typeface="Arial"/>
              <a:buChar char="»"/>
              <a:defRPr/>
            </a:lvl7pPr>
            <a:lvl8pPr marL="3566159" marR="0" lvl="7" indent="-162559" algn="l" rtl="0">
              <a:spcBef>
                <a:spcPts val="700"/>
              </a:spcBef>
              <a:buFont typeface="Arial"/>
              <a:buChar char="»"/>
              <a:defRPr/>
            </a:lvl8pPr>
            <a:lvl9pPr marL="4023359" marR="0" lvl="8" indent="-162559" algn="l" rtl="0">
              <a:spcBef>
                <a:spcPts val="7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0" y="161925"/>
            <a:ext cx="9144000" cy="2254756"/>
          </a:xfrm>
          <a:prstGeom prst="rect">
            <a:avLst/>
          </a:prstGeom>
          <a:noFill/>
          <a:ln>
            <a:noFill/>
          </a:ln>
        </p:spPr>
        <p:txBody>
          <a:bodyPr lIns="50800" tIns="50800" rIns="50800" bIns="50800" anchor="t" anchorCtr="0">
            <a:noAutofit/>
          </a:bodyPr>
          <a:lstStyle/>
          <a:p>
            <a:pPr marL="0" marR="0" lvl="0" indent="0" rtl="0">
              <a:spcBef>
                <a:spcPts val="0"/>
              </a:spcBef>
              <a:buSzPct val="25000"/>
              <a:buNone/>
            </a:pPr>
            <a:r>
              <a:rPr lang="en-US" sz="3600" dirty="0" smtClean="0"/>
              <a:t>Malware Countermeasures (chapter 6) </a:t>
            </a:r>
            <a:endParaRPr lang="en-US" sz="3600" dirty="0"/>
          </a:p>
        </p:txBody>
      </p:sp>
      <p:sp>
        <p:nvSpPr>
          <p:cNvPr id="44" name="Shape 44"/>
          <p:cNvSpPr txBox="1">
            <a:spLocks noGrp="1"/>
          </p:cNvSpPr>
          <p:nvPr>
            <p:ph type="body" idx="1"/>
          </p:nvPr>
        </p:nvSpPr>
        <p:spPr>
          <a:xfrm>
            <a:off x="0" y="707619"/>
            <a:ext cx="9144000" cy="1902599"/>
          </a:xfrm>
          <a:prstGeom prst="rect">
            <a:avLst/>
          </a:prstGeom>
          <a:noFill/>
          <a:ln>
            <a:noFill/>
          </a:ln>
        </p:spPr>
        <p:txBody>
          <a:bodyPr lIns="50800" tIns="50800" rIns="50800" bIns="50800" anchor="t" anchorCtr="0">
            <a:noAutofit/>
          </a:bodyPr>
          <a:lstStyle/>
          <a:p>
            <a:pPr marL="0" marR="0" lvl="0" indent="0" rtl="0">
              <a:spcBef>
                <a:spcPts val="0"/>
              </a:spcBef>
              <a:buSzPct val="25000"/>
              <a:buFont typeface="Arial"/>
              <a:buNone/>
            </a:pPr>
            <a:r>
              <a:rPr lang="en-US" sz="2400" i="1" dirty="0" smtClean="0"/>
              <a:t>Ian Welch</a:t>
            </a:r>
          </a:p>
          <a:p>
            <a:pPr marL="0" marR="0" lvl="0" indent="0" rtl="0">
              <a:spcBef>
                <a:spcPts val="0"/>
              </a:spcBef>
              <a:buSzPct val="25000"/>
              <a:buFont typeface="Arial"/>
              <a:buNone/>
            </a:pPr>
            <a:r>
              <a:rPr lang="en-US" sz="2400" i="1" dirty="0" smtClean="0"/>
              <a:t>NWEN 405 - 2017</a:t>
            </a:r>
            <a:endParaRPr lang="en-US" sz="2400" i="1" dirty="0"/>
          </a:p>
          <a:p>
            <a:pPr>
              <a:spcBef>
                <a:spcPts val="400"/>
              </a:spcBef>
              <a:buSzPct val="25000"/>
            </a:pPr>
            <a:r>
              <a:rPr lang="en-AU" i="1" dirty="0" smtClean="0"/>
              <a:t>Slides based upon Stallings &amp; Brown 3</a:t>
            </a:r>
            <a:r>
              <a:rPr lang="en-AU" i="1" baseline="30000" dirty="0" smtClean="0"/>
              <a:t>rd</a:t>
            </a:r>
            <a:r>
              <a:rPr lang="en-AU" i="1" dirty="0" smtClean="0"/>
              <a:t> ed., image from </a:t>
            </a:r>
            <a:br>
              <a:rPr lang="en-AU" i="1" dirty="0" smtClean="0"/>
            </a:br>
            <a:r>
              <a:rPr lang="en-US" dirty="0" smtClean="0"/>
              <a:t>http</a:t>
            </a:r>
            <a:r>
              <a:rPr lang="en-US" dirty="0"/>
              <a:t>://www.secmeme.com/2016/08/av-isnt-dead-its-just-sleeping.html</a:t>
            </a:r>
            <a:endParaRPr sz="2400"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224" y="2084294"/>
            <a:ext cx="5668424" cy="47416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40167"/>
            <a:ext cx="8932985" cy="773327"/>
          </a:xfrm>
        </p:spPr>
        <p:txBody>
          <a:bodyPr/>
          <a:lstStyle/>
          <a:p>
            <a:r>
              <a:rPr lang="is-IS" sz="3600" b="1" dirty="0" smtClean="0"/>
              <a:t>Second-generation anti-malware </a:t>
            </a:r>
            <a:endParaRPr lang="en-US" sz="3600" b="1" dirty="0"/>
          </a:p>
        </p:txBody>
      </p:sp>
      <p:sp>
        <p:nvSpPr>
          <p:cNvPr id="4" name="Text Placeholder 2"/>
          <p:cNvSpPr>
            <a:spLocks noGrp="1"/>
          </p:cNvSpPr>
          <p:nvPr>
            <p:ph type="body" idx="1"/>
          </p:nvPr>
        </p:nvSpPr>
        <p:spPr>
          <a:xfrm>
            <a:off x="457199" y="913494"/>
            <a:ext cx="8525435" cy="5017133"/>
          </a:xfrm>
        </p:spPr>
        <p:txBody>
          <a:bodyPr/>
          <a:lstStyle/>
          <a:p>
            <a:pPr marL="203200" indent="0" eaLnBrk="1" hangingPunct="1">
              <a:lnSpc>
                <a:spcPct val="90000"/>
              </a:lnSpc>
              <a:buNone/>
            </a:pPr>
            <a:r>
              <a:rPr lang="en-US" sz="1800" dirty="0" smtClean="0">
                <a:ea typeface="ＭＳ Ｐゴシック" pitchFamily="-65" charset="-128"/>
              </a:rPr>
              <a:t>No specific signature.</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Heuristic rules.</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Look for the packer code.</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Use hashes of files rather than file lengths.</a:t>
            </a:r>
          </a:p>
          <a:p>
            <a:pPr marL="203200" indent="0" eaLnBrk="1" hangingPunct="1">
              <a:lnSpc>
                <a:spcPct val="90000"/>
              </a:lnSpc>
              <a:buNone/>
            </a:pPr>
            <a:endParaRPr lang="en-NZ" sz="1800" dirty="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429281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211015" y="949415"/>
            <a:ext cx="8677490" cy="5209338"/>
          </a:xfrm>
        </p:spPr>
        <p:txBody>
          <a:bodyPr/>
          <a:lstStyle/>
          <a:p>
            <a:pPr marL="203200" indent="0" eaLnBrk="1" hangingPunct="1">
              <a:lnSpc>
                <a:spcPct val="90000"/>
              </a:lnSpc>
              <a:buNone/>
            </a:pPr>
            <a:r>
              <a:rPr lang="en-US" sz="1800" dirty="0" smtClean="0">
                <a:ea typeface="ＭＳ Ｐゴシック" pitchFamily="-65" charset="-128"/>
              </a:rPr>
              <a:t>Encrypted virus = random encryption key used = random bit pattern.</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Polymorphic virus = code mutation with every infection for functionally equivalent virus, can add junk code.</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Metamorphic virus = polymorphic but rewrites itself each time it is run.</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Stealth virus = rootkit plus encryption plus code mutation.</a:t>
            </a:r>
            <a:endParaRPr lang="en-US" sz="2800" dirty="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
        <p:nvSpPr>
          <p:cNvPr id="6" name="Title 1"/>
          <p:cNvSpPr>
            <a:spLocks noGrp="1"/>
          </p:cNvSpPr>
          <p:nvPr>
            <p:ph type="title"/>
          </p:nvPr>
        </p:nvSpPr>
        <p:spPr>
          <a:xfrm>
            <a:off x="211015" y="140167"/>
            <a:ext cx="8932985" cy="773327"/>
          </a:xfrm>
        </p:spPr>
        <p:txBody>
          <a:bodyPr/>
          <a:lstStyle/>
          <a:p>
            <a:r>
              <a:rPr lang="is-IS" sz="3600" b="1" dirty="0" smtClean="0"/>
              <a:t>Led to sophisticated concealment</a:t>
            </a:r>
            <a:endParaRPr lang="en-US" sz="3600" b="1" dirty="0"/>
          </a:p>
        </p:txBody>
      </p:sp>
    </p:spTree>
    <p:extLst>
      <p:ext uri="{BB962C8B-B14F-4D97-AF65-F5344CB8AC3E}">
        <p14:creationId xmlns:p14="http://schemas.microsoft.com/office/powerpoint/2010/main" val="370543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40167"/>
            <a:ext cx="8932985" cy="773327"/>
          </a:xfrm>
        </p:spPr>
        <p:txBody>
          <a:bodyPr/>
          <a:lstStyle/>
          <a:p>
            <a:r>
              <a:rPr lang="is-IS" sz="3600" b="1" dirty="0" smtClean="0"/>
              <a:t>Third-generation anti-malware </a:t>
            </a:r>
            <a:endParaRPr lang="en-US" sz="3600" b="1" dirty="0"/>
          </a:p>
        </p:txBody>
      </p:sp>
      <p:sp>
        <p:nvSpPr>
          <p:cNvPr id="4" name="Text Placeholder 2"/>
          <p:cNvSpPr>
            <a:spLocks noGrp="1"/>
          </p:cNvSpPr>
          <p:nvPr>
            <p:ph type="body" idx="1"/>
          </p:nvPr>
        </p:nvSpPr>
        <p:spPr>
          <a:xfrm>
            <a:off x="268942" y="1008530"/>
            <a:ext cx="2985248" cy="4922098"/>
          </a:xfrm>
        </p:spPr>
        <p:txBody>
          <a:bodyPr/>
          <a:lstStyle/>
          <a:p>
            <a:pPr marL="203200" indent="0" eaLnBrk="1" hangingPunct="1">
              <a:lnSpc>
                <a:spcPct val="90000"/>
              </a:lnSpc>
              <a:buNone/>
            </a:pPr>
            <a:r>
              <a:rPr lang="en-US" sz="1800" dirty="0" smtClean="0">
                <a:ea typeface="ＭＳ Ｐゴシック" pitchFamily="-65" charset="-128"/>
              </a:rPr>
              <a:t>Focus on behavior rather than syntax of the code.</a:t>
            </a:r>
          </a:p>
          <a:p>
            <a:pPr marL="203200" indent="0" eaLnBrk="1" hangingPunct="1">
              <a:lnSpc>
                <a:spcPct val="90000"/>
              </a:lnSpc>
              <a:buNone/>
            </a:pPr>
            <a:r>
              <a:rPr lang="en-US" sz="1800" dirty="0" smtClean="0">
                <a:ea typeface="ＭＳ Ｐゴシック" pitchFamily="-65" charset="-128"/>
              </a:rPr>
              <a:t>Misuse rules e.g. bad programs do this.</a:t>
            </a:r>
          </a:p>
          <a:p>
            <a:pPr marL="203200" indent="0" eaLnBrk="1" hangingPunct="1">
              <a:lnSpc>
                <a:spcPct val="90000"/>
              </a:lnSpc>
              <a:buNone/>
            </a:pPr>
            <a:r>
              <a:rPr lang="en-US" sz="1800" dirty="0" smtClean="0">
                <a:ea typeface="ＭＳ Ｐゴシック" pitchFamily="-65" charset="-128"/>
              </a:rPr>
              <a:t>Anomaly detection e.g. a program of this type should not do X.</a:t>
            </a:r>
          </a:p>
          <a:p>
            <a:pPr marL="203200" indent="0" eaLnBrk="1" hangingPunct="1">
              <a:lnSpc>
                <a:spcPct val="90000"/>
              </a:lnSpc>
              <a:buNone/>
            </a:pPr>
            <a:r>
              <a:rPr lang="en-US" sz="1800" dirty="0" smtClean="0">
                <a:ea typeface="ＭＳ Ｐゴシック" pitchFamily="-65" charset="-128"/>
              </a:rPr>
              <a:t>Allows false positives compared to low false positives for signature based.</a:t>
            </a:r>
          </a:p>
          <a:p>
            <a:pPr marL="203200" indent="0" eaLnBrk="1" hangingPunct="1">
              <a:lnSpc>
                <a:spcPct val="90000"/>
              </a:lnSpc>
              <a:buNone/>
            </a:pPr>
            <a:r>
              <a:rPr lang="en-US" sz="1800" b="1" dirty="0" smtClean="0">
                <a:ea typeface="ＭＳ Ｐゴシック" pitchFamily="-65" charset="-128"/>
              </a:rPr>
              <a:t>Already letting it run on your system, is this a good idea?</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endParaRPr lang="en-NZ" sz="1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872" y="1729195"/>
            <a:ext cx="5701552" cy="3014161"/>
          </a:xfrm>
          <a:prstGeom prst="rect">
            <a:avLst/>
          </a:prstGeom>
        </p:spPr>
      </p:pic>
    </p:spTree>
    <p:extLst>
      <p:ext uri="{BB962C8B-B14F-4D97-AF65-F5344CB8AC3E}">
        <p14:creationId xmlns:p14="http://schemas.microsoft.com/office/powerpoint/2010/main" val="11649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40167"/>
            <a:ext cx="8932985" cy="773327"/>
          </a:xfrm>
        </p:spPr>
        <p:txBody>
          <a:bodyPr/>
          <a:lstStyle/>
          <a:p>
            <a:r>
              <a:rPr lang="is-IS" sz="3600" b="1" dirty="0" smtClean="0"/>
              <a:t>Fourth-generation anti-malware </a:t>
            </a:r>
            <a:endParaRPr lang="en-US" sz="3600" b="1" dirty="0"/>
          </a:p>
        </p:txBody>
      </p:sp>
      <p:sp>
        <p:nvSpPr>
          <p:cNvPr id="4" name="Text Placeholder 2"/>
          <p:cNvSpPr>
            <a:spLocks noGrp="1"/>
          </p:cNvSpPr>
          <p:nvPr>
            <p:ph type="body" idx="1"/>
          </p:nvPr>
        </p:nvSpPr>
        <p:spPr>
          <a:xfrm>
            <a:off x="457199" y="1143000"/>
            <a:ext cx="8269941" cy="4787627"/>
          </a:xfrm>
        </p:spPr>
        <p:txBody>
          <a:bodyPr/>
          <a:lstStyle/>
          <a:p>
            <a:pPr marL="203200" indent="0" eaLnBrk="1" hangingPunct="1">
              <a:lnSpc>
                <a:spcPct val="90000"/>
              </a:lnSpc>
              <a:buNone/>
            </a:pPr>
            <a:r>
              <a:rPr lang="en-US" sz="1800" dirty="0" smtClean="0">
                <a:ea typeface="ＭＳ Ｐゴシック" pitchFamily="-65" charset="-128"/>
              </a:rPr>
              <a:t>Combines first, second and third generation techniques.</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Addresses issues of encryption, code mutation and danger of running live malware on your system.</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#1 Generic decryption technology</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 </a:t>
            </a:r>
            <a:r>
              <a:rPr lang="en-US" sz="1800" dirty="0" err="1" smtClean="0">
                <a:ea typeface="ＭＳ Ｐゴシック" pitchFamily="-65" charset="-128"/>
              </a:rPr>
              <a:t>Behaviour</a:t>
            </a:r>
            <a:r>
              <a:rPr lang="en-US" sz="1800" dirty="0" smtClean="0">
                <a:ea typeface="ＭＳ Ｐゴシック" pitchFamily="-65" charset="-128"/>
              </a:rPr>
              <a:t>-blocking or real-time protection.</a:t>
            </a:r>
            <a:endParaRPr lang="en-NZ" sz="1800" dirty="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159768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40167"/>
            <a:ext cx="8932985" cy="773327"/>
          </a:xfrm>
        </p:spPr>
        <p:txBody>
          <a:bodyPr/>
          <a:lstStyle/>
          <a:p>
            <a:r>
              <a:rPr lang="is-IS" sz="3600" b="1" dirty="0" smtClean="0"/>
              <a:t>Generic Decryption</a:t>
            </a:r>
            <a:endParaRPr lang="en-US" sz="3600" b="1" dirty="0"/>
          </a:p>
        </p:txBody>
      </p:sp>
      <p:sp>
        <p:nvSpPr>
          <p:cNvPr id="4" name="Text Placeholder 2"/>
          <p:cNvSpPr>
            <a:spLocks noGrp="1"/>
          </p:cNvSpPr>
          <p:nvPr>
            <p:ph type="body" idx="1"/>
          </p:nvPr>
        </p:nvSpPr>
        <p:spPr>
          <a:xfrm>
            <a:off x="457200" y="1048871"/>
            <a:ext cx="4316506" cy="4787627"/>
          </a:xfrm>
        </p:spPr>
        <p:txBody>
          <a:bodyPr/>
          <a:lstStyle/>
          <a:p>
            <a:pPr marL="203200" indent="0" eaLnBrk="1" hangingPunct="1">
              <a:lnSpc>
                <a:spcPct val="90000"/>
              </a:lnSpc>
              <a:buNone/>
            </a:pPr>
            <a:r>
              <a:rPr lang="en-US" sz="1800" dirty="0" smtClean="0">
                <a:ea typeface="ＭＳ Ｐゴシック" pitchFamily="-65" charset="-128"/>
              </a:rPr>
              <a:t>Technique from the 1990s [Symantec 1996].</a:t>
            </a:r>
          </a:p>
          <a:p>
            <a:pPr marL="203200" indent="0" eaLnBrk="1" hangingPunct="1">
              <a:lnSpc>
                <a:spcPct val="90000"/>
              </a:lnSpc>
              <a:buNone/>
            </a:pPr>
            <a:r>
              <a:rPr lang="en-US" sz="1800" dirty="0" smtClean="0">
                <a:ea typeface="ＭＳ Ｐゴシック" pitchFamily="-65" charset="-128"/>
              </a:rPr>
              <a:t>Similar to running in a virtual machine and monitoring from outside.</a:t>
            </a:r>
          </a:p>
          <a:p>
            <a:pPr marL="203200" indent="0">
              <a:buNone/>
            </a:pPr>
            <a:r>
              <a:rPr lang="en-NZ" sz="1800" kern="1200" dirty="0">
                <a:solidFill>
                  <a:schemeClr val="tx1"/>
                </a:solidFill>
              </a:rPr>
              <a:t>• </a:t>
            </a:r>
            <a:r>
              <a:rPr lang="en-NZ" sz="1800" b="1" kern="1200" dirty="0">
                <a:solidFill>
                  <a:schemeClr val="tx1"/>
                </a:solidFill>
              </a:rPr>
              <a:t>CPU emulator: </a:t>
            </a:r>
            <a:r>
              <a:rPr lang="en-NZ" sz="1800" kern="1200" dirty="0" smtClean="0">
                <a:solidFill>
                  <a:schemeClr val="tx1"/>
                </a:solidFill>
              </a:rPr>
              <a:t>Instructions </a:t>
            </a:r>
            <a:r>
              <a:rPr lang="en-NZ" sz="1800" kern="1200" dirty="0">
                <a:solidFill>
                  <a:schemeClr val="tx1"/>
                </a:solidFill>
              </a:rPr>
              <a:t>in an </a:t>
            </a:r>
            <a:r>
              <a:rPr lang="en-NZ" sz="1800" kern="1200" dirty="0" smtClean="0">
                <a:solidFill>
                  <a:schemeClr val="tx1"/>
                </a:solidFill>
              </a:rPr>
              <a:t>executable file </a:t>
            </a:r>
            <a:r>
              <a:rPr lang="en-NZ" sz="1800" kern="1200" dirty="0">
                <a:solidFill>
                  <a:schemeClr val="tx1"/>
                </a:solidFill>
              </a:rPr>
              <a:t>are interpreted by the emulator rather than executed on the </a:t>
            </a:r>
            <a:r>
              <a:rPr lang="en-NZ" sz="1800" kern="1200" dirty="0" smtClean="0">
                <a:solidFill>
                  <a:schemeClr val="tx1"/>
                </a:solidFill>
              </a:rPr>
              <a:t>underlying processor.</a:t>
            </a:r>
            <a:endParaRPr lang="en-NZ" sz="1800" kern="1200" dirty="0">
              <a:solidFill>
                <a:schemeClr val="tx1"/>
              </a:solidFill>
            </a:endParaRPr>
          </a:p>
          <a:p>
            <a:r>
              <a:rPr lang="en-NZ" sz="1800" b="1" kern="1200" dirty="0" smtClean="0">
                <a:solidFill>
                  <a:schemeClr val="tx1"/>
                </a:solidFill>
              </a:rPr>
              <a:t>Virus </a:t>
            </a:r>
            <a:r>
              <a:rPr lang="en-NZ" sz="1800" b="1" kern="1200" dirty="0">
                <a:solidFill>
                  <a:schemeClr val="tx1"/>
                </a:solidFill>
              </a:rPr>
              <a:t>signature scanner: </a:t>
            </a:r>
            <a:r>
              <a:rPr lang="en-NZ" sz="1800" kern="1200" dirty="0">
                <a:solidFill>
                  <a:schemeClr val="tx1"/>
                </a:solidFill>
              </a:rPr>
              <a:t>A module that scans the target code looking </a:t>
            </a:r>
            <a:r>
              <a:rPr lang="en-NZ" sz="1800" kern="1200" dirty="0" smtClean="0">
                <a:solidFill>
                  <a:schemeClr val="tx1"/>
                </a:solidFill>
              </a:rPr>
              <a:t>for known </a:t>
            </a:r>
            <a:r>
              <a:rPr lang="en-NZ" sz="1800" kern="1200" dirty="0">
                <a:solidFill>
                  <a:schemeClr val="tx1"/>
                </a:solidFill>
              </a:rPr>
              <a:t>malware signatures.</a:t>
            </a:r>
          </a:p>
          <a:p>
            <a:r>
              <a:rPr lang="en-NZ" sz="1800" b="1" kern="1200" dirty="0" smtClean="0">
                <a:solidFill>
                  <a:schemeClr val="tx1"/>
                </a:solidFill>
              </a:rPr>
              <a:t>Emulation </a:t>
            </a:r>
            <a:r>
              <a:rPr lang="en-NZ" sz="1800" b="1" kern="1200" dirty="0">
                <a:solidFill>
                  <a:schemeClr val="tx1"/>
                </a:solidFill>
              </a:rPr>
              <a:t>control module: </a:t>
            </a:r>
            <a:r>
              <a:rPr lang="en-NZ" sz="1800" kern="1200" dirty="0">
                <a:solidFill>
                  <a:schemeClr val="tx1"/>
                </a:solidFill>
              </a:rPr>
              <a:t>Controls the execution of the target code</a:t>
            </a:r>
            <a:r>
              <a:rPr lang="en-NZ" sz="1800" kern="1200" dirty="0" smtClean="0">
                <a:solidFill>
                  <a:schemeClr val="tx1"/>
                </a:solidFill>
              </a:rPr>
              <a:t>.</a:t>
            </a:r>
          </a:p>
          <a:p>
            <a:pPr marL="203200" indent="0">
              <a:buNone/>
            </a:pPr>
            <a:r>
              <a:rPr lang="en-US" sz="1800" kern="1200" dirty="0" smtClean="0">
                <a:solidFill>
                  <a:schemeClr val="tx1"/>
                </a:solidFill>
                <a:ea typeface="ＭＳ Ｐゴシック" pitchFamily="-65" charset="-128"/>
              </a:rPr>
              <a:t>Question: how do you know when to stop?</a:t>
            </a:r>
            <a:endParaRPr lang="en-US" sz="1800" dirty="0" smtClean="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06" y="913494"/>
            <a:ext cx="4370294" cy="5635224"/>
          </a:xfrm>
          <a:prstGeom prst="rect">
            <a:avLst/>
          </a:prstGeom>
        </p:spPr>
      </p:pic>
    </p:spTree>
    <p:extLst>
      <p:ext uri="{BB962C8B-B14F-4D97-AF65-F5344CB8AC3E}">
        <p14:creationId xmlns:p14="http://schemas.microsoft.com/office/powerpoint/2010/main" val="146055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40167"/>
            <a:ext cx="8932985" cy="773327"/>
          </a:xfrm>
        </p:spPr>
        <p:txBody>
          <a:bodyPr/>
          <a:lstStyle/>
          <a:p>
            <a:r>
              <a:rPr lang="is-IS" sz="3600" b="1" dirty="0" smtClean="0"/>
              <a:t>Hot-based Behaviour Software</a:t>
            </a:r>
            <a:endParaRPr lang="en-US" sz="3600" b="1" dirty="0"/>
          </a:p>
        </p:txBody>
      </p:sp>
      <p:sp>
        <p:nvSpPr>
          <p:cNvPr id="4" name="Text Placeholder 2"/>
          <p:cNvSpPr>
            <a:spLocks noGrp="1"/>
          </p:cNvSpPr>
          <p:nvPr>
            <p:ph type="body" idx="1"/>
          </p:nvPr>
        </p:nvSpPr>
        <p:spPr>
          <a:xfrm>
            <a:off x="457199" y="913495"/>
            <a:ext cx="8525435" cy="2233118"/>
          </a:xfrm>
        </p:spPr>
        <p:txBody>
          <a:bodyPr/>
          <a:lstStyle/>
          <a:p>
            <a:pPr marL="203200" indent="0" eaLnBrk="1" hangingPunct="1">
              <a:lnSpc>
                <a:spcPct val="90000"/>
              </a:lnSpc>
              <a:buNone/>
            </a:pPr>
            <a:r>
              <a:rPr lang="en-US" sz="1800" dirty="0" smtClean="0">
                <a:ea typeface="ＭＳ Ｐゴシック" pitchFamily="-65" charset="-128"/>
              </a:rPr>
              <a:t>Address problem of running malware on live system by inserting hooks into operating system.</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At lowest level of system so can’t be bypassed (theoretically).</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Actually very similar to how some rootkits work!</a:t>
            </a:r>
            <a:endParaRPr lang="en-NZ" sz="1800" dirty="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pic>
        <p:nvPicPr>
          <p:cNvPr id="5" name="Picture 4"/>
          <p:cNvPicPr>
            <a:picLocks noChangeAspect="1"/>
          </p:cNvPicPr>
          <p:nvPr/>
        </p:nvPicPr>
        <p:blipFill>
          <a:blip r:embed="rId3"/>
          <a:stretch>
            <a:fillRect/>
          </a:stretch>
        </p:blipFill>
        <p:spPr>
          <a:xfrm>
            <a:off x="601196" y="2928657"/>
            <a:ext cx="5924550" cy="3448050"/>
          </a:xfrm>
          <a:prstGeom prst="rect">
            <a:avLst/>
          </a:prstGeom>
        </p:spPr>
      </p:pic>
    </p:spTree>
    <p:extLst>
      <p:ext uri="{BB962C8B-B14F-4D97-AF65-F5344CB8AC3E}">
        <p14:creationId xmlns:p14="http://schemas.microsoft.com/office/powerpoint/2010/main" val="218077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886" y="1928627"/>
            <a:ext cx="8932985" cy="773327"/>
          </a:xfrm>
        </p:spPr>
        <p:txBody>
          <a:bodyPr/>
          <a:lstStyle/>
          <a:p>
            <a:r>
              <a:rPr lang="is-IS" sz="4800" b="1" dirty="0" smtClean="0">
                <a:solidFill>
                  <a:schemeClr val="bg1"/>
                </a:solidFill>
              </a:rPr>
              <a:t>Can we crowdsource knowledge about viruses and worms to improve how we defend ourselves?</a:t>
            </a:r>
            <a:endParaRPr lang="en-US" sz="4800" b="1" dirty="0">
              <a:solidFill>
                <a:schemeClr val="bg1"/>
              </a:solidFill>
            </a:endParaRPr>
          </a:p>
        </p:txBody>
      </p:sp>
    </p:spTree>
    <p:extLst>
      <p:ext uri="{BB962C8B-B14F-4D97-AF65-F5344CB8AC3E}">
        <p14:creationId xmlns:p14="http://schemas.microsoft.com/office/powerpoint/2010/main" val="406875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6199093" y="546005"/>
            <a:ext cx="2689411" cy="2461287"/>
          </a:xfrm>
        </p:spPr>
        <p:txBody>
          <a:bodyPr/>
          <a:lstStyle/>
          <a:p>
            <a:pPr marL="203200" indent="0" eaLnBrk="1" hangingPunct="1">
              <a:lnSpc>
                <a:spcPct val="90000"/>
              </a:lnSpc>
              <a:buNone/>
            </a:pPr>
            <a:r>
              <a:rPr lang="en-US" sz="1800" dirty="0" smtClean="0">
                <a:ea typeface="ＭＳ Ｐゴシック" pitchFamily="-65" charset="-128"/>
              </a:rPr>
              <a:t>Distributed intelligence gathering.</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Developed by IBM and refined by </a:t>
            </a:r>
            <a:r>
              <a:rPr lang="en-US" sz="1800" dirty="0" err="1" smtClean="0">
                <a:ea typeface="ＭＳ Ｐゴシック" pitchFamily="-65" charset="-128"/>
              </a:rPr>
              <a:t>Synmantec</a:t>
            </a:r>
            <a:r>
              <a:rPr lang="en-US" sz="1800" dirty="0" smtClean="0">
                <a:ea typeface="ＭＳ Ｐゴシック" pitchFamily="-65" charset="-128"/>
              </a:rPr>
              <a:t>.</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Vendor terms for this include </a:t>
            </a:r>
            <a:r>
              <a:rPr lang="en-US" sz="1800" dirty="0" err="1" smtClean="0">
                <a:ea typeface="ＭＳ Ｐゴシック" pitchFamily="-65" charset="-128"/>
              </a:rPr>
              <a:t>cloudAV</a:t>
            </a:r>
            <a:r>
              <a:rPr lang="en-US" sz="1800" dirty="0" smtClean="0">
                <a:ea typeface="ＭＳ Ｐゴシック" pitchFamily="-65" charset="-128"/>
              </a:rPr>
              <a:t>, enterprise AV and endpoint protection.</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pic>
        <p:nvPicPr>
          <p:cNvPr id="2" name="Picture 1"/>
          <p:cNvPicPr>
            <a:picLocks noChangeAspect="1"/>
          </p:cNvPicPr>
          <p:nvPr/>
        </p:nvPicPr>
        <p:blipFill>
          <a:blip r:embed="rId3"/>
          <a:stretch>
            <a:fillRect/>
          </a:stretch>
        </p:blipFill>
        <p:spPr>
          <a:xfrm>
            <a:off x="136431" y="295274"/>
            <a:ext cx="6138620" cy="5312149"/>
          </a:xfrm>
          <a:prstGeom prst="rect">
            <a:avLst/>
          </a:prstGeom>
        </p:spPr>
      </p:pic>
    </p:spTree>
    <p:extLst>
      <p:ext uri="{BB962C8B-B14F-4D97-AF65-F5344CB8AC3E}">
        <p14:creationId xmlns:p14="http://schemas.microsoft.com/office/powerpoint/2010/main" val="18743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886" y="2533743"/>
            <a:ext cx="8932985" cy="773327"/>
          </a:xfrm>
        </p:spPr>
        <p:txBody>
          <a:bodyPr/>
          <a:lstStyle/>
          <a:p>
            <a:r>
              <a:rPr lang="is-IS" sz="4800" b="1" dirty="0" smtClean="0">
                <a:solidFill>
                  <a:schemeClr val="bg1"/>
                </a:solidFill>
              </a:rPr>
              <a:t>What next after detection?</a:t>
            </a:r>
            <a:endParaRPr lang="en-US" sz="4800" b="1" dirty="0">
              <a:solidFill>
                <a:schemeClr val="bg1"/>
              </a:solidFill>
            </a:endParaRPr>
          </a:p>
        </p:txBody>
      </p:sp>
    </p:spTree>
    <p:extLst>
      <p:ext uri="{BB962C8B-B14F-4D97-AF65-F5344CB8AC3E}">
        <p14:creationId xmlns:p14="http://schemas.microsoft.com/office/powerpoint/2010/main" val="302976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40167"/>
            <a:ext cx="8932985" cy="773327"/>
          </a:xfrm>
        </p:spPr>
        <p:txBody>
          <a:bodyPr/>
          <a:lstStyle/>
          <a:p>
            <a:r>
              <a:rPr lang="is-IS" sz="3600" b="1" dirty="0" smtClean="0"/>
              <a:t>Identify and Remove</a:t>
            </a:r>
            <a:endParaRPr lang="en-US" sz="3600" b="1" dirty="0"/>
          </a:p>
        </p:txBody>
      </p:sp>
      <p:sp>
        <p:nvSpPr>
          <p:cNvPr id="4" name="Text Placeholder 2"/>
          <p:cNvSpPr>
            <a:spLocks noGrp="1"/>
          </p:cNvSpPr>
          <p:nvPr>
            <p:ph type="body" idx="1"/>
          </p:nvPr>
        </p:nvSpPr>
        <p:spPr>
          <a:xfrm>
            <a:off x="457199" y="1143000"/>
            <a:ext cx="8269941" cy="4787627"/>
          </a:xfrm>
        </p:spPr>
        <p:txBody>
          <a:bodyPr/>
          <a:lstStyle/>
          <a:p>
            <a:pPr marL="203200" indent="0" eaLnBrk="1" hangingPunct="1">
              <a:lnSpc>
                <a:spcPct val="90000"/>
              </a:lnSpc>
              <a:buNone/>
            </a:pPr>
            <a:r>
              <a:rPr lang="en-US" sz="1800" dirty="0" smtClean="0">
                <a:ea typeface="ＭＳ Ｐゴシック" pitchFamily="-65" charset="-128"/>
              </a:rPr>
              <a:t>Detect and locate the malware.</a:t>
            </a:r>
          </a:p>
          <a:p>
            <a:pPr marL="203200" indent="0" eaLnBrk="1" hangingPunct="1">
              <a:lnSpc>
                <a:spcPct val="90000"/>
              </a:lnSpc>
              <a:buNone/>
            </a:pPr>
            <a:r>
              <a:rPr lang="en-US" sz="1800" dirty="0" smtClean="0">
                <a:ea typeface="ＭＳ Ｐゴシック" pitchFamily="-65" charset="-128"/>
              </a:rPr>
              <a:t>Identify specific malware.</a:t>
            </a:r>
          </a:p>
          <a:p>
            <a:pPr marL="203200" indent="0" eaLnBrk="1" hangingPunct="1">
              <a:lnSpc>
                <a:spcPct val="90000"/>
              </a:lnSpc>
              <a:buNone/>
            </a:pPr>
            <a:r>
              <a:rPr lang="en-US" sz="1800" dirty="0" smtClean="0">
                <a:ea typeface="ＭＳ Ｐゴシック" pitchFamily="-65" charset="-128"/>
              </a:rPr>
              <a:t>Use specific removal tool.</a:t>
            </a:r>
          </a:p>
          <a:p>
            <a:pPr marL="203200" indent="0" eaLnBrk="1" hangingPunct="1">
              <a:lnSpc>
                <a:spcPct val="90000"/>
              </a:lnSpc>
              <a:buNone/>
            </a:pPr>
            <a:endParaRPr lang="en-US" sz="1800" dirty="0" smtClean="0">
              <a:ea typeface="ＭＳ Ｐゴシック" pitchFamily="-65" charset="-128"/>
            </a:endParaRPr>
          </a:p>
          <a:p>
            <a:pPr marL="203200" indent="0" eaLnBrk="1" hangingPunct="1">
              <a:lnSpc>
                <a:spcPct val="90000"/>
              </a:lnSpc>
              <a:buNone/>
            </a:pPr>
            <a:r>
              <a:rPr lang="en-US" sz="1800" dirty="0" smtClean="0">
                <a:ea typeface="ＭＳ Ｐゴシック" pitchFamily="-65" charset="-128"/>
              </a:rPr>
              <a:t>What if that fails?</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Restore from backups (better hope those are clean).</a:t>
            </a:r>
          </a:p>
          <a:p>
            <a:pPr marL="203200" indent="0" eaLnBrk="1" hangingPunct="1">
              <a:lnSpc>
                <a:spcPct val="90000"/>
              </a:lnSpc>
              <a:buNone/>
            </a:pPr>
            <a:r>
              <a:rPr lang="en-US" sz="1800" dirty="0" smtClean="0">
                <a:ea typeface="ＭＳ Ｐゴシック" pitchFamily="-65" charset="-128"/>
              </a:rPr>
              <a:t>Reimage whole machine (useful if no user data stored there).</a:t>
            </a:r>
            <a:endParaRPr lang="en-US" sz="1800" dirty="0">
              <a:ea typeface="ＭＳ Ｐゴシック" pitchFamily="-65" charset="-128"/>
            </a:endParaRPr>
          </a:p>
          <a:p>
            <a:pPr marL="203200" indent="0" eaLnBrk="1" hangingPunct="1">
              <a:lnSpc>
                <a:spcPct val="90000"/>
              </a:lnSpc>
              <a:buNone/>
            </a:pPr>
            <a:endParaRPr lang="en-NZ" sz="1800" dirty="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66288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274637"/>
            <a:ext cx="8932985" cy="773327"/>
          </a:xfrm>
        </p:spPr>
        <p:txBody>
          <a:bodyPr/>
          <a:lstStyle/>
          <a:p>
            <a:r>
              <a:rPr lang="is-IS" sz="3600" b="1" dirty="0" smtClean="0"/>
              <a:t>Today</a:t>
            </a:r>
            <a:endParaRPr lang="en-US" sz="3600" b="1" dirty="0"/>
          </a:p>
        </p:txBody>
      </p:sp>
      <p:sp>
        <p:nvSpPr>
          <p:cNvPr id="4" name="Text Placeholder 2"/>
          <p:cNvSpPr>
            <a:spLocks noGrp="1"/>
          </p:cNvSpPr>
          <p:nvPr>
            <p:ph type="body" idx="1"/>
          </p:nvPr>
        </p:nvSpPr>
        <p:spPr>
          <a:xfrm>
            <a:off x="457200" y="1219202"/>
            <a:ext cx="8229600" cy="4711426"/>
          </a:xfrm>
        </p:spPr>
        <p:txBody>
          <a:bodyPr/>
          <a:lstStyle/>
          <a:p>
            <a:pPr marL="203200" indent="0" eaLnBrk="1" hangingPunct="1">
              <a:lnSpc>
                <a:spcPct val="90000"/>
              </a:lnSpc>
              <a:buNone/>
            </a:pPr>
            <a:r>
              <a:rPr lang="en-US" sz="2400" dirty="0" smtClean="0">
                <a:ea typeface="ＭＳ Ｐゴシック" pitchFamily="-65" charset="-128"/>
              </a:rPr>
              <a:t>Focus on detection of malware including viruses, spyware etc.</a:t>
            </a:r>
          </a:p>
          <a:p>
            <a:pPr marL="203200" indent="0" eaLnBrk="1" hangingPunct="1">
              <a:lnSpc>
                <a:spcPct val="90000"/>
              </a:lnSpc>
              <a:buNone/>
            </a:pPr>
            <a:endParaRPr lang="en-US" sz="2400" dirty="0" smtClean="0">
              <a:ea typeface="ＭＳ Ｐゴシック" pitchFamily="-65" charset="-128"/>
            </a:endParaRPr>
          </a:p>
          <a:p>
            <a:pPr marL="203200" indent="0">
              <a:lnSpc>
                <a:spcPct val="90000"/>
              </a:lnSpc>
              <a:buNone/>
            </a:pPr>
            <a:r>
              <a:rPr lang="en-US" sz="2400" dirty="0">
                <a:ea typeface="ＭＳ Ｐゴシック" pitchFamily="-65" charset="-128"/>
              </a:rPr>
              <a:t>Malware detection systems here will protect against worms to a limited extent.</a:t>
            </a:r>
            <a:endParaRPr lang="en-US" sz="2800" dirty="0">
              <a:ea typeface="ＭＳ Ｐゴシック" pitchFamily="-65" charset="-128"/>
            </a:endParaRPr>
          </a:p>
          <a:p>
            <a:pPr marL="203200" indent="0" eaLnBrk="1" hangingPunct="1">
              <a:lnSpc>
                <a:spcPct val="90000"/>
              </a:lnSpc>
              <a:buNone/>
            </a:pPr>
            <a:endParaRPr lang="en-US" sz="2400" dirty="0">
              <a:ea typeface="ＭＳ Ｐゴシック" pitchFamily="-65" charset="-128"/>
            </a:endParaRPr>
          </a:p>
          <a:p>
            <a:pPr marL="203200" indent="0" eaLnBrk="1" hangingPunct="1">
              <a:lnSpc>
                <a:spcPct val="90000"/>
              </a:lnSpc>
              <a:buNone/>
            </a:pPr>
            <a:r>
              <a:rPr lang="en-US" sz="2400" dirty="0" smtClean="0">
                <a:ea typeface="ＭＳ Ｐゴシック" pitchFamily="-65" charset="-128"/>
              </a:rPr>
              <a:t>In the book it discusses worms as well, will address that as part of intrusion detection systems.</a:t>
            </a:r>
          </a:p>
          <a:p>
            <a:pPr marL="203200" indent="0" eaLnBrk="1" hangingPunct="1">
              <a:lnSpc>
                <a:spcPct val="90000"/>
              </a:lnSpc>
              <a:buNone/>
            </a:pPr>
            <a:endParaRPr lang="en-US" sz="24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2915073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886" y="2533743"/>
            <a:ext cx="8932985" cy="773327"/>
          </a:xfrm>
        </p:spPr>
        <p:txBody>
          <a:bodyPr/>
          <a:lstStyle/>
          <a:p>
            <a:r>
              <a:rPr lang="is-IS" sz="4800" b="1" dirty="0" smtClean="0">
                <a:solidFill>
                  <a:schemeClr val="bg1"/>
                </a:solidFill>
              </a:rPr>
              <a:t>Why can the use of anti-malware systems be harmful?</a:t>
            </a:r>
            <a:endParaRPr lang="en-US" sz="4800" b="1" dirty="0">
              <a:solidFill>
                <a:schemeClr val="bg1"/>
              </a:solidFill>
            </a:endParaRPr>
          </a:p>
        </p:txBody>
      </p:sp>
    </p:spTree>
    <p:extLst>
      <p:ext uri="{BB962C8B-B14F-4D97-AF65-F5344CB8AC3E}">
        <p14:creationId xmlns:p14="http://schemas.microsoft.com/office/powerpoint/2010/main" val="3115077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274637"/>
            <a:ext cx="8932985" cy="1339010"/>
          </a:xfrm>
        </p:spPr>
        <p:txBody>
          <a:bodyPr/>
          <a:lstStyle/>
          <a:p>
            <a:r>
              <a:rPr lang="is-IS" sz="3600" b="1" dirty="0" smtClean="0"/>
              <a:t>Anti-malware systems increase your attack surface</a:t>
            </a:r>
            <a:endParaRPr lang="en-US" sz="3600" b="1" dirty="0"/>
          </a:p>
        </p:txBody>
      </p:sp>
      <p:sp>
        <p:nvSpPr>
          <p:cNvPr id="4" name="Text Placeholder 2"/>
          <p:cNvSpPr>
            <a:spLocks noGrp="1"/>
          </p:cNvSpPr>
          <p:nvPr>
            <p:ph type="body" idx="1"/>
          </p:nvPr>
        </p:nvSpPr>
        <p:spPr>
          <a:xfrm>
            <a:off x="457200" y="1613646"/>
            <a:ext cx="8229600" cy="4316981"/>
          </a:xfrm>
        </p:spPr>
        <p:txBody>
          <a:bodyPr/>
          <a:lstStyle/>
          <a:p>
            <a:pPr eaLnBrk="1" hangingPunct="1">
              <a:lnSpc>
                <a:spcPct val="90000"/>
              </a:lnSpc>
              <a:buFontTx/>
              <a:buChar char="-"/>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
        <p:nvSpPr>
          <p:cNvPr id="5" name="Text Placeholder 2"/>
          <p:cNvSpPr txBox="1">
            <a:spLocks/>
          </p:cNvSpPr>
          <p:nvPr/>
        </p:nvSpPr>
        <p:spPr>
          <a:xfrm>
            <a:off x="457200" y="1613644"/>
            <a:ext cx="8229600" cy="43169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3970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1pPr>
            <a:lvl2pPr marL="783771" marR="0" lvl="1" indent="-123371"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2pPr>
            <a:lvl3pPr marL="1219200" marR="0" lvl="2" indent="-10160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3pPr>
            <a:lvl4pPr marL="1737360" marR="0" lvl="3"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4pPr>
            <a:lvl5pPr marL="2194560" marR="0" lvl="4"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5pPr>
            <a:lvl6pPr marL="2651760" marR="0" lvl="5"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6pPr>
            <a:lvl7pPr marL="3108960" marR="0" lvl="6"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7pPr>
            <a:lvl8pPr marL="3566159" marR="0" lvl="7" indent="-162559"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8pPr>
            <a:lvl9pPr marL="4023359" marR="0" lvl="8" indent="-162559"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9pPr>
          </a:lstStyle>
          <a:p>
            <a:pPr marL="203200" indent="0">
              <a:lnSpc>
                <a:spcPct val="90000"/>
              </a:lnSpc>
              <a:buNone/>
            </a:pPr>
            <a:r>
              <a:rPr lang="en-US" sz="2800" dirty="0" smtClean="0">
                <a:ea typeface="ＭＳ Ｐゴシック" pitchFamily="-65" charset="-128"/>
              </a:rPr>
              <a:t>“How to compromise the enterprise endpoint” Project Zero team at Google, June 28, 2016.</a:t>
            </a:r>
          </a:p>
          <a:p>
            <a:pPr marL="203200" indent="0">
              <a:lnSpc>
                <a:spcPct val="90000"/>
              </a:lnSpc>
              <a:buNone/>
            </a:pPr>
            <a:endParaRPr lang="en-US" sz="2800" dirty="0">
              <a:ea typeface="ＭＳ Ｐゴシック" pitchFamily="-65" charset="-128"/>
            </a:endParaRPr>
          </a:p>
          <a:p>
            <a:pPr marL="203200" indent="0">
              <a:lnSpc>
                <a:spcPct val="90000"/>
              </a:lnSpc>
              <a:buNone/>
            </a:pPr>
            <a:r>
              <a:rPr lang="en-US" sz="2800" dirty="0" smtClean="0">
                <a:ea typeface="ＭＳ Ｐゴシック" pitchFamily="-65" charset="-128"/>
              </a:rPr>
              <a:t>Multiple security flaws in Symantec (previously other antivirus).</a:t>
            </a:r>
          </a:p>
          <a:p>
            <a:pPr marL="203200" indent="0">
              <a:lnSpc>
                <a:spcPct val="90000"/>
              </a:lnSpc>
              <a:buNone/>
            </a:pPr>
            <a:endParaRPr lang="en-US" sz="2800" dirty="0">
              <a:ea typeface="ＭＳ Ｐゴシック" pitchFamily="-65" charset="-128"/>
            </a:endParaRPr>
          </a:p>
          <a:p>
            <a:pPr marL="203200" indent="0">
              <a:lnSpc>
                <a:spcPct val="90000"/>
              </a:lnSpc>
              <a:buNone/>
            </a:pPr>
            <a:r>
              <a:rPr lang="en-US" sz="2800" dirty="0" smtClean="0">
                <a:ea typeface="ＭＳ Ｐゴシック" pitchFamily="-65" charset="-128"/>
              </a:rPr>
              <a:t>Unpacker itself was vulnerable to flaws allowing machine to be exploited.</a:t>
            </a:r>
          </a:p>
          <a:p>
            <a:pPr marL="203200" indent="0">
              <a:lnSpc>
                <a:spcPct val="90000"/>
              </a:lnSpc>
              <a:buNone/>
            </a:pPr>
            <a:endParaRPr lang="en-US" sz="2800" dirty="0">
              <a:ea typeface="ＭＳ Ｐゴシック" pitchFamily="-65" charset="-128"/>
            </a:endParaRPr>
          </a:p>
          <a:p>
            <a:pPr marL="203200" indent="0">
              <a:lnSpc>
                <a:spcPct val="90000"/>
              </a:lnSpc>
              <a:buNone/>
            </a:pPr>
            <a:endParaRPr lang="en-US" sz="2800" dirty="0" smtClean="0">
              <a:ea typeface="ＭＳ Ｐゴシック" pitchFamily="-65" charset="-128"/>
            </a:endParaRPr>
          </a:p>
          <a:p>
            <a:pPr marL="203200" indent="0">
              <a:lnSpc>
                <a:spcPct val="90000"/>
              </a:lnSpc>
              <a:buFont typeface="Arial"/>
              <a:buNone/>
            </a:pPr>
            <a:endParaRPr lang="en-US" sz="2800" dirty="0" smtClean="0">
              <a:ea typeface="ＭＳ Ｐゴシック" pitchFamily="-65" charset="-128"/>
            </a:endParaRPr>
          </a:p>
          <a:p>
            <a:pPr>
              <a:lnSpc>
                <a:spcPct val="90000"/>
              </a:lnSpc>
              <a:buFontTx/>
              <a:buChar char="-"/>
            </a:pPr>
            <a:endParaRPr lang="en-US" sz="2100" dirty="0" smtClean="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155357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274637"/>
            <a:ext cx="8932985" cy="1339010"/>
          </a:xfrm>
        </p:spPr>
        <p:txBody>
          <a:bodyPr/>
          <a:lstStyle/>
          <a:p>
            <a:r>
              <a:rPr lang="is-IS" sz="3600" b="1" dirty="0" smtClean="0"/>
              <a:t>Fails to keep up with malware</a:t>
            </a:r>
            <a:endParaRPr lang="en-US" sz="3600" b="1" dirty="0"/>
          </a:p>
        </p:txBody>
      </p:sp>
      <p:sp>
        <p:nvSpPr>
          <p:cNvPr id="4" name="Text Placeholder 2"/>
          <p:cNvSpPr>
            <a:spLocks noGrp="1"/>
          </p:cNvSpPr>
          <p:nvPr>
            <p:ph type="body" idx="1"/>
          </p:nvPr>
        </p:nvSpPr>
        <p:spPr>
          <a:xfrm>
            <a:off x="457200" y="1613646"/>
            <a:ext cx="8229600" cy="4316981"/>
          </a:xfrm>
        </p:spPr>
        <p:txBody>
          <a:bodyPr/>
          <a:lstStyle/>
          <a:p>
            <a:pPr eaLnBrk="1" hangingPunct="1">
              <a:lnSpc>
                <a:spcPct val="90000"/>
              </a:lnSpc>
              <a:buFontTx/>
              <a:buChar char="-"/>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
        <p:nvSpPr>
          <p:cNvPr id="5" name="Text Placeholder 2"/>
          <p:cNvSpPr txBox="1">
            <a:spLocks/>
          </p:cNvSpPr>
          <p:nvPr/>
        </p:nvSpPr>
        <p:spPr>
          <a:xfrm>
            <a:off x="457200" y="1613644"/>
            <a:ext cx="3926541" cy="431698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3970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1pPr>
            <a:lvl2pPr marL="783771" marR="0" lvl="1" indent="-123371"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2pPr>
            <a:lvl3pPr marL="1219200" marR="0" lvl="2" indent="-10160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3pPr>
            <a:lvl4pPr marL="1737360" marR="0" lvl="3"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4pPr>
            <a:lvl5pPr marL="2194560" marR="0" lvl="4"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5pPr>
            <a:lvl6pPr marL="2651760" marR="0" lvl="5"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6pPr>
            <a:lvl7pPr marL="3108960" marR="0" lvl="6"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7pPr>
            <a:lvl8pPr marL="3566159" marR="0" lvl="7" indent="-162559"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8pPr>
            <a:lvl9pPr marL="4023359" marR="0" lvl="8" indent="-162559"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9pPr>
          </a:lstStyle>
          <a:p>
            <a:pPr marL="203200" indent="0">
              <a:lnSpc>
                <a:spcPct val="90000"/>
              </a:lnSpc>
              <a:buNone/>
            </a:pPr>
            <a:r>
              <a:rPr lang="en-US" sz="2800" dirty="0" smtClean="0">
                <a:ea typeface="ＭＳ Ｐゴシック" pitchFamily="-65" charset="-128"/>
              </a:rPr>
              <a:t>40% - 60% effective.</a:t>
            </a:r>
          </a:p>
          <a:p>
            <a:pPr marL="203200" indent="0">
              <a:lnSpc>
                <a:spcPct val="90000"/>
              </a:lnSpc>
              <a:buNone/>
            </a:pPr>
            <a:endParaRPr lang="en-US" sz="2800" dirty="0">
              <a:ea typeface="ＭＳ Ｐゴシック" pitchFamily="-65" charset="-128"/>
            </a:endParaRPr>
          </a:p>
          <a:p>
            <a:pPr marL="203200" indent="0">
              <a:lnSpc>
                <a:spcPct val="90000"/>
              </a:lnSpc>
              <a:buNone/>
            </a:pPr>
            <a:r>
              <a:rPr lang="en-US" sz="2800" dirty="0" smtClean="0">
                <a:ea typeface="ＭＳ Ｐゴシック" pitchFamily="-65" charset="-128"/>
              </a:rPr>
              <a:t>Challenges:</a:t>
            </a:r>
          </a:p>
          <a:p>
            <a:pPr>
              <a:lnSpc>
                <a:spcPct val="90000"/>
              </a:lnSpc>
              <a:buFontTx/>
              <a:buChar char="-"/>
            </a:pPr>
            <a:r>
              <a:rPr lang="en-US" sz="2000" dirty="0" smtClean="0">
                <a:ea typeface="ＭＳ Ｐゴシック" pitchFamily="-65" charset="-128"/>
              </a:rPr>
              <a:t>Rapid growth of Malware (</a:t>
            </a:r>
            <a:r>
              <a:rPr lang="en-US" sz="2000" dirty="0" err="1" smtClean="0">
                <a:ea typeface="ＭＳ Ｐゴシック" pitchFamily="-65" charset="-128"/>
              </a:rPr>
              <a:t>AVTest</a:t>
            </a:r>
            <a:r>
              <a:rPr lang="en-US" sz="2000" dirty="0" smtClean="0">
                <a:ea typeface="ＭＳ Ｐゴシック" pitchFamily="-65" charset="-128"/>
              </a:rPr>
              <a:t> 2016).</a:t>
            </a:r>
          </a:p>
          <a:p>
            <a:pPr>
              <a:lnSpc>
                <a:spcPct val="90000"/>
              </a:lnSpc>
              <a:buFontTx/>
              <a:buChar char="-"/>
            </a:pPr>
            <a:r>
              <a:rPr lang="en-US" sz="2000" dirty="0" smtClean="0">
                <a:ea typeface="ＭＳ Ｐゴシック" pitchFamily="-65" charset="-128"/>
              </a:rPr>
              <a:t>Ease of mutation.</a:t>
            </a:r>
          </a:p>
          <a:p>
            <a:pPr>
              <a:lnSpc>
                <a:spcPct val="90000"/>
              </a:lnSpc>
              <a:buFontTx/>
              <a:buChar char="-"/>
            </a:pPr>
            <a:r>
              <a:rPr lang="en-US" sz="2000" dirty="0" smtClean="0">
                <a:ea typeface="ＭＳ Ｐゴシック" pitchFamily="-65" charset="-128"/>
              </a:rPr>
              <a:t>Speed of distribution of updates.</a:t>
            </a:r>
          </a:p>
          <a:p>
            <a:pPr marL="203200" indent="0">
              <a:lnSpc>
                <a:spcPct val="90000"/>
              </a:lnSpc>
              <a:buNone/>
            </a:pPr>
            <a:endParaRPr lang="en-US" sz="2000" dirty="0" smtClean="0">
              <a:ea typeface="ＭＳ Ｐゴシック" pitchFamily="-65" charset="-128"/>
            </a:endParaRPr>
          </a:p>
          <a:p>
            <a:pPr marL="203200" indent="0" eaLnBrk="1" hangingPunct="1">
              <a:lnSpc>
                <a:spcPct val="90000"/>
              </a:lnSpc>
              <a:buNone/>
            </a:pPr>
            <a:r>
              <a:rPr lang="en-US" sz="1100" dirty="0" smtClean="0">
                <a:ea typeface="ＭＳ Ｐゴシック" pitchFamily="-65" charset="-128"/>
              </a:rPr>
              <a:t>Source: </a:t>
            </a:r>
            <a:endParaRPr lang="en-US" sz="1100" dirty="0">
              <a:ea typeface="ＭＳ Ｐゴシック" pitchFamily="-65" charset="-128"/>
            </a:endParaRPr>
          </a:p>
          <a:p>
            <a:pPr marL="203200" indent="0" eaLnBrk="1" hangingPunct="1">
              <a:lnSpc>
                <a:spcPct val="90000"/>
              </a:lnSpc>
              <a:buNone/>
            </a:pPr>
            <a:r>
              <a:rPr lang="en-US" sz="1100" dirty="0">
                <a:ea typeface="ＭＳ Ｐゴシック" pitchFamily="-65" charset="-128"/>
              </a:rPr>
              <a:t>http://www.baisecurity.net/2016/11/you-need-antivirus-and-malware-protection/</a:t>
            </a:r>
          </a:p>
          <a:p>
            <a:pPr marL="203200" indent="0">
              <a:lnSpc>
                <a:spcPct val="90000"/>
              </a:lnSpc>
              <a:buNone/>
            </a:pPr>
            <a:r>
              <a:rPr lang="en-US" sz="2800" dirty="0" smtClean="0">
                <a:ea typeface="ＭＳ Ｐゴシック" pitchFamily="-65" charset="-128"/>
              </a:rPr>
              <a:t/>
            </a:r>
            <a:br>
              <a:rPr lang="en-US" sz="2800" dirty="0" smtClean="0">
                <a:ea typeface="ＭＳ Ｐゴシック" pitchFamily="-65" charset="-128"/>
              </a:rPr>
            </a:br>
            <a:r>
              <a:rPr lang="en-US" sz="2800" dirty="0" smtClean="0">
                <a:ea typeface="ＭＳ Ｐゴシック" pitchFamily="-65" charset="-128"/>
              </a:rPr>
              <a:t/>
            </a:r>
            <a:br>
              <a:rPr lang="en-US" sz="2800" dirty="0" smtClean="0">
                <a:ea typeface="ＭＳ Ｐゴシック" pitchFamily="-65" charset="-128"/>
              </a:rPr>
            </a:br>
            <a:endParaRPr lang="en-US" sz="2800" dirty="0" smtClean="0">
              <a:ea typeface="ＭＳ Ｐゴシック" pitchFamily="-65" charset="-128"/>
            </a:endParaRPr>
          </a:p>
          <a:p>
            <a:pPr marL="203200" indent="0">
              <a:lnSpc>
                <a:spcPct val="90000"/>
              </a:lnSpc>
              <a:buNone/>
            </a:pPr>
            <a:endParaRPr lang="en-US" sz="2800" dirty="0" smtClean="0">
              <a:ea typeface="ＭＳ Ｐゴシック" pitchFamily="-65" charset="-128"/>
            </a:endParaRPr>
          </a:p>
          <a:p>
            <a:pPr marL="203200" indent="0">
              <a:lnSpc>
                <a:spcPct val="90000"/>
              </a:lnSpc>
              <a:buNone/>
            </a:pPr>
            <a:r>
              <a:rPr lang="en-US" sz="2800" dirty="0" smtClean="0">
                <a:ea typeface="ＭＳ Ｐゴシック" pitchFamily="-65" charset="-128"/>
              </a:rPr>
              <a:t> </a:t>
            </a:r>
          </a:p>
          <a:p>
            <a:pPr marL="203200" indent="0">
              <a:lnSpc>
                <a:spcPct val="90000"/>
              </a:lnSpc>
              <a:buNone/>
            </a:pPr>
            <a:endParaRPr lang="en-US" sz="2800" dirty="0">
              <a:ea typeface="ＭＳ Ｐゴシック" pitchFamily="-65" charset="-128"/>
            </a:endParaRPr>
          </a:p>
          <a:p>
            <a:pPr marL="203200" indent="0">
              <a:lnSpc>
                <a:spcPct val="90000"/>
              </a:lnSpc>
              <a:buNone/>
            </a:pPr>
            <a:endParaRPr lang="en-US" sz="2800" dirty="0" smtClean="0">
              <a:ea typeface="ＭＳ Ｐゴシック" pitchFamily="-65" charset="-128"/>
            </a:endParaRPr>
          </a:p>
          <a:p>
            <a:pPr marL="203200" indent="0">
              <a:lnSpc>
                <a:spcPct val="90000"/>
              </a:lnSpc>
              <a:buFont typeface="Arial"/>
              <a:buNone/>
            </a:pPr>
            <a:endParaRPr lang="en-US" sz="2800" dirty="0" smtClean="0">
              <a:ea typeface="ＭＳ Ｐゴシック" pitchFamily="-65" charset="-128"/>
            </a:endParaRPr>
          </a:p>
          <a:p>
            <a:pPr>
              <a:lnSpc>
                <a:spcPct val="90000"/>
              </a:lnSpc>
              <a:buFontTx/>
              <a:buChar char="-"/>
            </a:pPr>
            <a:endParaRPr lang="en-US" sz="2100" dirty="0" smtClean="0">
              <a:ea typeface="ＭＳ Ｐゴシック" pitchFamily="-65" charset="-128"/>
            </a:endParaRPr>
          </a:p>
          <a:p>
            <a:pPr marL="378900" indent="-175700"/>
            <a:endParaRPr lang="en-US"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563" y="1613647"/>
            <a:ext cx="4606244" cy="3713342"/>
          </a:xfrm>
          <a:prstGeom prst="rect">
            <a:avLst/>
          </a:prstGeom>
        </p:spPr>
      </p:pic>
    </p:spTree>
    <p:extLst>
      <p:ext uri="{BB962C8B-B14F-4D97-AF65-F5344CB8AC3E}">
        <p14:creationId xmlns:p14="http://schemas.microsoft.com/office/powerpoint/2010/main" val="406896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7"/>
            <a:ext cx="9144000" cy="1339010"/>
          </a:xfrm>
        </p:spPr>
        <p:txBody>
          <a:bodyPr/>
          <a:lstStyle/>
          <a:p>
            <a:r>
              <a:rPr lang="is-IS" sz="3600" b="1" dirty="0" smtClean="0"/>
              <a:t>Fake Anti-malware and Tech Support Scams</a:t>
            </a:r>
            <a:endParaRPr lang="en-US" sz="3600" b="1" dirty="0"/>
          </a:p>
        </p:txBody>
      </p:sp>
      <p:sp>
        <p:nvSpPr>
          <p:cNvPr id="4" name="Text Placeholder 2"/>
          <p:cNvSpPr>
            <a:spLocks noGrp="1"/>
          </p:cNvSpPr>
          <p:nvPr>
            <p:ph type="body" idx="1"/>
          </p:nvPr>
        </p:nvSpPr>
        <p:spPr>
          <a:xfrm>
            <a:off x="457200" y="4289612"/>
            <a:ext cx="8229600" cy="1641015"/>
          </a:xfrm>
        </p:spPr>
        <p:txBody>
          <a:bodyPr/>
          <a:lstStyle/>
          <a:p>
            <a:pPr eaLnBrk="1" hangingPunct="1">
              <a:lnSpc>
                <a:spcPct val="90000"/>
              </a:lnSpc>
              <a:buFontTx/>
              <a:buChar char="-"/>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
        <p:nvSpPr>
          <p:cNvPr id="5" name="Text Placeholder 2"/>
          <p:cNvSpPr txBox="1">
            <a:spLocks/>
          </p:cNvSpPr>
          <p:nvPr/>
        </p:nvSpPr>
        <p:spPr>
          <a:xfrm>
            <a:off x="457200" y="4558553"/>
            <a:ext cx="8229600" cy="137207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3970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1pPr>
            <a:lvl2pPr marL="783771" marR="0" lvl="1" indent="-123371"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2pPr>
            <a:lvl3pPr marL="1219200" marR="0" lvl="2" indent="-10160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3pPr>
            <a:lvl4pPr marL="1737360" marR="0" lvl="3"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4pPr>
            <a:lvl5pPr marL="2194560" marR="0" lvl="4"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5pPr>
            <a:lvl6pPr marL="2651760" marR="0" lvl="5"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6pPr>
            <a:lvl7pPr marL="3108960" marR="0" lvl="6" indent="-162560"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7pPr>
            <a:lvl8pPr marL="3566159" marR="0" lvl="7" indent="-162559"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8pPr>
            <a:lvl9pPr marL="4023359" marR="0" lvl="8" indent="-162559" algn="l" rtl="0">
              <a:lnSpc>
                <a:spcPct val="100000"/>
              </a:lnSpc>
              <a:spcBef>
                <a:spcPts val="700"/>
              </a:spcBef>
              <a:spcAft>
                <a:spcPts val="0"/>
              </a:spcAft>
              <a:buFont typeface="Arial"/>
              <a:buChar char="»"/>
              <a:defRPr sz="1400" b="0" i="0" u="none" strike="noStrike" cap="none">
                <a:solidFill>
                  <a:srgbClr val="000000"/>
                </a:solidFill>
                <a:latin typeface="Arial"/>
                <a:ea typeface="Arial"/>
                <a:cs typeface="Arial"/>
                <a:sym typeface="Arial"/>
              </a:defRPr>
            </a:lvl9pPr>
          </a:lstStyle>
          <a:p>
            <a:pPr marL="203200" indent="0">
              <a:lnSpc>
                <a:spcPct val="90000"/>
              </a:lnSpc>
              <a:buNone/>
            </a:pPr>
            <a:r>
              <a:rPr lang="en-US" sz="2800" dirty="0">
                <a:ea typeface="ＭＳ Ｐゴシック" pitchFamily="-65" charset="-128"/>
              </a:rPr>
              <a:t>Fake </a:t>
            </a:r>
            <a:r>
              <a:rPr lang="en-US" sz="2800" dirty="0" smtClean="0">
                <a:ea typeface="ＭＳ Ｐゴシック" pitchFamily="-65" charset="-128"/>
              </a:rPr>
              <a:t>anti-virus</a:t>
            </a:r>
          </a:p>
          <a:p>
            <a:pPr marL="203200" indent="0">
              <a:lnSpc>
                <a:spcPct val="90000"/>
              </a:lnSpc>
              <a:buNone/>
            </a:pPr>
            <a:endParaRPr lang="en-US" sz="2800" dirty="0">
              <a:ea typeface="ＭＳ Ｐゴシック" pitchFamily="-65" charset="-128"/>
            </a:endParaRPr>
          </a:p>
          <a:p>
            <a:pPr marL="203200" indent="0">
              <a:lnSpc>
                <a:spcPct val="90000"/>
              </a:lnSpc>
              <a:buNone/>
            </a:pPr>
            <a:endParaRPr lang="en-US" sz="2800" dirty="0" smtClean="0">
              <a:ea typeface="ＭＳ Ｐゴシック" pitchFamily="-65" charset="-128"/>
            </a:endParaRPr>
          </a:p>
          <a:p>
            <a:pPr marL="203200" indent="0">
              <a:lnSpc>
                <a:spcPct val="90000"/>
              </a:lnSpc>
              <a:buFont typeface="Arial"/>
              <a:buNone/>
            </a:pPr>
            <a:endParaRPr lang="en-US" sz="2800" dirty="0" smtClean="0">
              <a:ea typeface="ＭＳ Ｐゴシック" pitchFamily="-65" charset="-128"/>
            </a:endParaRPr>
          </a:p>
          <a:p>
            <a:pPr>
              <a:lnSpc>
                <a:spcPct val="90000"/>
              </a:lnSpc>
              <a:buFontTx/>
              <a:buChar char="-"/>
            </a:pPr>
            <a:endParaRPr lang="en-US" sz="2100" dirty="0" smtClean="0">
              <a:ea typeface="ＭＳ Ｐゴシック" pitchFamily="-65" charset="-128"/>
            </a:endParaRPr>
          </a:p>
          <a:p>
            <a:pPr marL="378900" indent="-175700"/>
            <a:endParaRPr lang="en-US" sz="2800" dirty="0" smtClean="0"/>
          </a:p>
        </p:txBody>
      </p:sp>
      <p:sp>
        <p:nvSpPr>
          <p:cNvPr id="3" name="Rectangle 2"/>
          <p:cNvSpPr/>
          <p:nvPr/>
        </p:nvSpPr>
        <p:spPr>
          <a:xfrm>
            <a:off x="2286000" y="3167390"/>
            <a:ext cx="4572000" cy="523220"/>
          </a:xfrm>
          <a:prstGeom prst="rect">
            <a:avLst/>
          </a:prstGeom>
        </p:spPr>
        <p:txBody>
          <a:bodyPr>
            <a:spAutoFit/>
          </a:bodyPr>
          <a:lstStyle/>
          <a:p>
            <a:r>
              <a:rPr lang="en-NZ" dirty="0"/>
              <a:t>https://blog.malwarebytes.com/wp-content/uploads/2016/01/norton_scam-900x506.png</a:t>
            </a:r>
          </a:p>
        </p:txBody>
      </p:sp>
      <p:pic>
        <p:nvPicPr>
          <p:cNvPr id="6" name="Picture 5"/>
          <p:cNvPicPr>
            <a:picLocks noChangeAspect="1"/>
          </p:cNvPicPr>
          <p:nvPr/>
        </p:nvPicPr>
        <p:blipFill>
          <a:blip r:embed="rId3"/>
          <a:stretch>
            <a:fillRect/>
          </a:stretch>
        </p:blipFill>
        <p:spPr>
          <a:xfrm>
            <a:off x="285750" y="1019175"/>
            <a:ext cx="8572500" cy="4819650"/>
          </a:xfrm>
          <a:prstGeom prst="rect">
            <a:avLst/>
          </a:prstGeom>
        </p:spPr>
      </p:pic>
    </p:spTree>
    <p:extLst>
      <p:ext uri="{BB962C8B-B14F-4D97-AF65-F5344CB8AC3E}">
        <p14:creationId xmlns:p14="http://schemas.microsoft.com/office/powerpoint/2010/main" val="3928961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47964"/>
            <a:ext cx="4876800" cy="3435096"/>
          </a:xfrm>
          <a:prstGeom prst="rect">
            <a:avLst/>
          </a:prstGeom>
        </p:spPr>
      </p:pic>
      <p:sp>
        <p:nvSpPr>
          <p:cNvPr id="2" name="Title 1"/>
          <p:cNvSpPr>
            <a:spLocks noGrp="1"/>
          </p:cNvSpPr>
          <p:nvPr>
            <p:ph type="title"/>
          </p:nvPr>
        </p:nvSpPr>
        <p:spPr>
          <a:xfrm>
            <a:off x="211015" y="274637"/>
            <a:ext cx="8932985" cy="773327"/>
          </a:xfrm>
        </p:spPr>
        <p:txBody>
          <a:bodyPr/>
          <a:lstStyle/>
          <a:p>
            <a:r>
              <a:rPr lang="is-IS" sz="3600" b="1" dirty="0" smtClean="0"/>
              <a:t>Prevention as an alternative</a:t>
            </a:r>
            <a:endParaRPr lang="en-US" sz="3600" b="1" dirty="0"/>
          </a:p>
        </p:txBody>
      </p:sp>
      <p:sp>
        <p:nvSpPr>
          <p:cNvPr id="4" name="Text Placeholder 2"/>
          <p:cNvSpPr>
            <a:spLocks noGrp="1"/>
          </p:cNvSpPr>
          <p:nvPr>
            <p:ph type="body" idx="1"/>
          </p:nvPr>
        </p:nvSpPr>
        <p:spPr>
          <a:xfrm>
            <a:off x="107576" y="1043484"/>
            <a:ext cx="5056094" cy="4469810"/>
          </a:xfrm>
        </p:spPr>
        <p:txBody>
          <a:bodyPr/>
          <a:lstStyle/>
          <a:p>
            <a:pPr marL="203200" indent="0" eaLnBrk="1" hangingPunct="1">
              <a:lnSpc>
                <a:spcPct val="90000"/>
              </a:lnSpc>
              <a:buNone/>
            </a:pPr>
            <a:r>
              <a:rPr lang="en-US" sz="1800" b="1" dirty="0" smtClean="0">
                <a:ea typeface="ＭＳ Ｐゴシック" pitchFamily="-65" charset="-128"/>
              </a:rPr>
              <a:t>Prevention = </a:t>
            </a:r>
            <a:r>
              <a:rPr lang="en-US" sz="1800" dirty="0" smtClean="0">
                <a:ea typeface="ＭＳ Ｐゴシック" pitchFamily="-65" charset="-128"/>
              </a:rPr>
              <a:t>don’t get infected or at least limit the damage.</a:t>
            </a:r>
          </a:p>
          <a:p>
            <a:pPr marL="203200" indent="0" eaLnBrk="1" hangingPunct="1">
              <a:lnSpc>
                <a:spcPct val="90000"/>
              </a:lnSpc>
              <a:buNone/>
            </a:pPr>
            <a:r>
              <a:rPr lang="en-US" sz="1800" dirty="0" err="1" smtClean="0">
                <a:ea typeface="ＭＳ Ｐゴシック" pitchFamily="-65" charset="-128"/>
              </a:rPr>
              <a:t>Organisations</a:t>
            </a:r>
            <a:r>
              <a:rPr lang="en-US" sz="1800" dirty="0" smtClean="0">
                <a:ea typeface="ＭＳ Ｐゴシック" pitchFamily="-65" charset="-128"/>
              </a:rPr>
              <a:t> can approach this in four ways: </a:t>
            </a:r>
            <a:r>
              <a:rPr lang="en-US" sz="1800" i="1" dirty="0" smtClean="0">
                <a:ea typeface="ＭＳ Ｐゴシック" pitchFamily="-65" charset="-128"/>
              </a:rPr>
              <a:t>policy, awareness, vulnerability mitigation and threat mitigation</a:t>
            </a:r>
            <a:r>
              <a:rPr lang="en-US" sz="1800" dirty="0" smtClean="0">
                <a:ea typeface="ＭＳ Ｐゴシック" pitchFamily="-65" charset="-128"/>
              </a:rPr>
              <a:t>.</a:t>
            </a:r>
          </a:p>
          <a:p>
            <a:pPr marL="203200" indent="0" eaLnBrk="1" hangingPunct="1">
              <a:lnSpc>
                <a:spcPct val="90000"/>
              </a:lnSpc>
              <a:buNone/>
            </a:pPr>
            <a:r>
              <a:rPr lang="en-US" sz="1800" b="1" dirty="0" smtClean="0">
                <a:ea typeface="ＭＳ Ｐゴシック" pitchFamily="-65" charset="-128"/>
              </a:rPr>
              <a:t>Policy: </a:t>
            </a:r>
            <a:r>
              <a:rPr lang="en-US" sz="1800" dirty="0" smtClean="0">
                <a:ea typeface="ＭＳ Ｐゴシック" pitchFamily="-65" charset="-128"/>
              </a:rPr>
              <a:t>manage the implementation of countermeasures.</a:t>
            </a:r>
          </a:p>
          <a:p>
            <a:pPr marL="203200" indent="0" eaLnBrk="1" hangingPunct="1">
              <a:lnSpc>
                <a:spcPct val="90000"/>
              </a:lnSpc>
              <a:buNone/>
            </a:pPr>
            <a:r>
              <a:rPr lang="en-US" sz="1800" b="1" dirty="0" smtClean="0">
                <a:ea typeface="ＭＳ Ｐゴシック" pitchFamily="-65" charset="-128"/>
              </a:rPr>
              <a:t>Awareness: </a:t>
            </a:r>
            <a:r>
              <a:rPr lang="en-US" sz="1800" dirty="0" smtClean="0">
                <a:ea typeface="ＭＳ Ｐゴシック" pitchFamily="-65" charset="-128"/>
              </a:rPr>
              <a:t>influence individual behavior to practice “safe computing” or “cyber hygiene”.</a:t>
            </a:r>
          </a:p>
          <a:p>
            <a:pPr marL="203200" indent="0" eaLnBrk="1" hangingPunct="1">
              <a:lnSpc>
                <a:spcPct val="90000"/>
              </a:lnSpc>
              <a:buNone/>
            </a:pPr>
            <a:r>
              <a:rPr lang="en-US" sz="1800" b="1" dirty="0" smtClean="0">
                <a:ea typeface="ＭＳ Ｐゴシック" pitchFamily="-65" charset="-128"/>
              </a:rPr>
              <a:t>Vulnerability mitigation</a:t>
            </a:r>
            <a:r>
              <a:rPr lang="en-US" sz="1800" dirty="0" smtClean="0">
                <a:ea typeface="ＭＳ Ｐゴシック" pitchFamily="-65" charset="-128"/>
              </a:rPr>
              <a:t>: patching/updates, access controls on access to files .</a:t>
            </a:r>
            <a:endParaRPr lang="en-US" sz="1800" dirty="0">
              <a:ea typeface="ＭＳ Ｐゴシック" pitchFamily="-65" charset="-128"/>
            </a:endParaRPr>
          </a:p>
          <a:p>
            <a:pPr marL="203200" indent="0" eaLnBrk="1" hangingPunct="1">
              <a:lnSpc>
                <a:spcPct val="90000"/>
              </a:lnSpc>
              <a:buNone/>
            </a:pPr>
            <a:r>
              <a:rPr lang="en-US" sz="1800" b="1" dirty="0" smtClean="0">
                <a:ea typeface="ＭＳ Ｐゴシック" pitchFamily="-65" charset="-128"/>
              </a:rPr>
              <a:t>Threat mitigation: </a:t>
            </a:r>
            <a:r>
              <a:rPr lang="en-US" sz="1800" dirty="0" smtClean="0">
                <a:ea typeface="ＭＳ Ｐゴシック" pitchFamily="-65" charset="-128"/>
              </a:rPr>
              <a:t>least privilege assigned to users</a:t>
            </a:r>
            <a:br>
              <a:rPr lang="en-US" sz="1800" dirty="0" smtClean="0">
                <a:ea typeface="ＭＳ Ｐゴシック" pitchFamily="-65" charset="-128"/>
              </a:rPr>
            </a:br>
            <a:endParaRPr lang="en-US" sz="1800" dirty="0">
              <a:ea typeface="ＭＳ Ｐゴシック" pitchFamily="-65" charset="-128"/>
            </a:endParaRPr>
          </a:p>
          <a:p>
            <a:pPr marL="203200" indent="0" eaLnBrk="1" hangingPunct="1">
              <a:lnSpc>
                <a:spcPct val="90000"/>
              </a:lnSpc>
              <a:buNone/>
            </a:pPr>
            <a:r>
              <a:rPr lang="en-US" sz="1800" b="1" dirty="0" smtClean="0">
                <a:solidFill>
                  <a:srgbClr val="FF0000"/>
                </a:solidFill>
                <a:ea typeface="ＭＳ Ｐゴシック" pitchFamily="-65" charset="-128"/>
              </a:rPr>
              <a:t>Questions: Can you just rely on a preventative technique? Are the risks of AV antivirus greater than risks of not using it?</a:t>
            </a:r>
            <a:endParaRPr lang="en-US" sz="2000" b="1" dirty="0">
              <a:solidFill>
                <a:srgbClr val="FF0000"/>
              </a:solidFill>
              <a:ea typeface="ＭＳ Ｐゴシック" pitchFamily="-65" charset="-128"/>
            </a:endParaRPr>
          </a:p>
          <a:p>
            <a:pPr marL="203200" indent="0" eaLnBrk="1" hangingPunct="1">
              <a:lnSpc>
                <a:spcPct val="90000"/>
              </a:lnSpc>
              <a:buNone/>
            </a:pPr>
            <a:endParaRPr lang="en-US" sz="2400" dirty="0" smtClean="0">
              <a:ea typeface="ＭＳ Ｐゴシック" pitchFamily="-65" charset="-128"/>
            </a:endParaRPr>
          </a:p>
        </p:txBody>
      </p:sp>
      <p:sp>
        <p:nvSpPr>
          <p:cNvPr id="3" name="Rectangle 2"/>
          <p:cNvSpPr/>
          <p:nvPr/>
        </p:nvSpPr>
        <p:spPr>
          <a:xfrm>
            <a:off x="3455894" y="5902421"/>
            <a:ext cx="7664823" cy="216982"/>
          </a:xfrm>
          <a:prstGeom prst="rect">
            <a:avLst/>
          </a:prstGeom>
        </p:spPr>
        <p:txBody>
          <a:bodyPr wrap="square">
            <a:spAutoFit/>
          </a:bodyPr>
          <a:lstStyle/>
          <a:p>
            <a:pPr marL="203200">
              <a:lnSpc>
                <a:spcPct val="90000"/>
              </a:lnSpc>
            </a:pPr>
            <a:r>
              <a:rPr lang="en-US" sz="900" dirty="0">
                <a:ea typeface="ＭＳ Ｐゴシック" pitchFamily="-65" charset="-128"/>
              </a:rPr>
              <a:t>Image: https://www.linkedin.com/pulse/should-prevention-core-principle-artificial-larry-bridgesmith-j-d-</a:t>
            </a:r>
          </a:p>
        </p:txBody>
      </p:sp>
    </p:spTree>
    <p:extLst>
      <p:ext uri="{BB962C8B-B14F-4D97-AF65-F5344CB8AC3E}">
        <p14:creationId xmlns:p14="http://schemas.microsoft.com/office/powerpoint/2010/main" val="1211469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886" y="2533743"/>
            <a:ext cx="8932985" cy="773327"/>
          </a:xfrm>
        </p:spPr>
        <p:txBody>
          <a:bodyPr/>
          <a:lstStyle/>
          <a:p>
            <a:r>
              <a:rPr lang="is-IS" sz="4800" b="1" dirty="0" smtClean="0">
                <a:solidFill>
                  <a:schemeClr val="bg1"/>
                </a:solidFill>
              </a:rPr>
              <a:t>End of lecture. Thank you.</a:t>
            </a:r>
            <a:endParaRPr lang="en-US" sz="4800" b="1" dirty="0">
              <a:solidFill>
                <a:schemeClr val="bg1"/>
              </a:solidFill>
            </a:endParaRPr>
          </a:p>
        </p:txBody>
      </p:sp>
    </p:spTree>
    <p:extLst>
      <p:ext uri="{BB962C8B-B14F-4D97-AF65-F5344CB8AC3E}">
        <p14:creationId xmlns:p14="http://schemas.microsoft.com/office/powerpoint/2010/main" val="338549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274637"/>
            <a:ext cx="8932985" cy="773327"/>
          </a:xfrm>
        </p:spPr>
        <p:txBody>
          <a:bodyPr/>
          <a:lstStyle/>
          <a:p>
            <a:r>
              <a:rPr lang="is-IS" sz="3600" b="1" dirty="0" smtClean="0"/>
              <a:t>Question</a:t>
            </a:r>
            <a:endParaRPr lang="en-US" sz="3600" b="1" dirty="0"/>
          </a:p>
        </p:txBody>
      </p:sp>
      <p:sp>
        <p:nvSpPr>
          <p:cNvPr id="4" name="Text Placeholder 2"/>
          <p:cNvSpPr>
            <a:spLocks noGrp="1"/>
          </p:cNvSpPr>
          <p:nvPr>
            <p:ph type="body" idx="1"/>
          </p:nvPr>
        </p:nvSpPr>
        <p:spPr>
          <a:xfrm>
            <a:off x="457200" y="1219202"/>
            <a:ext cx="8229600" cy="4711426"/>
          </a:xfrm>
        </p:spPr>
        <p:txBody>
          <a:bodyPr/>
          <a:lstStyle/>
          <a:p>
            <a:pPr marL="203200" indent="0" eaLnBrk="1" hangingPunct="1">
              <a:lnSpc>
                <a:spcPct val="90000"/>
              </a:lnSpc>
              <a:buNone/>
            </a:pPr>
            <a:r>
              <a:rPr lang="en-US" sz="2400" dirty="0" smtClean="0">
                <a:ea typeface="ＭＳ Ｐゴシック" pitchFamily="-65" charset="-128"/>
              </a:rPr>
              <a:t>In 2016 what was the average time it took to discover a network breach?</a:t>
            </a:r>
          </a:p>
          <a:p>
            <a:pPr marL="203200" indent="0" eaLnBrk="1" hangingPunct="1">
              <a:lnSpc>
                <a:spcPct val="90000"/>
              </a:lnSpc>
              <a:buNone/>
            </a:pPr>
            <a:endParaRPr lang="en-US" sz="2400" dirty="0">
              <a:ea typeface="ＭＳ Ｐゴシック" pitchFamily="-65" charset="-128"/>
            </a:endParaRPr>
          </a:p>
          <a:p>
            <a:pPr marL="203200" indent="0" eaLnBrk="1" hangingPunct="1">
              <a:lnSpc>
                <a:spcPct val="90000"/>
              </a:lnSpc>
              <a:buNone/>
            </a:pPr>
            <a:r>
              <a:rPr lang="en-US" sz="2400" dirty="0" smtClean="0">
                <a:ea typeface="ＭＳ Ｐゴシック" pitchFamily="-65" charset="-128"/>
              </a:rPr>
              <a:t>Days, Weeks or Years?</a:t>
            </a: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1048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274637"/>
            <a:ext cx="8932985" cy="773327"/>
          </a:xfrm>
        </p:spPr>
        <p:txBody>
          <a:bodyPr/>
          <a:lstStyle/>
          <a:p>
            <a:r>
              <a:rPr lang="is-IS" sz="3600" b="1" dirty="0" smtClean="0"/>
              <a:t>Advanced Persistent Threats (APTs)</a:t>
            </a:r>
            <a:endParaRPr lang="en-US" sz="3600" b="1" dirty="0"/>
          </a:p>
        </p:txBody>
      </p:sp>
      <p:sp>
        <p:nvSpPr>
          <p:cNvPr id="4" name="Text Placeholder 2"/>
          <p:cNvSpPr>
            <a:spLocks noGrp="1"/>
          </p:cNvSpPr>
          <p:nvPr>
            <p:ph type="body" idx="1"/>
          </p:nvPr>
        </p:nvSpPr>
        <p:spPr>
          <a:xfrm>
            <a:off x="457200" y="1219202"/>
            <a:ext cx="8229600" cy="4711426"/>
          </a:xfrm>
        </p:spPr>
        <p:txBody>
          <a:bodyPr/>
          <a:lstStyle/>
          <a:p>
            <a:pPr marL="203200" indent="0" eaLnBrk="1" hangingPunct="1">
              <a:lnSpc>
                <a:spcPct val="90000"/>
              </a:lnSpc>
              <a:buNone/>
            </a:pPr>
            <a:r>
              <a:rPr lang="en-US" sz="2400" dirty="0" smtClean="0">
                <a:ea typeface="ＭＳ Ｐゴシック" pitchFamily="-65" charset="-128"/>
              </a:rPr>
              <a:t>Advanced:</a:t>
            </a:r>
          </a:p>
          <a:p>
            <a:pPr eaLnBrk="1" hangingPunct="1">
              <a:lnSpc>
                <a:spcPct val="90000"/>
              </a:lnSpc>
              <a:buFontTx/>
              <a:buChar char="-"/>
            </a:pPr>
            <a:r>
              <a:rPr lang="en-US" sz="2400" dirty="0" smtClean="0">
                <a:ea typeface="ＭＳ Ｐゴシック" pitchFamily="-65" charset="-128"/>
              </a:rPr>
              <a:t>wide range of technologies, including custom development</a:t>
            </a:r>
          </a:p>
          <a:p>
            <a:pPr eaLnBrk="1" hangingPunct="1">
              <a:lnSpc>
                <a:spcPct val="90000"/>
              </a:lnSpc>
              <a:buFontTx/>
              <a:buChar char="-"/>
            </a:pPr>
            <a:r>
              <a:rPr lang="en-US" sz="2400" dirty="0" smtClean="0">
                <a:ea typeface="ＭＳ Ｐゴシック" pitchFamily="-65" charset="-128"/>
              </a:rPr>
              <a:t>carefully selected for target</a:t>
            </a:r>
          </a:p>
          <a:p>
            <a:pPr eaLnBrk="1" hangingPunct="1">
              <a:lnSpc>
                <a:spcPct val="90000"/>
              </a:lnSpc>
              <a:buFontTx/>
              <a:buChar char="-"/>
            </a:pPr>
            <a:r>
              <a:rPr lang="en-US" sz="2400" dirty="0">
                <a:ea typeface="ＭＳ Ｐゴシック" pitchFamily="-65" charset="-128"/>
              </a:rPr>
              <a:t>z</a:t>
            </a:r>
            <a:r>
              <a:rPr lang="en-US" sz="2400" dirty="0" smtClean="0">
                <a:ea typeface="ＭＳ Ｐゴシック" pitchFamily="-65" charset="-128"/>
              </a:rPr>
              <a:t>ero day </a:t>
            </a:r>
            <a:r>
              <a:rPr lang="en-US" sz="2400" dirty="0" err="1" smtClean="0">
                <a:ea typeface="ＭＳ Ｐゴシック" pitchFamily="-65" charset="-128"/>
              </a:rPr>
              <a:t>vulnerabilties</a:t>
            </a:r>
            <a:endParaRPr lang="en-US" sz="2400" dirty="0" smtClean="0">
              <a:ea typeface="ＭＳ Ｐゴシック" pitchFamily="-65" charset="-128"/>
            </a:endParaRPr>
          </a:p>
          <a:p>
            <a:pPr marL="203200" indent="0" eaLnBrk="1" hangingPunct="1">
              <a:lnSpc>
                <a:spcPct val="90000"/>
              </a:lnSpc>
              <a:buNone/>
            </a:pPr>
            <a:r>
              <a:rPr lang="en-US" sz="2400" dirty="0" smtClean="0">
                <a:ea typeface="ＭＳ Ｐゴシック" pitchFamily="-65" charset="-128"/>
              </a:rPr>
              <a:t>Persistent:</a:t>
            </a:r>
            <a:endParaRPr lang="en-US" sz="2400" dirty="0">
              <a:ea typeface="ＭＳ Ｐゴシック" pitchFamily="-65" charset="-128"/>
            </a:endParaRPr>
          </a:p>
          <a:p>
            <a:pPr eaLnBrk="1" hangingPunct="1">
              <a:lnSpc>
                <a:spcPct val="90000"/>
              </a:lnSpc>
              <a:buFontTx/>
              <a:buChar char="-"/>
            </a:pPr>
            <a:r>
              <a:rPr lang="en-US" sz="2400" dirty="0" smtClean="0">
                <a:ea typeface="ＭＳ Ｐゴシック" pitchFamily="-65" charset="-128"/>
              </a:rPr>
              <a:t>Determined application over extended period</a:t>
            </a:r>
          </a:p>
          <a:p>
            <a:pPr eaLnBrk="1" hangingPunct="1">
              <a:lnSpc>
                <a:spcPct val="90000"/>
              </a:lnSpc>
              <a:buFontTx/>
              <a:buChar char="-"/>
            </a:pPr>
            <a:r>
              <a:rPr lang="en-US" sz="2400" dirty="0" smtClean="0">
                <a:ea typeface="ＭＳ Ｐゴシック" pitchFamily="-65" charset="-128"/>
              </a:rPr>
              <a:t>Progressive, stealthy attacks until target compromised</a:t>
            </a:r>
          </a:p>
          <a:p>
            <a:pPr marL="203200" indent="0" eaLnBrk="1" hangingPunct="1">
              <a:lnSpc>
                <a:spcPct val="90000"/>
              </a:lnSpc>
              <a:buNone/>
            </a:pPr>
            <a:r>
              <a:rPr lang="en-US" sz="2400" dirty="0" smtClean="0">
                <a:ea typeface="ＭＳ Ｐゴシック" pitchFamily="-65" charset="-128"/>
              </a:rPr>
              <a:t>Threats:</a:t>
            </a:r>
            <a:endParaRPr lang="en-US" sz="2400" dirty="0">
              <a:ea typeface="ＭＳ Ｐゴシック" pitchFamily="-65" charset="-128"/>
            </a:endParaRPr>
          </a:p>
          <a:p>
            <a:pPr eaLnBrk="1" hangingPunct="1">
              <a:lnSpc>
                <a:spcPct val="90000"/>
              </a:lnSpc>
              <a:buFontTx/>
              <a:buChar char="-"/>
            </a:pPr>
            <a:r>
              <a:rPr lang="en-US" sz="2400" dirty="0" smtClean="0">
                <a:ea typeface="ＭＳ Ｐゴシック" pitchFamily="-65" charset="-128"/>
              </a:rPr>
              <a:t>result of highly skilled and funded attackers intent for high value gain</a:t>
            </a:r>
            <a:endParaRPr lang="en-US" sz="2400" dirty="0">
              <a:ea typeface="ＭＳ Ｐゴシック" pitchFamily="-65" charset="-128"/>
            </a:endParaRPr>
          </a:p>
          <a:p>
            <a:pPr eaLnBrk="1" hangingPunct="1">
              <a:lnSpc>
                <a:spcPct val="90000"/>
              </a:lnSpc>
              <a:buFontTx/>
              <a:buChar char="-"/>
            </a:pPr>
            <a:r>
              <a:rPr lang="en-US" sz="2400" dirty="0" smtClean="0">
                <a:ea typeface="ＭＳ Ｐゴシック" pitchFamily="-65" charset="-128"/>
              </a:rPr>
              <a:t>cannot rely on automated detection</a:t>
            </a:r>
            <a:endParaRPr lang="en-US" sz="2400" dirty="0">
              <a:ea typeface="ＭＳ Ｐゴシック" pitchFamily="-65" charset="-128"/>
            </a:endParaRPr>
          </a:p>
          <a:p>
            <a:pPr eaLnBrk="1" hangingPunct="1">
              <a:lnSpc>
                <a:spcPct val="90000"/>
              </a:lnSpc>
              <a:buFontTx/>
              <a:buChar char="-"/>
            </a:pPr>
            <a:endParaRPr lang="en-US" sz="2800" dirty="0">
              <a:ea typeface="ＭＳ Ｐゴシック" pitchFamily="-65" charset="-128"/>
            </a:endParaRPr>
          </a:p>
          <a:p>
            <a:pPr eaLnBrk="1" hangingPunct="1">
              <a:lnSpc>
                <a:spcPct val="90000"/>
              </a:lnSpc>
              <a:buFontTx/>
              <a:buChar char="-"/>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200156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886" y="2533743"/>
            <a:ext cx="8932985" cy="773327"/>
          </a:xfrm>
        </p:spPr>
        <p:txBody>
          <a:bodyPr/>
          <a:lstStyle/>
          <a:p>
            <a:r>
              <a:rPr lang="is-IS" sz="4800" b="1" dirty="0" smtClean="0">
                <a:solidFill>
                  <a:schemeClr val="bg1"/>
                </a:solidFill>
              </a:rPr>
              <a:t>Structure of malware</a:t>
            </a:r>
            <a:endParaRPr lang="en-US" sz="4800" b="1" dirty="0">
              <a:solidFill>
                <a:schemeClr val="bg1"/>
              </a:solidFill>
            </a:endParaRPr>
          </a:p>
        </p:txBody>
      </p:sp>
    </p:spTree>
    <p:extLst>
      <p:ext uri="{BB962C8B-B14F-4D97-AF65-F5344CB8AC3E}">
        <p14:creationId xmlns:p14="http://schemas.microsoft.com/office/powerpoint/2010/main" val="335495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3521" y="505665"/>
            <a:ext cx="4638675" cy="4448175"/>
          </a:xfrm>
          <a:prstGeom prst="rect">
            <a:avLst/>
          </a:prstGeom>
        </p:spPr>
      </p:pic>
      <p:sp>
        <p:nvSpPr>
          <p:cNvPr id="8" name="Text Placeholder 2"/>
          <p:cNvSpPr>
            <a:spLocks noGrp="1"/>
          </p:cNvSpPr>
          <p:nvPr>
            <p:ph type="body" idx="1"/>
          </p:nvPr>
        </p:nvSpPr>
        <p:spPr>
          <a:xfrm>
            <a:off x="4928067" y="546005"/>
            <a:ext cx="3960438" cy="2461287"/>
          </a:xfrm>
        </p:spPr>
        <p:txBody>
          <a:bodyPr/>
          <a:lstStyle/>
          <a:p>
            <a:pPr marL="203200" indent="0" eaLnBrk="1" hangingPunct="1">
              <a:lnSpc>
                <a:spcPct val="90000"/>
              </a:lnSpc>
              <a:buNone/>
            </a:pPr>
            <a:r>
              <a:rPr lang="en-US" sz="1800" dirty="0" smtClean="0">
                <a:ea typeface="ＭＳ Ｐゴシック" pitchFamily="-65" charset="-128"/>
              </a:rPr>
              <a:t>General depiction of virus structure from Fred Cohen 1994.</a:t>
            </a:r>
          </a:p>
          <a:p>
            <a:pPr marL="203200" indent="0" eaLnBrk="1" hangingPunct="1">
              <a:lnSpc>
                <a:spcPct val="90000"/>
              </a:lnSpc>
              <a:buNone/>
            </a:pPr>
            <a:endParaRPr lang="en-US" sz="1800" dirty="0" smtClean="0">
              <a:ea typeface="ＭＳ Ｐゴシック" pitchFamily="-65" charset="-128"/>
            </a:endParaRPr>
          </a:p>
          <a:p>
            <a:pPr marL="203200" indent="0" eaLnBrk="1" hangingPunct="1">
              <a:lnSpc>
                <a:spcPct val="90000"/>
              </a:lnSpc>
              <a:buNone/>
            </a:pPr>
            <a:r>
              <a:rPr lang="en-US" sz="1800" dirty="0" smtClean="0">
                <a:ea typeface="ＭＳ Ｐゴシック" pitchFamily="-65" charset="-128"/>
              </a:rPr>
              <a:t>Pseudocode virus V.</a:t>
            </a:r>
          </a:p>
          <a:p>
            <a:pPr marL="203200" indent="0" eaLnBrk="1" hangingPunct="1">
              <a:lnSpc>
                <a:spcPct val="90000"/>
              </a:lnSpc>
              <a:buNone/>
            </a:pPr>
            <a:endParaRPr lang="en-US" sz="1800" dirty="0" smtClean="0">
              <a:ea typeface="ＭＳ Ｐゴシック" pitchFamily="-65" charset="-128"/>
            </a:endParaRPr>
          </a:p>
          <a:p>
            <a:pPr marL="203200" indent="0" eaLnBrk="1" hangingPunct="1">
              <a:lnSpc>
                <a:spcPct val="90000"/>
              </a:lnSpc>
              <a:buNone/>
            </a:pPr>
            <a:r>
              <a:rPr lang="en-US" sz="1800" dirty="0" smtClean="0">
                <a:ea typeface="ＭＳ Ｐゴシック" pitchFamily="-65" charset="-128"/>
              </a:rPr>
              <a:t>Prepended to existing program P.</a:t>
            </a:r>
          </a:p>
          <a:p>
            <a:pPr marL="203200" indent="0" eaLnBrk="1" hangingPunct="1">
              <a:lnSpc>
                <a:spcPct val="90000"/>
              </a:lnSpc>
              <a:buNone/>
            </a:pPr>
            <a:endParaRPr lang="en-US" sz="1800" dirty="0" smtClean="0">
              <a:ea typeface="ＭＳ Ｐゴシック" pitchFamily="-65" charset="-128"/>
            </a:endParaRPr>
          </a:p>
          <a:p>
            <a:pPr marL="203200" indent="0" eaLnBrk="1" hangingPunct="1">
              <a:lnSpc>
                <a:spcPct val="90000"/>
              </a:lnSpc>
              <a:buNone/>
            </a:pPr>
            <a:r>
              <a:rPr lang="en-US" sz="1800" dirty="0" smtClean="0">
                <a:ea typeface="ＭＳ Ｐゴシック" pitchFamily="-65" charset="-128"/>
              </a:rPr>
              <a:t>Unless a scripting language is going to be binary</a:t>
            </a: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spTree>
    <p:extLst>
      <p:ext uri="{BB962C8B-B14F-4D97-AF65-F5344CB8AC3E}">
        <p14:creationId xmlns:p14="http://schemas.microsoft.com/office/powerpoint/2010/main" val="59560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886" y="2533743"/>
            <a:ext cx="8932985" cy="773327"/>
          </a:xfrm>
        </p:spPr>
        <p:txBody>
          <a:bodyPr/>
          <a:lstStyle/>
          <a:p>
            <a:r>
              <a:rPr lang="is-IS" sz="4800" b="1" dirty="0" smtClean="0">
                <a:solidFill>
                  <a:schemeClr val="bg1"/>
                </a:solidFill>
              </a:rPr>
              <a:t>How do we detect presence of malware?</a:t>
            </a:r>
            <a:endParaRPr lang="en-US" sz="4800" b="1" dirty="0">
              <a:solidFill>
                <a:schemeClr val="bg1"/>
              </a:solidFill>
            </a:endParaRPr>
          </a:p>
        </p:txBody>
      </p:sp>
    </p:spTree>
    <p:extLst>
      <p:ext uri="{BB962C8B-B14F-4D97-AF65-F5344CB8AC3E}">
        <p14:creationId xmlns:p14="http://schemas.microsoft.com/office/powerpoint/2010/main" val="363698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40167"/>
            <a:ext cx="8932985" cy="773327"/>
          </a:xfrm>
        </p:spPr>
        <p:txBody>
          <a:bodyPr/>
          <a:lstStyle/>
          <a:p>
            <a:r>
              <a:rPr lang="is-IS" sz="3600" b="1" dirty="0" smtClean="0"/>
              <a:t>First-generation anti-malware </a:t>
            </a:r>
            <a:endParaRPr lang="en-US" sz="3600" b="1" dirty="0"/>
          </a:p>
        </p:txBody>
      </p:sp>
      <p:sp>
        <p:nvSpPr>
          <p:cNvPr id="4" name="Text Placeholder 2"/>
          <p:cNvSpPr>
            <a:spLocks noGrp="1"/>
          </p:cNvSpPr>
          <p:nvPr>
            <p:ph type="body" idx="1"/>
          </p:nvPr>
        </p:nvSpPr>
        <p:spPr>
          <a:xfrm>
            <a:off x="457199" y="3469340"/>
            <a:ext cx="8525435" cy="2461287"/>
          </a:xfrm>
        </p:spPr>
        <p:txBody>
          <a:bodyPr/>
          <a:lstStyle/>
          <a:p>
            <a:pPr marL="203200" indent="0" eaLnBrk="1" hangingPunct="1">
              <a:lnSpc>
                <a:spcPct val="90000"/>
              </a:lnSpc>
              <a:buNone/>
            </a:pPr>
            <a:r>
              <a:rPr lang="en-NZ" sz="1800" dirty="0">
                <a:ea typeface="ＭＳ Ｐゴシック" pitchFamily="-65" charset="-128"/>
              </a:rPr>
              <a:t>Database of malware signatures.</a:t>
            </a:r>
          </a:p>
          <a:p>
            <a:pPr marL="203200" indent="0" eaLnBrk="1" hangingPunct="1">
              <a:lnSpc>
                <a:spcPct val="90000"/>
              </a:lnSpc>
              <a:buNone/>
            </a:pPr>
            <a:r>
              <a:rPr lang="en-NZ" sz="1800" dirty="0" smtClean="0">
                <a:ea typeface="ＭＳ Ｐゴシック" pitchFamily="-65" charset="-128"/>
              </a:rPr>
              <a:t>Search </a:t>
            </a:r>
            <a:r>
              <a:rPr lang="en-NZ" sz="1800" dirty="0">
                <a:ea typeface="ＭＳ Ｐゴシック" pitchFamily="-65" charset="-128"/>
              </a:rPr>
              <a:t>for bit pattern.</a:t>
            </a:r>
          </a:p>
          <a:p>
            <a:pPr marL="203200" indent="0" eaLnBrk="1" hangingPunct="1">
              <a:lnSpc>
                <a:spcPct val="90000"/>
              </a:lnSpc>
              <a:buNone/>
            </a:pPr>
            <a:r>
              <a:rPr lang="en-NZ" sz="1800" dirty="0" smtClean="0">
                <a:ea typeface="ＭＳ Ｐゴシック" pitchFamily="-65" charset="-128"/>
              </a:rPr>
              <a:t>Limited </a:t>
            </a:r>
            <a:r>
              <a:rPr lang="en-NZ" sz="1800" dirty="0">
                <a:ea typeface="ＭＳ Ｐゴシック" pitchFamily="-65" charset="-128"/>
              </a:rPr>
              <a:t>to detection of known malware.</a:t>
            </a:r>
          </a:p>
          <a:p>
            <a:pPr marL="203200" indent="0" eaLnBrk="1" hangingPunct="1">
              <a:lnSpc>
                <a:spcPct val="90000"/>
              </a:lnSpc>
              <a:buNone/>
            </a:pPr>
            <a:r>
              <a:rPr lang="en-NZ" sz="1800" dirty="0" smtClean="0">
                <a:ea typeface="ＭＳ Ｐゴシック" pitchFamily="-65" charset="-128"/>
              </a:rPr>
              <a:t>Alternative </a:t>
            </a:r>
            <a:r>
              <a:rPr lang="en-NZ" sz="1800" dirty="0">
                <a:ea typeface="ＭＳ Ｐゴシック" pitchFamily="-65" charset="-128"/>
              </a:rPr>
              <a:t>more general approach monitor length of as result of virus infection</a:t>
            </a:r>
            <a:r>
              <a:rPr lang="en-NZ" sz="1800" dirty="0" smtClean="0">
                <a:ea typeface="ＭＳ Ｐゴシック" pitchFamily="-65" charset="-128"/>
              </a:rPr>
              <a:t>.</a:t>
            </a:r>
          </a:p>
          <a:p>
            <a:pPr marL="203200" indent="0" eaLnBrk="1" hangingPunct="1">
              <a:lnSpc>
                <a:spcPct val="90000"/>
              </a:lnSpc>
              <a:buNone/>
            </a:pPr>
            <a:r>
              <a:rPr lang="en-US" sz="1800" dirty="0" smtClean="0">
                <a:ea typeface="ＭＳ Ｐゴシック" pitchFamily="-65" charset="-128"/>
              </a:rPr>
              <a:t>Problem with false positives, overheads of checking, maintenance of whitelists.</a:t>
            </a:r>
            <a:endParaRPr lang="en-NZ" sz="1800" dirty="0">
              <a:ea typeface="ＭＳ Ｐゴシック" pitchFamily="-65" charset="-128"/>
            </a:endParaRPr>
          </a:p>
          <a:p>
            <a:pPr marL="203200" indent="0" eaLnBrk="1" hangingPunct="1">
              <a:lnSpc>
                <a:spcPct val="90000"/>
              </a:lnSpc>
              <a:buNone/>
            </a:pPr>
            <a:endParaRPr lang="en-US" sz="2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9" y="1047964"/>
            <a:ext cx="6844554" cy="2359805"/>
          </a:xfrm>
          <a:prstGeom prst="rect">
            <a:avLst/>
          </a:prstGeom>
        </p:spPr>
      </p:pic>
    </p:spTree>
    <p:extLst>
      <p:ext uri="{BB962C8B-B14F-4D97-AF65-F5344CB8AC3E}">
        <p14:creationId xmlns:p14="http://schemas.microsoft.com/office/powerpoint/2010/main" val="331702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5842747" y="949415"/>
            <a:ext cx="3045758" cy="2461287"/>
          </a:xfrm>
        </p:spPr>
        <p:txBody>
          <a:bodyPr/>
          <a:lstStyle/>
          <a:p>
            <a:pPr marL="203200" indent="0" eaLnBrk="1" hangingPunct="1">
              <a:lnSpc>
                <a:spcPct val="90000"/>
              </a:lnSpc>
              <a:buNone/>
            </a:pPr>
            <a:r>
              <a:rPr lang="en-US" sz="1800" dirty="0" smtClean="0">
                <a:ea typeface="ＭＳ Ｐゴシック" pitchFamily="-65" charset="-128"/>
              </a:rPr>
              <a:t>Evade both signature detection and length monitoring using compression.</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Compression libraries known as packers.</a:t>
            </a:r>
          </a:p>
          <a:p>
            <a:pPr marL="203200" indent="0" eaLnBrk="1" hangingPunct="1">
              <a:lnSpc>
                <a:spcPct val="90000"/>
              </a:lnSpc>
              <a:buNone/>
            </a:pPr>
            <a:endParaRPr lang="en-US" sz="1800" dirty="0" smtClean="0">
              <a:ea typeface="ＭＳ Ｐゴシック" pitchFamily="-65" charset="-128"/>
            </a:endParaRPr>
          </a:p>
          <a:p>
            <a:pPr marL="203200" indent="0">
              <a:lnSpc>
                <a:spcPct val="90000"/>
              </a:lnSpc>
              <a:buNone/>
            </a:pPr>
            <a:r>
              <a:rPr lang="en-US" sz="1800" dirty="0">
                <a:ea typeface="ＭＳ Ｐゴシック" pitchFamily="-65" charset="-128"/>
              </a:rPr>
              <a:t>Originally a benign techniques to cope with limited file system sizes.</a:t>
            </a:r>
            <a:endParaRPr lang="en-US" sz="2800" dirty="0">
              <a:ea typeface="ＭＳ Ｐゴシック" pitchFamily="-65" charset="-128"/>
            </a:endParaRP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r>
              <a:rPr lang="en-US" sz="1800" dirty="0" smtClean="0">
                <a:ea typeface="ＭＳ Ｐゴシック" pitchFamily="-65" charset="-128"/>
              </a:rPr>
              <a:t>Encrypted virus uses a random key used to encrypt rest of virus. Key stored with virus. </a:t>
            </a:r>
          </a:p>
          <a:p>
            <a:pPr marL="203200" indent="0" eaLnBrk="1" hangingPunct="1">
              <a:lnSpc>
                <a:spcPct val="90000"/>
              </a:lnSpc>
              <a:buNone/>
            </a:pPr>
            <a:endParaRPr lang="en-US" sz="1800" dirty="0">
              <a:ea typeface="ＭＳ Ｐゴシック" pitchFamily="-65" charset="-128"/>
            </a:endParaRPr>
          </a:p>
          <a:p>
            <a:pPr marL="203200" indent="0" eaLnBrk="1" hangingPunct="1">
              <a:lnSpc>
                <a:spcPct val="90000"/>
              </a:lnSpc>
              <a:buNone/>
            </a:pPr>
            <a:endParaRPr lang="en-US" sz="2800" dirty="0" smtClean="0">
              <a:ea typeface="ＭＳ Ｐゴシック" pitchFamily="-65" charset="-128"/>
            </a:endParaRPr>
          </a:p>
          <a:p>
            <a:pPr eaLnBrk="1" hangingPunct="1">
              <a:lnSpc>
                <a:spcPct val="90000"/>
              </a:lnSpc>
              <a:buFontTx/>
              <a:buChar char="-"/>
            </a:pPr>
            <a:endParaRPr lang="en-US" sz="2100" dirty="0">
              <a:ea typeface="ＭＳ Ｐゴシック" pitchFamily="-65" charset="-128"/>
            </a:endParaRPr>
          </a:p>
          <a:p>
            <a:pPr marL="378900" indent="-175700"/>
            <a:endParaRPr lang="en-US" sz="2800" dirty="0" smtClean="0"/>
          </a:p>
        </p:txBody>
      </p:sp>
      <p:pic>
        <p:nvPicPr>
          <p:cNvPr id="2" name="Picture 1"/>
          <p:cNvPicPr>
            <a:picLocks noChangeAspect="1"/>
          </p:cNvPicPr>
          <p:nvPr/>
        </p:nvPicPr>
        <p:blipFill>
          <a:blip r:embed="rId3"/>
          <a:stretch>
            <a:fillRect/>
          </a:stretch>
        </p:blipFill>
        <p:spPr>
          <a:xfrm>
            <a:off x="127747" y="766760"/>
            <a:ext cx="5715000" cy="3495675"/>
          </a:xfrm>
          <a:prstGeom prst="rect">
            <a:avLst/>
          </a:prstGeom>
        </p:spPr>
      </p:pic>
      <p:pic>
        <p:nvPicPr>
          <p:cNvPr id="3" name="Picture 2"/>
          <p:cNvPicPr>
            <a:picLocks noChangeAspect="1"/>
          </p:cNvPicPr>
          <p:nvPr/>
        </p:nvPicPr>
        <p:blipFill>
          <a:blip r:embed="rId4"/>
          <a:stretch>
            <a:fillRect/>
          </a:stretch>
        </p:blipFill>
        <p:spPr>
          <a:xfrm>
            <a:off x="294154" y="4154859"/>
            <a:ext cx="4171950" cy="2714625"/>
          </a:xfrm>
          <a:prstGeom prst="rect">
            <a:avLst/>
          </a:prstGeom>
        </p:spPr>
      </p:pic>
      <p:sp>
        <p:nvSpPr>
          <p:cNvPr id="6" name="Title 1"/>
          <p:cNvSpPr>
            <a:spLocks noGrp="1"/>
          </p:cNvSpPr>
          <p:nvPr>
            <p:ph type="title"/>
          </p:nvPr>
        </p:nvSpPr>
        <p:spPr>
          <a:xfrm>
            <a:off x="211015" y="140167"/>
            <a:ext cx="8932985" cy="773327"/>
          </a:xfrm>
        </p:spPr>
        <p:txBody>
          <a:bodyPr/>
          <a:lstStyle/>
          <a:p>
            <a:r>
              <a:rPr lang="is-IS" sz="3600" b="1" dirty="0" smtClean="0"/>
              <a:t>Evading first-generation anti-malware </a:t>
            </a:r>
            <a:endParaRPr lang="en-US" sz="3600" b="1" dirty="0"/>
          </a:p>
        </p:txBody>
      </p:sp>
    </p:spTree>
    <p:extLst>
      <p:ext uri="{BB962C8B-B14F-4D97-AF65-F5344CB8AC3E}">
        <p14:creationId xmlns:p14="http://schemas.microsoft.com/office/powerpoint/2010/main" val="1517771441"/>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99CCFF"/>
      </a:accent1>
      <a:accent2>
        <a:srgbClr val="CCCCFF"/>
      </a:accent2>
      <a:accent3>
        <a:srgbClr val="FFFFFF"/>
      </a:accent3>
      <a:accent4>
        <a:srgbClr val="000000"/>
      </a:accent4>
      <a:accent5>
        <a:srgbClr val="3333CC"/>
      </a:accent5>
      <a:accent6>
        <a:srgbClr val="AF67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4962</Words>
  <Application>Microsoft Office PowerPoint</Application>
  <PresentationFormat>On-screen Show (4:3)</PresentationFormat>
  <Paragraphs>516</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ＭＳ Ｐゴシック</vt:lpstr>
      <vt:lpstr>Arial</vt:lpstr>
      <vt:lpstr>Default</vt:lpstr>
      <vt:lpstr>Malware Countermeasures (chapter 6) </vt:lpstr>
      <vt:lpstr>Today</vt:lpstr>
      <vt:lpstr>Question</vt:lpstr>
      <vt:lpstr>Advanced Persistent Threats (APTs)</vt:lpstr>
      <vt:lpstr>Structure of malware</vt:lpstr>
      <vt:lpstr>PowerPoint Presentation</vt:lpstr>
      <vt:lpstr>How do we detect presence of malware?</vt:lpstr>
      <vt:lpstr>First-generation anti-malware </vt:lpstr>
      <vt:lpstr>Evading first-generation anti-malware </vt:lpstr>
      <vt:lpstr>Second-generation anti-malware </vt:lpstr>
      <vt:lpstr>Led to sophisticated concealment</vt:lpstr>
      <vt:lpstr>Third-generation anti-malware </vt:lpstr>
      <vt:lpstr>Fourth-generation anti-malware </vt:lpstr>
      <vt:lpstr>Generic Decryption</vt:lpstr>
      <vt:lpstr>Hot-based Behaviour Software</vt:lpstr>
      <vt:lpstr>Can we crowdsource knowledge about viruses and worms to improve how we defend ourselves?</vt:lpstr>
      <vt:lpstr>PowerPoint Presentation</vt:lpstr>
      <vt:lpstr>What next after detection?</vt:lpstr>
      <vt:lpstr>Identify and Remove</vt:lpstr>
      <vt:lpstr>Why can the use of anti-malware systems be harmful?</vt:lpstr>
      <vt:lpstr>Anti-malware systems increase your attack surface</vt:lpstr>
      <vt:lpstr>Fails to keep up with malware</vt:lpstr>
      <vt:lpstr>Fake Anti-malware and Tech Support Scams</vt:lpstr>
      <vt:lpstr>Prevention as an alternative</vt:lpstr>
      <vt:lpstr>End of lecture.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Ian Welch</dc:creator>
  <cp:lastModifiedBy>Ian Welch</cp:lastModifiedBy>
  <cp:revision>100</cp:revision>
  <cp:lastPrinted>2016-08-03T15:07:12Z</cp:lastPrinted>
  <dcterms:modified xsi:type="dcterms:W3CDTF">2017-07-27T23:39:00Z</dcterms:modified>
</cp:coreProperties>
</file>