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713" r:id="rId3"/>
    <p:sldMasterId id="2147483726" r:id="rId4"/>
  </p:sldMasterIdLst>
  <p:notesMasterIdLst>
    <p:notesMasterId r:id="rId22"/>
  </p:notesMasterIdLst>
  <p:sldIdLst>
    <p:sldId id="256" r:id="rId5"/>
    <p:sldId id="277" r:id="rId6"/>
    <p:sldId id="278" r:id="rId7"/>
    <p:sldId id="295" r:id="rId8"/>
    <p:sldId id="296" r:id="rId9"/>
    <p:sldId id="297" r:id="rId10"/>
    <p:sldId id="298" r:id="rId11"/>
    <p:sldId id="294" r:id="rId12"/>
    <p:sldId id="286" r:id="rId13"/>
    <p:sldId id="288" r:id="rId14"/>
    <p:sldId id="289" r:id="rId15"/>
    <p:sldId id="287" r:id="rId16"/>
    <p:sldId id="290" r:id="rId17"/>
    <p:sldId id="280" r:id="rId18"/>
    <p:sldId id="293" r:id="rId19"/>
    <p:sldId id="281" r:id="rId20"/>
    <p:sldId id="2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191" autoAdjust="0"/>
  </p:normalViewPr>
  <p:slideViewPr>
    <p:cSldViewPr snapToGrid="0">
      <p:cViewPr varScale="1">
        <p:scale>
          <a:sx n="57" d="100"/>
          <a:sy n="57" d="100"/>
        </p:scale>
        <p:origin x="1740" y="60"/>
      </p:cViewPr>
      <p:guideLst/>
    </p:cSldViewPr>
  </p:slideViewPr>
  <p:notesTextViewPr>
    <p:cViewPr>
      <p:scale>
        <a:sx n="1" d="1"/>
        <a:sy n="1" d="1"/>
      </p:scale>
      <p:origin x="0" y="-42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1" name="PlaceHolder 1"/>
          <p:cNvSpPr>
            <a:spLocks noGrp="1"/>
          </p:cNvSpPr>
          <p:nvPr>
            <p:ph type="body"/>
          </p:nvPr>
        </p:nvSpPr>
        <p:spPr>
          <a:xfrm>
            <a:off x="756000" y="5078520"/>
            <a:ext cx="6047640" cy="4811040"/>
          </a:xfrm>
          <a:prstGeom prst="rect">
            <a:avLst/>
          </a:prstGeom>
        </p:spPr>
        <p:txBody>
          <a:bodyPr lIns="0" tIns="0" rIns="0" bIns="0"/>
          <a:lstStyle/>
          <a:p>
            <a:r>
              <a:rPr lang="en-NZ" sz="2000" b="0" strike="noStrike" spc="-1">
                <a:solidFill>
                  <a:srgbClr val="000000"/>
                </a:solidFill>
                <a:uFill>
                  <a:solidFill>
                    <a:srgbClr val="FFFFFF"/>
                  </a:solidFill>
                </a:uFill>
                <a:latin typeface="Arial"/>
              </a:rPr>
              <a:t>Click to edit the notes format</a:t>
            </a:r>
          </a:p>
        </p:txBody>
      </p:sp>
      <p:sp>
        <p:nvSpPr>
          <p:cNvPr id="322" name="PlaceHolder 2"/>
          <p:cNvSpPr>
            <a:spLocks noGrp="1"/>
          </p:cNvSpPr>
          <p:nvPr>
            <p:ph type="hdr"/>
          </p:nvPr>
        </p:nvSpPr>
        <p:spPr>
          <a:xfrm>
            <a:off x="0" y="0"/>
            <a:ext cx="3280680" cy="534240"/>
          </a:xfrm>
          <a:prstGeom prst="rect">
            <a:avLst/>
          </a:prstGeom>
        </p:spPr>
        <p:txBody>
          <a:bodyPr lIns="0" tIns="0" rIns="0" bIns="0"/>
          <a:lstStyle/>
          <a:p>
            <a:r>
              <a:rPr lang="en-NZ" sz="1400" b="0" strike="noStrike" spc="-1">
                <a:solidFill>
                  <a:srgbClr val="000000"/>
                </a:solidFill>
                <a:uFill>
                  <a:solidFill>
                    <a:srgbClr val="FFFFFF"/>
                  </a:solidFill>
                </a:uFill>
                <a:latin typeface="Times New Roman"/>
              </a:rPr>
              <a:t>&lt;header&gt;</a:t>
            </a:r>
          </a:p>
        </p:txBody>
      </p:sp>
      <p:sp>
        <p:nvSpPr>
          <p:cNvPr id="323" name="PlaceHolder 3"/>
          <p:cNvSpPr>
            <a:spLocks noGrp="1"/>
          </p:cNvSpPr>
          <p:nvPr>
            <p:ph type="dt"/>
          </p:nvPr>
        </p:nvSpPr>
        <p:spPr>
          <a:xfrm>
            <a:off x="4278960" y="0"/>
            <a:ext cx="3280680" cy="534240"/>
          </a:xfrm>
          <a:prstGeom prst="rect">
            <a:avLst/>
          </a:prstGeom>
        </p:spPr>
        <p:txBody>
          <a:bodyPr lIns="0" tIns="0" rIns="0" bIns="0"/>
          <a:lstStyle/>
          <a:p>
            <a:pPr algn="r"/>
            <a:r>
              <a:rPr lang="en-NZ" sz="1400" b="0" strike="noStrike" spc="-1">
                <a:solidFill>
                  <a:srgbClr val="000000"/>
                </a:solidFill>
                <a:uFill>
                  <a:solidFill>
                    <a:srgbClr val="FFFFFF"/>
                  </a:solidFill>
                </a:uFill>
                <a:latin typeface="Times New Roman"/>
              </a:rPr>
              <a:t>&lt;date/time&gt;</a:t>
            </a:r>
          </a:p>
        </p:txBody>
      </p:sp>
      <p:sp>
        <p:nvSpPr>
          <p:cNvPr id="324" name="PlaceHolder 4"/>
          <p:cNvSpPr>
            <a:spLocks noGrp="1"/>
          </p:cNvSpPr>
          <p:nvPr>
            <p:ph type="ftr"/>
          </p:nvPr>
        </p:nvSpPr>
        <p:spPr>
          <a:xfrm>
            <a:off x="0" y="10157400"/>
            <a:ext cx="3280680" cy="534240"/>
          </a:xfrm>
          <a:prstGeom prst="rect">
            <a:avLst/>
          </a:prstGeom>
        </p:spPr>
        <p:txBody>
          <a:bodyPr lIns="0" tIns="0" rIns="0" bIns="0" anchor="b"/>
          <a:lstStyle/>
          <a:p>
            <a:r>
              <a:rPr lang="en-NZ" sz="1400" b="0" strike="noStrike" spc="-1">
                <a:solidFill>
                  <a:srgbClr val="000000"/>
                </a:solidFill>
                <a:uFill>
                  <a:solidFill>
                    <a:srgbClr val="FFFFFF"/>
                  </a:solidFill>
                </a:uFill>
                <a:latin typeface="Times New Roman"/>
              </a:rPr>
              <a:t>&lt;footer&gt;</a:t>
            </a:r>
          </a:p>
        </p:txBody>
      </p:sp>
      <p:sp>
        <p:nvSpPr>
          <p:cNvPr id="325" name="PlaceHolder 5"/>
          <p:cNvSpPr>
            <a:spLocks noGrp="1"/>
          </p:cNvSpPr>
          <p:nvPr>
            <p:ph type="sldNum"/>
          </p:nvPr>
        </p:nvSpPr>
        <p:spPr>
          <a:xfrm>
            <a:off x="4278960" y="10157400"/>
            <a:ext cx="3280680" cy="534240"/>
          </a:xfrm>
          <a:prstGeom prst="rect">
            <a:avLst/>
          </a:prstGeom>
        </p:spPr>
        <p:txBody>
          <a:bodyPr lIns="0" tIns="0" rIns="0" bIns="0" anchor="b"/>
          <a:lstStyle/>
          <a:p>
            <a:pPr algn="r"/>
            <a:fld id="{3E538AA3-F4F9-4A5F-BC0D-037B1D197AD1}" type="slidenum">
              <a:rPr lang="en-NZ" sz="1400" b="0" strike="noStrike" spc="-1">
                <a:solidFill>
                  <a:srgbClr val="000000"/>
                </a:solidFill>
                <a:uFill>
                  <a:solidFill>
                    <a:srgbClr val="FFFFFF"/>
                  </a:solidFill>
                </a:uFill>
                <a:latin typeface="Times New Roman"/>
              </a:rPr>
              <a:t>‹#›</a:t>
            </a:fld>
            <a:endParaRPr lang="en-NZ"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3884760" y="8685360"/>
            <a:ext cx="2971440" cy="456840"/>
          </a:xfrm>
          <a:prstGeom prst="rect">
            <a:avLst/>
          </a:prstGeom>
          <a:noFill/>
          <a:ln>
            <a:noFill/>
          </a:ln>
        </p:spPr>
        <p:txBody>
          <a:bodyPr anchor="b"/>
          <a:lstStyle/>
          <a:p>
            <a:pPr algn="r">
              <a:lnSpc>
                <a:spcPct val="100000"/>
              </a:lnSpc>
            </a:pPr>
            <a:fld id="{32D2217E-B4D7-4F1B-A2B0-1F732798CCE2}" type="slidenum">
              <a:rPr lang="en-NZ" sz="1200" b="0" strike="noStrike" spc="-1">
                <a:solidFill>
                  <a:srgbClr val="000000"/>
                </a:solidFill>
                <a:uFill>
                  <a:solidFill>
                    <a:srgbClr val="FFFFFF"/>
                  </a:solidFill>
                </a:uFill>
                <a:latin typeface="Arial"/>
                <a:ea typeface="Arial"/>
              </a:rPr>
              <a:t>2</a:t>
            </a:fld>
            <a:endParaRPr lang="en-NZ" sz="1400" b="0" strike="noStrike" spc="-1">
              <a:solidFill>
                <a:srgbClr val="000000"/>
              </a:solidFill>
              <a:uFill>
                <a:solidFill>
                  <a:srgbClr val="FFFFFF"/>
                </a:solidFill>
              </a:uFill>
              <a:latin typeface="Times New Roman"/>
            </a:endParaRPr>
          </a:p>
        </p:txBody>
      </p:sp>
      <p:sp>
        <p:nvSpPr>
          <p:cNvPr id="474" name="PlaceHolder 2"/>
          <p:cNvSpPr>
            <a:spLocks noGrp="1"/>
          </p:cNvSpPr>
          <p:nvPr>
            <p:ph type="body"/>
          </p:nvPr>
        </p:nvSpPr>
        <p:spPr>
          <a:xfrm>
            <a:off x="685800" y="4343400"/>
            <a:ext cx="5486040" cy="4114440"/>
          </a:xfrm>
          <a:prstGeom prst="rect">
            <a:avLst/>
          </a:prstGeom>
        </p:spPr>
        <p:txBody>
          <a:bodyPr/>
          <a:lstStyle/>
          <a:p>
            <a:pPr>
              <a:lnSpc>
                <a:spcPct val="100000"/>
              </a:lnSpc>
            </a:pPr>
            <a:r>
              <a:rPr lang="en-NZ" sz="1200" b="0" strike="noStrike" spc="-1" dirty="0">
                <a:solidFill>
                  <a:srgbClr val="000000"/>
                </a:solidFill>
                <a:uFill>
                  <a:solidFill>
                    <a:srgbClr val="FFFFFF"/>
                  </a:solidFill>
                </a:uFill>
                <a:latin typeface="Arial"/>
                <a:ea typeface="Arial"/>
              </a:rPr>
              <a:t>There are a number of steps that can be taken both to limit the consequences of</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being the target of a </a:t>
            </a:r>
            <a:r>
              <a:rPr lang="en-NZ" sz="1200" b="0" strike="noStrike" spc="-1" dirty="0" err="1">
                <a:solidFill>
                  <a:srgbClr val="000000"/>
                </a:solidFill>
                <a:uFill>
                  <a:solidFill>
                    <a:srgbClr val="FFFFFF"/>
                  </a:solidFill>
                </a:uFill>
                <a:latin typeface="Arial"/>
                <a:ea typeface="Arial"/>
              </a:rPr>
              <a:t>DoS</a:t>
            </a:r>
            <a:r>
              <a:rPr lang="en-NZ" sz="1200" b="0" strike="noStrike" spc="-1" dirty="0">
                <a:solidFill>
                  <a:srgbClr val="000000"/>
                </a:solidFill>
                <a:uFill>
                  <a:solidFill>
                    <a:srgbClr val="FFFFFF"/>
                  </a:solidFill>
                </a:uFill>
                <a:latin typeface="Arial"/>
                <a:ea typeface="Arial"/>
              </a:rPr>
              <a:t> attack and to limit the chance of your systems being compromised</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and then used to launch </a:t>
            </a:r>
            <a:r>
              <a:rPr lang="en-NZ" sz="1200" b="0" strike="noStrike" spc="-1" dirty="0" err="1">
                <a:solidFill>
                  <a:srgbClr val="000000"/>
                </a:solidFill>
                <a:uFill>
                  <a:solidFill>
                    <a:srgbClr val="FFFFFF"/>
                  </a:solidFill>
                </a:uFill>
                <a:latin typeface="Arial"/>
                <a:ea typeface="Arial"/>
              </a:rPr>
              <a:t>DoS</a:t>
            </a:r>
            <a:r>
              <a:rPr lang="en-NZ" sz="1200" b="0" strike="noStrike" spc="-1" dirty="0">
                <a:solidFill>
                  <a:srgbClr val="000000"/>
                </a:solidFill>
                <a:uFill>
                  <a:solidFill>
                    <a:srgbClr val="FFFFFF"/>
                  </a:solidFill>
                </a:uFill>
                <a:latin typeface="Arial"/>
                <a:ea typeface="Arial"/>
              </a:rPr>
              <a:t> attacks. It is important to recognize that</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these attacks cannot be prevented entirely. In particular, if an attacker can direct a</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large enough volume of legitimate traffic to your system, then there is a high chance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this will overwhelm your system’s network connection, and thus limit legitimate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traffic requests from other users. Indeed, this sometimes occurs by accident as a</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result of high publicity about a specific site. Classically, a posting to the well-known</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Slashdot news aggregation site often results in overload of the referenced server</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system. Similarly, when popular sporting events like the Olympics or Soccer World</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Cup matches occur, sites reporting on them experience very high traffic levels. This</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has led to the terms </a:t>
            </a:r>
            <a:r>
              <a:rPr lang="en-NZ" sz="1200" b="0" i="1" strike="noStrike" spc="-1" dirty="0" err="1">
                <a:solidFill>
                  <a:srgbClr val="000000"/>
                </a:solidFill>
                <a:uFill>
                  <a:solidFill>
                    <a:srgbClr val="FFFFFF"/>
                  </a:solidFill>
                </a:uFill>
                <a:latin typeface="Arial"/>
                <a:ea typeface="Arial"/>
              </a:rPr>
              <a:t>slashdotted</a:t>
            </a:r>
            <a:r>
              <a:rPr lang="en-NZ" sz="1200" b="0" i="1" strike="noStrike" spc="-1" dirty="0">
                <a:solidFill>
                  <a:srgbClr val="000000"/>
                </a:solidFill>
                <a:uFill>
                  <a:solidFill>
                    <a:srgbClr val="FFFFFF"/>
                  </a:solidFill>
                </a:uFill>
                <a:latin typeface="Arial"/>
                <a:ea typeface="Arial"/>
              </a:rPr>
              <a:t> , flash crowd , or flash event being used to describe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such occurrences. There is very little that can be done to prevent this type of either</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accidental or deliberate overload without also compromising network performance.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The provision of significant excess network bandwidth and replicated distributed</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servers is the usual response, particularly when the overload is anticipated. This is</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regularly done for popular sporting sites. However, this response does have a significant</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implementation cost.</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In general, there are four lines of </a:t>
            </a:r>
            <a:r>
              <a:rPr lang="en-NZ" sz="1200" b="0" strike="noStrike" spc="-1" dirty="0" err="1">
                <a:solidFill>
                  <a:srgbClr val="000000"/>
                </a:solidFill>
                <a:uFill>
                  <a:solidFill>
                    <a:srgbClr val="FFFFFF"/>
                  </a:solidFill>
                </a:uFill>
                <a:latin typeface="Arial"/>
                <a:ea typeface="Arial"/>
              </a:rPr>
              <a:t>defense</a:t>
            </a:r>
            <a:r>
              <a:rPr lang="en-NZ" sz="1200" b="0" strike="noStrike" spc="-1" dirty="0">
                <a:solidFill>
                  <a:srgbClr val="000000"/>
                </a:solidFill>
                <a:uFill>
                  <a:solidFill>
                    <a:srgbClr val="FFFFFF"/>
                  </a:solidFill>
                </a:uFill>
                <a:latin typeface="Arial"/>
                <a:ea typeface="Arial"/>
              </a:rPr>
              <a:t> against </a:t>
            </a:r>
            <a:r>
              <a:rPr lang="en-NZ" sz="1200" b="0" strike="noStrike" spc="-1" dirty="0" err="1">
                <a:solidFill>
                  <a:srgbClr val="000000"/>
                </a:solidFill>
                <a:uFill>
                  <a:solidFill>
                    <a:srgbClr val="FFFFFF"/>
                  </a:solidFill>
                </a:uFill>
                <a:latin typeface="Arial"/>
                <a:ea typeface="Arial"/>
              </a:rPr>
              <a:t>DDoS</a:t>
            </a:r>
            <a:r>
              <a:rPr lang="en-NZ" sz="1200" b="0" strike="noStrike" spc="-1" dirty="0">
                <a:solidFill>
                  <a:srgbClr val="000000"/>
                </a:solidFill>
                <a:uFill>
                  <a:solidFill>
                    <a:srgbClr val="FFFFFF"/>
                  </a:solidFill>
                </a:uFill>
                <a:latin typeface="Arial"/>
                <a:ea typeface="Arial"/>
              </a:rPr>
              <a:t> attacks [PENG07,</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CHAN02]:</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 Attack prevention and </a:t>
            </a:r>
            <a:r>
              <a:rPr lang="en-NZ" sz="1200" b="0" strike="noStrike" spc="-1" dirty="0" err="1">
                <a:solidFill>
                  <a:srgbClr val="000000"/>
                </a:solidFill>
                <a:uFill>
                  <a:solidFill>
                    <a:srgbClr val="FFFFFF"/>
                  </a:solidFill>
                </a:uFill>
                <a:latin typeface="Arial"/>
                <a:ea typeface="Arial"/>
              </a:rPr>
              <a:t>preemption</a:t>
            </a:r>
            <a:r>
              <a:rPr lang="en-NZ" sz="1200" b="0" strike="noStrike" spc="-1" dirty="0">
                <a:solidFill>
                  <a:srgbClr val="000000"/>
                </a:solidFill>
                <a:uFill>
                  <a:solidFill>
                    <a:srgbClr val="FFFFFF"/>
                  </a:solidFill>
                </a:uFill>
                <a:latin typeface="Arial"/>
                <a:ea typeface="Arial"/>
              </a:rPr>
              <a:t> (before the attack): These mechanisms</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enable the victim to endure attack attempts without denying service to legitimate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clients. Techniques include enforcing policies for resource consumption</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and providing backup resources available on demand. In addition, prevention</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mechanisms modify systems and protocols on the Internet to reduce the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possibility of </a:t>
            </a:r>
            <a:r>
              <a:rPr lang="en-NZ" sz="1200" b="0" strike="noStrike" spc="-1" dirty="0" err="1">
                <a:solidFill>
                  <a:srgbClr val="000000"/>
                </a:solidFill>
                <a:uFill>
                  <a:solidFill>
                    <a:srgbClr val="FFFFFF"/>
                  </a:solidFill>
                </a:uFill>
                <a:latin typeface="Arial"/>
                <a:ea typeface="Arial"/>
              </a:rPr>
              <a:t>DDoS</a:t>
            </a:r>
            <a:r>
              <a:rPr lang="en-NZ" sz="1200" b="0" strike="noStrike" spc="-1" dirty="0">
                <a:solidFill>
                  <a:srgbClr val="000000"/>
                </a:solidFill>
                <a:uFill>
                  <a:solidFill>
                    <a:srgbClr val="FFFFFF"/>
                  </a:solidFill>
                </a:uFill>
                <a:latin typeface="Arial"/>
                <a:ea typeface="Arial"/>
              </a:rPr>
              <a:t> attacks.</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 Attack detection and filtering (during the attack): These mechanisms attempt</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to detect the attack as it begins and respond immediately. This minimizes the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impact of the attack on the target. Detection involves looking for suspicious</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patterns of </a:t>
            </a:r>
            <a:r>
              <a:rPr lang="en-NZ" sz="1200" b="0" strike="noStrike" spc="-1" dirty="0" err="1">
                <a:solidFill>
                  <a:srgbClr val="000000"/>
                </a:solidFill>
                <a:uFill>
                  <a:solidFill>
                    <a:srgbClr val="FFFFFF"/>
                  </a:solidFill>
                </a:uFill>
                <a:latin typeface="Arial"/>
                <a:ea typeface="Arial"/>
              </a:rPr>
              <a:t>behavior</a:t>
            </a:r>
            <a:r>
              <a:rPr lang="en-NZ" sz="1200" b="0" strike="noStrike" spc="-1" dirty="0">
                <a:solidFill>
                  <a:srgbClr val="000000"/>
                </a:solidFill>
                <a:uFill>
                  <a:solidFill>
                    <a:srgbClr val="FFFFFF"/>
                  </a:solidFill>
                </a:uFill>
                <a:latin typeface="Arial"/>
                <a:ea typeface="Arial"/>
              </a:rPr>
              <a:t>. Response involves filtering out packets likely to be part</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of the attack.</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 Attack source </a:t>
            </a:r>
            <a:r>
              <a:rPr lang="en-NZ" sz="1200" b="0" strike="noStrike" spc="-1" dirty="0" err="1">
                <a:solidFill>
                  <a:srgbClr val="000000"/>
                </a:solidFill>
                <a:uFill>
                  <a:solidFill>
                    <a:srgbClr val="FFFFFF"/>
                  </a:solidFill>
                </a:uFill>
                <a:latin typeface="Arial"/>
                <a:ea typeface="Arial"/>
              </a:rPr>
              <a:t>traceback</a:t>
            </a:r>
            <a:r>
              <a:rPr lang="en-NZ" sz="1200" b="0" strike="noStrike" spc="-1" dirty="0">
                <a:solidFill>
                  <a:srgbClr val="000000"/>
                </a:solidFill>
                <a:uFill>
                  <a:solidFill>
                    <a:srgbClr val="FFFFFF"/>
                  </a:solidFill>
                </a:uFill>
                <a:latin typeface="Arial"/>
                <a:ea typeface="Arial"/>
              </a:rPr>
              <a:t> and identification (during and after the attack): This</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is an attempt to identify the source of the attack as a first step in preventing</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future attacks. However, this method typically does not yield results fast</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enough, if at all, to mitigate an ongoing attack.</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 Attack reaction (after the attack): This is an attempt to eliminate or curtail the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effects of an attack.</a:t>
            </a:r>
            <a:endParaRPr lang="en-NZ" sz="2000" b="0" strike="noStrike" spc="-1" dirty="0">
              <a:solidFill>
                <a:srgbClr val="000000"/>
              </a:solidFill>
              <a:uFill>
                <a:solidFill>
                  <a:srgbClr val="FFFFFF"/>
                </a:solidFill>
              </a:uFill>
              <a:latin typeface="Arial"/>
            </a:endParaRPr>
          </a:p>
          <a:p>
            <a:pPr>
              <a:lnSpc>
                <a:spcPct val="100000"/>
              </a:lnSpc>
            </a:pP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We discuss the first of these lines of </a:t>
            </a:r>
            <a:r>
              <a:rPr lang="en-NZ" sz="1200" b="0" strike="noStrike" spc="-1" dirty="0" err="1">
                <a:solidFill>
                  <a:srgbClr val="000000"/>
                </a:solidFill>
                <a:uFill>
                  <a:solidFill>
                    <a:srgbClr val="FFFFFF"/>
                  </a:solidFill>
                </a:uFill>
                <a:latin typeface="Arial"/>
                <a:ea typeface="Arial"/>
              </a:rPr>
              <a:t>defense</a:t>
            </a:r>
            <a:r>
              <a:rPr lang="en-NZ" sz="1200" b="0" strike="noStrike" spc="-1" dirty="0">
                <a:solidFill>
                  <a:srgbClr val="000000"/>
                </a:solidFill>
                <a:uFill>
                  <a:solidFill>
                    <a:srgbClr val="FFFFFF"/>
                  </a:solidFill>
                </a:uFill>
                <a:latin typeface="Arial"/>
                <a:ea typeface="Arial"/>
              </a:rPr>
              <a:t> in this section and consider the</a:t>
            </a:r>
            <a:endParaRPr lang="en-NZ" sz="2000" b="0" strike="noStrike" spc="-1" dirty="0">
              <a:solidFill>
                <a:srgbClr val="000000"/>
              </a:solidFill>
              <a:uFill>
                <a:solidFill>
                  <a:srgbClr val="FFFFFF"/>
                </a:solidFill>
              </a:uFill>
              <a:latin typeface="Arial"/>
            </a:endParaRPr>
          </a:p>
          <a:p>
            <a:pPr>
              <a:lnSpc>
                <a:spcPct val="100000"/>
              </a:lnSpc>
            </a:pPr>
            <a:r>
              <a:rPr lang="en-NZ" sz="1200" b="0" strike="noStrike" spc="-1" dirty="0">
                <a:solidFill>
                  <a:srgbClr val="000000"/>
                </a:solidFill>
                <a:uFill>
                  <a:solidFill>
                    <a:srgbClr val="FFFFFF"/>
                  </a:solidFill>
                </a:uFill>
                <a:latin typeface="Arial"/>
                <a:ea typeface="Arial"/>
              </a:rPr>
              <a:t>remaining three in Section 7.7 .</a:t>
            </a:r>
            <a:endParaRPr lang="en-NZ" sz="2000" b="0" strike="noStrike" spc="-1" dirty="0">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http://www.slashroot.in/what-anycast-and-how-it-works</a:t>
            </a:r>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11</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6639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https://www.quora.com/How-does-Cloudflare-work-Does-CloudFlare-just-divert-malicious-traffic</a:t>
            </a:r>
          </a:p>
          <a:p>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12</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35123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http://www.slashroot.in/what-anycast-and-how-it-works</a:t>
            </a:r>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13</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0799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Shape 1"/>
          <p:cNvSpPr txBox="1"/>
          <p:nvPr/>
        </p:nvSpPr>
        <p:spPr>
          <a:xfrm>
            <a:off x="0" y="0"/>
            <a:ext cx="360000" cy="360000"/>
          </a:xfrm>
          <a:prstGeom prst="rect">
            <a:avLst/>
          </a:prstGeom>
          <a:noFill/>
          <a:ln>
            <a:noFill/>
          </a:ln>
        </p:spPr>
        <p:txBody>
          <a:bodyPr lIns="90000" tIns="45000" rIns="90000" bIns="45000"/>
          <a:lstStyle/>
          <a:p>
            <a:pPr>
              <a:lnSpc>
                <a:spcPct val="100000"/>
              </a:lnSpc>
            </a:pPr>
            <a:fld id="{8E10FB73-C899-4744-B69F-8FE7157D15B9}" type="slidenum">
              <a:rPr lang="en-NZ" sz="1400" b="0" strike="noStrike" spc="-1">
                <a:solidFill>
                  <a:srgbClr val="000000"/>
                </a:solidFill>
                <a:uFill>
                  <a:solidFill>
                    <a:srgbClr val="FFFFFF"/>
                  </a:solidFill>
                </a:uFill>
                <a:latin typeface="Arial"/>
                <a:ea typeface="Arial"/>
              </a:rPr>
              <a:t>14</a:t>
            </a:fld>
            <a:endParaRPr lang="en-NZ" sz="1400" b="0" strike="noStrike" spc="-1">
              <a:solidFill>
                <a:srgbClr val="000000"/>
              </a:solidFill>
              <a:uFill>
                <a:solidFill>
                  <a:srgbClr val="FFFFFF"/>
                </a:solidFill>
              </a:uFill>
              <a:latin typeface="Times New Roman"/>
            </a:endParaRPr>
          </a:p>
        </p:txBody>
      </p:sp>
      <p:sp>
        <p:nvSpPr>
          <p:cNvPr id="478" name="PlaceHolder 2"/>
          <p:cNvSpPr>
            <a:spLocks noGrp="1"/>
          </p:cNvSpPr>
          <p:nvPr>
            <p:ph type="body"/>
          </p:nvPr>
        </p:nvSpPr>
        <p:spPr>
          <a:xfrm>
            <a:off x="914400" y="4343400"/>
            <a:ext cx="5028840" cy="4114440"/>
          </a:xfrm>
          <a:prstGeom prst="rect">
            <a:avLst/>
          </a:prstGeom>
        </p:spPr>
        <p:txBody>
          <a:bodyPr tIns="91440" bIns="91440" anchor="ctr"/>
          <a:lstStyle/>
          <a:p>
            <a:pPr marL="216000" indent="-216000">
              <a:lnSpc>
                <a:spcPct val="100000"/>
              </a:lnSpc>
            </a:pPr>
            <a:r>
              <a:rPr lang="en-NZ" sz="2000" b="0" strike="noStrike" spc="-1">
                <a:solidFill>
                  <a:srgbClr val="000000"/>
                </a:solidFill>
                <a:uFill>
                  <a:solidFill>
                    <a:srgbClr val="FFFFFF"/>
                  </a:solidFill>
                </a:uFill>
                <a:latin typeface="Arial"/>
                <a:ea typeface="ＭＳ Ｐゴシック"/>
              </a:rPr>
              <a:t>To respond successfully to a DoS attack, a good incident response plan is needed.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This must include details of how to contact technical personal for your Internet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service provider(s). This contact must be possible using nonnetworked means, since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when under attack your network connection may well not be usable. DoS attacks,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particularly flooding attacks, can only be filtered upstream of your network connection.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 plan should also contain details of how to respond to the attack. The division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of responsibilities between organizational personnel and the ISP will depend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on the resources available and technical capabilities of the organization.</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Within an organization you should have implemented the standard antispoofing,</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directed broadcast, and rate limiting filters we discuss earlier in this chapter.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Ideally, you should also have some form of automated network monitoring and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intrusion detection system running so personnel will be notified should abnormal</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traffic be detected. We discuss such systems in Chapter 8 . Research continues as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to how best identify abnormal traffic. It may be on the basis of changes in patterns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of flow information, source addresses, or other traffic characteristics, as [CARL06]</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discuss. It is important that an organization knows its normal traffic patterns so it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has a baseline with which to compare abnormal traffic flows. Without such systems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and knowledge, the earliest indication is likely to be a report from users inside or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outside the organization that its network connection has failed. Identifying the reason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for this failure, whether attack, misconfiguration, or hardware or software failure,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can take valuable additional time to identify.</a:t>
            </a:r>
            <a:endParaRPr lang="en-NZ" sz="20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http://www.slashroot.in/what-anycast-and-how-it-works</a:t>
            </a:r>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15</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510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Shape 1"/>
          <p:cNvSpPr txBox="1"/>
          <p:nvPr/>
        </p:nvSpPr>
        <p:spPr>
          <a:xfrm>
            <a:off x="0" y="0"/>
            <a:ext cx="360000" cy="360000"/>
          </a:xfrm>
          <a:prstGeom prst="rect">
            <a:avLst/>
          </a:prstGeom>
          <a:noFill/>
          <a:ln>
            <a:noFill/>
          </a:ln>
        </p:spPr>
        <p:txBody>
          <a:bodyPr lIns="90000" tIns="45000" rIns="90000" bIns="45000"/>
          <a:lstStyle/>
          <a:p>
            <a:pPr>
              <a:lnSpc>
                <a:spcPct val="100000"/>
              </a:lnSpc>
            </a:pPr>
            <a:fld id="{18A1BFD7-E692-48AF-AF0B-FEC011DC25A1}" type="slidenum">
              <a:rPr lang="en-NZ" sz="1400" b="0" strike="noStrike" spc="-1">
                <a:solidFill>
                  <a:srgbClr val="000000"/>
                </a:solidFill>
                <a:uFill>
                  <a:solidFill>
                    <a:srgbClr val="FFFFFF"/>
                  </a:solidFill>
                </a:uFill>
                <a:latin typeface="Arial"/>
                <a:ea typeface="Arial"/>
              </a:rPr>
              <a:t>16</a:t>
            </a:fld>
            <a:endParaRPr lang="en-NZ" sz="1400" b="0" strike="noStrike" spc="-1">
              <a:solidFill>
                <a:srgbClr val="000000"/>
              </a:solidFill>
              <a:uFill>
                <a:solidFill>
                  <a:srgbClr val="FFFFFF"/>
                </a:solidFill>
              </a:uFill>
              <a:latin typeface="Times New Roman"/>
            </a:endParaRPr>
          </a:p>
        </p:txBody>
      </p:sp>
      <p:sp>
        <p:nvSpPr>
          <p:cNvPr id="480" name="PlaceHolder 2"/>
          <p:cNvSpPr>
            <a:spLocks noGrp="1"/>
          </p:cNvSpPr>
          <p:nvPr>
            <p:ph type="body"/>
          </p:nvPr>
        </p:nvSpPr>
        <p:spPr>
          <a:xfrm>
            <a:off x="914400" y="4343400"/>
            <a:ext cx="5028840" cy="4114440"/>
          </a:xfrm>
          <a:prstGeom prst="rect">
            <a:avLst/>
          </a:prstGeom>
        </p:spPr>
        <p:txBody>
          <a:bodyPr tIns="91440" bIns="91440" anchor="ctr"/>
          <a:lstStyle/>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When a </a:t>
            </a:r>
            <a:r>
              <a:rPr lang="en-NZ" sz="2000" b="0" strike="noStrike" spc="-1" dirty="0" err="1">
                <a:solidFill>
                  <a:srgbClr val="000000"/>
                </a:solidFill>
                <a:uFill>
                  <a:solidFill>
                    <a:srgbClr val="FFFFFF"/>
                  </a:solidFill>
                </a:uFill>
                <a:latin typeface="Arial"/>
                <a:ea typeface="ＭＳ Ｐゴシック"/>
              </a:rPr>
              <a:t>DoS</a:t>
            </a:r>
            <a:r>
              <a:rPr lang="en-NZ" sz="2000" b="0" strike="noStrike" spc="-1" dirty="0">
                <a:solidFill>
                  <a:srgbClr val="000000"/>
                </a:solidFill>
                <a:uFill>
                  <a:solidFill>
                    <a:srgbClr val="FFFFFF"/>
                  </a:solidFill>
                </a:uFill>
                <a:latin typeface="Arial"/>
                <a:ea typeface="ＭＳ Ｐゴシック"/>
              </a:rPr>
              <a:t> attack is detected, the first step is to identify the type of attack</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and hence the best approach to defend against it. Typically this involves capturing</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packets flowing into the organization and </a:t>
            </a:r>
            <a:r>
              <a:rPr lang="en-NZ" sz="2000" b="0" strike="noStrike" spc="-1" dirty="0" err="1">
                <a:solidFill>
                  <a:srgbClr val="000000"/>
                </a:solidFill>
                <a:uFill>
                  <a:solidFill>
                    <a:srgbClr val="FFFFFF"/>
                  </a:solidFill>
                </a:uFill>
                <a:latin typeface="Arial"/>
                <a:ea typeface="ＭＳ Ｐゴシック"/>
              </a:rPr>
              <a:t>analyzing</a:t>
            </a:r>
            <a:r>
              <a:rPr lang="en-NZ" sz="2000" b="0" strike="noStrike" spc="-1" dirty="0">
                <a:solidFill>
                  <a:srgbClr val="000000"/>
                </a:solidFill>
                <a:uFill>
                  <a:solidFill>
                    <a:srgbClr val="FFFFFF"/>
                  </a:solidFill>
                </a:uFill>
                <a:latin typeface="Arial"/>
                <a:ea typeface="ＭＳ Ｐゴシック"/>
              </a:rPr>
              <a:t> them, looking for common</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attack packet types. This may be done by organizational personnel using suitable</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network analysis tools. If the organization lacks the resources and skill to</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do this, it will need to have its ISP perform this capture and analysis. From this</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analysis the type of attack is identified, and suitable filters are designed to block</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 flow of attack packets. These have to be installed by the ISP on its routers. If</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 attack targets a bug on a system or application, rather than high traffic volumes,</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then this must be identified and steps taken to correct it and prevent future</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attacks.</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 organization may also wish to ask its ISP to trace the flow of packets back</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in an attempt to identify their source. However, if spoofed source addresses are</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used, this can be difficult and time-consuming. Whether this is attempted may well</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depend on whether the organization intends to report the attack to the relevant law</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enforcement agencies. In such a case, additional evidence must be collected and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actions documented to support any subsequent legal action.</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In the case of an extended, concerted, flooding attack from a large number of</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distributed or reflected systems, it may not be possible to successfully filter enough</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of the attack packets to restore network connectivity. In such cases, the organization</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needs a contingency strategy either to switch to alternate backup servers or to rapidly</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commission new servers at a new site with new addresses, in order to restore</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service. Without forward planning to achieve this, the consequence of such an attack</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will be extended loss of network connectivity. If the organization depends on this</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connection for its function, the consequences on it may be significant.</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Following the immediate response to this specific type of attack, the organization’s</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incident response policy may specify further steps that are taken to respond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to contingencies like this. This should certainly include </a:t>
            </a:r>
            <a:r>
              <a:rPr lang="en-NZ" sz="2000" b="0" strike="noStrike" spc="-1" dirty="0" err="1">
                <a:solidFill>
                  <a:srgbClr val="000000"/>
                </a:solidFill>
                <a:uFill>
                  <a:solidFill>
                    <a:srgbClr val="FFFFFF"/>
                  </a:solidFill>
                </a:uFill>
                <a:latin typeface="Arial"/>
                <a:ea typeface="ＭＳ Ｐゴシック"/>
              </a:rPr>
              <a:t>analyzing</a:t>
            </a:r>
            <a:r>
              <a:rPr lang="en-NZ" sz="2000" b="0" strike="noStrike" spc="-1" dirty="0">
                <a:solidFill>
                  <a:srgbClr val="000000"/>
                </a:solidFill>
                <a:uFill>
                  <a:solidFill>
                    <a:srgbClr val="FFFFFF"/>
                  </a:solidFill>
                </a:uFill>
                <a:latin typeface="Arial"/>
                <a:ea typeface="ＭＳ Ｐゴシック"/>
              </a:rPr>
              <a:t> the attack and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response in order to gain benefit from the experience and to improve future handling.</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Ideally the organization’s security can be improved as a result. We discuss all</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these aspects of incident response further in Chapter 17 .</a:t>
            </a:r>
            <a:endParaRPr lang="en-NZ" sz="2000" b="0" strike="noStrike" spc="-1" dirty="0">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Shape 1"/>
          <p:cNvSpPr txBox="1"/>
          <p:nvPr/>
        </p:nvSpPr>
        <p:spPr>
          <a:xfrm>
            <a:off x="0" y="0"/>
            <a:ext cx="360000" cy="360000"/>
          </a:xfrm>
          <a:prstGeom prst="rect">
            <a:avLst/>
          </a:prstGeom>
          <a:noFill/>
          <a:ln>
            <a:noFill/>
          </a:ln>
        </p:spPr>
        <p:txBody>
          <a:bodyPr lIns="90000" tIns="45000" rIns="90000" bIns="45000"/>
          <a:lstStyle/>
          <a:p>
            <a:pPr>
              <a:lnSpc>
                <a:spcPct val="100000"/>
              </a:lnSpc>
            </a:pPr>
            <a:fld id="{18A1BFD7-E692-48AF-AF0B-FEC011DC25A1}" type="slidenum">
              <a:rPr lang="en-NZ" sz="1400" b="0" strike="noStrike" spc="-1">
                <a:solidFill>
                  <a:srgbClr val="000000"/>
                </a:solidFill>
                <a:uFill>
                  <a:solidFill>
                    <a:srgbClr val="FFFFFF"/>
                  </a:solidFill>
                </a:uFill>
                <a:latin typeface="Arial"/>
                <a:ea typeface="Arial"/>
              </a:rPr>
              <a:t>17</a:t>
            </a:fld>
            <a:endParaRPr lang="en-NZ" sz="1400" b="0" strike="noStrike" spc="-1">
              <a:solidFill>
                <a:srgbClr val="000000"/>
              </a:solidFill>
              <a:uFill>
                <a:solidFill>
                  <a:srgbClr val="FFFFFF"/>
                </a:solidFill>
              </a:uFill>
              <a:latin typeface="Times New Roman"/>
            </a:endParaRPr>
          </a:p>
        </p:txBody>
      </p:sp>
      <p:sp>
        <p:nvSpPr>
          <p:cNvPr id="480" name="PlaceHolder 2"/>
          <p:cNvSpPr>
            <a:spLocks noGrp="1"/>
          </p:cNvSpPr>
          <p:nvPr>
            <p:ph type="body"/>
          </p:nvPr>
        </p:nvSpPr>
        <p:spPr>
          <a:xfrm>
            <a:off x="914400" y="4343400"/>
            <a:ext cx="5028840" cy="4114440"/>
          </a:xfrm>
          <a:prstGeom prst="rect">
            <a:avLst/>
          </a:prstGeom>
        </p:spPr>
        <p:txBody>
          <a:bodyPr tIns="91440" bIns="91440" anchor="ctr"/>
          <a:lstStyle/>
          <a:p>
            <a:pPr>
              <a:lnSpc>
                <a:spcPct val="100000"/>
              </a:lnSpc>
            </a:pP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In general, there are four lines of </a:t>
            </a:r>
            <a:r>
              <a:rPr lang="en-NZ" sz="2000" b="0" strike="noStrike" spc="-1" dirty="0" err="1" smtClean="0">
                <a:solidFill>
                  <a:srgbClr val="000000"/>
                </a:solidFill>
                <a:uFill>
                  <a:solidFill>
                    <a:srgbClr val="FFFFFF"/>
                  </a:solidFill>
                </a:uFill>
                <a:latin typeface="+mn-lt"/>
                <a:ea typeface="Arial"/>
              </a:rPr>
              <a:t>defense</a:t>
            </a:r>
            <a:r>
              <a:rPr lang="en-NZ" sz="2000" b="0" strike="noStrike" spc="-1" dirty="0" smtClean="0">
                <a:solidFill>
                  <a:srgbClr val="000000"/>
                </a:solidFill>
                <a:uFill>
                  <a:solidFill>
                    <a:srgbClr val="FFFFFF"/>
                  </a:solidFill>
                </a:uFill>
                <a:latin typeface="+mn-lt"/>
                <a:ea typeface="Arial"/>
              </a:rPr>
              <a:t> against </a:t>
            </a:r>
            <a:r>
              <a:rPr lang="en-NZ" sz="2000" b="0" strike="noStrike" spc="-1" dirty="0" err="1" smtClean="0">
                <a:solidFill>
                  <a:srgbClr val="000000"/>
                </a:solidFill>
                <a:uFill>
                  <a:solidFill>
                    <a:srgbClr val="FFFFFF"/>
                  </a:solidFill>
                </a:uFill>
                <a:latin typeface="+mn-lt"/>
                <a:ea typeface="Arial"/>
              </a:rPr>
              <a:t>DDoS</a:t>
            </a:r>
            <a:r>
              <a:rPr lang="en-NZ" sz="2000" b="0" strike="noStrike" spc="-1" dirty="0" smtClean="0">
                <a:solidFill>
                  <a:srgbClr val="000000"/>
                </a:solidFill>
                <a:uFill>
                  <a:solidFill>
                    <a:srgbClr val="FFFFFF"/>
                  </a:solidFill>
                </a:uFill>
                <a:latin typeface="+mn-lt"/>
                <a:ea typeface="Arial"/>
              </a:rPr>
              <a:t> attacks [PENG07,</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CHAN02]:</a:t>
            </a:r>
            <a:endParaRPr lang="en-NZ" sz="3600" b="0" strike="noStrike" spc="-1" dirty="0" smtClean="0">
              <a:solidFill>
                <a:srgbClr val="000000"/>
              </a:solidFill>
              <a:uFill>
                <a:solidFill>
                  <a:srgbClr val="FFFFFF"/>
                </a:solidFill>
              </a:uFill>
              <a:latin typeface="+mn-lt"/>
            </a:endParaRPr>
          </a:p>
          <a:p>
            <a:pPr>
              <a:lnSpc>
                <a:spcPct val="100000"/>
              </a:lnSpc>
            </a:pP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 Attack prevention and </a:t>
            </a:r>
            <a:r>
              <a:rPr lang="en-NZ" sz="2000" b="0" strike="noStrike" spc="-1" dirty="0" err="1" smtClean="0">
                <a:solidFill>
                  <a:srgbClr val="000000"/>
                </a:solidFill>
                <a:uFill>
                  <a:solidFill>
                    <a:srgbClr val="FFFFFF"/>
                  </a:solidFill>
                </a:uFill>
                <a:latin typeface="+mn-lt"/>
                <a:ea typeface="Arial"/>
              </a:rPr>
              <a:t>preemption</a:t>
            </a:r>
            <a:r>
              <a:rPr lang="en-NZ" sz="2000" b="0" strike="noStrike" spc="-1" dirty="0" smtClean="0">
                <a:solidFill>
                  <a:srgbClr val="000000"/>
                </a:solidFill>
                <a:uFill>
                  <a:solidFill>
                    <a:srgbClr val="FFFFFF"/>
                  </a:solidFill>
                </a:uFill>
                <a:latin typeface="+mn-lt"/>
                <a:ea typeface="Arial"/>
              </a:rPr>
              <a:t> (before the attack): These mechanisms</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enable the victim to endure attack attempts without denying service to legitimate</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clients. Techniques include enforcing policies for resource consumption</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and providing backup resources available on demand. In addition, prevention</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mechanisms modify systems and protocols on the Internet to reduce the</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possibility of </a:t>
            </a:r>
            <a:r>
              <a:rPr lang="en-NZ" sz="2000" b="0" strike="noStrike" spc="-1" dirty="0" err="1" smtClean="0">
                <a:solidFill>
                  <a:srgbClr val="000000"/>
                </a:solidFill>
                <a:uFill>
                  <a:solidFill>
                    <a:srgbClr val="FFFFFF"/>
                  </a:solidFill>
                </a:uFill>
                <a:latin typeface="+mn-lt"/>
                <a:ea typeface="Arial"/>
              </a:rPr>
              <a:t>DDoS</a:t>
            </a:r>
            <a:r>
              <a:rPr lang="en-NZ" sz="2000" b="0" strike="noStrike" spc="-1" dirty="0" smtClean="0">
                <a:solidFill>
                  <a:srgbClr val="000000"/>
                </a:solidFill>
                <a:uFill>
                  <a:solidFill>
                    <a:srgbClr val="FFFFFF"/>
                  </a:solidFill>
                </a:uFill>
                <a:latin typeface="+mn-lt"/>
                <a:ea typeface="Arial"/>
              </a:rPr>
              <a:t> attacks.</a:t>
            </a:r>
            <a:endParaRPr lang="en-NZ" sz="3600" b="0" strike="noStrike" spc="-1" dirty="0" smtClean="0">
              <a:solidFill>
                <a:srgbClr val="000000"/>
              </a:solidFill>
              <a:uFill>
                <a:solidFill>
                  <a:srgbClr val="FFFFFF"/>
                </a:solidFill>
              </a:uFill>
              <a:latin typeface="+mn-lt"/>
            </a:endParaRPr>
          </a:p>
          <a:p>
            <a:pPr>
              <a:lnSpc>
                <a:spcPct val="100000"/>
              </a:lnSpc>
            </a:pP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 Attack detection and filtering (during the attack): These mechanisms attempt</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to detect the attack as it begins and respond immediately. This minimizes the</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impact of the attack on the target. Detection involves looking for suspicious</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patterns of </a:t>
            </a:r>
            <a:r>
              <a:rPr lang="en-NZ" sz="2000" b="0" strike="noStrike" spc="-1" dirty="0" err="1" smtClean="0">
                <a:solidFill>
                  <a:srgbClr val="000000"/>
                </a:solidFill>
                <a:uFill>
                  <a:solidFill>
                    <a:srgbClr val="FFFFFF"/>
                  </a:solidFill>
                </a:uFill>
                <a:latin typeface="+mn-lt"/>
                <a:ea typeface="Arial"/>
              </a:rPr>
              <a:t>behavior</a:t>
            </a:r>
            <a:r>
              <a:rPr lang="en-NZ" sz="2000" b="0" strike="noStrike" spc="-1" dirty="0" smtClean="0">
                <a:solidFill>
                  <a:srgbClr val="000000"/>
                </a:solidFill>
                <a:uFill>
                  <a:solidFill>
                    <a:srgbClr val="FFFFFF"/>
                  </a:solidFill>
                </a:uFill>
                <a:latin typeface="+mn-lt"/>
                <a:ea typeface="Arial"/>
              </a:rPr>
              <a:t>. Response involves filtering out packets likely to be part</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of the attack.</a:t>
            </a:r>
            <a:endParaRPr lang="en-NZ" sz="3600" b="0" strike="noStrike" spc="-1" dirty="0" smtClean="0">
              <a:solidFill>
                <a:srgbClr val="000000"/>
              </a:solidFill>
              <a:uFill>
                <a:solidFill>
                  <a:srgbClr val="FFFFFF"/>
                </a:solidFill>
              </a:uFill>
              <a:latin typeface="+mn-lt"/>
            </a:endParaRPr>
          </a:p>
          <a:p>
            <a:pPr>
              <a:lnSpc>
                <a:spcPct val="100000"/>
              </a:lnSpc>
            </a:pP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 Attack source </a:t>
            </a:r>
            <a:r>
              <a:rPr lang="en-NZ" sz="2000" b="0" strike="noStrike" spc="-1" dirty="0" err="1" smtClean="0">
                <a:solidFill>
                  <a:srgbClr val="000000"/>
                </a:solidFill>
                <a:uFill>
                  <a:solidFill>
                    <a:srgbClr val="FFFFFF"/>
                  </a:solidFill>
                </a:uFill>
                <a:latin typeface="+mn-lt"/>
                <a:ea typeface="Arial"/>
              </a:rPr>
              <a:t>traceback</a:t>
            </a:r>
            <a:r>
              <a:rPr lang="en-NZ" sz="2000" b="0" strike="noStrike" spc="-1" dirty="0" smtClean="0">
                <a:solidFill>
                  <a:srgbClr val="000000"/>
                </a:solidFill>
                <a:uFill>
                  <a:solidFill>
                    <a:srgbClr val="FFFFFF"/>
                  </a:solidFill>
                </a:uFill>
                <a:latin typeface="+mn-lt"/>
                <a:ea typeface="Arial"/>
              </a:rPr>
              <a:t> and identification (during and after the attack): This</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is an attempt to identify the source of the attack as a first step in preventing</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future attacks. However, this method typically does not yield results fast</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enough, if at all, to mitigate an ongoing attack.</a:t>
            </a:r>
            <a:endParaRPr lang="en-NZ" sz="3600" b="0" strike="noStrike" spc="-1" dirty="0" smtClean="0">
              <a:solidFill>
                <a:srgbClr val="000000"/>
              </a:solidFill>
              <a:uFill>
                <a:solidFill>
                  <a:srgbClr val="FFFFFF"/>
                </a:solidFill>
              </a:uFill>
              <a:latin typeface="+mn-lt"/>
            </a:endParaRPr>
          </a:p>
          <a:p>
            <a:pPr>
              <a:lnSpc>
                <a:spcPct val="100000"/>
              </a:lnSpc>
            </a:pP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 Attack reaction (after the attack): This is an attempt to eliminate or curtail the</a:t>
            </a:r>
            <a:endParaRPr lang="en-NZ" sz="3600" b="0" strike="noStrike" spc="-1" dirty="0" smtClean="0">
              <a:solidFill>
                <a:srgbClr val="000000"/>
              </a:solidFill>
              <a:uFill>
                <a:solidFill>
                  <a:srgbClr val="FFFFFF"/>
                </a:solidFill>
              </a:uFill>
              <a:latin typeface="+mn-lt"/>
            </a:endParaRPr>
          </a:p>
          <a:p>
            <a:pPr>
              <a:lnSpc>
                <a:spcPct val="100000"/>
              </a:lnSpc>
            </a:pPr>
            <a:r>
              <a:rPr lang="en-NZ" sz="2000" b="0" strike="noStrike" spc="-1" dirty="0" smtClean="0">
                <a:solidFill>
                  <a:srgbClr val="000000"/>
                </a:solidFill>
                <a:uFill>
                  <a:solidFill>
                    <a:srgbClr val="FFFFFF"/>
                  </a:solidFill>
                </a:uFill>
                <a:latin typeface="+mn-lt"/>
                <a:ea typeface="Arial"/>
              </a:rPr>
              <a:t>effects of an attack.</a:t>
            </a:r>
            <a:endParaRPr lang="en-NZ" sz="3600" b="0" strike="noStrike" spc="-1" dirty="0" smtClean="0">
              <a:solidFill>
                <a:srgbClr val="000000"/>
              </a:solidFill>
              <a:uFill>
                <a:solidFill>
                  <a:srgbClr val="FFFFFF"/>
                </a:solidFill>
              </a:uFill>
              <a:latin typeface="+mn-lt"/>
            </a:endParaRPr>
          </a:p>
          <a:p>
            <a:pPr marL="216000" indent="-216000">
              <a:lnSpc>
                <a:spcPct val="100000"/>
              </a:lnSpc>
            </a:pPr>
            <a:endParaRPr lang="en-NZ"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69675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914400" y="4343400"/>
            <a:ext cx="5028840" cy="4114440"/>
          </a:xfrm>
          <a:prstGeom prst="rect">
            <a:avLst/>
          </a:prstGeom>
        </p:spPr>
        <p:txBody>
          <a:bodyPr tIns="91440" bIns="91440" anchor="ctr"/>
          <a:lstStyle/>
          <a:p>
            <a:pPr marL="216000" indent="-216000">
              <a:lnSpc>
                <a:spcPct val="100000"/>
              </a:lnSpc>
            </a:pPr>
            <a:r>
              <a:rPr lang="en-NZ" sz="2000" b="0" strike="noStrike" spc="-1">
                <a:solidFill>
                  <a:srgbClr val="000000"/>
                </a:solidFill>
                <a:uFill>
                  <a:solidFill>
                    <a:srgbClr val="FFFFFF"/>
                  </a:solidFill>
                </a:uFill>
                <a:latin typeface="Arial"/>
                <a:ea typeface="ＭＳ Ｐゴシック"/>
              </a:rPr>
              <a:t>A critical component of many DoS attacks is the use of spoofed source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addresses. These either obscure the originating system of direct and distributed DoS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attacks or are used to direct reflected or amplified traffic to the target system. Hence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one of the fundamental, and longest standing, recommendations for defense against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these attacks is to limit the ability of systems to send packets with spoofed source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addresses. RFC 2827, </a:t>
            </a:r>
            <a:r>
              <a:rPr lang="en-NZ" sz="2000" b="0" i="1" strike="noStrike" spc="-1">
                <a:solidFill>
                  <a:srgbClr val="000000"/>
                </a:solidFill>
                <a:uFill>
                  <a:solidFill>
                    <a:srgbClr val="FFFFFF"/>
                  </a:solidFill>
                </a:uFill>
                <a:latin typeface="Arial"/>
                <a:ea typeface="ＭＳ Ｐゴシック"/>
              </a:rPr>
              <a:t>Network Ingress Filtering: Defeating Denial-of-service attacks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i="1" strike="noStrike" spc="-1">
                <a:solidFill>
                  <a:srgbClr val="000000"/>
                </a:solidFill>
                <a:uFill>
                  <a:solidFill>
                    <a:srgbClr val="FFFFFF"/>
                  </a:solidFill>
                </a:uFill>
                <a:latin typeface="Arial"/>
                <a:ea typeface="ＭＳ Ｐゴシック"/>
              </a:rPr>
              <a:t>which employ IP Source Address Spoofing , directly makes this recommendation, as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do SANS, CERT, and many other organizations concerned with network security.</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This filtering needs to be done as close to the source as possible, by routers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or gateways knowing the valid address ranges of incoming packets. Typically this is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 ISP providing the network connection for an organization or home user. An ISP</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knows which addresses are allocated to all its customers and hence is best placed to</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ensure that valid source addresses are used in all packets from its customers. This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type of filtering can be implemented using explicit access control rules in a router to</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ensure that the source address on any customer packet is one allocated to the ISP.</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Alternatively, filters may be used to ensure that the path back to the claimed source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address is the one being used by the current packet. For example, this may be done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on Cisco routers using the “ip verify unicast reverse-path” command. This latter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approach may not be possible for some ISPs that use a complex, redundant routing</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infrastructure. Implementing some form of such a filter ensures that the ISP’s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customers cannot be the source of spoofed packets. Regrettably, despite this being</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 well-known recommendation, many ISPs still do not perform this type of filtering.</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 particular, those with large numbers of broadband-connected home users are of</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major concern. Such systems are often targeted for attack as they are often less well</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secured than corporate systems. Once compromised, they are then used as intermediaries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 other attacks, such as DoS attacks. By not implementing antispoofing</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filters, ISPs are clearly contributing to this problem. One argument often advanced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for not doing so is the performance impact on their routers. While filtering does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incur a small penalty, so does having to process volumes of attack traffic. Given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 high prevalence of DoS attacks, there is simply no justification for any ISP or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organization not to implement such a basic security recommendation.</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Any defenses against flooding attacks need to be located back in the Internet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cloud, not at a target organization’s boundary router, since this is usually located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after the resource being attacked. The filters must be applied to traffic before it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leaves the ISP’s network, or even at the point of entry to their network. While it is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not possible, in general, to identify packets with spoofed source addresses, the use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of a reverse path filter can help identify some such packets where the path from</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 ISP to the spoofed address differs to that used by the packet to reach the ISP.</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Also, attacks using particular packet types, such as ICMP floods or UDP floods to</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diagnostic services, can be throttled by imposing limits on the rate at which these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packets will be accepted. In normal network operation, these should comprise a</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relatively small fraction of the overall volume of network traffic. Many routers,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particularly the high-end routers used by ISPs, have the ability to limit packet rates.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Setting appropriate rate limits on these types of packets can help mitigate the effect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of packet floods using them, allowing other types of traffic to flow to the targeted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organization even should an attack occur.</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It is possible to specifically defend against the SYN spoofing attack by using a</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modified version of the TCP connection handling code. Instead of saving the connection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details on the server, critical information about the requested connection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is cryptographically encoded in a cookie that is sent as the server’s initial sequence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number. This is sent in the SYN-ACK packet from the server back to the client.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When a legitimate client responds with an ACK packet containing the incremented</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sequence number cookie, the server is then able to reconstruct the information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about the connection that it normally would have saved in the known TCP connections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table. Typically this technique is only used when the table overflows. It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has the advantage of not consuming any memory resources on the server until the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three-way TCP connection handshake is completed. The server then has greater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confidence that the source address does indeed correspond with a real client that is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interacting with the server.</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There are some disadvantages of this technique. It does take computation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resources on the server to calculate the cookie. It also blocks the use of certain TCP</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extensions, such as large windows. The request for such an extension is normally</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saved by the server, along with other details of the requested connection. However,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this connection information cannot be encoded in the cookie as there is not enough</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room to do so. Since the alternative is for the server to reject the connection entirely</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as it has no resources left to manage the request, this is still an improvement in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 system’s ability to handle high connection-request loads. This approach was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independently invented by a number of people. The best-known variant is SYN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Cookies, whose principal originator is Daniel Bernstein. It is available in recent</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FreeBSD and Linux systems, though it is not enabled by default. A variant of this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technique is also included in Windows 2000, XP, and later. This is used whenever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their TCP connections table overflows.</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Alternatively, the system’s TCP/IP network code can be modified to selectively</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drop an entry for an incomplete connection from the TCP connections table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when it overflows, allowing a new connection attempt to proceed. This is known as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i="1" strike="noStrike" spc="-1">
                <a:solidFill>
                  <a:srgbClr val="000000"/>
                </a:solidFill>
                <a:uFill>
                  <a:solidFill>
                    <a:srgbClr val="FFFFFF"/>
                  </a:solidFill>
                </a:uFill>
                <a:latin typeface="Arial"/>
                <a:ea typeface="ＭＳ Ｐゴシック"/>
              </a:rPr>
              <a:t>selective drop or random drop . On the assumption that the majority of the entries in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an overflowing table result from the attack, it is more likely that the dropped entry</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will correspond to an attack packet. Hence its removal will have no consequence. If</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not, then a legitimate connection attempt will fail, and will have to retry. However,</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this approach does give new connection attempts a chance of succeeding rather than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being dropped immediately when the table overflows.</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Another defense against SYN spoofing attacks includes modifying parameters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used in a system’s TCP/IP network code. These include the size of the TCP connections</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table and the timeout period used to remove entries from this table when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no response is received. These can be combined with suitable rate limits on the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organization’s network link to manage the maximum allowable rate of connection</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requests. None of these changes can prevent these attacks, though they do make the</a:t>
            </a:r>
            <a:endParaRPr lang="en-NZ" sz="2000" b="0" strike="noStrike" spc="-1">
              <a:solidFill>
                <a:srgbClr val="000000"/>
              </a:solidFill>
              <a:uFill>
                <a:solidFill>
                  <a:srgbClr val="FFFFFF"/>
                </a:solidFill>
              </a:uFill>
              <a:latin typeface="Arial"/>
            </a:endParaRPr>
          </a:p>
          <a:p>
            <a:pPr marL="216000" indent="-216000">
              <a:lnSpc>
                <a:spcPct val="100000"/>
              </a:lnSpc>
            </a:pPr>
            <a:r>
              <a:rPr lang="en-NZ" sz="2000" b="0" strike="noStrike" spc="-1">
                <a:solidFill>
                  <a:srgbClr val="000000"/>
                </a:solidFill>
                <a:uFill>
                  <a:solidFill>
                    <a:srgbClr val="FFFFFF"/>
                  </a:solidFill>
                </a:uFill>
                <a:latin typeface="Arial"/>
                <a:ea typeface="ＭＳ Ｐゴシック"/>
              </a:rPr>
              <a:t>attacker’s task harder.</a:t>
            </a: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a:p>
            <a:pPr marL="216000" indent="-216000">
              <a:lnSpc>
                <a:spcPct val="100000"/>
              </a:lnSpc>
            </a:pPr>
            <a:endParaRPr lang="en-NZ" sz="20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http://www.slashroot.in/what-anycast-and-how-it-works</a:t>
            </a:r>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4</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19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PE = edge router.</a:t>
            </a:r>
          </a:p>
          <a:p>
            <a:r>
              <a:rPr lang="en-US" dirty="0" smtClean="0"/>
              <a:t>BGP = announcements (in this case internal BGP, border gateway)</a:t>
            </a:r>
          </a:p>
          <a:p>
            <a:r>
              <a:rPr lang="en-US" dirty="0" smtClean="0"/>
              <a:t>BGP</a:t>
            </a:r>
            <a:r>
              <a:rPr lang="en-US" baseline="0" dirty="0" smtClean="0"/>
              <a:t> announcement all IP addresses matching this prefix should be accepted.</a:t>
            </a:r>
          </a:p>
          <a:p>
            <a:r>
              <a:rPr lang="en-US" baseline="0" dirty="0" smtClean="0"/>
              <a:t>Trigger router is a </a:t>
            </a:r>
            <a:r>
              <a:rPr lang="en-US" baseline="0" dirty="0" err="1" smtClean="0"/>
              <a:t>iBGP</a:t>
            </a:r>
            <a:r>
              <a:rPr lang="en-US" baseline="0" dirty="0" smtClean="0"/>
              <a:t> peer, that means it can tell edge routers about what to accept and what to do with it.</a:t>
            </a:r>
          </a:p>
          <a:p>
            <a:r>
              <a:rPr lang="en-US" baseline="0" dirty="0" smtClean="0"/>
              <a:t>It says send to NULL.</a:t>
            </a:r>
          </a:p>
          <a:p>
            <a:r>
              <a:rPr lang="en-US" baseline="0" dirty="0" smtClean="0"/>
              <a:t>What’s disadvantage here?</a:t>
            </a:r>
          </a:p>
          <a:p>
            <a:r>
              <a:rPr lang="en-US" baseline="0" dirty="0" smtClean="0"/>
              <a:t>Question how much does dropping at edge help?</a:t>
            </a:r>
            <a:endParaRPr lang="en-US" baseline="0" dirty="0" smtClean="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5</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6567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UPRF = </a:t>
            </a:r>
            <a:r>
              <a:rPr lang="en-NZ" b="1" dirty="0" smtClean="0"/>
              <a:t>Unicast Reverse Path Forwarding Mode </a:t>
            </a:r>
          </a:p>
          <a:p>
            <a:r>
              <a:rPr lang="en-US" baseline="0" dirty="0" smtClean="0"/>
              <a:t>As long as we know a reverse route to source we accept it.</a:t>
            </a:r>
          </a:p>
          <a:p>
            <a:r>
              <a:rPr lang="en-US" baseline="0" dirty="0" smtClean="0"/>
              <a:t>In strict mode it must have come in on an interface that we expect.</a:t>
            </a:r>
          </a:p>
          <a:p>
            <a:r>
              <a:rPr lang="en-US" baseline="0" dirty="0" smtClean="0"/>
              <a:t>But problem when </a:t>
            </a:r>
            <a:r>
              <a:rPr lang="en-US" baseline="0" dirty="0" err="1" smtClean="0"/>
              <a:t>multihomed</a:t>
            </a:r>
            <a:r>
              <a:rPr lang="en-US" baseline="0" dirty="0" smtClean="0"/>
              <a:t> so loose mode says any interface.</a:t>
            </a:r>
          </a:p>
          <a:p>
            <a:r>
              <a:rPr lang="en-US" baseline="0" dirty="0" smtClean="0"/>
              <a:t>Drops addresses that are not routable or we don’t normally exchange traffic with.</a:t>
            </a:r>
          </a:p>
          <a:p>
            <a:r>
              <a:rPr lang="en-US" baseline="0" dirty="0" smtClean="0"/>
              <a:t>Known also as ingress filtering.</a:t>
            </a:r>
          </a:p>
          <a:p>
            <a:endParaRPr lang="en-US" baseline="0" dirty="0" smtClean="0"/>
          </a:p>
          <a:p>
            <a:r>
              <a:rPr lang="en-US" baseline="0" dirty="0" smtClean="0"/>
              <a:t>https://tools.ietf.org/html/rfc3704</a:t>
            </a:r>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6</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8302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exploit the UPRF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By removing the return paths for a suspicious IP address we can stop it being forwarded.</a:t>
            </a:r>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7</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597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p:cNvSpPr>
          <p:nvPr>
            <p:ph type="body"/>
          </p:nvPr>
        </p:nvSpPr>
        <p:spPr>
          <a:xfrm>
            <a:off x="914400" y="4343400"/>
            <a:ext cx="5028840" cy="4114440"/>
          </a:xfrm>
          <a:prstGeom prst="rect">
            <a:avLst/>
          </a:prstGeom>
        </p:spPr>
        <p:txBody>
          <a:bodyPr tIns="91440" bIns="91440" anchor="ctr"/>
          <a:lstStyle/>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The best </a:t>
            </a:r>
            <a:r>
              <a:rPr lang="en-NZ" sz="2000" b="0" strike="noStrike" spc="-1" dirty="0" err="1">
                <a:solidFill>
                  <a:srgbClr val="000000"/>
                </a:solidFill>
                <a:uFill>
                  <a:solidFill>
                    <a:srgbClr val="FFFFFF"/>
                  </a:solidFill>
                </a:uFill>
                <a:latin typeface="Arial"/>
                <a:ea typeface="ＭＳ Ｐゴシック"/>
              </a:rPr>
              <a:t>defense</a:t>
            </a:r>
            <a:r>
              <a:rPr lang="en-NZ" sz="2000" b="0" strike="noStrike" spc="-1" dirty="0">
                <a:solidFill>
                  <a:srgbClr val="000000"/>
                </a:solidFill>
                <a:uFill>
                  <a:solidFill>
                    <a:srgbClr val="FFFFFF"/>
                  </a:solidFill>
                </a:uFill>
                <a:latin typeface="Arial"/>
                <a:ea typeface="ＭＳ Ｐゴシック"/>
              </a:rPr>
              <a:t> against broadcast amplification attacks is to block the use of</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IP-directed broadcasts. This can be done either by the ISP or by any organization</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whose systems could be used as an intermediary. As we noted earlier in this chapter,</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this and </a:t>
            </a:r>
            <a:r>
              <a:rPr lang="en-NZ" sz="2000" b="0" strike="noStrike" spc="-1" dirty="0" err="1">
                <a:solidFill>
                  <a:srgbClr val="000000"/>
                </a:solidFill>
                <a:uFill>
                  <a:solidFill>
                    <a:srgbClr val="FFFFFF"/>
                  </a:solidFill>
                </a:uFill>
                <a:latin typeface="Arial"/>
                <a:ea typeface="ＭＳ Ｐゴシック"/>
              </a:rPr>
              <a:t>antispoofing</a:t>
            </a:r>
            <a:r>
              <a:rPr lang="en-NZ" sz="2000" b="0" strike="noStrike" spc="-1" dirty="0">
                <a:solidFill>
                  <a:srgbClr val="000000"/>
                </a:solidFill>
                <a:uFill>
                  <a:solidFill>
                    <a:srgbClr val="FFFFFF"/>
                  </a:solidFill>
                </a:uFill>
                <a:latin typeface="Arial"/>
                <a:ea typeface="ＭＳ Ｐゴシック"/>
              </a:rPr>
              <a:t> filters are long-standing security recommendations that</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all organizations should implement. More generally, limiting or blocking traffic to</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suspicious services, or combinations of source and destination ports, can restrict the</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types of reflection attacks that can be used against an organization.</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Defending against attacks on application resources generally requires</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modification to the applications targeted, such as Web servers. </a:t>
            </a:r>
            <a:r>
              <a:rPr lang="en-NZ" sz="2000" b="0" strike="noStrike" spc="-1" dirty="0" err="1">
                <a:solidFill>
                  <a:srgbClr val="000000"/>
                </a:solidFill>
                <a:uFill>
                  <a:solidFill>
                    <a:srgbClr val="FFFFFF"/>
                  </a:solidFill>
                </a:uFill>
                <a:latin typeface="Arial"/>
                <a:ea typeface="ＭＳ Ｐゴシック"/>
              </a:rPr>
              <a:t>Defenses</a:t>
            </a:r>
            <a:r>
              <a:rPr lang="en-NZ" sz="2000" b="0" strike="noStrike" spc="-1" dirty="0">
                <a:solidFill>
                  <a:srgbClr val="000000"/>
                </a:solidFill>
                <a:uFill>
                  <a:solidFill>
                    <a:srgbClr val="FFFFFF"/>
                  </a:solidFill>
                </a:uFill>
                <a:latin typeface="Arial"/>
                <a:ea typeface="ＭＳ Ｐゴシック"/>
              </a:rPr>
              <a:t> may</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involve attempts to identify legitimate, generally human initiated, interactions from</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automated </a:t>
            </a:r>
            <a:r>
              <a:rPr lang="en-NZ" sz="2000" b="0" strike="noStrike" spc="-1" dirty="0" err="1">
                <a:solidFill>
                  <a:srgbClr val="000000"/>
                </a:solidFill>
                <a:uFill>
                  <a:solidFill>
                    <a:srgbClr val="FFFFFF"/>
                  </a:solidFill>
                </a:uFill>
                <a:latin typeface="Arial"/>
                <a:ea typeface="ＭＳ Ｐゴシック"/>
              </a:rPr>
              <a:t>DoS</a:t>
            </a:r>
            <a:r>
              <a:rPr lang="en-NZ" sz="2000" b="0" strike="noStrike" spc="-1" dirty="0">
                <a:solidFill>
                  <a:srgbClr val="000000"/>
                </a:solidFill>
                <a:uFill>
                  <a:solidFill>
                    <a:srgbClr val="FFFFFF"/>
                  </a:solidFill>
                </a:uFill>
                <a:latin typeface="Arial"/>
                <a:ea typeface="ＭＳ Ｐゴシック"/>
              </a:rPr>
              <a:t> attacks. These often take the form of a graphical puzzle, a captcha,</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which is easy for most humans to solve but difficult to automate. This approach</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is used by many of the large portal sites like Hotmail and Yahoo. Alternatively,</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applications may limit the rate of some types of interactions in order to continue to</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provide some form of service. Some of these alternatives are explored in [KAND05].</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Beyond these direct </a:t>
            </a:r>
            <a:r>
              <a:rPr lang="en-NZ" sz="2000" b="0" strike="noStrike" spc="-1" dirty="0" err="1">
                <a:solidFill>
                  <a:srgbClr val="000000"/>
                </a:solidFill>
                <a:uFill>
                  <a:solidFill>
                    <a:srgbClr val="FFFFFF"/>
                  </a:solidFill>
                </a:uFill>
                <a:latin typeface="Arial"/>
                <a:ea typeface="ＭＳ Ｐゴシック"/>
              </a:rPr>
              <a:t>defenses</a:t>
            </a:r>
            <a:r>
              <a:rPr lang="en-NZ" sz="2000" b="0" strike="noStrike" spc="-1" dirty="0">
                <a:solidFill>
                  <a:srgbClr val="000000"/>
                </a:solidFill>
                <a:uFill>
                  <a:solidFill>
                    <a:srgbClr val="FFFFFF"/>
                  </a:solidFill>
                </a:uFill>
                <a:latin typeface="Arial"/>
                <a:ea typeface="ＭＳ Ｐゴシック"/>
              </a:rPr>
              <a:t> against </a:t>
            </a:r>
            <a:r>
              <a:rPr lang="en-NZ" sz="2000" b="0" strike="noStrike" spc="-1" dirty="0" err="1">
                <a:solidFill>
                  <a:srgbClr val="000000"/>
                </a:solidFill>
                <a:uFill>
                  <a:solidFill>
                    <a:srgbClr val="FFFFFF"/>
                  </a:solidFill>
                </a:uFill>
                <a:latin typeface="Arial"/>
                <a:ea typeface="ＭＳ Ｐゴシック"/>
              </a:rPr>
              <a:t>DoS</a:t>
            </a:r>
            <a:r>
              <a:rPr lang="en-NZ" sz="2000" b="0" strike="noStrike" spc="-1" dirty="0">
                <a:solidFill>
                  <a:srgbClr val="000000"/>
                </a:solidFill>
                <a:uFill>
                  <a:solidFill>
                    <a:srgbClr val="FFFFFF"/>
                  </a:solidFill>
                </a:uFill>
                <a:latin typeface="Arial"/>
                <a:ea typeface="ＭＳ Ｐゴシック"/>
              </a:rPr>
              <a:t> attack mechanisms, overall good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system security practices should be maintained. The aim is to ensure that your</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systems are not compromised and used as zombie systems. Suitable configuration</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and monitoring of high performance, well-connected servers is also needed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to help ensure that they don’t contribute to the problem as potential intermediary</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servers.</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Lastly, if an organization is dependent on network services, it should consider</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mirroring and replicating these servers over multiple sites with multiple network</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connections. This is good general practice for high-performance servers, and</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provides greater levels of reliability and fault tolerance in general and not just a</a:t>
            </a:r>
            <a:endParaRPr lang="en-NZ" sz="2000" b="0" strike="noStrike" spc="-1" dirty="0">
              <a:solidFill>
                <a:srgbClr val="000000"/>
              </a:solidFill>
              <a:uFill>
                <a:solidFill>
                  <a:srgbClr val="FFFFFF"/>
                </a:solidFill>
              </a:uFill>
              <a:latin typeface="Arial"/>
            </a:endParaRPr>
          </a:p>
          <a:p>
            <a:pPr marL="216000" indent="-216000">
              <a:lnSpc>
                <a:spcPct val="100000"/>
              </a:lnSpc>
            </a:pPr>
            <a:r>
              <a:rPr lang="en-NZ" sz="2000" b="0" strike="noStrike" spc="-1" dirty="0">
                <a:solidFill>
                  <a:srgbClr val="000000"/>
                </a:solidFill>
                <a:uFill>
                  <a:solidFill>
                    <a:srgbClr val="FFFFFF"/>
                  </a:solidFill>
                </a:uFill>
                <a:latin typeface="Arial"/>
                <a:ea typeface="ＭＳ Ｐゴシック"/>
              </a:rPr>
              <a:t>response to these types of attack.</a:t>
            </a:r>
            <a:endParaRPr lang="en-NZ" sz="2000" b="0" strike="noStrike" spc="-1" dirty="0">
              <a:solidFill>
                <a:srgbClr val="000000"/>
              </a:solidFill>
              <a:uFill>
                <a:solidFill>
                  <a:srgbClr val="FFFFFF"/>
                </a:solidFill>
              </a:uFill>
              <a:latin typeface="Arial"/>
            </a:endParaRPr>
          </a:p>
          <a:p>
            <a:pPr marL="216000" indent="-216000">
              <a:lnSpc>
                <a:spcPct val="100000"/>
              </a:lnSpc>
            </a:pPr>
            <a:endParaRPr lang="en-NZ"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2077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https://www.quora.com/How-does-Cloudflare-work-Does-CloudFlare-just-divert-malicious-traffic</a:t>
            </a:r>
          </a:p>
          <a:p>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9</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70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NZ" dirty="0" smtClean="0"/>
              <a:t>http://www.slashroot.in/what-anycast-and-how-it-works</a:t>
            </a:r>
            <a:endParaRPr lang="en-NZ" dirty="0"/>
          </a:p>
        </p:txBody>
      </p:sp>
      <p:sp>
        <p:nvSpPr>
          <p:cNvPr id="4" name="Slide Number Placeholder 3"/>
          <p:cNvSpPr>
            <a:spLocks noGrp="1"/>
          </p:cNvSpPr>
          <p:nvPr>
            <p:ph type="sldNum" idx="10"/>
          </p:nvPr>
        </p:nvSpPr>
        <p:spPr/>
        <p:txBody>
          <a:bodyPr/>
          <a:lstStyle/>
          <a:p>
            <a:pPr algn="r"/>
            <a:fld id="{3E538AA3-F4F9-4A5F-BC0D-037B1D197AD1}" type="slidenum">
              <a:rPr lang="en-NZ" sz="1400" b="0" strike="noStrike" spc="-1" smtClean="0">
                <a:solidFill>
                  <a:srgbClr val="000000"/>
                </a:solidFill>
                <a:uFill>
                  <a:solidFill>
                    <a:srgbClr val="FFFFFF"/>
                  </a:solidFill>
                </a:uFill>
                <a:latin typeface="Times New Roman"/>
              </a:rPr>
              <a:t>10</a:t>
            </a:fld>
            <a:endParaRPr lang="en-NZ"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3854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020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1276920" y="1600200"/>
            <a:ext cx="6589080" cy="5257440"/>
          </a:xfrm>
          <a:prstGeom prst="rect">
            <a:avLst/>
          </a:prstGeom>
          <a:ln>
            <a:noFill/>
          </a:ln>
        </p:spPr>
      </p:pic>
      <p:pic>
        <p:nvPicPr>
          <p:cNvPr id="36" name="Picture 35"/>
          <p:cNvPicPr/>
          <p:nvPr/>
        </p:nvPicPr>
        <p:blipFill>
          <a:blip r:embed="rId2"/>
          <a:stretch/>
        </p:blipFill>
        <p:spPr>
          <a:xfrm>
            <a:off x="1276920" y="1600200"/>
            <a:ext cx="6589080" cy="5257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600200"/>
            <a:ext cx="8229240" cy="525744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4680"/>
            <a:ext cx="8229240" cy="614412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0200"/>
            <a:ext cx="8229240" cy="525744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020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1276920" y="1600200"/>
            <a:ext cx="6589080" cy="5257440"/>
          </a:xfrm>
          <a:prstGeom prst="rect">
            <a:avLst/>
          </a:prstGeom>
          <a:ln>
            <a:noFill/>
          </a:ln>
        </p:spPr>
      </p:pic>
      <p:pic>
        <p:nvPicPr>
          <p:cNvPr id="76" name="Picture 75"/>
          <p:cNvPicPr/>
          <p:nvPr/>
        </p:nvPicPr>
        <p:blipFill>
          <a:blip r:embed="rId2"/>
          <a:stretch/>
        </p:blipFill>
        <p:spPr>
          <a:xfrm>
            <a:off x="1276920" y="1600200"/>
            <a:ext cx="6589080" cy="5257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10" name="PlaceHolder 2"/>
          <p:cNvSpPr>
            <a:spLocks noGrp="1"/>
          </p:cNvSpPr>
          <p:nvPr>
            <p:ph type="subTitle"/>
          </p:nvPr>
        </p:nvSpPr>
        <p:spPr>
          <a:xfrm>
            <a:off x="457200" y="1600200"/>
            <a:ext cx="8229240" cy="525744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12"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14"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15" name="PlaceHolder 3"/>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457200" y="274680"/>
            <a:ext cx="8229240" cy="614412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19"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0" name="PlaceHolder 3"/>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1" name="PlaceHolder 4"/>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5"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27"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8"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9" name="PlaceHolder 4"/>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31" name="PlaceHolder 2"/>
          <p:cNvSpPr>
            <a:spLocks noGrp="1"/>
          </p:cNvSpPr>
          <p:nvPr>
            <p:ph type="body"/>
          </p:nvPr>
        </p:nvSpPr>
        <p:spPr>
          <a:xfrm>
            <a:off x="457200" y="160020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32" name="PlaceHolder 3"/>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34"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35"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36"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37" name="PlaceHolder 5"/>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39"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40" name="PlaceHolder 3"/>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pic>
        <p:nvPicPr>
          <p:cNvPr id="241" name="Picture 240"/>
          <p:cNvPicPr/>
          <p:nvPr/>
        </p:nvPicPr>
        <p:blipFill>
          <a:blip r:embed="rId2"/>
          <a:stretch/>
        </p:blipFill>
        <p:spPr>
          <a:xfrm>
            <a:off x="1276920" y="1600200"/>
            <a:ext cx="6589080" cy="5257440"/>
          </a:xfrm>
          <a:prstGeom prst="rect">
            <a:avLst/>
          </a:prstGeom>
          <a:ln>
            <a:noFill/>
          </a:ln>
        </p:spPr>
      </p:pic>
      <p:pic>
        <p:nvPicPr>
          <p:cNvPr id="242" name="Picture 241"/>
          <p:cNvPicPr/>
          <p:nvPr/>
        </p:nvPicPr>
        <p:blipFill>
          <a:blip r:embed="rId2"/>
          <a:stretch/>
        </p:blipFill>
        <p:spPr>
          <a:xfrm>
            <a:off x="1276920" y="1600200"/>
            <a:ext cx="6589080" cy="52574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47" name="PlaceHolder 2"/>
          <p:cNvSpPr>
            <a:spLocks noGrp="1"/>
          </p:cNvSpPr>
          <p:nvPr>
            <p:ph type="subTitle"/>
          </p:nvPr>
        </p:nvSpPr>
        <p:spPr>
          <a:xfrm>
            <a:off x="457200" y="1600200"/>
            <a:ext cx="8229240" cy="525744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49"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51"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52" name="PlaceHolder 3"/>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457200" y="274680"/>
            <a:ext cx="8229240" cy="614412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56"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57" name="PlaceHolder 3"/>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58" name="PlaceHolder 4"/>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60"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1"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2"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64"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5"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6" name="PlaceHolder 4"/>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457200" y="160020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71"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72"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73"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74" name="PlaceHolder 5"/>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76" name="PlaceHolder 2"/>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77" name="PlaceHolder 3"/>
          <p:cNvSpPr>
            <a:spLocks noGrp="1"/>
          </p:cNvSpPr>
          <p:nvPr>
            <p:ph type="body"/>
          </p:nvPr>
        </p:nvSpPr>
        <p:spPr>
          <a:xfrm>
            <a:off x="457200" y="1600200"/>
            <a:ext cx="822924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pic>
        <p:nvPicPr>
          <p:cNvPr id="278" name="Picture 277"/>
          <p:cNvPicPr/>
          <p:nvPr/>
        </p:nvPicPr>
        <p:blipFill>
          <a:blip r:embed="rId2"/>
          <a:stretch/>
        </p:blipFill>
        <p:spPr>
          <a:xfrm>
            <a:off x="1276920" y="1600200"/>
            <a:ext cx="6589080" cy="5257440"/>
          </a:xfrm>
          <a:prstGeom prst="rect">
            <a:avLst/>
          </a:prstGeom>
          <a:ln>
            <a:noFill/>
          </a:ln>
        </p:spPr>
      </p:pic>
      <p:pic>
        <p:nvPicPr>
          <p:cNvPr id="279" name="Picture 278"/>
          <p:cNvPicPr/>
          <p:nvPr/>
        </p:nvPicPr>
        <p:blipFill>
          <a:blip r:embed="rId2"/>
          <a:stretch/>
        </p:blipFill>
        <p:spPr>
          <a:xfrm>
            <a:off x="1276920" y="1600200"/>
            <a:ext cx="6589080" cy="52574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6144120"/>
          </a:xfrm>
          <a:prstGeom prst="rect">
            <a:avLst/>
          </a:prstGeom>
        </p:spPr>
        <p:txBody>
          <a:bodyPr lIns="0" tIns="0" rIns="0" bIns="0" anchor="ctr"/>
          <a:lstStyle/>
          <a:p>
            <a:pPr algn="ctr"/>
            <a:endParaRPr lang="en-NZ"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0200"/>
            <a:ext cx="4015800" cy="525744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434664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325160"/>
          </a:xfrm>
          <a:prstGeom prst="rect">
            <a:avLst/>
          </a:prstGeom>
        </p:spPr>
        <p:txBody>
          <a:bodyPr lIns="0" tIns="0" rIns="0" bIns="0" anchor="ctr"/>
          <a:lstStyle/>
          <a:p>
            <a:endParaRPr lang="en-NZ"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0200"/>
            <a:ext cx="401580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4346640"/>
            <a:ext cx="8229240" cy="2507760"/>
          </a:xfrm>
          <a:prstGeom prst="rect">
            <a:avLst/>
          </a:prstGeom>
        </p:spPr>
        <p:txBody>
          <a:bodyPr lIns="0" tIns="0" rIns="0" bIns="0"/>
          <a:lstStyle/>
          <a:p>
            <a:endParaRPr lang="en-NZ"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Shape 6"/>
          <p:cNvPicPr/>
          <p:nvPr/>
        </p:nvPicPr>
        <p:blipFill>
          <a:blip r:embed="rId14"/>
          <a:stretch/>
        </p:blipFill>
        <p:spPr>
          <a:xfrm>
            <a:off x="0" y="0"/>
            <a:ext cx="8992800" cy="6735240"/>
          </a:xfrm>
          <a:prstGeom prst="rect">
            <a:avLst/>
          </a:prstGeom>
          <a:ln>
            <a:noFill/>
          </a:ln>
        </p:spPr>
      </p:pic>
      <p:sp>
        <p:nvSpPr>
          <p:cNvPr id="4" name="PlaceHolder 1"/>
          <p:cNvSpPr>
            <a:spLocks noGrp="1"/>
          </p:cNvSpPr>
          <p:nvPr>
            <p:ph type="title"/>
          </p:nvPr>
        </p:nvSpPr>
        <p:spPr>
          <a:xfrm>
            <a:off x="685800" y="2130480"/>
            <a:ext cx="7772040" cy="1755360"/>
          </a:xfrm>
          <a:prstGeom prst="rect">
            <a:avLst/>
          </a:prstGeom>
        </p:spPr>
        <p:txBody>
          <a:bodyPr tIns="91440" bIns="91440"/>
          <a:lstStyle/>
          <a:p>
            <a:endParaRPr lang="en-NZ" sz="1400" b="0" strike="noStrike" spc="-1">
              <a:solidFill>
                <a:srgbClr val="000000"/>
              </a:solidFill>
              <a:uFill>
                <a:solidFill>
                  <a:srgbClr val="FFFFFF"/>
                </a:solidFill>
              </a:uFill>
              <a:latin typeface="Arial"/>
            </a:endParaRPr>
          </a:p>
        </p:txBody>
      </p:sp>
      <p:sp>
        <p:nvSpPr>
          <p:cNvPr id="2" name="PlaceHolder 2"/>
          <p:cNvSpPr>
            <a:spLocks noGrp="1"/>
          </p:cNvSpPr>
          <p:nvPr>
            <p:ph type="body"/>
          </p:nvPr>
        </p:nvSpPr>
        <p:spPr>
          <a:xfrm>
            <a:off x="1371600" y="3886200"/>
            <a:ext cx="6400440" cy="2971440"/>
          </a:xfrm>
          <a:prstGeom prst="rect">
            <a:avLst/>
          </a:prstGeom>
        </p:spPr>
        <p:txBody>
          <a:bodyPr tIns="91440" bIns="91440"/>
          <a:lstStyle/>
          <a:p>
            <a:pPr marL="432000" indent="-324000">
              <a:buClr>
                <a:srgbClr val="000000"/>
              </a:buClr>
              <a:buSzPct val="45000"/>
              <a:buFont typeface="Wingdings" charset="2"/>
              <a:buChar char=""/>
            </a:pPr>
            <a:r>
              <a:rPr lang="en-NZ"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NZ"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NZ"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NZ"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NZ" sz="14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NZ" sz="14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NZ" sz="14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Shape 6"/>
          <p:cNvPicPr/>
          <p:nvPr/>
        </p:nvPicPr>
        <p:blipFill>
          <a:blip r:embed="rId14"/>
          <a:stretch/>
        </p:blipFill>
        <p:spPr>
          <a:xfrm>
            <a:off x="0" y="0"/>
            <a:ext cx="8992800" cy="6735240"/>
          </a:xfrm>
          <a:prstGeom prst="rect">
            <a:avLst/>
          </a:prstGeom>
          <a:ln>
            <a:noFill/>
          </a:ln>
        </p:spPr>
      </p:pic>
      <p:sp>
        <p:nvSpPr>
          <p:cNvPr id="38" name="PlaceHolder 1"/>
          <p:cNvSpPr>
            <a:spLocks noGrp="1"/>
          </p:cNvSpPr>
          <p:nvPr>
            <p:ph type="title"/>
          </p:nvPr>
        </p:nvSpPr>
        <p:spPr>
          <a:xfrm>
            <a:off x="457200" y="274680"/>
            <a:ext cx="8229240" cy="1325160"/>
          </a:xfrm>
          <a:prstGeom prst="rect">
            <a:avLst/>
          </a:prstGeom>
        </p:spPr>
        <p:txBody>
          <a:bodyPr tIns="91440" bIns="91440"/>
          <a:lstStyle/>
          <a:p>
            <a:pPr algn="ctr">
              <a:lnSpc>
                <a:spcPct val="100000"/>
              </a:lnSpc>
            </a:pPr>
            <a:r>
              <a:rPr lang="en-NZ" sz="1400" b="0" strike="noStrike" spc="-1">
                <a:solidFill>
                  <a:srgbClr val="000000"/>
                </a:solidFill>
                <a:uFill>
                  <a:solidFill>
                    <a:srgbClr val="FFFFFF"/>
                  </a:solidFill>
                </a:uFill>
                <a:latin typeface="Arial"/>
                <a:ea typeface="Arial"/>
              </a:rPr>
              <a:t>Click to edit Master title style</a:t>
            </a:r>
            <a:endParaRPr lang="en-NZ" sz="14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0200"/>
            <a:ext cx="8229240" cy="5257440"/>
          </a:xfrm>
          <a:prstGeom prst="rect">
            <a:avLst/>
          </a:prstGeom>
        </p:spPr>
        <p:txBody>
          <a:bodyPr tIns="91440" bIns="91440"/>
          <a:lstStyle/>
          <a:p>
            <a:pPr marL="432000" indent="-324000">
              <a:buClr>
                <a:srgbClr val="000000"/>
              </a:buClr>
              <a:buSzPct val="45000"/>
              <a:buFont typeface="Wingdings" charset="2"/>
              <a:buChar char=""/>
            </a:pPr>
            <a:r>
              <a:rPr lang="en-NZ" sz="1400" b="0" strike="noStrike" spc="-1">
                <a:solidFill>
                  <a:srgbClr val="000000"/>
                </a:solidFill>
                <a:uFill>
                  <a:solidFill>
                    <a:srgbClr val="FFFFFF"/>
                  </a:solidFill>
                </a:uFill>
                <a:latin typeface="Arial"/>
                <a:ea typeface="Arial"/>
              </a:rPr>
              <a:t>Click to edit the outline text format</a:t>
            </a:r>
            <a:endParaRPr lang="en-NZ" sz="1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NZ" sz="1400" b="0" strike="noStrike" spc="-1">
                <a:solidFill>
                  <a:srgbClr val="000000"/>
                </a:solidFill>
                <a:uFill>
                  <a:solidFill>
                    <a:srgbClr val="FFFFFF"/>
                  </a:solidFill>
                </a:uFill>
                <a:latin typeface="Arial"/>
                <a:ea typeface="Arial"/>
              </a:rPr>
              <a:t>Second Outline Level</a:t>
            </a:r>
            <a:endParaRPr lang="en-NZ" sz="1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NZ" sz="1400" b="0" strike="noStrike" spc="-1">
                <a:solidFill>
                  <a:srgbClr val="000000"/>
                </a:solidFill>
                <a:uFill>
                  <a:solidFill>
                    <a:srgbClr val="FFFFFF"/>
                  </a:solidFill>
                </a:uFill>
                <a:latin typeface="Arial"/>
                <a:ea typeface="Arial"/>
              </a:rPr>
              <a:t>Third Outline Level</a:t>
            </a:r>
            <a:endParaRPr lang="en-NZ" sz="1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NZ" sz="1400" b="0" strike="noStrike" spc="-1">
                <a:solidFill>
                  <a:srgbClr val="000000"/>
                </a:solidFill>
                <a:uFill>
                  <a:solidFill>
                    <a:srgbClr val="FFFFFF"/>
                  </a:solidFill>
                </a:uFill>
                <a:latin typeface="Arial"/>
                <a:ea typeface="Arial"/>
              </a:rPr>
              <a:t>Fourth Outline Level</a:t>
            </a:r>
            <a:endParaRPr lang="en-NZ" sz="1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NZ" sz="1400" b="0" strike="noStrike" spc="-1">
                <a:solidFill>
                  <a:srgbClr val="000000"/>
                </a:solidFill>
                <a:uFill>
                  <a:solidFill>
                    <a:srgbClr val="FFFFFF"/>
                  </a:solidFill>
                </a:uFill>
                <a:latin typeface="Arial"/>
                <a:ea typeface="Arial"/>
              </a:rPr>
              <a:t>Fifth Outline Level</a:t>
            </a:r>
            <a:endParaRPr lang="en-NZ" sz="1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NZ" sz="1400" b="0" strike="noStrike" spc="-1">
                <a:solidFill>
                  <a:srgbClr val="000000"/>
                </a:solidFill>
                <a:uFill>
                  <a:solidFill>
                    <a:srgbClr val="FFFFFF"/>
                  </a:solidFill>
                </a:uFill>
                <a:latin typeface="Arial"/>
                <a:ea typeface="Arial"/>
              </a:rPr>
              <a:t>Sixth Outline Level</a:t>
            </a:r>
            <a:endParaRPr lang="en-NZ" sz="1400" b="0" strike="noStrike" spc="-1">
              <a:solidFill>
                <a:srgbClr val="000000"/>
              </a:solidFill>
              <a:uFill>
                <a:solidFill>
                  <a:srgbClr val="FFFFFF"/>
                </a:solidFill>
              </a:uFill>
              <a:latin typeface="Arial"/>
            </a:endParaRPr>
          </a:p>
          <a:p>
            <a:pPr marL="343080" indent="-139320">
              <a:lnSpc>
                <a:spcPct val="100000"/>
              </a:lnSpc>
              <a:buClr>
                <a:srgbClr val="000000"/>
              </a:buClr>
              <a:buFont typeface="Arial"/>
              <a:buChar char="•"/>
            </a:pPr>
            <a:r>
              <a:rPr lang="en-NZ" sz="1400" b="0" strike="noStrike" spc="-1">
                <a:solidFill>
                  <a:srgbClr val="000000"/>
                </a:solidFill>
                <a:uFill>
                  <a:solidFill>
                    <a:srgbClr val="FFFFFF"/>
                  </a:solidFill>
                </a:uFill>
                <a:latin typeface="Arial"/>
                <a:ea typeface="Arial"/>
              </a:rPr>
              <a:t>Seventh Outline LevelClick to edit Master text styles</a:t>
            </a:r>
            <a:endParaRPr lang="en-NZ" sz="1400" b="0" strike="noStrike" spc="-1">
              <a:solidFill>
                <a:srgbClr val="000000"/>
              </a:solidFill>
              <a:uFill>
                <a:solidFill>
                  <a:srgbClr val="FFFFFF"/>
                </a:solidFill>
              </a:uFill>
              <a:latin typeface="Arial"/>
            </a:endParaRPr>
          </a:p>
          <a:p>
            <a:pPr marL="783720" lvl="1" indent="-123120">
              <a:lnSpc>
                <a:spcPct val="100000"/>
              </a:lnSpc>
              <a:buClr>
                <a:srgbClr val="000000"/>
              </a:buClr>
              <a:buFont typeface="Arial"/>
              <a:buChar char="–"/>
            </a:pPr>
            <a:r>
              <a:rPr lang="en-NZ" sz="1400" b="0" strike="noStrike" spc="-1">
                <a:solidFill>
                  <a:srgbClr val="000000"/>
                </a:solidFill>
                <a:uFill>
                  <a:solidFill>
                    <a:srgbClr val="FFFFFF"/>
                  </a:solidFill>
                </a:uFill>
                <a:latin typeface="Arial"/>
                <a:ea typeface="Arial"/>
              </a:rPr>
              <a:t>Second level</a:t>
            </a:r>
            <a:endParaRPr lang="en-NZ" sz="1400" b="0" strike="noStrike" spc="-1">
              <a:solidFill>
                <a:srgbClr val="000000"/>
              </a:solidFill>
              <a:uFill>
                <a:solidFill>
                  <a:srgbClr val="FFFFFF"/>
                </a:solidFill>
              </a:uFill>
              <a:latin typeface="Arial"/>
            </a:endParaRPr>
          </a:p>
          <a:p>
            <a:pPr marL="1219320" lvl="2" indent="-101160">
              <a:lnSpc>
                <a:spcPct val="100000"/>
              </a:lnSpc>
              <a:buClr>
                <a:srgbClr val="000000"/>
              </a:buClr>
              <a:buFont typeface="Arial"/>
              <a:buChar char="•"/>
            </a:pPr>
            <a:r>
              <a:rPr lang="en-NZ" sz="1400" b="0" strike="noStrike" spc="-1">
                <a:solidFill>
                  <a:srgbClr val="000000"/>
                </a:solidFill>
                <a:uFill>
                  <a:solidFill>
                    <a:srgbClr val="FFFFFF"/>
                  </a:solidFill>
                </a:uFill>
                <a:latin typeface="Arial"/>
                <a:ea typeface="Arial"/>
              </a:rPr>
              <a:t>Third level</a:t>
            </a:r>
            <a:endParaRPr lang="en-NZ" sz="1400" b="0" strike="noStrike" spc="-1">
              <a:solidFill>
                <a:srgbClr val="000000"/>
              </a:solidFill>
              <a:uFill>
                <a:solidFill>
                  <a:srgbClr val="FFFFFF"/>
                </a:solidFill>
              </a:uFill>
              <a:latin typeface="Arial"/>
            </a:endParaRPr>
          </a:p>
          <a:p>
            <a:pPr marL="1737360" lvl="3" indent="-162360">
              <a:lnSpc>
                <a:spcPct val="100000"/>
              </a:lnSpc>
              <a:buClr>
                <a:srgbClr val="000000"/>
              </a:buClr>
              <a:buFont typeface="Arial"/>
              <a:buChar char="–"/>
            </a:pPr>
            <a:r>
              <a:rPr lang="en-NZ" sz="1400" b="0" strike="noStrike" spc="-1">
                <a:solidFill>
                  <a:srgbClr val="000000"/>
                </a:solidFill>
                <a:uFill>
                  <a:solidFill>
                    <a:srgbClr val="FFFFFF"/>
                  </a:solidFill>
                </a:uFill>
                <a:latin typeface="Arial"/>
                <a:ea typeface="Arial"/>
              </a:rPr>
              <a:t>Fourth level</a:t>
            </a:r>
            <a:endParaRPr lang="en-NZ" sz="1400" b="0" strike="noStrike" spc="-1">
              <a:solidFill>
                <a:srgbClr val="000000"/>
              </a:solidFill>
              <a:uFill>
                <a:solidFill>
                  <a:srgbClr val="FFFFFF"/>
                </a:solidFill>
              </a:uFill>
              <a:latin typeface="Arial"/>
            </a:endParaRPr>
          </a:p>
          <a:p>
            <a:pPr marL="2194560" lvl="4" indent="-162360">
              <a:lnSpc>
                <a:spcPct val="100000"/>
              </a:lnSpc>
              <a:buClr>
                <a:srgbClr val="000000"/>
              </a:buClr>
              <a:buFont typeface="Arial"/>
              <a:buChar char="»"/>
            </a:pPr>
            <a:r>
              <a:rPr lang="en-NZ" sz="1400" b="0" strike="noStrike" spc="-1">
                <a:solidFill>
                  <a:srgbClr val="000000"/>
                </a:solidFill>
                <a:uFill>
                  <a:solidFill>
                    <a:srgbClr val="FFFFFF"/>
                  </a:solidFill>
                </a:uFill>
                <a:latin typeface="Arial"/>
                <a:ea typeface="Arial"/>
              </a:rPr>
              <a:t>Fifth level</a:t>
            </a:r>
            <a:endParaRPr lang="en-NZ" sz="1400" b="0" strike="noStrike" spc="-1">
              <a:solidFill>
                <a:srgbClr val="000000"/>
              </a:solidFill>
              <a:uFill>
                <a:solidFill>
                  <a:srgbClr val="FFFFFF"/>
                </a:solidFill>
              </a:uFill>
              <a:latin typeface="Arial"/>
            </a:endParaRPr>
          </a:p>
        </p:txBody>
      </p:sp>
      <p:sp>
        <p:nvSpPr>
          <p:cNvPr id="40" name="PlaceHolder 3"/>
          <p:cNvSpPr>
            <a:spLocks noGrp="1"/>
          </p:cNvSpPr>
          <p:nvPr>
            <p:ph type="dt"/>
          </p:nvPr>
        </p:nvSpPr>
        <p:spPr>
          <a:xfrm>
            <a:off x="6363360" y="6356520"/>
            <a:ext cx="2085480" cy="364680"/>
          </a:xfrm>
          <a:prstGeom prst="rect">
            <a:avLst/>
          </a:prstGeom>
        </p:spPr>
        <p:txBody>
          <a:bodyPr lIns="90000" tIns="45000" rIns="90000" bIns="45000"/>
          <a:lstStyle/>
          <a:p>
            <a:endParaRPr lang="en-NZ" sz="2400" b="0" strike="noStrike" spc="-1">
              <a:solidFill>
                <a:srgbClr val="000000"/>
              </a:solidFill>
              <a:uFill>
                <a:solidFill>
                  <a:srgbClr val="FFFFFF"/>
                </a:solidFill>
              </a:uFill>
              <a:latin typeface="Times New Roman"/>
            </a:endParaRPr>
          </a:p>
        </p:txBody>
      </p:sp>
      <p:sp>
        <p:nvSpPr>
          <p:cNvPr id="41" name="PlaceHolder 4"/>
          <p:cNvSpPr>
            <a:spLocks noGrp="1"/>
          </p:cNvSpPr>
          <p:nvPr>
            <p:ph type="ftr"/>
          </p:nvPr>
        </p:nvSpPr>
        <p:spPr>
          <a:xfrm>
            <a:off x="659160" y="6356520"/>
            <a:ext cx="2847600" cy="364680"/>
          </a:xfrm>
          <a:prstGeom prst="rect">
            <a:avLst/>
          </a:prstGeom>
        </p:spPr>
        <p:txBody>
          <a:bodyPr lIns="90000" tIns="45000" rIns="90000" bIns="45000"/>
          <a:lstStyle/>
          <a:p>
            <a:endParaRPr lang="en-NZ" sz="2400" b="0" strike="noStrike" spc="-1">
              <a:solidFill>
                <a:srgbClr val="000000"/>
              </a:solidFill>
              <a:uFill>
                <a:solidFill>
                  <a:srgbClr val="FFFFFF"/>
                </a:solidFill>
              </a:uFill>
              <a:latin typeface="Times New Roman"/>
            </a:endParaRPr>
          </a:p>
        </p:txBody>
      </p:sp>
      <p:sp>
        <p:nvSpPr>
          <p:cNvPr id="42" name="PlaceHolder 5"/>
          <p:cNvSpPr>
            <a:spLocks noGrp="1"/>
          </p:cNvSpPr>
          <p:nvPr>
            <p:ph type="sldNum"/>
          </p:nvPr>
        </p:nvSpPr>
        <p:spPr>
          <a:xfrm>
            <a:off x="8543160" y="6356520"/>
            <a:ext cx="561600" cy="364680"/>
          </a:xfrm>
          <a:prstGeom prst="rect">
            <a:avLst/>
          </a:prstGeom>
        </p:spPr>
        <p:txBody>
          <a:bodyPr lIns="90000" tIns="45000" rIns="90000" bIns="45000"/>
          <a:lstStyle/>
          <a:p>
            <a:pPr>
              <a:lnSpc>
                <a:spcPct val="100000"/>
              </a:lnSpc>
            </a:pPr>
            <a:fld id="{A619AE9A-FDA9-4552-A260-5D49D795606D}" type="slidenum">
              <a:rPr lang="en-NZ" sz="1400" b="0" strike="noStrike" spc="-1">
                <a:solidFill>
                  <a:srgbClr val="FFFFFF"/>
                </a:solidFill>
                <a:uFill>
                  <a:solidFill>
                    <a:srgbClr val="FFFFFF"/>
                  </a:solidFill>
                </a:uFill>
                <a:latin typeface="Arial"/>
                <a:ea typeface="Arial"/>
              </a:rPr>
              <a:t>‹#›</a:t>
            </a:fld>
            <a:endParaRPr lang="en-NZ"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
        <p:cNvGrpSpPr/>
        <p:nvPr/>
      </p:nvGrpSpPr>
      <p:grpSpPr>
        <a:xfrm>
          <a:off x="0" y="0"/>
          <a:ext cx="0" cy="0"/>
          <a:chOff x="0" y="0"/>
          <a:chExt cx="0" cy="0"/>
        </a:xfrm>
      </p:grpSpPr>
      <p:sp>
        <p:nvSpPr>
          <p:cNvPr id="201" name="CustomShape 1"/>
          <p:cNvSpPr/>
          <p:nvPr/>
        </p:nvSpPr>
        <p:spPr>
          <a:xfrm>
            <a:off x="8457840" y="6499440"/>
            <a:ext cx="84240" cy="84240"/>
          </a:xfrm>
          <a:prstGeom prst="ellipse">
            <a:avLst/>
          </a:prstGeom>
          <a:solidFill>
            <a:srgbClr val="FEFEFE"/>
          </a:solidFill>
          <a:ln>
            <a:noFill/>
          </a:ln>
        </p:spPr>
        <p:style>
          <a:lnRef idx="0">
            <a:scrgbClr r="0" g="0" b="0"/>
          </a:lnRef>
          <a:fillRef idx="0">
            <a:scrgbClr r="0" g="0" b="0"/>
          </a:fillRef>
          <a:effectRef idx="0">
            <a:scrgbClr r="0" g="0" b="0"/>
          </a:effectRef>
          <a:fontRef idx="minor"/>
        </p:style>
      </p:sp>
      <p:sp>
        <p:nvSpPr>
          <p:cNvPr id="202" name="CustomShape 2"/>
          <p:cNvSpPr/>
          <p:nvPr/>
        </p:nvSpPr>
        <p:spPr>
          <a:xfrm>
            <a:off x="569160" y="6499440"/>
            <a:ext cx="84240" cy="84240"/>
          </a:xfrm>
          <a:prstGeom prst="ellipse">
            <a:avLst/>
          </a:prstGeom>
          <a:solidFill>
            <a:srgbClr val="FEFEFE"/>
          </a:solidFill>
          <a:ln>
            <a:noFill/>
          </a:ln>
        </p:spPr>
        <p:style>
          <a:lnRef idx="0">
            <a:scrgbClr r="0" g="0" b="0"/>
          </a:lnRef>
          <a:fillRef idx="0">
            <a:scrgbClr r="0" g="0" b="0"/>
          </a:fillRef>
          <a:effectRef idx="0">
            <a:scrgbClr r="0" g="0" b="0"/>
          </a:effectRef>
          <a:fontRef idx="minor"/>
        </p:style>
      </p:sp>
      <p:sp>
        <p:nvSpPr>
          <p:cNvPr id="203" name="PlaceHolder 3"/>
          <p:cNvSpPr>
            <a:spLocks noGrp="1"/>
          </p:cNvSpPr>
          <p:nvPr>
            <p:ph type="title"/>
          </p:nvPr>
        </p:nvSpPr>
        <p:spPr>
          <a:xfrm>
            <a:off x="457200" y="0"/>
            <a:ext cx="8229240" cy="1599840"/>
          </a:xfrm>
          <a:prstGeom prst="rect">
            <a:avLst/>
          </a:prstGeom>
        </p:spPr>
        <p:txBody>
          <a:bodyPr tIns="91440" bIns="91440" anchor="b"/>
          <a:lstStyle/>
          <a:p>
            <a:endParaRPr lang="en-NZ" sz="1400" b="0" strike="noStrike" spc="-1">
              <a:solidFill>
                <a:srgbClr val="000000"/>
              </a:solidFill>
              <a:uFill>
                <a:solidFill>
                  <a:srgbClr val="FFFFFF"/>
                </a:solidFill>
              </a:uFill>
              <a:latin typeface="Arial"/>
            </a:endParaRPr>
          </a:p>
        </p:txBody>
      </p:sp>
      <p:sp>
        <p:nvSpPr>
          <p:cNvPr id="204" name="PlaceHolder 4"/>
          <p:cNvSpPr>
            <a:spLocks noGrp="1"/>
          </p:cNvSpPr>
          <p:nvPr>
            <p:ph type="body"/>
          </p:nvPr>
        </p:nvSpPr>
        <p:spPr>
          <a:xfrm>
            <a:off x="4648320" y="1600200"/>
            <a:ext cx="4038120" cy="4525560"/>
          </a:xfrm>
          <a:prstGeom prst="rect">
            <a:avLst/>
          </a:prstGeom>
        </p:spPr>
        <p:txBody>
          <a:bodyPr tIns="91440" bIns="91440"/>
          <a:lstStyle/>
          <a:p>
            <a:pPr marL="432000" indent="-324000">
              <a:buClr>
                <a:srgbClr val="000000"/>
              </a:buClr>
              <a:buSzPct val="45000"/>
              <a:buFont typeface="Wingdings" charset="2"/>
              <a:buChar char=""/>
            </a:pPr>
            <a:r>
              <a:rPr lang="en-NZ" sz="222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NZ" sz="222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NZ" sz="222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NZ" sz="222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Seventh Outline Level</a:t>
            </a:r>
          </a:p>
        </p:txBody>
      </p:sp>
      <p:sp>
        <p:nvSpPr>
          <p:cNvPr id="205" name="PlaceHolder 5"/>
          <p:cNvSpPr>
            <a:spLocks noGrp="1"/>
          </p:cNvSpPr>
          <p:nvPr>
            <p:ph type="dt"/>
          </p:nvPr>
        </p:nvSpPr>
        <p:spPr>
          <a:xfrm>
            <a:off x="6363360" y="6356520"/>
            <a:ext cx="2085480" cy="364680"/>
          </a:xfrm>
          <a:prstGeom prst="rect">
            <a:avLst/>
          </a:prstGeom>
        </p:spPr>
        <p:txBody>
          <a:bodyPr tIns="91440" bIns="91440" anchor="ctr"/>
          <a:lstStyle/>
          <a:p>
            <a:endParaRPr lang="en-NZ" sz="2400" b="0" strike="noStrike" spc="-1">
              <a:solidFill>
                <a:srgbClr val="000000"/>
              </a:solidFill>
              <a:uFill>
                <a:solidFill>
                  <a:srgbClr val="FFFFFF"/>
                </a:solidFill>
              </a:uFill>
              <a:latin typeface="Times New Roman"/>
            </a:endParaRPr>
          </a:p>
        </p:txBody>
      </p:sp>
      <p:sp>
        <p:nvSpPr>
          <p:cNvPr id="206" name="PlaceHolder 6"/>
          <p:cNvSpPr>
            <a:spLocks noGrp="1"/>
          </p:cNvSpPr>
          <p:nvPr>
            <p:ph type="ftr"/>
          </p:nvPr>
        </p:nvSpPr>
        <p:spPr>
          <a:xfrm>
            <a:off x="659160" y="6356520"/>
            <a:ext cx="2847600" cy="364680"/>
          </a:xfrm>
          <a:prstGeom prst="rect">
            <a:avLst/>
          </a:prstGeom>
        </p:spPr>
        <p:txBody>
          <a:bodyPr tIns="91440" bIns="91440" anchor="ctr"/>
          <a:lstStyle/>
          <a:p>
            <a:endParaRPr lang="en-NZ" sz="2400" b="0" strike="noStrike" spc="-1">
              <a:solidFill>
                <a:srgbClr val="000000"/>
              </a:solidFill>
              <a:uFill>
                <a:solidFill>
                  <a:srgbClr val="FFFFFF"/>
                </a:solidFill>
              </a:uFill>
              <a:latin typeface="Times New Roman"/>
            </a:endParaRPr>
          </a:p>
        </p:txBody>
      </p:sp>
      <p:sp>
        <p:nvSpPr>
          <p:cNvPr id="207" name="PlaceHolder 7"/>
          <p:cNvSpPr>
            <a:spLocks noGrp="1"/>
          </p:cNvSpPr>
          <p:nvPr>
            <p:ph type="sldNum"/>
          </p:nvPr>
        </p:nvSpPr>
        <p:spPr>
          <a:xfrm>
            <a:off x="8543160" y="6356520"/>
            <a:ext cx="561600" cy="364680"/>
          </a:xfrm>
          <a:prstGeom prst="rect">
            <a:avLst/>
          </a:prstGeom>
        </p:spPr>
        <p:txBody>
          <a:bodyPr lIns="27360" rIns="45720" anchor="ctr"/>
          <a:lstStyle/>
          <a:p>
            <a:pPr>
              <a:lnSpc>
                <a:spcPct val="100000"/>
              </a:lnSpc>
            </a:pPr>
            <a:fld id="{D90412C2-6227-49F2-BA80-42A6F40129E3}" type="slidenum">
              <a:rPr lang="en-NZ" sz="1110" b="0" strike="noStrike" spc="-1">
                <a:solidFill>
                  <a:srgbClr val="FEFEFE"/>
                </a:solidFill>
                <a:uFill>
                  <a:solidFill>
                    <a:srgbClr val="FFFFFF"/>
                  </a:solidFill>
                </a:uFill>
                <a:latin typeface="Questrial"/>
                <a:ea typeface="Questrial"/>
              </a:rPr>
              <a:t>‹#›</a:t>
            </a:fld>
            <a:endParaRPr lang="en-NZ" sz="1400" b="0" strike="noStrike" spc="-1">
              <a:solidFill>
                <a:srgbClr val="000000"/>
              </a:solidFill>
              <a:uFill>
                <a:solidFill>
                  <a:srgbClr val="FFFFFF"/>
                </a:solidFill>
              </a:uFill>
              <a:latin typeface="Times New Roman"/>
            </a:endParaRPr>
          </a:p>
        </p:txBody>
      </p:sp>
      <p:sp>
        <p:nvSpPr>
          <p:cNvPr id="208" name="PlaceHolder 8"/>
          <p:cNvSpPr>
            <a:spLocks noGrp="1"/>
          </p:cNvSpPr>
          <p:nvPr>
            <p:ph type="body"/>
          </p:nvPr>
        </p:nvSpPr>
        <p:spPr>
          <a:xfrm>
            <a:off x="365760" y="1600200"/>
            <a:ext cx="4041360" cy="4525920"/>
          </a:xfrm>
          <a:prstGeom prst="rect">
            <a:avLst/>
          </a:prstGeom>
        </p:spPr>
        <p:txBody>
          <a:bodyPr tIns="91440" bIns="91440"/>
          <a:lstStyle/>
          <a:p>
            <a:pPr marL="432000" indent="-324000">
              <a:buClr>
                <a:srgbClr val="000000"/>
              </a:buClr>
              <a:buSzPct val="45000"/>
              <a:buFont typeface="Wingdings" charset="2"/>
              <a:buChar char=""/>
            </a:pPr>
            <a:r>
              <a:rPr lang="en-NZ" sz="222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NZ" sz="222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NZ" sz="222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NZ" sz="222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NZ" sz="222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3" name="Shape 6"/>
          <p:cNvPicPr/>
          <p:nvPr/>
        </p:nvPicPr>
        <p:blipFill>
          <a:blip r:embed="rId14"/>
          <a:stretch/>
        </p:blipFill>
        <p:spPr>
          <a:xfrm>
            <a:off x="0" y="0"/>
            <a:ext cx="8992800" cy="6735240"/>
          </a:xfrm>
          <a:prstGeom prst="rect">
            <a:avLst/>
          </a:prstGeom>
          <a:ln>
            <a:noFill/>
          </a:ln>
        </p:spPr>
      </p:pic>
      <p:sp>
        <p:nvSpPr>
          <p:cNvPr id="244" name="PlaceHolder 1"/>
          <p:cNvSpPr>
            <a:spLocks noGrp="1"/>
          </p:cNvSpPr>
          <p:nvPr>
            <p:ph type="title"/>
          </p:nvPr>
        </p:nvSpPr>
        <p:spPr>
          <a:xfrm>
            <a:off x="457200" y="274680"/>
            <a:ext cx="8229240" cy="1325160"/>
          </a:xfrm>
          <a:prstGeom prst="rect">
            <a:avLst/>
          </a:prstGeom>
        </p:spPr>
        <p:txBody>
          <a:bodyPr tIns="91440" bIns="91440"/>
          <a:lstStyle/>
          <a:p>
            <a:endParaRPr lang="en-NZ" sz="1400" b="0" strike="noStrike" spc="-1">
              <a:solidFill>
                <a:srgbClr val="000000"/>
              </a:solidFill>
              <a:uFill>
                <a:solidFill>
                  <a:srgbClr val="FFFFFF"/>
                </a:solidFill>
              </a:uFill>
              <a:latin typeface="Arial"/>
            </a:endParaRPr>
          </a:p>
        </p:txBody>
      </p:sp>
      <p:sp>
        <p:nvSpPr>
          <p:cNvPr id="245"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NZ"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NZ"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NZ"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NZ"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NZ"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NZ"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NZ"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88920" y="-103320"/>
            <a:ext cx="9294120" cy="2254320"/>
          </a:xfrm>
          <a:prstGeom prst="rect">
            <a:avLst/>
          </a:prstGeom>
          <a:noFill/>
          <a:ln>
            <a:noFill/>
          </a:ln>
        </p:spPr>
        <p:txBody>
          <a:bodyPr lIns="50760" tIns="50760" rIns="50760" bIns="50760"/>
          <a:lstStyle/>
          <a:p>
            <a:pPr algn="ctr">
              <a:lnSpc>
                <a:spcPct val="100000"/>
              </a:lnSpc>
            </a:pPr>
            <a:r>
              <a:rPr lang="en-NZ" sz="4800" b="0" strike="noStrike" spc="-1">
                <a:solidFill>
                  <a:srgbClr val="000000"/>
                </a:solidFill>
                <a:uFill>
                  <a:solidFill>
                    <a:srgbClr val="FFFFFF"/>
                  </a:solidFill>
                </a:uFill>
                <a:latin typeface="Arial"/>
                <a:ea typeface="Arial"/>
              </a:rPr>
              <a:t>Denial-of-Service Attacks (chapter 7) </a:t>
            </a:r>
            <a:endParaRPr lang="en-NZ" sz="1400" b="0" strike="noStrike" spc="-1">
              <a:solidFill>
                <a:srgbClr val="000000"/>
              </a:solidFill>
              <a:uFill>
                <a:solidFill>
                  <a:srgbClr val="FFFFFF"/>
                </a:solidFill>
              </a:uFill>
              <a:latin typeface="Arial"/>
            </a:endParaRPr>
          </a:p>
        </p:txBody>
      </p:sp>
      <p:sp>
        <p:nvSpPr>
          <p:cNvPr id="327" name="TextShape 2"/>
          <p:cNvSpPr txBox="1"/>
          <p:nvPr/>
        </p:nvSpPr>
        <p:spPr>
          <a:xfrm>
            <a:off x="0" y="1366560"/>
            <a:ext cx="9143640" cy="1902240"/>
          </a:xfrm>
          <a:prstGeom prst="rect">
            <a:avLst/>
          </a:prstGeom>
          <a:noFill/>
          <a:ln>
            <a:noFill/>
          </a:ln>
        </p:spPr>
        <p:txBody>
          <a:bodyPr lIns="50760" tIns="50760" rIns="50760" bIns="50760"/>
          <a:lstStyle/>
          <a:p>
            <a:pPr algn="ctr">
              <a:lnSpc>
                <a:spcPct val="100000"/>
              </a:lnSpc>
            </a:pPr>
            <a:r>
              <a:rPr lang="en-NZ" sz="2400" b="0" i="1" strike="noStrike" spc="-1" dirty="0">
                <a:solidFill>
                  <a:srgbClr val="000000"/>
                </a:solidFill>
                <a:uFill>
                  <a:solidFill>
                    <a:srgbClr val="FFFFFF"/>
                  </a:solidFill>
                </a:uFill>
                <a:latin typeface="Arial"/>
                <a:ea typeface="Arial"/>
              </a:rPr>
              <a:t>Ian Welch</a:t>
            </a:r>
            <a:endParaRPr lang="en-NZ" sz="1400" b="0" strike="noStrike" spc="-1" dirty="0">
              <a:solidFill>
                <a:srgbClr val="000000"/>
              </a:solidFill>
              <a:uFill>
                <a:solidFill>
                  <a:srgbClr val="FFFFFF"/>
                </a:solidFill>
              </a:uFill>
              <a:latin typeface="Arial"/>
            </a:endParaRPr>
          </a:p>
          <a:p>
            <a:pPr algn="ctr">
              <a:lnSpc>
                <a:spcPct val="100000"/>
              </a:lnSpc>
            </a:pPr>
            <a:r>
              <a:rPr lang="en-NZ" sz="2400" b="0" i="1" strike="noStrike" spc="-1" dirty="0">
                <a:solidFill>
                  <a:srgbClr val="000000"/>
                </a:solidFill>
                <a:uFill>
                  <a:solidFill>
                    <a:srgbClr val="FFFFFF"/>
                  </a:solidFill>
                </a:uFill>
                <a:latin typeface="Arial"/>
                <a:ea typeface="Arial"/>
              </a:rPr>
              <a:t>NWEN 405 - 201</a:t>
            </a:r>
            <a:r>
              <a:rPr lang="en-AU" sz="2400" b="0" i="1" strike="noStrike" spc="-1" dirty="0">
                <a:solidFill>
                  <a:srgbClr val="000000"/>
                </a:solidFill>
                <a:uFill>
                  <a:solidFill>
                    <a:srgbClr val="FFFFFF"/>
                  </a:solidFill>
                </a:uFill>
                <a:latin typeface="Arial"/>
                <a:ea typeface="Arial"/>
              </a:rPr>
              <a:t>7</a:t>
            </a:r>
            <a:endParaRPr lang="en-NZ" sz="1400" b="0" strike="noStrike" spc="-1" dirty="0">
              <a:solidFill>
                <a:srgbClr val="000000"/>
              </a:solidFill>
              <a:uFill>
                <a:solidFill>
                  <a:srgbClr val="FFFFFF"/>
                </a:solidFill>
              </a:uFill>
              <a:latin typeface="Arial"/>
            </a:endParaRPr>
          </a:p>
          <a:p>
            <a:pPr algn="ctr">
              <a:lnSpc>
                <a:spcPct val="100000"/>
              </a:lnSpc>
            </a:pPr>
            <a:r>
              <a:rPr lang="en-NZ" sz="2400" b="0" i="1" strike="noStrike" spc="-1" dirty="0">
                <a:solidFill>
                  <a:srgbClr val="000000"/>
                </a:solidFill>
                <a:uFill>
                  <a:solidFill>
                    <a:srgbClr val="FFFFFF"/>
                  </a:solidFill>
                </a:uFill>
                <a:latin typeface="Arial"/>
                <a:ea typeface="Arial"/>
              </a:rPr>
              <a:t>Slides based upon Stallings &amp; Brown 3</a:t>
            </a:r>
            <a:r>
              <a:rPr lang="en-NZ" sz="2400" b="0" i="1" strike="noStrike" spc="-1" baseline="30000" dirty="0">
                <a:solidFill>
                  <a:srgbClr val="000000"/>
                </a:solidFill>
                <a:uFill>
                  <a:solidFill>
                    <a:srgbClr val="FFFFFF"/>
                  </a:solidFill>
                </a:uFill>
                <a:latin typeface="Arial"/>
                <a:ea typeface="Arial"/>
              </a:rPr>
              <a:t>rd</a:t>
            </a:r>
            <a:r>
              <a:rPr lang="en-NZ" sz="2400" b="0" i="1" strike="noStrike" spc="-1" dirty="0">
                <a:solidFill>
                  <a:srgbClr val="000000"/>
                </a:solidFill>
                <a:uFill>
                  <a:solidFill>
                    <a:srgbClr val="FFFFFF"/>
                  </a:solidFill>
                </a:uFill>
                <a:latin typeface="Arial"/>
                <a:ea typeface="Arial"/>
              </a:rPr>
              <a:t> ed</a:t>
            </a:r>
            <a:endParaRPr lang="en-NZ" sz="1400" b="0" strike="noStrike" spc="-1" dirty="0">
              <a:solidFill>
                <a:srgbClr val="000000"/>
              </a:solidFill>
              <a:uFill>
                <a:solidFill>
                  <a:srgbClr val="FFFFFF"/>
                </a:solidFill>
              </a:uFill>
              <a:latin typeface="Arial"/>
            </a:endParaRPr>
          </a:p>
          <a:p>
            <a:pPr>
              <a:lnSpc>
                <a:spcPct val="100000"/>
              </a:lnSpc>
            </a:pPr>
            <a:endParaRPr lang="en-NZ" sz="1400" b="0" strike="noStrike" spc="-1" dirty="0">
              <a:solidFill>
                <a:srgbClr val="000000"/>
              </a:solidFill>
              <a:uFill>
                <a:solidFill>
                  <a:srgbClr val="FFFFFF"/>
                </a:solidFill>
              </a:uFill>
              <a:latin typeface="Arial"/>
            </a:endParaRPr>
          </a:p>
          <a:p>
            <a:pPr>
              <a:lnSpc>
                <a:spcPct val="100000"/>
              </a:lnSpc>
            </a:pPr>
            <a:endParaRPr lang="en-NZ" sz="1400" b="0" strike="noStrike" spc="-1" dirty="0">
              <a:solidFill>
                <a:srgbClr val="000000"/>
              </a:solidFill>
              <a:uFill>
                <a:solidFill>
                  <a:srgbClr val="FFFFFF"/>
                </a:solidFill>
              </a:uFill>
              <a:latin typeface="Arial"/>
            </a:endParaRPr>
          </a:p>
        </p:txBody>
      </p:sp>
      <p:pic>
        <p:nvPicPr>
          <p:cNvPr id="328" name="Picture 2"/>
          <p:cNvPicPr/>
          <p:nvPr/>
        </p:nvPicPr>
        <p:blipFill>
          <a:blip r:embed="rId2"/>
          <a:stretch/>
        </p:blipFill>
        <p:spPr>
          <a:xfrm>
            <a:off x="2167299" y="2680176"/>
            <a:ext cx="5075474" cy="3254874"/>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err="1" smtClean="0">
                <a:solidFill>
                  <a:srgbClr val="FFB91D"/>
                </a:solidFill>
                <a:uFill>
                  <a:solidFill>
                    <a:srgbClr val="FFFFFF"/>
                  </a:solidFill>
                </a:uFill>
                <a:ea typeface="ＭＳ Ｐゴシック"/>
              </a:rPr>
              <a:t>CloudFlare</a:t>
            </a:r>
            <a:r>
              <a:rPr lang="en-NZ" spc="-1" dirty="0">
                <a:solidFill>
                  <a:srgbClr val="FFB91D"/>
                </a:solidFill>
                <a:uFill>
                  <a:solidFill>
                    <a:srgbClr val="FFFFFF"/>
                  </a:solidFill>
                </a:uFill>
                <a:ea typeface="ＭＳ Ｐゴシック"/>
              </a:rPr>
              <a:t> </a:t>
            </a:r>
            <a:r>
              <a:rPr lang="en-NZ" spc="-1" dirty="0" smtClean="0">
                <a:solidFill>
                  <a:srgbClr val="FFB91D"/>
                </a:solidFill>
                <a:uFill>
                  <a:solidFill>
                    <a:srgbClr val="FFFFFF"/>
                  </a:solidFill>
                </a:uFill>
                <a:ea typeface="ＭＳ Ｐゴシック"/>
              </a:rPr>
              <a:t>Caching</a:t>
            </a:r>
            <a:endParaRPr lang="en-NZ" dirty="0"/>
          </a:p>
        </p:txBody>
      </p:sp>
      <p:sp>
        <p:nvSpPr>
          <p:cNvPr id="3" name="Subtitle 2"/>
          <p:cNvSpPr>
            <a:spLocks noGrp="1"/>
          </p:cNvSpPr>
          <p:nvPr>
            <p:ph type="subTitle"/>
          </p:nvPr>
        </p:nvSpPr>
        <p:spPr>
          <a:xfrm>
            <a:off x="457201" y="1600200"/>
            <a:ext cx="7890932" cy="5257440"/>
          </a:xfrm>
        </p:spPr>
        <p:txBody>
          <a:bodyPr anchor="t" anchorCtr="0"/>
          <a:lstStyle/>
          <a:p>
            <a:r>
              <a:rPr lang="en-NZ" sz="2800" dirty="0" err="1" smtClean="0"/>
              <a:t>CloudFlare</a:t>
            </a:r>
            <a:r>
              <a:rPr lang="en-NZ" sz="2800" dirty="0" smtClean="0"/>
              <a:t> datacentres cache website content globally = content delivery network (CDN).</a:t>
            </a:r>
          </a:p>
          <a:p>
            <a:endParaRPr lang="en-US" sz="2800" dirty="0"/>
          </a:p>
          <a:p>
            <a:r>
              <a:rPr lang="en-US" sz="2800" dirty="0" smtClean="0"/>
              <a:t>All GET requests will hit the cache first (POST passed through).</a:t>
            </a:r>
          </a:p>
          <a:p>
            <a:endParaRPr lang="en-US" sz="2800" dirty="0"/>
          </a:p>
          <a:p>
            <a:r>
              <a:rPr lang="en-US" sz="2800" dirty="0" smtClean="0"/>
              <a:t>A request to a protected site goes to the </a:t>
            </a:r>
            <a:r>
              <a:rPr lang="en-US" sz="2800" dirty="0" err="1" smtClean="0"/>
              <a:t>CloudFlare</a:t>
            </a:r>
            <a:r>
              <a:rPr lang="en-US" sz="2800" dirty="0" smtClean="0"/>
              <a:t> datacenter, served from cache.</a:t>
            </a:r>
          </a:p>
          <a:p>
            <a:endParaRPr lang="en-US" sz="2800" dirty="0"/>
          </a:p>
          <a:p>
            <a:r>
              <a:rPr lang="en-US" sz="2800" dirty="0" err="1" smtClean="0"/>
              <a:t>Anycast</a:t>
            </a:r>
            <a:r>
              <a:rPr lang="en-US" sz="2800" dirty="0" smtClean="0"/>
              <a:t> is “</a:t>
            </a:r>
            <a:r>
              <a:rPr lang="en-NZ" sz="2000" dirty="0" smtClean="0"/>
              <a:t>a </a:t>
            </a:r>
            <a:r>
              <a:rPr lang="en-NZ" sz="2000" dirty="0"/>
              <a:t>network addressing and routing method in which datagrams from a single sender are routed to any one of several destination nodes, selected on the basis of which is the nearest, lowest cost, healthiest, with the least congested route, or some other distance measure</a:t>
            </a:r>
            <a:r>
              <a:rPr lang="en-NZ" sz="2000" dirty="0" smtClean="0"/>
              <a:t>.”</a:t>
            </a:r>
            <a:endParaRPr lang="en-US" sz="2000" dirty="0"/>
          </a:p>
          <a:p>
            <a:endParaRPr lang="en-US" sz="2000" dirty="0" smtClean="0"/>
          </a:p>
          <a:p>
            <a:endParaRPr lang="en-US" sz="2000" dirty="0"/>
          </a:p>
          <a:p>
            <a:endParaRPr lang="en-NZ" sz="2000" dirty="0"/>
          </a:p>
          <a:p>
            <a:endParaRPr lang="en-NZ" dirty="0"/>
          </a:p>
        </p:txBody>
      </p:sp>
    </p:spTree>
    <p:extLst>
      <p:ext uri="{BB962C8B-B14F-4D97-AF65-F5344CB8AC3E}">
        <p14:creationId xmlns:p14="http://schemas.microsoft.com/office/powerpoint/2010/main" val="127552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err="1" smtClean="0">
                <a:solidFill>
                  <a:srgbClr val="FFB91D"/>
                </a:solidFill>
                <a:uFill>
                  <a:solidFill>
                    <a:srgbClr val="FFFFFF"/>
                  </a:solidFill>
                </a:uFill>
                <a:ea typeface="ＭＳ Ｐゴシック"/>
              </a:rPr>
              <a:t>CloudFlare</a:t>
            </a:r>
            <a:r>
              <a:rPr lang="en-NZ" spc="-1" dirty="0">
                <a:solidFill>
                  <a:srgbClr val="FFB91D"/>
                </a:solidFill>
                <a:uFill>
                  <a:solidFill>
                    <a:srgbClr val="FFFFFF"/>
                  </a:solidFill>
                </a:uFill>
                <a:ea typeface="ＭＳ Ｐゴシック"/>
              </a:rPr>
              <a:t> </a:t>
            </a:r>
            <a:r>
              <a:rPr lang="en-NZ" spc="-1" dirty="0" smtClean="0">
                <a:solidFill>
                  <a:srgbClr val="FFB91D"/>
                </a:solidFill>
                <a:uFill>
                  <a:solidFill>
                    <a:srgbClr val="FFFFFF"/>
                  </a:solidFill>
                </a:uFill>
                <a:ea typeface="ＭＳ Ｐゴシック"/>
              </a:rPr>
              <a:t>&amp; </a:t>
            </a:r>
            <a:r>
              <a:rPr lang="en-NZ" spc="-1" dirty="0" err="1" smtClean="0">
                <a:solidFill>
                  <a:srgbClr val="FFB91D"/>
                </a:solidFill>
                <a:uFill>
                  <a:solidFill>
                    <a:srgbClr val="FFFFFF"/>
                  </a:solidFill>
                </a:uFill>
                <a:ea typeface="ＭＳ Ｐゴシック"/>
              </a:rPr>
              <a:t>Anycast</a:t>
            </a:r>
            <a:endParaRPr lang="en-NZ" dirty="0"/>
          </a:p>
        </p:txBody>
      </p:sp>
      <p:sp>
        <p:nvSpPr>
          <p:cNvPr id="3" name="Subtitle 2"/>
          <p:cNvSpPr>
            <a:spLocks noGrp="1"/>
          </p:cNvSpPr>
          <p:nvPr>
            <p:ph type="subTitle"/>
          </p:nvPr>
        </p:nvSpPr>
        <p:spPr>
          <a:xfrm>
            <a:off x="372354" y="1413933"/>
            <a:ext cx="4199466" cy="5257440"/>
          </a:xfrm>
        </p:spPr>
        <p:txBody>
          <a:bodyPr anchor="t" anchorCtr="0"/>
          <a:lstStyle/>
          <a:p>
            <a:r>
              <a:rPr lang="en-US" sz="2800" dirty="0" smtClean="0"/>
              <a:t>How does do client requests get distributed across multiple datacenters?</a:t>
            </a:r>
          </a:p>
          <a:p>
            <a:endParaRPr lang="en-US" sz="2800" dirty="0"/>
          </a:p>
          <a:p>
            <a:r>
              <a:rPr lang="en-US" sz="2800" dirty="0" err="1" smtClean="0"/>
              <a:t>Anycast</a:t>
            </a:r>
            <a:r>
              <a:rPr lang="en-US" sz="2800" dirty="0" smtClean="0"/>
              <a:t> is “</a:t>
            </a:r>
            <a:r>
              <a:rPr lang="en-NZ" sz="2000" dirty="0" smtClean="0"/>
              <a:t>a </a:t>
            </a:r>
            <a:r>
              <a:rPr lang="en-NZ" sz="2000" dirty="0"/>
              <a:t>network addressing and routing method in which datagrams from a single sender are routed to any one of several destination nodes, selected on the basis of which is the nearest, lowest cost, healthiest, with the least congested route, or some other distance measure</a:t>
            </a:r>
            <a:r>
              <a:rPr lang="en-NZ" sz="2000" dirty="0" smtClean="0"/>
              <a:t>.”</a:t>
            </a:r>
            <a:endParaRPr lang="en-US" sz="2000" dirty="0"/>
          </a:p>
          <a:p>
            <a:endParaRPr lang="en-US" sz="2000" dirty="0" smtClean="0"/>
          </a:p>
          <a:p>
            <a:endParaRPr lang="en-US" sz="2000" dirty="0"/>
          </a:p>
          <a:p>
            <a:endParaRPr lang="en-NZ" sz="2000" dirty="0"/>
          </a:p>
          <a:p>
            <a:endParaRPr lang="en-NZ" dirty="0"/>
          </a:p>
        </p:txBody>
      </p:sp>
      <p:pic>
        <p:nvPicPr>
          <p:cNvPr id="5" name="Picture 4"/>
          <p:cNvPicPr>
            <a:picLocks noChangeAspect="1"/>
          </p:cNvPicPr>
          <p:nvPr/>
        </p:nvPicPr>
        <p:blipFill>
          <a:blip r:embed="rId3"/>
          <a:stretch>
            <a:fillRect/>
          </a:stretch>
        </p:blipFill>
        <p:spPr>
          <a:xfrm>
            <a:off x="4239283" y="1413933"/>
            <a:ext cx="4779694" cy="2983971"/>
          </a:xfrm>
          <a:prstGeom prst="rect">
            <a:avLst/>
          </a:prstGeom>
        </p:spPr>
      </p:pic>
    </p:spTree>
    <p:extLst>
      <p:ext uri="{BB962C8B-B14F-4D97-AF65-F5344CB8AC3E}">
        <p14:creationId xmlns:p14="http://schemas.microsoft.com/office/powerpoint/2010/main" val="1791136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err="1" smtClean="0">
                <a:solidFill>
                  <a:srgbClr val="FFB91D"/>
                </a:solidFill>
                <a:uFill>
                  <a:solidFill>
                    <a:srgbClr val="FFFFFF"/>
                  </a:solidFill>
                </a:uFill>
                <a:ea typeface="ＭＳ Ｐゴシック"/>
              </a:rPr>
              <a:t>CloudFlare</a:t>
            </a:r>
            <a:r>
              <a:rPr lang="en-NZ" spc="-1" dirty="0" smtClean="0">
                <a:solidFill>
                  <a:srgbClr val="FFB91D"/>
                </a:solidFill>
                <a:uFill>
                  <a:solidFill>
                    <a:srgbClr val="FFFFFF"/>
                  </a:solidFill>
                </a:uFill>
                <a:ea typeface="ＭＳ Ｐゴシック"/>
              </a:rPr>
              <a:t> </a:t>
            </a:r>
            <a:r>
              <a:rPr lang="en-NZ" spc="-1" dirty="0" err="1" smtClean="0">
                <a:solidFill>
                  <a:srgbClr val="FFB91D"/>
                </a:solidFill>
                <a:uFill>
                  <a:solidFill>
                    <a:srgbClr val="FFFFFF"/>
                  </a:solidFill>
                </a:uFill>
                <a:ea typeface="ＭＳ Ｐゴシック"/>
              </a:rPr>
              <a:t>Anycast</a:t>
            </a:r>
            <a:r>
              <a:rPr lang="en-NZ" spc="-1" dirty="0" smtClean="0">
                <a:solidFill>
                  <a:srgbClr val="FFB91D"/>
                </a:solidFill>
                <a:uFill>
                  <a:solidFill>
                    <a:srgbClr val="FFFFFF"/>
                  </a:solidFill>
                </a:uFill>
                <a:ea typeface="ＭＳ Ｐゴシック"/>
              </a:rPr>
              <a:t> Network</a:t>
            </a:r>
            <a:endParaRPr lang="en-NZ" dirty="0"/>
          </a:p>
        </p:txBody>
      </p:sp>
      <p:pic>
        <p:nvPicPr>
          <p:cNvPr id="6" name="Picture 5"/>
          <p:cNvPicPr>
            <a:picLocks noChangeAspect="1"/>
          </p:cNvPicPr>
          <p:nvPr/>
        </p:nvPicPr>
        <p:blipFill>
          <a:blip r:embed="rId3"/>
          <a:stretch>
            <a:fillRect/>
          </a:stretch>
        </p:blipFill>
        <p:spPr>
          <a:xfrm>
            <a:off x="457200" y="1383346"/>
            <a:ext cx="8253942" cy="4490403"/>
          </a:xfrm>
          <a:prstGeom prst="rect">
            <a:avLst/>
          </a:prstGeom>
        </p:spPr>
      </p:pic>
    </p:spTree>
    <p:extLst>
      <p:ext uri="{BB962C8B-B14F-4D97-AF65-F5344CB8AC3E}">
        <p14:creationId xmlns:p14="http://schemas.microsoft.com/office/powerpoint/2010/main" val="106920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smtClean="0">
                <a:solidFill>
                  <a:srgbClr val="FFB91D"/>
                </a:solidFill>
                <a:uFill>
                  <a:solidFill>
                    <a:srgbClr val="FFFFFF"/>
                  </a:solidFill>
                </a:uFill>
                <a:ea typeface="ＭＳ Ｐゴシック"/>
              </a:rPr>
              <a:t>What’s the Effect?</a:t>
            </a:r>
            <a:endParaRPr lang="en-NZ" dirty="0"/>
          </a:p>
        </p:txBody>
      </p:sp>
      <p:sp>
        <p:nvSpPr>
          <p:cNvPr id="3" name="Subtitle 2"/>
          <p:cNvSpPr>
            <a:spLocks noGrp="1"/>
          </p:cNvSpPr>
          <p:nvPr>
            <p:ph type="subTitle"/>
          </p:nvPr>
        </p:nvSpPr>
        <p:spPr>
          <a:xfrm>
            <a:off x="372354" y="1413933"/>
            <a:ext cx="4199466" cy="5257440"/>
          </a:xfrm>
        </p:spPr>
        <p:txBody>
          <a:bodyPr anchor="t" anchorCtr="0"/>
          <a:lstStyle/>
          <a:p>
            <a:r>
              <a:rPr lang="en-US" sz="2800" dirty="0" smtClean="0"/>
              <a:t>How does do client requests get distributed across multiple datacenters?</a:t>
            </a:r>
          </a:p>
          <a:p>
            <a:endParaRPr lang="en-US" sz="2800" dirty="0"/>
          </a:p>
          <a:p>
            <a:r>
              <a:rPr lang="en-US" sz="2800" dirty="0" err="1" smtClean="0"/>
              <a:t>Anycast</a:t>
            </a:r>
            <a:r>
              <a:rPr lang="en-US" sz="2800" dirty="0" smtClean="0"/>
              <a:t> is “</a:t>
            </a:r>
            <a:r>
              <a:rPr lang="en-NZ" sz="2000" dirty="0" smtClean="0"/>
              <a:t>a </a:t>
            </a:r>
            <a:r>
              <a:rPr lang="en-NZ" sz="2000" dirty="0"/>
              <a:t>network addressing and routing method in which datagrams from a single sender are routed to any one of several destination nodes, selected on the basis of which is the nearest, lowest cost, healthiest, with the least congested route, or some other distance measure</a:t>
            </a:r>
            <a:r>
              <a:rPr lang="en-NZ" sz="2000" dirty="0" smtClean="0"/>
              <a:t>.”</a:t>
            </a:r>
            <a:endParaRPr lang="en-US" sz="2000" dirty="0"/>
          </a:p>
          <a:p>
            <a:endParaRPr lang="en-US" sz="2000" dirty="0" smtClean="0"/>
          </a:p>
          <a:p>
            <a:endParaRPr lang="en-US" sz="2000" dirty="0"/>
          </a:p>
          <a:p>
            <a:endParaRPr lang="en-NZ" sz="2000" dirty="0"/>
          </a:p>
          <a:p>
            <a:endParaRPr lang="en-NZ" dirty="0"/>
          </a:p>
        </p:txBody>
      </p:sp>
      <p:pic>
        <p:nvPicPr>
          <p:cNvPr id="5" name="Picture 4"/>
          <p:cNvPicPr>
            <a:picLocks noChangeAspect="1"/>
          </p:cNvPicPr>
          <p:nvPr/>
        </p:nvPicPr>
        <p:blipFill>
          <a:blip r:embed="rId3"/>
          <a:stretch>
            <a:fillRect/>
          </a:stretch>
        </p:blipFill>
        <p:spPr>
          <a:xfrm>
            <a:off x="4239283" y="1413933"/>
            <a:ext cx="4779694" cy="2983971"/>
          </a:xfrm>
          <a:prstGeom prst="rect">
            <a:avLst/>
          </a:prstGeom>
        </p:spPr>
      </p:pic>
    </p:spTree>
    <p:extLst>
      <p:ext uri="{BB962C8B-B14F-4D97-AF65-F5344CB8AC3E}">
        <p14:creationId xmlns:p14="http://schemas.microsoft.com/office/powerpoint/2010/main" val="197363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457200" y="274680"/>
            <a:ext cx="8229240" cy="1325160"/>
          </a:xfrm>
          <a:prstGeom prst="rect">
            <a:avLst/>
          </a:prstGeom>
          <a:noFill/>
          <a:ln>
            <a:noFill/>
          </a:ln>
        </p:spPr>
        <p:txBody>
          <a:bodyPr tIns="91440" bIns="91440"/>
          <a:lstStyle/>
          <a:p>
            <a:pPr algn="ctr">
              <a:lnSpc>
                <a:spcPct val="100000"/>
              </a:lnSpc>
            </a:pPr>
            <a:r>
              <a:rPr lang="en-NZ" sz="4400" b="0" strike="noStrike" spc="-1" dirty="0">
                <a:solidFill>
                  <a:srgbClr val="FFB91D"/>
                </a:solidFill>
                <a:uFill>
                  <a:solidFill>
                    <a:srgbClr val="FFFFFF"/>
                  </a:solidFill>
                </a:uFill>
                <a:latin typeface="Arial"/>
                <a:ea typeface="ＭＳ Ｐゴシック"/>
              </a:rPr>
              <a:t>Detection and Filtering</a:t>
            </a:r>
            <a:endParaRPr lang="en-NZ" sz="1400" b="0" strike="noStrike" spc="-1" dirty="0">
              <a:solidFill>
                <a:srgbClr val="000000"/>
              </a:solidFill>
              <a:uFill>
                <a:solidFill>
                  <a:srgbClr val="FFFFFF"/>
                </a:solidFill>
              </a:uFill>
              <a:latin typeface="Arial"/>
            </a:endParaRPr>
          </a:p>
        </p:txBody>
      </p:sp>
      <p:sp>
        <p:nvSpPr>
          <p:cNvPr id="410" name="TextShape 2"/>
          <p:cNvSpPr txBox="1"/>
          <p:nvPr/>
        </p:nvSpPr>
        <p:spPr>
          <a:xfrm>
            <a:off x="549000" y="3854880"/>
            <a:ext cx="8229240" cy="2180160"/>
          </a:xfrm>
          <a:prstGeom prst="rect">
            <a:avLst/>
          </a:prstGeom>
          <a:noFill/>
          <a:ln>
            <a:noFill/>
          </a:ln>
        </p:spPr>
        <p:txBody>
          <a:bodyPr tIns="91440" bIns="91440"/>
          <a:lstStyle/>
          <a:p>
            <a:pPr marL="203040">
              <a:lnSpc>
                <a:spcPct val="100000"/>
              </a:lnSpc>
            </a:pPr>
            <a:r>
              <a:rPr lang="en-NZ" sz="2800" b="0" strike="noStrike" spc="-1" dirty="0" err="1">
                <a:solidFill>
                  <a:srgbClr val="000000"/>
                </a:solidFill>
                <a:uFill>
                  <a:solidFill>
                    <a:srgbClr val="FFFFFF"/>
                  </a:solidFill>
                </a:uFill>
                <a:latin typeface="Arial"/>
                <a:ea typeface="Arial"/>
              </a:rPr>
              <a:t>Antispoofing</a:t>
            </a:r>
            <a:r>
              <a:rPr lang="en-NZ" sz="2800" b="0" strike="noStrike" spc="-1" dirty="0">
                <a:solidFill>
                  <a:srgbClr val="000000"/>
                </a:solidFill>
                <a:uFill>
                  <a:solidFill>
                    <a:srgbClr val="FFFFFF"/>
                  </a:solidFill>
                </a:uFill>
                <a:latin typeface="Arial"/>
                <a:ea typeface="Arial"/>
              </a:rPr>
              <a:t>, </a:t>
            </a:r>
            <a:r>
              <a:rPr lang="en-NZ" sz="2800" b="0" strike="noStrike" spc="-1" dirty="0" smtClean="0">
                <a:solidFill>
                  <a:srgbClr val="000000"/>
                </a:solidFill>
                <a:uFill>
                  <a:solidFill>
                    <a:srgbClr val="FFFFFF"/>
                  </a:solidFill>
                </a:uFill>
                <a:latin typeface="Arial"/>
                <a:ea typeface="Arial"/>
              </a:rPr>
              <a:t>blocking </a:t>
            </a:r>
            <a:r>
              <a:rPr lang="en-NZ" sz="2800" b="0" strike="noStrike" spc="-1" dirty="0">
                <a:solidFill>
                  <a:srgbClr val="000000"/>
                </a:solidFill>
                <a:uFill>
                  <a:solidFill>
                    <a:srgbClr val="FFFFFF"/>
                  </a:solidFill>
                </a:uFill>
                <a:latin typeface="Arial"/>
                <a:ea typeface="Arial"/>
              </a:rPr>
              <a:t>broadcast, and rate limiting filters should have been implemented </a:t>
            </a:r>
            <a:endParaRPr lang="en-NZ" sz="1400" b="0" strike="noStrike" spc="-1" dirty="0">
              <a:solidFill>
                <a:srgbClr val="000000"/>
              </a:solidFill>
              <a:uFill>
                <a:solidFill>
                  <a:srgbClr val="FFFFFF"/>
                </a:solidFill>
              </a:uFill>
              <a:latin typeface="Arial"/>
            </a:endParaRPr>
          </a:p>
          <a:p>
            <a:pPr marL="203040">
              <a:lnSpc>
                <a:spcPct val="100000"/>
              </a:lnSpc>
            </a:pPr>
            <a:r>
              <a:rPr lang="en-NZ" sz="2800" b="0" strike="noStrike" spc="-1" dirty="0">
                <a:solidFill>
                  <a:srgbClr val="000000"/>
                </a:solidFill>
                <a:uFill>
                  <a:solidFill>
                    <a:srgbClr val="FFFFFF"/>
                  </a:solidFill>
                </a:uFill>
                <a:latin typeface="Arial"/>
                <a:ea typeface="Arial"/>
              </a:rPr>
              <a:t>Ideally have network monitors and IDS to detect and notify abnormal traffic patterns</a:t>
            </a:r>
            <a:endParaRPr lang="en-NZ" sz="1400" b="0" strike="noStrike" spc="-1" dirty="0">
              <a:solidFill>
                <a:srgbClr val="000000"/>
              </a:solidFill>
              <a:uFill>
                <a:solidFill>
                  <a:srgbClr val="FFFFFF"/>
                </a:solidFill>
              </a:uFill>
              <a:latin typeface="Arial"/>
            </a:endParaRPr>
          </a:p>
        </p:txBody>
      </p:sp>
      <p:sp>
        <p:nvSpPr>
          <p:cNvPr id="411" name="CustomShape 3"/>
          <p:cNvSpPr/>
          <p:nvPr/>
        </p:nvSpPr>
        <p:spPr>
          <a:xfrm>
            <a:off x="1322640" y="1637189"/>
            <a:ext cx="6377040" cy="575640"/>
          </a:xfrm>
          <a:prstGeom prst="rect">
            <a:avLst/>
          </a:prstGeom>
          <a:gradFill>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a:gradFill>
          <a:ln>
            <a:solidFill>
              <a:schemeClr val="accent1">
                <a:hueOff val="0"/>
                <a:satOff val="0"/>
                <a:lumOff val="0"/>
                <a:alphaOff val="0"/>
              </a:schemeClr>
            </a:solidFill>
            <a:round/>
          </a:ln>
          <a:effectLst>
            <a:outerShdw blurRad="40000" dist="23000" dir="5400000" rotWithShape="0">
              <a:srgbClr val="000000">
                <a:alpha val="35000"/>
              </a:srgbClr>
            </a:outerShdw>
          </a:effectLst>
        </p:spPr>
        <p:style>
          <a:lnRef idx="1">
            <a:scrgbClr r="0" g="0" b="0"/>
          </a:lnRef>
          <a:fillRef idx="0">
            <a:scrgbClr r="0" g="0" b="0"/>
          </a:fillRef>
          <a:effectRef idx="2">
            <a:scrgbClr r="0" g="0" b="0"/>
          </a:effectRef>
          <a:fontRef idx="minor"/>
        </p:style>
        <p:txBody>
          <a:bodyPr lIns="170640" tIns="97560" rIns="170640" bIns="97560" anchor="ctr"/>
          <a:lstStyle/>
          <a:p>
            <a:pPr algn="ctr">
              <a:lnSpc>
                <a:spcPct val="90000"/>
              </a:lnSpc>
            </a:pPr>
            <a:r>
              <a:rPr lang="en-NZ" sz="2400" b="0" strike="noStrike" spc="-1">
                <a:solidFill>
                  <a:srgbClr val="FFFFFF"/>
                </a:solidFill>
                <a:uFill>
                  <a:solidFill>
                    <a:srgbClr val="FFFFFF"/>
                  </a:solidFill>
                </a:uFill>
                <a:latin typeface="Arial"/>
                <a:ea typeface="ＭＳ Ｐゴシック"/>
              </a:rPr>
              <a:t> Good Incident Response Plan</a:t>
            </a:r>
            <a:endParaRPr lang="en-NZ" sz="1400" b="0" strike="noStrike" spc="-1">
              <a:solidFill>
                <a:srgbClr val="000000"/>
              </a:solidFill>
              <a:uFill>
                <a:solidFill>
                  <a:srgbClr val="FFFFFF"/>
                </a:solidFill>
              </a:uFill>
              <a:latin typeface="Arial"/>
            </a:endParaRPr>
          </a:p>
        </p:txBody>
      </p:sp>
      <p:sp>
        <p:nvSpPr>
          <p:cNvPr id="412" name="CustomShape 4"/>
          <p:cNvSpPr/>
          <p:nvPr/>
        </p:nvSpPr>
        <p:spPr>
          <a:xfrm>
            <a:off x="1322640" y="2213189"/>
            <a:ext cx="6377040" cy="1152360"/>
          </a:xfrm>
          <a:prstGeom prst="rect">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1">
            <a:scrgbClr r="0" g="0" b="0"/>
          </a:lnRef>
          <a:fillRef idx="0">
            <a:scrgbClr r="0" g="0" b="0"/>
          </a:fillRef>
          <a:effectRef idx="0">
            <a:scrgbClr r="0" g="0" b="0"/>
          </a:effectRef>
          <a:fontRef idx="minor"/>
        </p:style>
        <p:txBody>
          <a:bodyPr lIns="106560" tIns="106560" rIns="142200" bIns="160200"/>
          <a:lstStyle/>
          <a:p>
            <a:pPr marL="228600" lvl="1" indent="-228240">
              <a:lnSpc>
                <a:spcPct val="90000"/>
              </a:lnSpc>
              <a:buClr>
                <a:srgbClr val="000000"/>
              </a:buClr>
              <a:buFont typeface="Symbol" charset="2"/>
              <a:buChar char=""/>
            </a:pPr>
            <a:r>
              <a:rPr lang="en-NZ" sz="2000" b="0" strike="noStrike" spc="-1">
                <a:solidFill>
                  <a:srgbClr val="000000"/>
                </a:solidFill>
                <a:uFill>
                  <a:solidFill>
                    <a:srgbClr val="FFFFFF"/>
                  </a:solidFill>
                </a:uFill>
                <a:latin typeface="Arial"/>
                <a:ea typeface="Arial"/>
              </a:rPr>
              <a:t>Details on how to contact technical personal for ISP </a:t>
            </a:r>
            <a:endParaRPr lang="en-NZ" sz="1400" b="0" strike="noStrike" spc="-1">
              <a:solidFill>
                <a:srgbClr val="000000"/>
              </a:solidFill>
              <a:uFill>
                <a:solidFill>
                  <a:srgbClr val="FFFFFF"/>
                </a:solidFill>
              </a:uFill>
              <a:latin typeface="Arial"/>
            </a:endParaRPr>
          </a:p>
          <a:p>
            <a:pPr marL="228600" lvl="1" indent="-228240">
              <a:lnSpc>
                <a:spcPct val="90000"/>
              </a:lnSpc>
              <a:buClr>
                <a:srgbClr val="000000"/>
              </a:buClr>
              <a:buFont typeface="Symbol" charset="2"/>
              <a:buChar char=""/>
            </a:pPr>
            <a:r>
              <a:rPr lang="en-NZ" sz="2000" b="0" strike="noStrike" spc="-1">
                <a:solidFill>
                  <a:srgbClr val="000000"/>
                </a:solidFill>
                <a:uFill>
                  <a:solidFill>
                    <a:srgbClr val="FFFFFF"/>
                  </a:solidFill>
                </a:uFill>
                <a:latin typeface="Arial"/>
                <a:ea typeface="Arial"/>
              </a:rPr>
              <a:t>Needed to impose traffic filtering upstream</a:t>
            </a:r>
            <a:endParaRPr lang="en-NZ" sz="1400" b="0" strike="noStrike" spc="-1">
              <a:solidFill>
                <a:srgbClr val="000000"/>
              </a:solidFill>
              <a:uFill>
                <a:solidFill>
                  <a:srgbClr val="FFFFFF"/>
                </a:solidFill>
              </a:uFill>
              <a:latin typeface="Arial"/>
            </a:endParaRPr>
          </a:p>
          <a:p>
            <a:pPr marL="228600" lvl="1" indent="-228240">
              <a:lnSpc>
                <a:spcPct val="90000"/>
              </a:lnSpc>
              <a:buClr>
                <a:srgbClr val="000000"/>
              </a:buClr>
              <a:buFont typeface="Symbol" charset="2"/>
              <a:buChar char=""/>
            </a:pPr>
            <a:r>
              <a:rPr lang="en-NZ" sz="2000" b="0" strike="noStrike" spc="-1">
                <a:solidFill>
                  <a:srgbClr val="000000"/>
                </a:solidFill>
                <a:uFill>
                  <a:solidFill>
                    <a:srgbClr val="FFFFFF"/>
                  </a:solidFill>
                </a:uFill>
                <a:latin typeface="Arial"/>
                <a:ea typeface="Arial"/>
              </a:rPr>
              <a:t>Details of how to respond to the attack</a:t>
            </a:r>
            <a:endParaRPr lang="en-NZ"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smtClean="0">
                <a:solidFill>
                  <a:srgbClr val="FFB91D"/>
                </a:solidFill>
                <a:uFill>
                  <a:solidFill>
                    <a:srgbClr val="FFFFFF"/>
                  </a:solidFill>
                </a:uFill>
                <a:ea typeface="ＭＳ Ｐゴシック"/>
              </a:rPr>
              <a:t>Detection Methods</a:t>
            </a:r>
            <a:endParaRPr lang="en-NZ" dirty="0"/>
          </a:p>
        </p:txBody>
      </p:sp>
      <p:sp>
        <p:nvSpPr>
          <p:cNvPr id="3" name="Subtitle 2"/>
          <p:cNvSpPr>
            <a:spLocks noGrp="1"/>
          </p:cNvSpPr>
          <p:nvPr>
            <p:ph type="subTitle"/>
          </p:nvPr>
        </p:nvSpPr>
        <p:spPr>
          <a:xfrm>
            <a:off x="372353" y="1413933"/>
            <a:ext cx="8043513" cy="5257440"/>
          </a:xfrm>
        </p:spPr>
        <p:txBody>
          <a:bodyPr anchor="t" anchorCtr="0"/>
          <a:lstStyle/>
          <a:p>
            <a:r>
              <a:rPr lang="en-US" sz="2800" dirty="0" smtClean="0"/>
              <a:t>Volumetric (not so good for flash crowds).</a:t>
            </a:r>
          </a:p>
          <a:p>
            <a:endParaRPr lang="en-US" sz="2800" dirty="0"/>
          </a:p>
          <a:p>
            <a:r>
              <a:rPr lang="en-US" sz="2800" dirty="0" smtClean="0"/>
              <a:t>Entropy (look at flows, how random or regular).</a:t>
            </a:r>
          </a:p>
          <a:p>
            <a:endParaRPr lang="en-US" sz="2800" dirty="0"/>
          </a:p>
          <a:p>
            <a:r>
              <a:rPr lang="en-US" sz="2800" dirty="0" smtClean="0"/>
              <a:t>Correlation based approaches.</a:t>
            </a:r>
          </a:p>
          <a:p>
            <a:endParaRPr lang="en-US" sz="2800" dirty="0"/>
          </a:p>
          <a:p>
            <a:r>
              <a:rPr lang="en-US" sz="2800" dirty="0" smtClean="0"/>
              <a:t>Machine learning (pattern matching).</a:t>
            </a:r>
          </a:p>
          <a:p>
            <a:endParaRPr lang="en-US" sz="2800" dirty="0"/>
          </a:p>
          <a:p>
            <a:r>
              <a:rPr lang="en-US" sz="2800" i="1" dirty="0" smtClean="0"/>
              <a:t>Key issue for all of these – what is normal behavior?</a:t>
            </a:r>
            <a:endParaRPr lang="en-US" sz="2000" i="1" dirty="0"/>
          </a:p>
          <a:p>
            <a:endParaRPr lang="en-US" sz="2000" dirty="0" smtClean="0"/>
          </a:p>
          <a:p>
            <a:endParaRPr lang="en-US" sz="2000" dirty="0"/>
          </a:p>
          <a:p>
            <a:endParaRPr lang="en-NZ" sz="2000" dirty="0"/>
          </a:p>
          <a:p>
            <a:endParaRPr lang="en-NZ" dirty="0"/>
          </a:p>
        </p:txBody>
      </p:sp>
    </p:spTree>
    <p:extLst>
      <p:ext uri="{BB962C8B-B14F-4D97-AF65-F5344CB8AC3E}">
        <p14:creationId xmlns:p14="http://schemas.microsoft.com/office/powerpoint/2010/main" val="2400845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57200" y="274680"/>
            <a:ext cx="8229240" cy="1109160"/>
          </a:xfrm>
          <a:prstGeom prst="rect">
            <a:avLst/>
          </a:prstGeom>
          <a:noFill/>
          <a:ln>
            <a:noFill/>
          </a:ln>
        </p:spPr>
        <p:txBody>
          <a:bodyPr tIns="91440" bIns="91440"/>
          <a:lstStyle/>
          <a:p>
            <a:pPr algn="ctr">
              <a:lnSpc>
                <a:spcPct val="100000"/>
              </a:lnSpc>
            </a:pPr>
            <a:r>
              <a:rPr lang="en-NZ" sz="4400" b="0" strike="noStrike" spc="-1">
                <a:solidFill>
                  <a:srgbClr val="FFB91D"/>
                </a:solidFill>
                <a:uFill>
                  <a:solidFill>
                    <a:srgbClr val="FFFFFF"/>
                  </a:solidFill>
                </a:uFill>
                <a:latin typeface="Arial"/>
                <a:ea typeface="ＭＳ Ｐゴシック"/>
              </a:rPr>
              <a:t>Traceback and Identification</a:t>
            </a:r>
            <a:endParaRPr lang="en-NZ" sz="1400" b="0" strike="noStrike" spc="-1">
              <a:solidFill>
                <a:srgbClr val="000000"/>
              </a:solidFill>
              <a:uFill>
                <a:solidFill>
                  <a:srgbClr val="FFFFFF"/>
                </a:solidFill>
              </a:uFill>
              <a:latin typeface="Arial"/>
            </a:endParaRPr>
          </a:p>
        </p:txBody>
      </p:sp>
      <p:sp>
        <p:nvSpPr>
          <p:cNvPr id="414" name="TextShape 2"/>
          <p:cNvSpPr txBox="1"/>
          <p:nvPr/>
        </p:nvSpPr>
        <p:spPr>
          <a:xfrm>
            <a:off x="457200" y="1253520"/>
            <a:ext cx="8229240" cy="4430880"/>
          </a:xfrm>
          <a:prstGeom prst="rect">
            <a:avLst/>
          </a:prstGeom>
          <a:noFill/>
          <a:ln>
            <a:noFill/>
          </a:ln>
        </p:spPr>
        <p:txBody>
          <a:bodyPr tIns="91440" bIns="91440"/>
          <a:lstStyle/>
          <a:p>
            <a:pPr marL="203040">
              <a:lnSpc>
                <a:spcPct val="110000"/>
              </a:lnSpc>
            </a:pPr>
            <a:r>
              <a:rPr lang="en-NZ" sz="2000" b="0" strike="noStrike" spc="-1" dirty="0">
                <a:solidFill>
                  <a:srgbClr val="000000"/>
                </a:solidFill>
                <a:uFill>
                  <a:solidFill>
                    <a:srgbClr val="FFFFFF"/>
                  </a:solidFill>
                </a:uFill>
                <a:latin typeface="Arial"/>
                <a:ea typeface="ＭＳ Ｐゴシック"/>
              </a:rPr>
              <a:t>Identify type of attack</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Capture and </a:t>
            </a:r>
            <a:r>
              <a:rPr lang="en-NZ" sz="2000" b="0" strike="noStrike" spc="-1" dirty="0" err="1">
                <a:solidFill>
                  <a:srgbClr val="000000"/>
                </a:solidFill>
                <a:uFill>
                  <a:solidFill>
                    <a:srgbClr val="FFFFFF"/>
                  </a:solidFill>
                </a:uFill>
                <a:latin typeface="Arial"/>
                <a:ea typeface="Arial"/>
              </a:rPr>
              <a:t>analyze</a:t>
            </a:r>
            <a:r>
              <a:rPr lang="en-NZ" sz="2000" b="0" strike="noStrike" spc="-1" dirty="0">
                <a:solidFill>
                  <a:srgbClr val="000000"/>
                </a:solidFill>
                <a:uFill>
                  <a:solidFill>
                    <a:srgbClr val="FFFFFF"/>
                  </a:solidFill>
                </a:uFill>
                <a:latin typeface="Arial"/>
                <a:ea typeface="Arial"/>
              </a:rPr>
              <a:t> packets </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Design filters to block attack traffic upstream</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Or identify and correct system/application bug</a:t>
            </a:r>
            <a:endParaRPr lang="en-NZ" sz="1400" b="0" strike="noStrike" spc="-1" dirty="0">
              <a:solidFill>
                <a:srgbClr val="000000"/>
              </a:solidFill>
              <a:uFill>
                <a:solidFill>
                  <a:srgbClr val="FFFFFF"/>
                </a:solidFill>
              </a:uFill>
              <a:latin typeface="Arial"/>
            </a:endParaRPr>
          </a:p>
          <a:p>
            <a:pPr marL="203040">
              <a:lnSpc>
                <a:spcPct val="110000"/>
              </a:lnSpc>
            </a:pPr>
            <a:r>
              <a:rPr lang="en-NZ" sz="2000" b="0" strike="noStrike" spc="-1" dirty="0">
                <a:solidFill>
                  <a:srgbClr val="000000"/>
                </a:solidFill>
                <a:uFill>
                  <a:solidFill>
                    <a:srgbClr val="FFFFFF"/>
                  </a:solidFill>
                </a:uFill>
                <a:latin typeface="Arial"/>
                <a:ea typeface="ＭＳ Ｐゴシック"/>
              </a:rPr>
              <a:t>Have ISP trace packet flow back to source</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May be difficult and time consuming</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Necessary if planning legal action</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ＭＳ Ｐゴシック"/>
              </a:rPr>
              <a:t>Implement contingency plan</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ＭＳ Ｐゴシック"/>
              </a:rPr>
              <a:t>- </a:t>
            </a:r>
            <a:r>
              <a:rPr lang="en-NZ" sz="2000" b="0" strike="noStrike" spc="-1" dirty="0">
                <a:solidFill>
                  <a:srgbClr val="000000"/>
                </a:solidFill>
                <a:uFill>
                  <a:solidFill>
                    <a:srgbClr val="FFFFFF"/>
                  </a:solidFill>
                </a:uFill>
                <a:latin typeface="Arial"/>
                <a:ea typeface="Arial"/>
              </a:rPr>
              <a:t>Switch to alternate backup </a:t>
            </a:r>
            <a:r>
              <a:rPr lang="en-NZ" sz="2000" b="0" strike="noStrike" spc="-1" dirty="0" smtClean="0">
                <a:solidFill>
                  <a:srgbClr val="000000"/>
                </a:solidFill>
                <a:uFill>
                  <a:solidFill>
                    <a:srgbClr val="FFFFFF"/>
                  </a:solidFill>
                </a:uFill>
                <a:latin typeface="Arial"/>
                <a:ea typeface="Arial"/>
              </a:rPr>
              <a:t>servers if can’t recover</a:t>
            </a:r>
            <a:endParaRPr lang="en-NZ" sz="1400" b="0" strike="noStrike" spc="-1" dirty="0">
              <a:solidFill>
                <a:srgbClr val="000000"/>
              </a:solidFill>
              <a:uFill>
                <a:solidFill>
                  <a:srgbClr val="FFFFFF"/>
                </a:solidFill>
              </a:uFill>
              <a:latin typeface="Arial"/>
            </a:endParaRPr>
          </a:p>
          <a:p>
            <a:pPr marL="343080" indent="-139320">
              <a:lnSpc>
                <a:spcPct val="110000"/>
              </a:lnSpc>
              <a:buClr>
                <a:srgbClr val="CCCCFF"/>
              </a:buClr>
              <a:buSzPct val="80000"/>
              <a:buFont typeface="Arial"/>
              <a:buChar char="-"/>
            </a:pPr>
            <a:r>
              <a:rPr lang="en-NZ" sz="2000" b="0" strike="noStrike" spc="-1" dirty="0">
                <a:solidFill>
                  <a:srgbClr val="000000"/>
                </a:solidFill>
                <a:uFill>
                  <a:solidFill>
                    <a:srgbClr val="FFFFFF"/>
                  </a:solidFill>
                </a:uFill>
                <a:latin typeface="Arial"/>
                <a:ea typeface="Arial"/>
              </a:rPr>
              <a:t>- Commission new servers at a new site with new </a:t>
            </a:r>
            <a:r>
              <a:rPr lang="en-NZ" sz="2000" b="0" strike="noStrike" spc="-1" dirty="0" smtClean="0">
                <a:solidFill>
                  <a:srgbClr val="000000"/>
                </a:solidFill>
                <a:uFill>
                  <a:solidFill>
                    <a:srgbClr val="FFFFFF"/>
                  </a:solidFill>
                </a:uFill>
                <a:latin typeface="Arial"/>
                <a:ea typeface="Arial"/>
              </a:rPr>
              <a:t>addresses</a:t>
            </a:r>
          </a:p>
          <a:p>
            <a:pPr marL="343080" indent="-139320">
              <a:lnSpc>
                <a:spcPct val="110000"/>
              </a:lnSpc>
              <a:buClr>
                <a:srgbClr val="CCCCFF"/>
              </a:buClr>
              <a:buSzPct val="80000"/>
              <a:buFont typeface="Arial"/>
              <a:buChar char="-"/>
            </a:pPr>
            <a:r>
              <a:rPr lang="en-US" sz="2000" spc="-1" dirty="0" smtClean="0">
                <a:solidFill>
                  <a:srgbClr val="000000"/>
                </a:solidFill>
                <a:uFill>
                  <a:solidFill>
                    <a:srgbClr val="FFFFFF"/>
                  </a:solidFill>
                </a:uFill>
                <a:latin typeface="Arial"/>
              </a:rPr>
              <a:t>- Have alternate way to communicate with staff</a:t>
            </a:r>
            <a:endParaRPr lang="en-NZ" sz="1400" b="0" strike="noStrike" spc="-1" dirty="0">
              <a:solidFill>
                <a:srgbClr val="000000"/>
              </a:solidFill>
              <a:uFill>
                <a:solidFill>
                  <a:srgbClr val="FFFFFF"/>
                </a:solidFill>
              </a:uFill>
              <a:latin typeface="Arial"/>
            </a:endParaRPr>
          </a:p>
        </p:txBody>
      </p:sp>
      <p:pic>
        <p:nvPicPr>
          <p:cNvPr id="415" name="Picture 5"/>
          <p:cNvPicPr/>
          <p:nvPr/>
        </p:nvPicPr>
        <p:blipFill>
          <a:blip r:embed="rId3"/>
          <a:stretch/>
        </p:blipFill>
        <p:spPr>
          <a:xfrm>
            <a:off x="6862320" y="2796120"/>
            <a:ext cx="2281320" cy="23662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57200" y="274680"/>
            <a:ext cx="8229240" cy="1109160"/>
          </a:xfrm>
          <a:prstGeom prst="rect">
            <a:avLst/>
          </a:prstGeom>
          <a:noFill/>
          <a:ln>
            <a:noFill/>
          </a:ln>
        </p:spPr>
        <p:txBody>
          <a:bodyPr tIns="91440" bIns="91440"/>
          <a:lstStyle/>
          <a:p>
            <a:pPr algn="ctr">
              <a:lnSpc>
                <a:spcPct val="100000"/>
              </a:lnSpc>
            </a:pPr>
            <a:r>
              <a:rPr lang="en-NZ" sz="4400" b="0" strike="noStrike" spc="-1" dirty="0" smtClean="0">
                <a:solidFill>
                  <a:srgbClr val="FFB91D"/>
                </a:solidFill>
                <a:uFill>
                  <a:solidFill>
                    <a:srgbClr val="FFFFFF"/>
                  </a:solidFill>
                </a:uFill>
                <a:latin typeface="Arial"/>
                <a:ea typeface="ＭＳ Ｐゴシック"/>
              </a:rPr>
              <a:t>Summary</a:t>
            </a:r>
            <a:endParaRPr lang="en-NZ" sz="1400" b="0" strike="noStrike" spc="-1" dirty="0">
              <a:solidFill>
                <a:srgbClr val="000000"/>
              </a:solidFill>
              <a:uFill>
                <a:solidFill>
                  <a:srgbClr val="FFFFFF"/>
                </a:solidFill>
              </a:uFill>
              <a:latin typeface="Arial"/>
            </a:endParaRPr>
          </a:p>
        </p:txBody>
      </p:sp>
      <p:sp>
        <p:nvSpPr>
          <p:cNvPr id="414" name="TextShape 2"/>
          <p:cNvSpPr txBox="1"/>
          <p:nvPr/>
        </p:nvSpPr>
        <p:spPr>
          <a:xfrm>
            <a:off x="457200" y="1253520"/>
            <a:ext cx="8229240" cy="4430880"/>
          </a:xfrm>
          <a:prstGeom prst="rect">
            <a:avLst/>
          </a:prstGeom>
          <a:noFill/>
          <a:ln>
            <a:noFill/>
          </a:ln>
        </p:spPr>
        <p:txBody>
          <a:bodyPr tIns="91440" bIns="91440"/>
          <a:lstStyle/>
          <a:p>
            <a:pPr marL="203040">
              <a:lnSpc>
                <a:spcPct val="110000"/>
              </a:lnSpc>
            </a:pPr>
            <a:r>
              <a:rPr lang="en-US" sz="2000" b="0" strike="noStrike" spc="-1" dirty="0" smtClean="0">
                <a:solidFill>
                  <a:srgbClr val="000000"/>
                </a:solidFill>
                <a:uFill>
                  <a:solidFill>
                    <a:srgbClr val="FFFFFF"/>
                  </a:solidFill>
                </a:uFill>
                <a:latin typeface="Arial"/>
                <a:ea typeface="ＭＳ Ｐゴシック"/>
              </a:rPr>
              <a:t>Four main techniques.</a:t>
            </a:r>
          </a:p>
          <a:p>
            <a:pPr marL="203040">
              <a:lnSpc>
                <a:spcPct val="110000"/>
              </a:lnSpc>
            </a:pPr>
            <a:endParaRPr lang="en-US" sz="2000" spc="-1" dirty="0">
              <a:solidFill>
                <a:srgbClr val="000000"/>
              </a:solidFill>
              <a:uFill>
                <a:solidFill>
                  <a:srgbClr val="FFFFFF"/>
                </a:solidFill>
              </a:uFill>
              <a:latin typeface="Arial"/>
              <a:ea typeface="ＭＳ Ｐゴシック"/>
            </a:endParaRPr>
          </a:p>
          <a:p>
            <a:pPr marL="203040">
              <a:lnSpc>
                <a:spcPct val="110000"/>
              </a:lnSpc>
            </a:pPr>
            <a:r>
              <a:rPr lang="en-US" sz="2000" b="0" strike="noStrike" spc="-1" dirty="0" smtClean="0">
                <a:solidFill>
                  <a:srgbClr val="000000"/>
                </a:solidFill>
                <a:uFill>
                  <a:solidFill>
                    <a:srgbClr val="FFFFFF"/>
                  </a:solidFill>
                </a:uFill>
                <a:latin typeface="Arial"/>
                <a:ea typeface="ＭＳ Ｐゴシック"/>
              </a:rPr>
              <a:t>Looked at instances of filtering, using backup resources, resource consumption and some of the methods for detection.</a:t>
            </a:r>
          </a:p>
          <a:p>
            <a:pPr marL="203040">
              <a:lnSpc>
                <a:spcPct val="110000"/>
              </a:lnSpc>
            </a:pPr>
            <a:endParaRPr lang="en-NZ" sz="14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830050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451080" y="39240"/>
            <a:ext cx="8229240" cy="1395360"/>
          </a:xfrm>
          <a:prstGeom prst="rect">
            <a:avLst/>
          </a:prstGeom>
          <a:noFill/>
          <a:ln>
            <a:noFill/>
          </a:ln>
        </p:spPr>
        <p:txBody>
          <a:bodyPr lIns="84240" tIns="42120" rIns="84240" bIns="42120" anchor="b"/>
          <a:lstStyle/>
          <a:p>
            <a:pPr algn="ctr">
              <a:lnSpc>
                <a:spcPct val="100000"/>
              </a:lnSpc>
            </a:pPr>
            <a:r>
              <a:rPr lang="en-NZ" sz="4990" b="0" strike="noStrike" spc="-1">
                <a:solidFill>
                  <a:srgbClr val="FFB91D"/>
                </a:solidFill>
                <a:uFill>
                  <a:solidFill>
                    <a:srgbClr val="FFFFFF"/>
                  </a:solidFill>
                </a:uFill>
                <a:latin typeface="Times New Roman"/>
                <a:ea typeface="Times New Roman"/>
              </a:rPr>
              <a:t>DoS Attack Defenses</a:t>
            </a:r>
            <a:endParaRPr lang="en-NZ" sz="1400" b="0" strike="noStrike" spc="-1">
              <a:solidFill>
                <a:srgbClr val="000000"/>
              </a:solidFill>
              <a:uFill>
                <a:solidFill>
                  <a:srgbClr val="FFFFFF"/>
                </a:solidFill>
              </a:uFill>
              <a:latin typeface="Arial"/>
            </a:endParaRPr>
          </a:p>
        </p:txBody>
      </p:sp>
      <p:sp>
        <p:nvSpPr>
          <p:cNvPr id="389" name="TextShape 2"/>
          <p:cNvSpPr txBox="1"/>
          <p:nvPr/>
        </p:nvSpPr>
        <p:spPr>
          <a:xfrm>
            <a:off x="0" y="2162880"/>
            <a:ext cx="3931200" cy="3673440"/>
          </a:xfrm>
          <a:prstGeom prst="rect">
            <a:avLst/>
          </a:prstGeom>
          <a:noFill/>
          <a:ln>
            <a:noFill/>
          </a:ln>
        </p:spPr>
        <p:txBody>
          <a:bodyPr lIns="84240" tIns="42120" rIns="84240" bIns="42120"/>
          <a:lstStyle/>
          <a:p>
            <a:pPr marL="316440" indent="-316080">
              <a:lnSpc>
                <a:spcPct val="130000"/>
              </a:lnSpc>
              <a:buClr>
                <a:srgbClr val="FEFEFE"/>
              </a:buClr>
              <a:buSzPct val="80000"/>
              <a:buFont typeface="Noto Symbol"/>
              <a:buChar char="●"/>
            </a:pPr>
            <a:r>
              <a:rPr lang="en-NZ" sz="2029" b="0" strike="noStrike" spc="-1">
                <a:solidFill>
                  <a:srgbClr val="FEFEFE"/>
                </a:solidFill>
                <a:uFill>
                  <a:solidFill>
                    <a:srgbClr val="FFFFFF"/>
                  </a:solidFill>
                </a:uFill>
                <a:latin typeface="Questrial"/>
                <a:ea typeface="Questrial"/>
              </a:rPr>
              <a:t>These attacks cannot be prevented entirely</a:t>
            </a:r>
            <a:endParaRPr lang="en-NZ" sz="1290" b="0" strike="noStrike" spc="-1">
              <a:solidFill>
                <a:srgbClr val="000000"/>
              </a:solidFill>
              <a:uFill>
                <a:solidFill>
                  <a:srgbClr val="FFFFFF"/>
                </a:solidFill>
              </a:uFill>
              <a:latin typeface="Arial"/>
            </a:endParaRPr>
          </a:p>
          <a:p>
            <a:pPr marL="316440" indent="-316080">
              <a:lnSpc>
                <a:spcPct val="130000"/>
              </a:lnSpc>
              <a:buClr>
                <a:srgbClr val="FEFEFE"/>
              </a:buClr>
              <a:buSzPct val="80000"/>
              <a:buFont typeface="Noto Symbol"/>
              <a:buChar char="●"/>
            </a:pPr>
            <a:r>
              <a:rPr lang="en-NZ" sz="2029" b="0" strike="noStrike" spc="-1">
                <a:solidFill>
                  <a:srgbClr val="FEFEFE"/>
                </a:solidFill>
                <a:uFill>
                  <a:solidFill>
                    <a:srgbClr val="FFFFFF"/>
                  </a:solidFill>
                </a:uFill>
                <a:latin typeface="Questrial"/>
                <a:ea typeface="Questrial"/>
              </a:rPr>
              <a:t>High traffic volumes may be legitimate</a:t>
            </a:r>
            <a:endParaRPr lang="en-NZ" sz="1290" b="0" strike="noStrike" spc="-1">
              <a:solidFill>
                <a:srgbClr val="000000"/>
              </a:solidFill>
              <a:uFill>
                <a:solidFill>
                  <a:srgbClr val="FFFFFF"/>
                </a:solidFill>
              </a:uFill>
              <a:latin typeface="Arial"/>
            </a:endParaRPr>
          </a:p>
          <a:p>
            <a:pPr marL="685800" lvl="1" indent="-263520">
              <a:lnSpc>
                <a:spcPct val="130000"/>
              </a:lnSpc>
              <a:buClr>
                <a:srgbClr val="FFE947"/>
              </a:buClr>
              <a:buSzPct val="80000"/>
              <a:buFont typeface="Noto Symbol"/>
              <a:buChar char="●"/>
            </a:pPr>
            <a:r>
              <a:rPr lang="en-NZ" sz="1480" b="0" strike="noStrike" spc="-1">
                <a:solidFill>
                  <a:srgbClr val="FEFEFE"/>
                </a:solidFill>
                <a:uFill>
                  <a:solidFill>
                    <a:srgbClr val="FFFFFF"/>
                  </a:solidFill>
                </a:uFill>
                <a:latin typeface="Questrial"/>
                <a:ea typeface="Questrial"/>
              </a:rPr>
              <a:t>High publicity about a specific site</a:t>
            </a:r>
            <a:endParaRPr lang="en-NZ" sz="1290" b="0" strike="noStrike" spc="-1">
              <a:solidFill>
                <a:srgbClr val="000000"/>
              </a:solidFill>
              <a:uFill>
                <a:solidFill>
                  <a:srgbClr val="FFFFFF"/>
                </a:solidFill>
              </a:uFill>
              <a:latin typeface="Arial"/>
            </a:endParaRPr>
          </a:p>
          <a:p>
            <a:pPr marL="685800" lvl="1" indent="-263520">
              <a:lnSpc>
                <a:spcPct val="130000"/>
              </a:lnSpc>
              <a:buClr>
                <a:srgbClr val="FFE947"/>
              </a:buClr>
              <a:buSzPct val="80000"/>
              <a:buFont typeface="Noto Symbol"/>
              <a:buChar char="●"/>
            </a:pPr>
            <a:r>
              <a:rPr lang="en-NZ" sz="1480" b="0" strike="noStrike" spc="-1">
                <a:solidFill>
                  <a:srgbClr val="FEFEFE"/>
                </a:solidFill>
                <a:uFill>
                  <a:solidFill>
                    <a:srgbClr val="FFFFFF"/>
                  </a:solidFill>
                </a:uFill>
                <a:latin typeface="Questrial"/>
                <a:ea typeface="Questrial"/>
              </a:rPr>
              <a:t>Activity on a very popular site</a:t>
            </a:r>
            <a:endParaRPr lang="en-NZ" sz="1290" b="0" strike="noStrike" spc="-1">
              <a:solidFill>
                <a:srgbClr val="000000"/>
              </a:solidFill>
              <a:uFill>
                <a:solidFill>
                  <a:srgbClr val="FFFFFF"/>
                </a:solidFill>
              </a:uFill>
              <a:latin typeface="Arial"/>
            </a:endParaRPr>
          </a:p>
          <a:p>
            <a:pPr marL="685800" lvl="1" indent="-263520">
              <a:lnSpc>
                <a:spcPct val="130000"/>
              </a:lnSpc>
              <a:buClr>
                <a:srgbClr val="FFE947"/>
              </a:buClr>
              <a:buFont typeface="Noto Symbol"/>
              <a:buChar char="●"/>
            </a:pPr>
            <a:r>
              <a:rPr lang="en-NZ" sz="1480" b="0" strike="noStrike" spc="-1">
                <a:solidFill>
                  <a:srgbClr val="FEFEFE"/>
                </a:solidFill>
                <a:uFill>
                  <a:solidFill>
                    <a:srgbClr val="FFFFFF"/>
                  </a:solidFill>
                </a:uFill>
                <a:latin typeface="Questrial"/>
                <a:ea typeface="Questrial"/>
              </a:rPr>
              <a:t>Described as </a:t>
            </a:r>
            <a:r>
              <a:rPr lang="en-NZ" sz="1480" b="0" i="1" strike="noStrike" spc="-1">
                <a:solidFill>
                  <a:srgbClr val="FEFEFE"/>
                </a:solidFill>
                <a:uFill>
                  <a:solidFill>
                    <a:srgbClr val="FFFFFF"/>
                  </a:solidFill>
                </a:uFill>
                <a:latin typeface="Questrial"/>
                <a:ea typeface="Questrial"/>
              </a:rPr>
              <a:t>slashdotted, flash crowd, or flash event</a:t>
            </a:r>
            <a:r>
              <a:rPr lang="en-NZ" sz="1850" b="0" strike="noStrike" spc="-1">
                <a:solidFill>
                  <a:srgbClr val="FEFEFE"/>
                </a:solidFill>
                <a:uFill>
                  <a:solidFill>
                    <a:srgbClr val="FFFFFF"/>
                  </a:solidFill>
                </a:uFill>
                <a:latin typeface="Questrial"/>
                <a:ea typeface="Questrial"/>
              </a:rPr>
              <a:t>	</a:t>
            </a:r>
            <a:endParaRPr lang="en-NZ" sz="1290" b="0" strike="noStrike" spc="-1">
              <a:solidFill>
                <a:srgbClr val="000000"/>
              </a:solidFill>
              <a:uFill>
                <a:solidFill>
                  <a:srgbClr val="FFFFFF"/>
                </a:solidFill>
              </a:uFill>
              <a:latin typeface="Arial"/>
            </a:endParaRPr>
          </a:p>
          <a:p>
            <a:endParaRPr lang="en-NZ" sz="1290" b="0" strike="noStrike" spc="-1">
              <a:solidFill>
                <a:srgbClr val="000000"/>
              </a:solidFill>
              <a:uFill>
                <a:solidFill>
                  <a:srgbClr val="FFFFFF"/>
                </a:solidFill>
              </a:uFill>
              <a:latin typeface="Arial"/>
            </a:endParaRPr>
          </a:p>
        </p:txBody>
      </p:sp>
      <p:sp>
        <p:nvSpPr>
          <p:cNvPr id="390" name="CustomShape 3"/>
          <p:cNvSpPr/>
          <p:nvPr/>
        </p:nvSpPr>
        <p:spPr>
          <a:xfrm>
            <a:off x="3798360" y="2373840"/>
            <a:ext cx="4163760" cy="897120"/>
          </a:xfrm>
          <a:prstGeom prst="roundRect">
            <a:avLst>
              <a:gd name="adj" fmla="val 10000"/>
            </a:avLst>
          </a:prstGeom>
          <a:solidFill>
            <a:schemeClr val="accent2"/>
          </a:solidFill>
          <a:ln w="9360">
            <a:solidFill>
              <a:schemeClr val="dk1"/>
            </a:solidFill>
            <a:round/>
          </a:ln>
        </p:spPr>
        <p:style>
          <a:lnRef idx="0">
            <a:scrgbClr r="0" g="0" b="0"/>
          </a:lnRef>
          <a:fillRef idx="0">
            <a:scrgbClr r="0" g="0" b="0"/>
          </a:fillRef>
          <a:effectRef idx="0">
            <a:scrgbClr r="0" g="0" b="0"/>
          </a:effectRef>
          <a:fontRef idx="minor"/>
        </p:style>
      </p:sp>
      <p:sp>
        <p:nvSpPr>
          <p:cNvPr id="391" name="CustomShape 4"/>
          <p:cNvSpPr/>
          <p:nvPr/>
        </p:nvSpPr>
        <p:spPr>
          <a:xfrm>
            <a:off x="3824640" y="2400120"/>
            <a:ext cx="3902760" cy="844560"/>
          </a:xfrm>
          <a:prstGeom prst="rect">
            <a:avLst/>
          </a:prstGeom>
          <a:noFill/>
          <a:ln>
            <a:noFill/>
          </a:ln>
        </p:spPr>
        <p:style>
          <a:lnRef idx="0">
            <a:scrgbClr r="0" g="0" b="0"/>
          </a:lnRef>
          <a:fillRef idx="0">
            <a:scrgbClr r="0" g="0" b="0"/>
          </a:fillRef>
          <a:effectRef idx="0">
            <a:scrgbClr r="0" g="0" b="0"/>
          </a:effectRef>
          <a:fontRef idx="minor"/>
        </p:style>
        <p:txBody>
          <a:bodyPr lIns="59760" tIns="59760" rIns="59760" bIns="59760" anchor="ctr"/>
          <a:lstStyle/>
          <a:p>
            <a:pPr>
              <a:lnSpc>
                <a:spcPct val="90000"/>
              </a:lnSpc>
            </a:pPr>
            <a:r>
              <a:rPr lang="en-NZ" sz="1570" b="1" strike="noStrike" spc="-1">
                <a:solidFill>
                  <a:srgbClr val="70481C"/>
                </a:solidFill>
                <a:uFill>
                  <a:solidFill>
                    <a:srgbClr val="FFFFFF"/>
                  </a:solidFill>
                </a:uFill>
                <a:latin typeface="Questrial"/>
                <a:ea typeface="Questrial"/>
              </a:rPr>
              <a:t>Attack prevention and preemption [increase resilience against attack] </a:t>
            </a:r>
            <a:endParaRPr lang="en-NZ" sz="1800" b="0" strike="noStrike" spc="-1">
              <a:solidFill>
                <a:srgbClr val="000000"/>
              </a:solidFill>
              <a:uFill>
                <a:solidFill>
                  <a:srgbClr val="FFFFFF"/>
                </a:solidFill>
              </a:uFill>
              <a:latin typeface="Arial"/>
            </a:endParaRPr>
          </a:p>
          <a:p>
            <a:pPr marL="105480" lvl="1" indent="-105120">
              <a:lnSpc>
                <a:spcPct val="90000"/>
              </a:lnSpc>
              <a:buClr>
                <a:srgbClr val="70481C"/>
              </a:buClr>
              <a:buFont typeface="Questrial"/>
              <a:buChar char="•"/>
            </a:pPr>
            <a:r>
              <a:rPr lang="en-NZ" sz="1200" b="1" strike="noStrike" spc="-1">
                <a:solidFill>
                  <a:srgbClr val="70481C"/>
                </a:solidFill>
                <a:uFill>
                  <a:solidFill>
                    <a:srgbClr val="FFFFFF"/>
                  </a:solidFill>
                </a:uFill>
                <a:latin typeface="Questrial"/>
                <a:ea typeface="Questrial"/>
              </a:rPr>
              <a:t>Before attack</a:t>
            </a:r>
            <a:endParaRPr lang="en-NZ" sz="1800" b="0" strike="noStrike" spc="-1">
              <a:solidFill>
                <a:srgbClr val="000000"/>
              </a:solidFill>
              <a:uFill>
                <a:solidFill>
                  <a:srgbClr val="FFFFFF"/>
                </a:solidFill>
              </a:uFill>
              <a:latin typeface="Arial"/>
            </a:endParaRPr>
          </a:p>
        </p:txBody>
      </p:sp>
      <p:sp>
        <p:nvSpPr>
          <p:cNvPr id="392" name="CustomShape 5"/>
          <p:cNvSpPr/>
          <p:nvPr/>
        </p:nvSpPr>
        <p:spPr>
          <a:xfrm>
            <a:off x="4146840" y="3434760"/>
            <a:ext cx="4163760" cy="897120"/>
          </a:xfrm>
          <a:prstGeom prst="roundRect">
            <a:avLst>
              <a:gd name="adj" fmla="val 10000"/>
            </a:avLst>
          </a:prstGeom>
          <a:solidFill>
            <a:schemeClr val="accent2"/>
          </a:solidFill>
          <a:ln w="9360">
            <a:solidFill>
              <a:schemeClr val="dk1"/>
            </a:solidFill>
            <a:round/>
          </a:ln>
        </p:spPr>
        <p:style>
          <a:lnRef idx="0">
            <a:scrgbClr r="0" g="0" b="0"/>
          </a:lnRef>
          <a:fillRef idx="0">
            <a:scrgbClr r="0" g="0" b="0"/>
          </a:fillRef>
          <a:effectRef idx="0">
            <a:scrgbClr r="0" g="0" b="0"/>
          </a:effectRef>
          <a:fontRef idx="minor"/>
        </p:style>
      </p:sp>
      <p:sp>
        <p:nvSpPr>
          <p:cNvPr id="393" name="CustomShape 6"/>
          <p:cNvSpPr/>
          <p:nvPr/>
        </p:nvSpPr>
        <p:spPr>
          <a:xfrm>
            <a:off x="4173480" y="3461040"/>
            <a:ext cx="3178800" cy="844560"/>
          </a:xfrm>
          <a:prstGeom prst="rect">
            <a:avLst/>
          </a:prstGeom>
          <a:noFill/>
          <a:ln>
            <a:noFill/>
          </a:ln>
        </p:spPr>
        <p:style>
          <a:lnRef idx="0">
            <a:scrgbClr r="0" g="0" b="0"/>
          </a:lnRef>
          <a:fillRef idx="0">
            <a:scrgbClr r="0" g="0" b="0"/>
          </a:fillRef>
          <a:effectRef idx="0">
            <a:scrgbClr r="0" g="0" b="0"/>
          </a:effectRef>
          <a:fontRef idx="minor"/>
        </p:style>
        <p:txBody>
          <a:bodyPr lIns="59760" tIns="59760" rIns="59760" bIns="59760" anchor="ctr"/>
          <a:lstStyle/>
          <a:p>
            <a:pPr>
              <a:lnSpc>
                <a:spcPct val="90000"/>
              </a:lnSpc>
            </a:pPr>
            <a:r>
              <a:rPr lang="en-NZ" sz="1570" b="1" strike="noStrike" spc="-1">
                <a:solidFill>
                  <a:srgbClr val="70481C"/>
                </a:solidFill>
                <a:uFill>
                  <a:solidFill>
                    <a:srgbClr val="FFFFFF"/>
                  </a:solidFill>
                </a:uFill>
                <a:latin typeface="Questrial"/>
                <a:ea typeface="Questrial"/>
              </a:rPr>
              <a:t>Attack detection and filtering [minimize impact]</a:t>
            </a:r>
            <a:endParaRPr lang="en-NZ" sz="1800" b="0" strike="noStrike" spc="-1">
              <a:solidFill>
                <a:srgbClr val="000000"/>
              </a:solidFill>
              <a:uFill>
                <a:solidFill>
                  <a:srgbClr val="FFFFFF"/>
                </a:solidFill>
              </a:uFill>
              <a:latin typeface="Arial"/>
            </a:endParaRPr>
          </a:p>
          <a:p>
            <a:pPr marL="105480" lvl="1" indent="-105120">
              <a:lnSpc>
                <a:spcPct val="90000"/>
              </a:lnSpc>
              <a:buClr>
                <a:srgbClr val="70481C"/>
              </a:buClr>
              <a:buFont typeface="Questrial"/>
              <a:buChar char="•"/>
            </a:pPr>
            <a:r>
              <a:rPr lang="en-NZ" sz="1200" b="1" strike="noStrike" spc="-1">
                <a:solidFill>
                  <a:srgbClr val="70481C"/>
                </a:solidFill>
                <a:uFill>
                  <a:solidFill>
                    <a:srgbClr val="FFFFFF"/>
                  </a:solidFill>
                </a:uFill>
                <a:latin typeface="Questrial"/>
                <a:ea typeface="Questrial"/>
              </a:rPr>
              <a:t>During the attack</a:t>
            </a:r>
            <a:endParaRPr lang="en-NZ" sz="1800" b="0" strike="noStrike" spc="-1">
              <a:solidFill>
                <a:srgbClr val="000000"/>
              </a:solidFill>
              <a:uFill>
                <a:solidFill>
                  <a:srgbClr val="FFFFFF"/>
                </a:solidFill>
              </a:uFill>
              <a:latin typeface="Arial"/>
            </a:endParaRPr>
          </a:p>
        </p:txBody>
      </p:sp>
      <p:sp>
        <p:nvSpPr>
          <p:cNvPr id="394" name="CustomShape 7"/>
          <p:cNvSpPr/>
          <p:nvPr/>
        </p:nvSpPr>
        <p:spPr>
          <a:xfrm>
            <a:off x="4490640" y="4495320"/>
            <a:ext cx="4163760" cy="897120"/>
          </a:xfrm>
          <a:prstGeom prst="roundRect">
            <a:avLst>
              <a:gd name="adj" fmla="val 10000"/>
            </a:avLst>
          </a:prstGeom>
          <a:solidFill>
            <a:schemeClr val="accent2"/>
          </a:solidFill>
          <a:ln w="9360">
            <a:solidFill>
              <a:schemeClr val="dk1"/>
            </a:solidFill>
            <a:round/>
          </a:ln>
        </p:spPr>
        <p:style>
          <a:lnRef idx="0">
            <a:scrgbClr r="0" g="0" b="0"/>
          </a:lnRef>
          <a:fillRef idx="0">
            <a:scrgbClr r="0" g="0" b="0"/>
          </a:fillRef>
          <a:effectRef idx="0">
            <a:scrgbClr r="0" g="0" b="0"/>
          </a:effectRef>
          <a:fontRef idx="minor"/>
        </p:style>
      </p:sp>
      <p:sp>
        <p:nvSpPr>
          <p:cNvPr id="395" name="CustomShape 8"/>
          <p:cNvSpPr/>
          <p:nvPr/>
        </p:nvSpPr>
        <p:spPr>
          <a:xfrm>
            <a:off x="4516920" y="4521600"/>
            <a:ext cx="3422880" cy="844560"/>
          </a:xfrm>
          <a:prstGeom prst="rect">
            <a:avLst/>
          </a:prstGeom>
          <a:noFill/>
          <a:ln>
            <a:noFill/>
          </a:ln>
        </p:spPr>
        <p:style>
          <a:lnRef idx="0">
            <a:scrgbClr r="0" g="0" b="0"/>
          </a:lnRef>
          <a:fillRef idx="0">
            <a:scrgbClr r="0" g="0" b="0"/>
          </a:fillRef>
          <a:effectRef idx="0">
            <a:scrgbClr r="0" g="0" b="0"/>
          </a:effectRef>
          <a:fontRef idx="minor"/>
        </p:style>
        <p:txBody>
          <a:bodyPr lIns="59760" tIns="59760" rIns="59760" bIns="59760" anchor="ctr"/>
          <a:lstStyle/>
          <a:p>
            <a:pPr>
              <a:lnSpc>
                <a:spcPct val="90000"/>
              </a:lnSpc>
            </a:pPr>
            <a:r>
              <a:rPr lang="en-NZ" sz="1570" b="1" strike="noStrike" spc="-1">
                <a:solidFill>
                  <a:srgbClr val="70481C"/>
                </a:solidFill>
                <a:uFill>
                  <a:solidFill>
                    <a:srgbClr val="FFFFFF"/>
                  </a:solidFill>
                </a:uFill>
                <a:latin typeface="Questrial"/>
                <a:ea typeface="Questrial"/>
              </a:rPr>
              <a:t>Attack source traceback and identification [prevent future attacks]</a:t>
            </a:r>
            <a:endParaRPr lang="en-NZ" sz="1800" b="0" strike="noStrike" spc="-1">
              <a:solidFill>
                <a:srgbClr val="000000"/>
              </a:solidFill>
              <a:uFill>
                <a:solidFill>
                  <a:srgbClr val="FFFFFF"/>
                </a:solidFill>
              </a:uFill>
              <a:latin typeface="Arial"/>
            </a:endParaRPr>
          </a:p>
          <a:p>
            <a:pPr marL="105480" lvl="1" indent="-105120">
              <a:lnSpc>
                <a:spcPct val="90000"/>
              </a:lnSpc>
              <a:buClr>
                <a:srgbClr val="70481C"/>
              </a:buClr>
              <a:buFont typeface="Questrial"/>
              <a:buChar char="•"/>
            </a:pPr>
            <a:r>
              <a:rPr lang="en-NZ" sz="1200" b="1" strike="noStrike" spc="-1">
                <a:solidFill>
                  <a:srgbClr val="70481C"/>
                </a:solidFill>
                <a:uFill>
                  <a:solidFill>
                    <a:srgbClr val="FFFFFF"/>
                  </a:solidFill>
                </a:uFill>
                <a:latin typeface="Questrial"/>
                <a:ea typeface="Questrial"/>
              </a:rPr>
              <a:t>During and after the attack</a:t>
            </a:r>
            <a:endParaRPr lang="en-NZ" sz="1800" b="0" strike="noStrike" spc="-1">
              <a:solidFill>
                <a:srgbClr val="000000"/>
              </a:solidFill>
              <a:uFill>
                <a:solidFill>
                  <a:srgbClr val="FFFFFF"/>
                </a:solidFill>
              </a:uFill>
              <a:latin typeface="Arial"/>
            </a:endParaRPr>
          </a:p>
        </p:txBody>
      </p:sp>
      <p:sp>
        <p:nvSpPr>
          <p:cNvPr id="396" name="CustomShape 9"/>
          <p:cNvSpPr/>
          <p:nvPr/>
        </p:nvSpPr>
        <p:spPr>
          <a:xfrm>
            <a:off x="4839120" y="5555880"/>
            <a:ext cx="4163760" cy="897120"/>
          </a:xfrm>
          <a:prstGeom prst="roundRect">
            <a:avLst>
              <a:gd name="adj" fmla="val 10000"/>
            </a:avLst>
          </a:prstGeom>
          <a:solidFill>
            <a:schemeClr val="accent2"/>
          </a:solidFill>
          <a:ln w="9360">
            <a:solidFill>
              <a:schemeClr val="dk1"/>
            </a:solidFill>
            <a:round/>
          </a:ln>
        </p:spPr>
        <p:style>
          <a:lnRef idx="0">
            <a:scrgbClr r="0" g="0" b="0"/>
          </a:lnRef>
          <a:fillRef idx="0">
            <a:scrgbClr r="0" g="0" b="0"/>
          </a:fillRef>
          <a:effectRef idx="0">
            <a:scrgbClr r="0" g="0" b="0"/>
          </a:effectRef>
          <a:fontRef idx="minor"/>
        </p:style>
      </p:sp>
      <p:sp>
        <p:nvSpPr>
          <p:cNvPr id="397" name="CustomShape 10"/>
          <p:cNvSpPr/>
          <p:nvPr/>
        </p:nvSpPr>
        <p:spPr>
          <a:xfrm>
            <a:off x="4865400" y="5582160"/>
            <a:ext cx="3814560" cy="844560"/>
          </a:xfrm>
          <a:prstGeom prst="rect">
            <a:avLst/>
          </a:prstGeom>
          <a:noFill/>
          <a:ln>
            <a:noFill/>
          </a:ln>
        </p:spPr>
        <p:style>
          <a:lnRef idx="0">
            <a:scrgbClr r="0" g="0" b="0"/>
          </a:lnRef>
          <a:fillRef idx="0">
            <a:scrgbClr r="0" g="0" b="0"/>
          </a:fillRef>
          <a:effectRef idx="0">
            <a:scrgbClr r="0" g="0" b="0"/>
          </a:effectRef>
          <a:fontRef idx="minor"/>
        </p:style>
        <p:txBody>
          <a:bodyPr lIns="59760" tIns="59760" rIns="59760" bIns="59760" anchor="ctr"/>
          <a:lstStyle/>
          <a:p>
            <a:pPr>
              <a:lnSpc>
                <a:spcPct val="90000"/>
              </a:lnSpc>
            </a:pPr>
            <a:r>
              <a:rPr lang="en-NZ" sz="1570" b="1" strike="noStrike" spc="-1">
                <a:solidFill>
                  <a:srgbClr val="70481C"/>
                </a:solidFill>
                <a:uFill>
                  <a:solidFill>
                    <a:srgbClr val="FFFFFF"/>
                  </a:solidFill>
                </a:uFill>
                <a:latin typeface="Questrial"/>
                <a:ea typeface="Questrial"/>
              </a:rPr>
              <a:t>Attack reaction [apply lessons learnt to incident handling strategy] </a:t>
            </a:r>
            <a:endParaRPr lang="en-NZ" sz="1800" b="0" strike="noStrike" spc="-1">
              <a:solidFill>
                <a:srgbClr val="000000"/>
              </a:solidFill>
              <a:uFill>
                <a:solidFill>
                  <a:srgbClr val="FFFFFF"/>
                </a:solidFill>
              </a:uFill>
              <a:latin typeface="Arial"/>
            </a:endParaRPr>
          </a:p>
          <a:p>
            <a:pPr marL="105480" lvl="1" indent="-105120">
              <a:lnSpc>
                <a:spcPct val="90000"/>
              </a:lnSpc>
              <a:buClr>
                <a:srgbClr val="70481C"/>
              </a:buClr>
              <a:buFont typeface="Questrial"/>
              <a:buChar char="•"/>
            </a:pPr>
            <a:r>
              <a:rPr lang="en-NZ" sz="1200" b="1" strike="noStrike" spc="-1">
                <a:solidFill>
                  <a:srgbClr val="70481C"/>
                </a:solidFill>
                <a:uFill>
                  <a:solidFill>
                    <a:srgbClr val="FFFFFF"/>
                  </a:solidFill>
                </a:uFill>
                <a:latin typeface="Questrial"/>
                <a:ea typeface="Questrial"/>
              </a:rPr>
              <a:t>After the attack</a:t>
            </a:r>
            <a:endParaRPr lang="en-NZ" sz="1800" b="0" strike="noStrike" spc="-1">
              <a:solidFill>
                <a:srgbClr val="000000"/>
              </a:solidFill>
              <a:uFill>
                <a:solidFill>
                  <a:srgbClr val="FFFFFF"/>
                </a:solidFill>
              </a:uFill>
              <a:latin typeface="Arial"/>
            </a:endParaRPr>
          </a:p>
        </p:txBody>
      </p:sp>
      <p:sp>
        <p:nvSpPr>
          <p:cNvPr id="398" name="CustomShape 11"/>
          <p:cNvSpPr/>
          <p:nvPr/>
        </p:nvSpPr>
        <p:spPr>
          <a:xfrm>
            <a:off x="7378920" y="3061440"/>
            <a:ext cx="583200" cy="583200"/>
          </a:xfrm>
          <a:prstGeom prst="downArrow">
            <a:avLst>
              <a:gd name="adj1" fmla="val 55000"/>
              <a:gd name="adj2" fmla="val 45000"/>
            </a:avLst>
          </a:prstGeom>
          <a:solidFill>
            <a:schemeClr val="lt1"/>
          </a:solidFill>
          <a:ln w="9360">
            <a:solidFill>
              <a:schemeClr val="dk1"/>
            </a:solidFill>
            <a:round/>
          </a:ln>
        </p:spPr>
        <p:style>
          <a:lnRef idx="0">
            <a:scrgbClr r="0" g="0" b="0"/>
          </a:lnRef>
          <a:fillRef idx="0">
            <a:scrgbClr r="0" g="0" b="0"/>
          </a:fillRef>
          <a:effectRef idx="0">
            <a:scrgbClr r="0" g="0" b="0"/>
          </a:effectRef>
          <a:fontRef idx="minor"/>
        </p:style>
      </p:sp>
      <p:sp>
        <p:nvSpPr>
          <p:cNvPr id="399" name="CustomShape 12"/>
          <p:cNvSpPr/>
          <p:nvPr/>
        </p:nvSpPr>
        <p:spPr>
          <a:xfrm>
            <a:off x="7510320" y="3061440"/>
            <a:ext cx="320400" cy="438480"/>
          </a:xfrm>
          <a:prstGeom prst="rect">
            <a:avLst/>
          </a:prstGeom>
          <a:noFill/>
          <a:ln>
            <a:noFill/>
          </a:ln>
        </p:spPr>
        <p:style>
          <a:lnRef idx="0">
            <a:scrgbClr r="0" g="0" b="0"/>
          </a:lnRef>
          <a:fillRef idx="0">
            <a:scrgbClr r="0" g="0" b="0"/>
          </a:fillRef>
          <a:effectRef idx="0">
            <a:scrgbClr r="0" g="0" b="0"/>
          </a:effectRef>
          <a:fontRef idx="minor"/>
        </p:style>
      </p:sp>
      <p:sp>
        <p:nvSpPr>
          <p:cNvPr id="400" name="CustomShape 13"/>
          <p:cNvSpPr/>
          <p:nvPr/>
        </p:nvSpPr>
        <p:spPr>
          <a:xfrm>
            <a:off x="7727760" y="4122000"/>
            <a:ext cx="583200" cy="583200"/>
          </a:xfrm>
          <a:prstGeom prst="downArrow">
            <a:avLst>
              <a:gd name="adj1" fmla="val 55000"/>
              <a:gd name="adj2" fmla="val 45000"/>
            </a:avLst>
          </a:prstGeom>
          <a:solidFill>
            <a:schemeClr val="lt1"/>
          </a:solidFill>
          <a:ln w="9360">
            <a:solidFill>
              <a:schemeClr val="dk1"/>
            </a:solidFill>
            <a:round/>
          </a:ln>
        </p:spPr>
        <p:style>
          <a:lnRef idx="0">
            <a:scrgbClr r="0" g="0" b="0"/>
          </a:lnRef>
          <a:fillRef idx="0">
            <a:scrgbClr r="0" g="0" b="0"/>
          </a:fillRef>
          <a:effectRef idx="0">
            <a:scrgbClr r="0" g="0" b="0"/>
          </a:effectRef>
          <a:fontRef idx="minor"/>
        </p:style>
      </p:sp>
      <p:sp>
        <p:nvSpPr>
          <p:cNvPr id="401" name="CustomShape 14"/>
          <p:cNvSpPr/>
          <p:nvPr/>
        </p:nvSpPr>
        <p:spPr>
          <a:xfrm>
            <a:off x="7858800" y="4122000"/>
            <a:ext cx="320400" cy="438480"/>
          </a:xfrm>
          <a:prstGeom prst="rect">
            <a:avLst/>
          </a:prstGeom>
          <a:noFill/>
          <a:ln>
            <a:noFill/>
          </a:ln>
        </p:spPr>
        <p:style>
          <a:lnRef idx="0">
            <a:scrgbClr r="0" g="0" b="0"/>
          </a:lnRef>
          <a:fillRef idx="0">
            <a:scrgbClr r="0" g="0" b="0"/>
          </a:fillRef>
          <a:effectRef idx="0">
            <a:scrgbClr r="0" g="0" b="0"/>
          </a:effectRef>
          <a:fontRef idx="minor"/>
        </p:style>
      </p:sp>
      <p:sp>
        <p:nvSpPr>
          <p:cNvPr id="402" name="CustomShape 15"/>
          <p:cNvSpPr/>
          <p:nvPr/>
        </p:nvSpPr>
        <p:spPr>
          <a:xfrm>
            <a:off x="8071200" y="5182920"/>
            <a:ext cx="583200" cy="583200"/>
          </a:xfrm>
          <a:prstGeom prst="downArrow">
            <a:avLst>
              <a:gd name="adj1" fmla="val 55000"/>
              <a:gd name="adj2" fmla="val 45000"/>
            </a:avLst>
          </a:prstGeom>
          <a:solidFill>
            <a:schemeClr val="lt1"/>
          </a:solidFill>
          <a:ln w="9360">
            <a:solidFill>
              <a:schemeClr val="dk1"/>
            </a:solidFill>
            <a:round/>
          </a:ln>
        </p:spPr>
        <p:style>
          <a:lnRef idx="0">
            <a:scrgbClr r="0" g="0" b="0"/>
          </a:lnRef>
          <a:fillRef idx="0">
            <a:scrgbClr r="0" g="0" b="0"/>
          </a:fillRef>
          <a:effectRef idx="0">
            <a:scrgbClr r="0" g="0" b="0"/>
          </a:effectRef>
          <a:fontRef idx="minor"/>
        </p:style>
      </p:sp>
      <p:sp>
        <p:nvSpPr>
          <p:cNvPr id="403" name="CustomShape 16"/>
          <p:cNvSpPr/>
          <p:nvPr/>
        </p:nvSpPr>
        <p:spPr>
          <a:xfrm>
            <a:off x="8202600" y="5182920"/>
            <a:ext cx="320400" cy="438480"/>
          </a:xfrm>
          <a:prstGeom prst="rect">
            <a:avLst/>
          </a:prstGeom>
          <a:noFill/>
          <a:ln>
            <a:noFill/>
          </a:ln>
        </p:spPr>
        <p:style>
          <a:lnRef idx="0">
            <a:scrgbClr r="0" g="0" b="0"/>
          </a:lnRef>
          <a:fillRef idx="0">
            <a:scrgbClr r="0" g="0" b="0"/>
          </a:fillRef>
          <a:effectRef idx="0">
            <a:scrgbClr r="0" g="0" b="0"/>
          </a:effectRef>
          <a:fontRef idx="minor"/>
        </p:style>
      </p:sp>
      <p:sp>
        <p:nvSpPr>
          <p:cNvPr id="404" name="CustomShape 17"/>
          <p:cNvSpPr/>
          <p:nvPr/>
        </p:nvSpPr>
        <p:spPr>
          <a:xfrm>
            <a:off x="3446640" y="1811160"/>
            <a:ext cx="5697000" cy="681480"/>
          </a:xfrm>
          <a:prstGeom prst="rect">
            <a:avLst/>
          </a:prstGeom>
          <a:noFill/>
          <a:ln>
            <a:noFill/>
          </a:ln>
        </p:spPr>
        <p:style>
          <a:lnRef idx="0">
            <a:scrgbClr r="0" g="0" b="0"/>
          </a:lnRef>
          <a:fillRef idx="0">
            <a:scrgbClr r="0" g="0" b="0"/>
          </a:fillRef>
          <a:effectRef idx="0">
            <a:scrgbClr r="0" g="0" b="0"/>
          </a:effectRef>
          <a:fontRef idx="minor"/>
        </p:style>
        <p:txBody>
          <a:bodyPr lIns="84240" tIns="42120" rIns="84240" bIns="42120"/>
          <a:lstStyle/>
          <a:p>
            <a:pPr>
              <a:lnSpc>
                <a:spcPct val="100000"/>
              </a:lnSpc>
            </a:pPr>
            <a:r>
              <a:rPr lang="en-NZ" sz="2220" b="0" strike="noStrike" spc="-1">
                <a:solidFill>
                  <a:srgbClr val="FFFFFF"/>
                </a:solidFill>
                <a:uFill>
                  <a:solidFill>
                    <a:srgbClr val="FFFFFF"/>
                  </a:solidFill>
                </a:uFill>
                <a:latin typeface="Times New Roman"/>
                <a:ea typeface="Times New Roman"/>
              </a:rPr>
              <a:t>Four lines of defense against DDoS attacks</a:t>
            </a:r>
            <a:endParaRPr lang="en-NZ" sz="1800" b="0" strike="noStrike" spc="-1">
              <a:solidFill>
                <a:srgbClr val="000000"/>
              </a:solidFill>
              <a:uFill>
                <a:solidFill>
                  <a:srgbClr val="FFFFFF"/>
                </a:solidFill>
              </a:uFill>
              <a:latin typeface="Arial"/>
            </a:endParaRPr>
          </a:p>
          <a:p>
            <a:pPr>
              <a:lnSpc>
                <a:spcPct val="100000"/>
              </a:lnSpc>
            </a:pPr>
            <a:endParaRPr lang="en-NZ"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57200" y="147600"/>
            <a:ext cx="8229240" cy="1325160"/>
          </a:xfrm>
          <a:prstGeom prst="rect">
            <a:avLst/>
          </a:prstGeom>
          <a:noFill/>
          <a:ln>
            <a:noFill/>
          </a:ln>
        </p:spPr>
        <p:txBody>
          <a:bodyPr tIns="91440" bIns="91440"/>
          <a:lstStyle/>
          <a:p>
            <a:pPr algn="ctr">
              <a:lnSpc>
                <a:spcPct val="100000"/>
              </a:lnSpc>
            </a:pPr>
            <a:r>
              <a:rPr lang="en-NZ" sz="4400" b="0" strike="noStrike" spc="-1" dirty="0" smtClean="0">
                <a:solidFill>
                  <a:srgbClr val="FFB91D"/>
                </a:solidFill>
                <a:uFill>
                  <a:solidFill>
                    <a:srgbClr val="FFFFFF"/>
                  </a:solidFill>
                </a:uFill>
                <a:latin typeface="Arial"/>
                <a:ea typeface="ＭＳ Ｐゴシック"/>
              </a:rPr>
              <a:t>Prevention</a:t>
            </a:r>
            <a:endParaRPr lang="en-NZ" sz="1400" b="0" strike="noStrike" spc="-1" dirty="0">
              <a:solidFill>
                <a:srgbClr val="000000"/>
              </a:solidFill>
              <a:uFill>
                <a:solidFill>
                  <a:srgbClr val="FFFFFF"/>
                </a:solidFill>
              </a:uFill>
              <a:latin typeface="Arial"/>
            </a:endParaRPr>
          </a:p>
        </p:txBody>
      </p:sp>
      <p:sp>
        <p:nvSpPr>
          <p:cNvPr id="406" name="CustomShape 2"/>
          <p:cNvSpPr/>
          <p:nvPr/>
        </p:nvSpPr>
        <p:spPr>
          <a:xfrm>
            <a:off x="457200" y="1066680"/>
            <a:ext cx="7873560" cy="496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NZ" sz="2000" spc="-1" dirty="0">
                <a:solidFill>
                  <a:srgbClr val="000000"/>
                </a:solidFill>
                <a:uFill>
                  <a:solidFill>
                    <a:srgbClr val="FFFFFF"/>
                  </a:solidFill>
                </a:uFill>
                <a:ea typeface="Arial"/>
              </a:rPr>
              <a:t>Filters must be applied to traffic before it leaves the ISP’s network or at the point of entry to their </a:t>
            </a:r>
            <a:r>
              <a:rPr lang="en-NZ" sz="2000" spc="-1" dirty="0" smtClean="0">
                <a:solidFill>
                  <a:srgbClr val="000000"/>
                </a:solidFill>
                <a:uFill>
                  <a:solidFill>
                    <a:srgbClr val="FFFFFF"/>
                  </a:solidFill>
                </a:uFill>
                <a:ea typeface="Arial"/>
              </a:rPr>
              <a:t>network</a:t>
            </a:r>
          </a:p>
          <a:p>
            <a:pPr>
              <a:lnSpc>
                <a:spcPct val="100000"/>
              </a:lnSpc>
            </a:pPr>
            <a:endParaRPr lang="en-NZ" sz="2000" spc="-1" dirty="0">
              <a:solidFill>
                <a:srgbClr val="000000"/>
              </a:solidFill>
              <a:uFill>
                <a:solidFill>
                  <a:srgbClr val="FFFFFF"/>
                </a:solidFill>
              </a:uFill>
              <a:ea typeface="Arial"/>
            </a:endParaRPr>
          </a:p>
          <a:p>
            <a:pPr>
              <a:lnSpc>
                <a:spcPct val="100000"/>
              </a:lnSpc>
            </a:pPr>
            <a:r>
              <a:rPr lang="en-NZ" sz="2000" b="0" strike="noStrike" spc="-1" dirty="0" smtClean="0">
                <a:solidFill>
                  <a:srgbClr val="000000"/>
                </a:solidFill>
                <a:uFill>
                  <a:solidFill>
                    <a:srgbClr val="FFFFFF"/>
                  </a:solidFill>
                </a:uFill>
                <a:latin typeface="Arial"/>
                <a:ea typeface="Arial"/>
              </a:rPr>
              <a:t>Block </a:t>
            </a:r>
            <a:r>
              <a:rPr lang="en-NZ" sz="2000" b="0" strike="noStrike" spc="-1" dirty="0">
                <a:solidFill>
                  <a:srgbClr val="000000"/>
                </a:solidFill>
                <a:uFill>
                  <a:solidFill>
                    <a:srgbClr val="FFFFFF"/>
                  </a:solidFill>
                </a:uFill>
                <a:latin typeface="Arial"/>
                <a:ea typeface="Arial"/>
              </a:rPr>
              <a:t>spoofed source addresses</a:t>
            </a:r>
            <a:endParaRPr lang="en-NZ" sz="1800" b="0" strike="noStrike" spc="-1" dirty="0">
              <a:solidFill>
                <a:srgbClr val="000000"/>
              </a:solidFill>
              <a:uFill>
                <a:solidFill>
                  <a:srgbClr val="FFFFFF"/>
                </a:solidFill>
              </a:uFill>
              <a:latin typeface="Arial"/>
            </a:endParaRPr>
          </a:p>
          <a:p>
            <a:pPr>
              <a:lnSpc>
                <a:spcPct val="100000"/>
              </a:lnSpc>
            </a:pPr>
            <a:r>
              <a:rPr lang="en-NZ" sz="2000" b="0" strike="noStrike" spc="-1" dirty="0">
                <a:solidFill>
                  <a:srgbClr val="000000"/>
                </a:solidFill>
                <a:uFill>
                  <a:solidFill>
                    <a:srgbClr val="FFFFFF"/>
                  </a:solidFill>
                </a:uFill>
                <a:latin typeface="Arial"/>
                <a:ea typeface="Arial"/>
              </a:rPr>
              <a:t>-&gt; On routers as close to source as </a:t>
            </a:r>
            <a:r>
              <a:rPr lang="en-NZ" sz="2000" b="0" strike="noStrike" spc="-1" dirty="0" smtClean="0">
                <a:solidFill>
                  <a:srgbClr val="000000"/>
                </a:solidFill>
                <a:uFill>
                  <a:solidFill>
                    <a:srgbClr val="FFFFFF"/>
                  </a:solidFill>
                </a:uFill>
                <a:latin typeface="Arial"/>
                <a:ea typeface="Arial"/>
              </a:rPr>
              <a:t>possible</a:t>
            </a:r>
          </a:p>
          <a:p>
            <a:pPr>
              <a:lnSpc>
                <a:spcPct val="100000"/>
              </a:lnSpc>
            </a:pPr>
            <a:endParaRPr lang="en-NZ" sz="1800" b="0" strike="noStrike" spc="-1" dirty="0">
              <a:solidFill>
                <a:srgbClr val="000000"/>
              </a:solidFill>
              <a:uFill>
                <a:solidFill>
                  <a:srgbClr val="FFFFFF"/>
                </a:solidFill>
              </a:uFill>
              <a:latin typeface="Arial"/>
            </a:endParaRPr>
          </a:p>
          <a:p>
            <a:pPr>
              <a:lnSpc>
                <a:spcPct val="100000"/>
              </a:lnSpc>
            </a:pPr>
            <a:r>
              <a:rPr lang="en-NZ" sz="2000" spc="-1" dirty="0">
                <a:solidFill>
                  <a:srgbClr val="000000"/>
                </a:solidFill>
                <a:uFill>
                  <a:solidFill>
                    <a:srgbClr val="FFFFFF"/>
                  </a:solidFill>
                </a:uFill>
                <a:ea typeface="Arial"/>
              </a:rPr>
              <a:t>Block IP directed </a:t>
            </a:r>
            <a:r>
              <a:rPr lang="en-NZ" sz="2000" spc="-1" dirty="0" smtClean="0">
                <a:solidFill>
                  <a:srgbClr val="000000"/>
                </a:solidFill>
                <a:uFill>
                  <a:solidFill>
                    <a:srgbClr val="FFFFFF"/>
                  </a:solidFill>
                </a:uFill>
                <a:ea typeface="Arial"/>
              </a:rPr>
              <a:t>broadcasts</a:t>
            </a:r>
          </a:p>
          <a:p>
            <a:pPr>
              <a:lnSpc>
                <a:spcPct val="100000"/>
              </a:lnSpc>
            </a:pPr>
            <a:r>
              <a:rPr lang="en-US" sz="2000" spc="-1" dirty="0" smtClean="0">
                <a:solidFill>
                  <a:srgbClr val="000000"/>
                </a:solidFill>
                <a:uFill>
                  <a:solidFill>
                    <a:srgbClr val="FFFFFF"/>
                  </a:solidFill>
                </a:uFill>
              </a:rPr>
              <a:t>-&gt; Stopping what?</a:t>
            </a:r>
          </a:p>
          <a:p>
            <a:pPr>
              <a:lnSpc>
                <a:spcPct val="100000"/>
              </a:lnSpc>
            </a:pPr>
            <a:endParaRPr lang="en-NZ" sz="1600" spc="-1" dirty="0">
              <a:solidFill>
                <a:srgbClr val="000000"/>
              </a:solidFill>
              <a:uFill>
                <a:solidFill>
                  <a:srgbClr val="FFFFFF"/>
                </a:solidFill>
              </a:uFill>
            </a:endParaRPr>
          </a:p>
          <a:p>
            <a:pPr>
              <a:lnSpc>
                <a:spcPct val="100000"/>
              </a:lnSpc>
            </a:pPr>
            <a:r>
              <a:rPr lang="en-NZ" sz="2000" spc="-1" dirty="0">
                <a:solidFill>
                  <a:srgbClr val="000000"/>
                </a:solidFill>
                <a:uFill>
                  <a:solidFill>
                    <a:srgbClr val="FFFFFF"/>
                  </a:solidFill>
                </a:uFill>
                <a:ea typeface="Arial"/>
              </a:rPr>
              <a:t>Block suspicious requests (to unknown services and combinations of service and port</a:t>
            </a:r>
            <a:r>
              <a:rPr lang="en-NZ" sz="2000" spc="-1" dirty="0" smtClean="0">
                <a:solidFill>
                  <a:srgbClr val="000000"/>
                </a:solidFill>
                <a:uFill>
                  <a:solidFill>
                    <a:srgbClr val="FFFFFF"/>
                  </a:solidFill>
                </a:uFill>
                <a:ea typeface="Arial"/>
              </a:rPr>
              <a:t>).</a:t>
            </a:r>
            <a:endParaRPr lang="en-NZ" sz="1600" spc="-1" dirty="0">
              <a:solidFill>
                <a:srgbClr val="000000"/>
              </a:solidFill>
              <a:uFill>
                <a:solidFill>
                  <a:srgbClr val="FFFFFF"/>
                </a:solidFill>
              </a:uFill>
            </a:endParaRPr>
          </a:p>
          <a:p>
            <a:pPr>
              <a:lnSpc>
                <a:spcPct val="100000"/>
              </a:lnSpc>
            </a:pPr>
            <a:endParaRPr lang="en-NZ" sz="1600" spc="-1" dirty="0">
              <a:solidFill>
                <a:srgbClr val="000000"/>
              </a:solidFill>
              <a:uFill>
                <a:solidFill>
                  <a:srgbClr val="FFFFFF"/>
                </a:solidFill>
              </a:uFill>
            </a:endParaRPr>
          </a:p>
          <a:p>
            <a:pPr>
              <a:lnSpc>
                <a:spcPct val="100000"/>
              </a:lnSpc>
            </a:pPr>
            <a:r>
              <a:rPr lang="en-NZ" sz="2000" b="0" strike="noStrike" spc="-1" dirty="0" smtClean="0">
                <a:solidFill>
                  <a:srgbClr val="000000"/>
                </a:solidFill>
                <a:uFill>
                  <a:solidFill>
                    <a:srgbClr val="FFFFFF"/>
                  </a:solidFill>
                </a:uFill>
                <a:latin typeface="Arial"/>
                <a:ea typeface="Arial"/>
              </a:rPr>
              <a:t>Filters </a:t>
            </a:r>
            <a:r>
              <a:rPr lang="en-NZ" sz="2000" b="0" strike="noStrike" spc="-1" dirty="0">
                <a:solidFill>
                  <a:srgbClr val="000000"/>
                </a:solidFill>
                <a:uFill>
                  <a:solidFill>
                    <a:srgbClr val="FFFFFF"/>
                  </a:solidFill>
                </a:uFill>
                <a:latin typeface="Arial"/>
                <a:ea typeface="Arial"/>
              </a:rPr>
              <a:t>may be used to ensure path back to the claimed source address is the one being used by the current packet
</a:t>
            </a:r>
            <a:endParaRPr lang="en-NZ" sz="1800" b="0" strike="noStrike" spc="-1" dirty="0">
              <a:solidFill>
                <a:srgbClr val="000000"/>
              </a:solidFill>
              <a:uFill>
                <a:solidFill>
                  <a:srgbClr val="FFFFFF"/>
                </a:solidFill>
              </a:uFill>
              <a:latin typeface="Arial"/>
            </a:endParaRPr>
          </a:p>
          <a:p>
            <a:pPr>
              <a:lnSpc>
                <a:spcPct val="100000"/>
              </a:lnSpc>
            </a:pPr>
            <a:r>
              <a:rPr lang="en-NZ" sz="2000" b="0" strike="noStrike" spc="-1" dirty="0">
                <a:solidFill>
                  <a:srgbClr val="000000"/>
                </a:solidFill>
                <a:uFill>
                  <a:solidFill>
                    <a:srgbClr val="FFFFFF"/>
                  </a:solidFill>
                </a:uFill>
                <a:latin typeface="Arial"/>
                <a:ea typeface="Arial"/>
              </a:rPr>
              <a:t>
</a:t>
            </a:r>
            <a:endParaRPr lang="en-NZ"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smtClean="0">
                <a:solidFill>
                  <a:srgbClr val="FFB91D"/>
                </a:solidFill>
                <a:uFill>
                  <a:solidFill>
                    <a:srgbClr val="FFFFFF"/>
                  </a:solidFill>
                </a:uFill>
                <a:ea typeface="ＭＳ Ｐゴシック"/>
              </a:rPr>
              <a:t>Remotely Triggered Black Hole (RTBH) Filtering </a:t>
            </a:r>
            <a:endParaRPr lang="en-NZ" dirty="0"/>
          </a:p>
        </p:txBody>
      </p:sp>
      <p:sp>
        <p:nvSpPr>
          <p:cNvPr id="3" name="Subtitle 2"/>
          <p:cNvSpPr>
            <a:spLocks noGrp="1"/>
          </p:cNvSpPr>
          <p:nvPr>
            <p:ph type="subTitle"/>
          </p:nvPr>
        </p:nvSpPr>
        <p:spPr>
          <a:xfrm>
            <a:off x="457201" y="1600200"/>
            <a:ext cx="7890932" cy="5257440"/>
          </a:xfrm>
        </p:spPr>
        <p:txBody>
          <a:bodyPr anchor="t" anchorCtr="0"/>
          <a:lstStyle/>
          <a:p>
            <a:endParaRPr lang="en-US" sz="2800" dirty="0" smtClean="0"/>
          </a:p>
          <a:p>
            <a:r>
              <a:rPr lang="en-US" sz="2800" dirty="0" smtClean="0"/>
              <a:t>Filter by destination and by source.</a:t>
            </a:r>
          </a:p>
          <a:p>
            <a:endParaRPr lang="en-US" sz="2800" dirty="0"/>
          </a:p>
          <a:p>
            <a:r>
              <a:rPr lang="en-US" sz="2800" dirty="0" smtClean="0"/>
              <a:t>Enforced by routers at the edge of the network.</a:t>
            </a:r>
          </a:p>
          <a:p>
            <a:endParaRPr lang="en-US" sz="2800" dirty="0"/>
          </a:p>
          <a:p>
            <a:endParaRPr lang="en-US" sz="2000" dirty="0" smtClean="0"/>
          </a:p>
          <a:p>
            <a:endParaRPr lang="en-US" sz="2000" dirty="0"/>
          </a:p>
          <a:p>
            <a:endParaRPr lang="en-NZ" sz="2000" dirty="0"/>
          </a:p>
          <a:p>
            <a:endParaRPr lang="en-NZ" dirty="0"/>
          </a:p>
        </p:txBody>
      </p:sp>
    </p:spTree>
    <p:extLst>
      <p:ext uri="{BB962C8B-B14F-4D97-AF65-F5344CB8AC3E}">
        <p14:creationId xmlns:p14="http://schemas.microsoft.com/office/powerpoint/2010/main" val="356603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5407" y="406400"/>
            <a:ext cx="8186485" cy="5398029"/>
          </a:xfrm>
          <a:prstGeom prst="rect">
            <a:avLst/>
          </a:prstGeom>
        </p:spPr>
      </p:pic>
    </p:spTree>
    <p:extLst>
      <p:ext uri="{BB962C8B-B14F-4D97-AF65-F5344CB8AC3E}">
        <p14:creationId xmlns:p14="http://schemas.microsoft.com/office/powerpoint/2010/main" val="4017398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5533" y="385762"/>
            <a:ext cx="8918982" cy="4186238"/>
          </a:xfrm>
          <a:prstGeom prst="rect">
            <a:avLst/>
          </a:prstGeom>
        </p:spPr>
      </p:pic>
    </p:spTree>
    <p:extLst>
      <p:ext uri="{BB962C8B-B14F-4D97-AF65-F5344CB8AC3E}">
        <p14:creationId xmlns:p14="http://schemas.microsoft.com/office/powerpoint/2010/main" val="1480251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2083" y="409575"/>
            <a:ext cx="7810500" cy="5124450"/>
          </a:xfrm>
          <a:prstGeom prst="rect">
            <a:avLst/>
          </a:prstGeom>
        </p:spPr>
      </p:pic>
    </p:spTree>
    <p:extLst>
      <p:ext uri="{BB962C8B-B14F-4D97-AF65-F5344CB8AC3E}">
        <p14:creationId xmlns:p14="http://schemas.microsoft.com/office/powerpoint/2010/main" val="3131301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457200" y="147600"/>
            <a:ext cx="8229240" cy="1325160"/>
          </a:xfrm>
          <a:prstGeom prst="rect">
            <a:avLst/>
          </a:prstGeom>
          <a:noFill/>
          <a:ln>
            <a:noFill/>
          </a:ln>
        </p:spPr>
        <p:txBody>
          <a:bodyPr tIns="91440" bIns="91440"/>
          <a:lstStyle/>
          <a:p>
            <a:pPr algn="ctr">
              <a:lnSpc>
                <a:spcPct val="100000"/>
              </a:lnSpc>
            </a:pPr>
            <a:r>
              <a:rPr lang="en-NZ" sz="4400" b="0" strike="noStrike" spc="-1" dirty="0" smtClean="0">
                <a:solidFill>
                  <a:srgbClr val="FFB91D"/>
                </a:solidFill>
                <a:uFill>
                  <a:solidFill>
                    <a:srgbClr val="FFFFFF"/>
                  </a:solidFill>
                </a:uFill>
                <a:latin typeface="Arial"/>
                <a:ea typeface="ＭＳ Ｐゴシック"/>
              </a:rPr>
              <a:t>Pre-emption</a:t>
            </a:r>
            <a:endParaRPr lang="en-NZ" sz="1400" b="0" strike="noStrike" spc="-1" dirty="0">
              <a:solidFill>
                <a:srgbClr val="000000"/>
              </a:solidFill>
              <a:uFill>
                <a:solidFill>
                  <a:srgbClr val="FFFFFF"/>
                </a:solidFill>
              </a:uFill>
              <a:latin typeface="Arial"/>
            </a:endParaRPr>
          </a:p>
        </p:txBody>
      </p:sp>
      <p:sp>
        <p:nvSpPr>
          <p:cNvPr id="408" name="CustomShape 2"/>
          <p:cNvSpPr/>
          <p:nvPr/>
        </p:nvSpPr>
        <p:spPr>
          <a:xfrm>
            <a:off x="457200" y="1066680"/>
            <a:ext cx="7873560" cy="48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NZ" spc="-1" dirty="0" smtClean="0">
                <a:solidFill>
                  <a:srgbClr val="000000"/>
                </a:solidFill>
                <a:uFill>
                  <a:solidFill>
                    <a:srgbClr val="FFFFFF"/>
                  </a:solidFill>
                </a:uFill>
                <a:ea typeface="Arial"/>
              </a:rPr>
              <a:t>Use </a:t>
            </a:r>
            <a:r>
              <a:rPr lang="en-NZ" spc="-1" dirty="0">
                <a:solidFill>
                  <a:srgbClr val="000000"/>
                </a:solidFill>
                <a:uFill>
                  <a:solidFill>
                    <a:srgbClr val="FFFFFF"/>
                  </a:solidFill>
                </a:uFill>
                <a:ea typeface="Arial"/>
              </a:rPr>
              <a:t>modified TCP connection handling code</a:t>
            </a:r>
            <a:endParaRPr lang="en-NZ" spc="-1" dirty="0">
              <a:solidFill>
                <a:srgbClr val="000000"/>
              </a:solidFill>
              <a:uFill>
                <a:solidFill>
                  <a:srgbClr val="FFFFFF"/>
                </a:solidFill>
              </a:uFill>
            </a:endParaRPr>
          </a:p>
          <a:p>
            <a:pPr>
              <a:lnSpc>
                <a:spcPct val="100000"/>
              </a:lnSpc>
            </a:pPr>
            <a:r>
              <a:rPr lang="en-NZ" spc="-1" dirty="0">
                <a:solidFill>
                  <a:srgbClr val="000000"/>
                </a:solidFill>
                <a:uFill>
                  <a:solidFill>
                    <a:srgbClr val="FFFFFF"/>
                  </a:solidFill>
                </a:uFill>
                <a:ea typeface="Arial"/>
              </a:rPr>
              <a:t>-&gt; Cryptographically encode critical information in a cookie that is sent as the server’s initial sequence number</a:t>
            </a:r>
            <a:endParaRPr lang="en-NZ" spc="-1" dirty="0">
              <a:solidFill>
                <a:srgbClr val="000000"/>
              </a:solidFill>
              <a:uFill>
                <a:solidFill>
                  <a:srgbClr val="FFFFFF"/>
                </a:solidFill>
              </a:uFill>
            </a:endParaRPr>
          </a:p>
          <a:p>
            <a:pPr>
              <a:lnSpc>
                <a:spcPct val="100000"/>
              </a:lnSpc>
            </a:pPr>
            <a:r>
              <a:rPr lang="en-NZ" spc="-1" dirty="0">
                <a:solidFill>
                  <a:srgbClr val="000000"/>
                </a:solidFill>
                <a:uFill>
                  <a:solidFill>
                    <a:srgbClr val="FFFFFF"/>
                  </a:solidFill>
                </a:uFill>
                <a:ea typeface="Arial"/>
              </a:rPr>
              <a:t>-&gt; Legitimate client responds with an ACK packet containing the incremented sequence number cookie</a:t>
            </a:r>
            <a:endParaRPr lang="en-NZ" spc="-1" dirty="0">
              <a:solidFill>
                <a:srgbClr val="000000"/>
              </a:solidFill>
              <a:uFill>
                <a:solidFill>
                  <a:srgbClr val="FFFFFF"/>
                </a:solidFill>
              </a:uFill>
            </a:endParaRPr>
          </a:p>
          <a:p>
            <a:pPr>
              <a:lnSpc>
                <a:spcPct val="100000"/>
              </a:lnSpc>
            </a:pPr>
            <a:r>
              <a:rPr lang="en-NZ" spc="-1" dirty="0">
                <a:solidFill>
                  <a:srgbClr val="000000"/>
                </a:solidFill>
                <a:uFill>
                  <a:solidFill>
                    <a:srgbClr val="FFFFFF"/>
                  </a:solidFill>
                </a:uFill>
                <a:ea typeface="Arial"/>
              </a:rPr>
              <a:t>-&gt; Drop an entry for an incomplete connection from the TCP connections table when it overflows</a:t>
            </a:r>
            <a:endParaRPr lang="en-NZ" spc="-1" dirty="0">
              <a:solidFill>
                <a:srgbClr val="000000"/>
              </a:solidFill>
              <a:uFill>
                <a:solidFill>
                  <a:srgbClr val="FFFFFF"/>
                </a:solidFill>
              </a:uFill>
            </a:endParaRPr>
          </a:p>
          <a:p>
            <a:pPr>
              <a:lnSpc>
                <a:spcPct val="100000"/>
              </a:lnSpc>
            </a:pPr>
            <a:endParaRPr lang="en-NZ" strike="noStrike" spc="-1" dirty="0" smtClean="0">
              <a:solidFill>
                <a:srgbClr val="000000"/>
              </a:solidFill>
              <a:uFill>
                <a:solidFill>
                  <a:srgbClr val="FFFFFF"/>
                </a:solidFill>
              </a:uFill>
              <a:ea typeface="Arial"/>
            </a:endParaRPr>
          </a:p>
          <a:p>
            <a:pPr>
              <a:lnSpc>
                <a:spcPct val="100000"/>
              </a:lnSpc>
            </a:pPr>
            <a:r>
              <a:rPr lang="en-NZ" strike="noStrike" spc="-1" dirty="0" smtClean="0">
                <a:solidFill>
                  <a:srgbClr val="000000"/>
                </a:solidFill>
                <a:uFill>
                  <a:solidFill>
                    <a:srgbClr val="FFFFFF"/>
                  </a:solidFill>
                </a:uFill>
                <a:ea typeface="Arial"/>
              </a:rPr>
              <a:t>Manage </a:t>
            </a:r>
            <a:r>
              <a:rPr lang="en-NZ" strike="noStrike" spc="-1" dirty="0">
                <a:solidFill>
                  <a:srgbClr val="000000"/>
                </a:solidFill>
                <a:uFill>
                  <a:solidFill>
                    <a:srgbClr val="FFFFFF"/>
                  </a:solidFill>
                </a:uFill>
                <a:ea typeface="Arial"/>
              </a:rPr>
              <a:t>application attacks with a form of graphical puzzle (captcha) to distinguish legitimate human requests</a:t>
            </a:r>
            <a:endParaRPr lang="en-NZ" strike="noStrike" spc="-1" dirty="0">
              <a:solidFill>
                <a:srgbClr val="000000"/>
              </a:solidFill>
              <a:uFill>
                <a:solidFill>
                  <a:srgbClr val="FFFFFF"/>
                </a:solidFill>
              </a:uFill>
            </a:endParaRPr>
          </a:p>
          <a:p>
            <a:pPr>
              <a:lnSpc>
                <a:spcPct val="100000"/>
              </a:lnSpc>
            </a:pPr>
            <a:endParaRPr lang="en-NZ" strike="noStrike" spc="-1" dirty="0">
              <a:solidFill>
                <a:srgbClr val="000000"/>
              </a:solidFill>
              <a:uFill>
                <a:solidFill>
                  <a:srgbClr val="FFFFFF"/>
                </a:solidFill>
              </a:uFill>
            </a:endParaRPr>
          </a:p>
          <a:p>
            <a:r>
              <a:rPr lang="en-NZ" spc="-1" dirty="0" smtClean="0">
                <a:solidFill>
                  <a:srgbClr val="000000"/>
                </a:solidFill>
                <a:uFill>
                  <a:solidFill>
                    <a:srgbClr val="FFFFFF"/>
                  </a:solidFill>
                </a:uFill>
                <a:ea typeface="Arial"/>
              </a:rPr>
              <a:t>Put </a:t>
            </a:r>
            <a:r>
              <a:rPr lang="en-NZ" spc="-1" dirty="0">
                <a:solidFill>
                  <a:srgbClr val="000000"/>
                </a:solidFill>
                <a:uFill>
                  <a:solidFill>
                    <a:srgbClr val="FFFFFF"/>
                  </a:solidFill>
                </a:uFill>
                <a:ea typeface="Arial"/>
              </a:rPr>
              <a:t>limits on per-client requests. Per-IP address, per-MAC address … implemented within the router.</a:t>
            </a:r>
            <a:endParaRPr lang="en-NZ" spc="-1" dirty="0">
              <a:solidFill>
                <a:srgbClr val="000000"/>
              </a:solidFill>
              <a:uFill>
                <a:solidFill>
                  <a:srgbClr val="FFFFFF"/>
                </a:solidFill>
              </a:uFill>
            </a:endParaRPr>
          </a:p>
          <a:p>
            <a:pPr>
              <a:lnSpc>
                <a:spcPct val="100000"/>
              </a:lnSpc>
            </a:pPr>
            <a:endParaRPr lang="en-NZ" strike="noStrike" spc="-1" dirty="0" smtClean="0">
              <a:solidFill>
                <a:srgbClr val="000000"/>
              </a:solidFill>
              <a:uFill>
                <a:solidFill>
                  <a:srgbClr val="FFFFFF"/>
                </a:solidFill>
              </a:uFill>
              <a:ea typeface="Arial"/>
            </a:endParaRPr>
          </a:p>
          <a:p>
            <a:pPr>
              <a:lnSpc>
                <a:spcPct val="100000"/>
              </a:lnSpc>
            </a:pPr>
            <a:r>
              <a:rPr lang="en-NZ" spc="-1" dirty="0">
                <a:solidFill>
                  <a:srgbClr val="000000"/>
                </a:solidFill>
                <a:uFill>
                  <a:solidFill>
                    <a:srgbClr val="FFFFFF"/>
                  </a:solidFill>
                </a:uFill>
                <a:ea typeface="Arial"/>
              </a:rPr>
              <a:t>U</a:t>
            </a:r>
            <a:r>
              <a:rPr lang="en-NZ" strike="noStrike" spc="-1" dirty="0" smtClean="0">
                <a:solidFill>
                  <a:srgbClr val="000000"/>
                </a:solidFill>
                <a:uFill>
                  <a:solidFill>
                    <a:srgbClr val="FFFFFF"/>
                  </a:solidFill>
                </a:uFill>
                <a:ea typeface="Arial"/>
              </a:rPr>
              <a:t>se </a:t>
            </a:r>
            <a:r>
              <a:rPr lang="en-NZ" strike="noStrike" spc="-1" dirty="0">
                <a:solidFill>
                  <a:srgbClr val="000000"/>
                </a:solidFill>
                <a:uFill>
                  <a:solidFill>
                    <a:srgbClr val="FFFFFF"/>
                  </a:solidFill>
                </a:uFill>
                <a:ea typeface="Arial"/>
              </a:rPr>
              <a:t>mirrored and replicated servers when high-performance and reliability is required or use a service such as </a:t>
            </a:r>
            <a:r>
              <a:rPr lang="en-NZ" strike="noStrike" spc="-1" dirty="0" err="1">
                <a:solidFill>
                  <a:srgbClr val="000000"/>
                </a:solidFill>
                <a:uFill>
                  <a:solidFill>
                    <a:srgbClr val="FFFFFF"/>
                  </a:solidFill>
                </a:uFill>
                <a:ea typeface="Arial"/>
              </a:rPr>
              <a:t>cloudflare</a:t>
            </a:r>
            <a:endParaRPr lang="en-NZ" strike="noStrike" spc="-1" dirty="0">
              <a:solidFill>
                <a:srgbClr val="000000"/>
              </a:solidFill>
              <a:uFill>
                <a:solidFill>
                  <a:srgbClr val="FFFFFF"/>
                </a:solidFill>
              </a:uFill>
            </a:endParaRPr>
          </a:p>
        </p:txBody>
      </p:sp>
    </p:spTree>
    <p:extLst>
      <p:ext uri="{BB962C8B-B14F-4D97-AF65-F5344CB8AC3E}">
        <p14:creationId xmlns:p14="http://schemas.microsoft.com/office/powerpoint/2010/main" val="15342744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pc="-1" dirty="0" err="1" smtClean="0">
                <a:solidFill>
                  <a:srgbClr val="FFB91D"/>
                </a:solidFill>
                <a:uFill>
                  <a:solidFill>
                    <a:srgbClr val="FFFFFF"/>
                  </a:solidFill>
                </a:uFill>
                <a:ea typeface="ＭＳ Ｐゴシック"/>
              </a:rPr>
              <a:t>CloudFlare</a:t>
            </a:r>
            <a:endParaRPr lang="en-NZ" dirty="0"/>
          </a:p>
        </p:txBody>
      </p:sp>
      <p:sp>
        <p:nvSpPr>
          <p:cNvPr id="3" name="Subtitle 2"/>
          <p:cNvSpPr>
            <a:spLocks noGrp="1"/>
          </p:cNvSpPr>
          <p:nvPr>
            <p:ph type="subTitle"/>
          </p:nvPr>
        </p:nvSpPr>
        <p:spPr>
          <a:xfrm>
            <a:off x="457201" y="1600200"/>
            <a:ext cx="3098440" cy="5257440"/>
          </a:xfrm>
        </p:spPr>
        <p:txBody>
          <a:bodyPr anchor="t" anchorCtr="0"/>
          <a:lstStyle/>
          <a:p>
            <a:r>
              <a:rPr lang="en-NZ" dirty="0" smtClean="0"/>
              <a:t>Keep </a:t>
            </a:r>
            <a:r>
              <a:rPr lang="en-NZ" dirty="0"/>
              <a:t>your current web </a:t>
            </a:r>
            <a:r>
              <a:rPr lang="en-NZ" dirty="0" smtClean="0"/>
              <a:t>hosting</a:t>
            </a:r>
          </a:p>
          <a:p>
            <a:r>
              <a:rPr lang="en-NZ" dirty="0" smtClean="0"/>
              <a:t>Use </a:t>
            </a:r>
            <a:r>
              <a:rPr lang="en-NZ" dirty="0" err="1" smtClean="0"/>
              <a:t>CloudFlare's</a:t>
            </a:r>
            <a:r>
              <a:rPr lang="en-NZ" dirty="0" smtClean="0"/>
              <a:t> </a:t>
            </a:r>
            <a:r>
              <a:rPr lang="en-NZ" dirty="0"/>
              <a:t>DNS servers.</a:t>
            </a:r>
          </a:p>
          <a:p>
            <a:r>
              <a:rPr lang="en-NZ" dirty="0" err="1"/>
              <a:t>CloudFlare</a:t>
            </a:r>
            <a:r>
              <a:rPr lang="en-NZ" dirty="0"/>
              <a:t> serves your website's resources from multiple data </a:t>
            </a:r>
            <a:r>
              <a:rPr lang="en-NZ" dirty="0" err="1"/>
              <a:t>centers</a:t>
            </a:r>
            <a:r>
              <a:rPr lang="en-NZ" dirty="0"/>
              <a:t> around the world.</a:t>
            </a:r>
          </a:p>
          <a:p>
            <a:endParaRPr lang="en-NZ"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287" y="1599840"/>
            <a:ext cx="5130800" cy="2565400"/>
          </a:xfrm>
          <a:prstGeom prst="rect">
            <a:avLst/>
          </a:prstGeom>
        </p:spPr>
      </p:pic>
    </p:spTree>
    <p:extLst>
      <p:ext uri="{BB962C8B-B14F-4D97-AF65-F5344CB8AC3E}">
        <p14:creationId xmlns:p14="http://schemas.microsoft.com/office/powerpoint/2010/main" val="332792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TotalTime>
  <Words>3962</Words>
  <Application>Microsoft Office PowerPoint</Application>
  <PresentationFormat>On-screen Show (4:3)</PresentationFormat>
  <Paragraphs>399</Paragraphs>
  <Slides>17</Slides>
  <Notes>16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17</vt:i4>
      </vt:variant>
    </vt:vector>
  </HeadingPairs>
  <TitlesOfParts>
    <vt:vector size="29" baseType="lpstr">
      <vt:lpstr>ＭＳ Ｐゴシック</vt:lpstr>
      <vt:lpstr>Arial</vt:lpstr>
      <vt:lpstr>DejaVu Sans</vt:lpstr>
      <vt:lpstr>Noto Symbol</vt:lpstr>
      <vt:lpstr>Questrial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Remotely Triggered Black Hole (RTBH) Filtering </vt:lpstr>
      <vt:lpstr>PowerPoint Presentation</vt:lpstr>
      <vt:lpstr>PowerPoint Presentation</vt:lpstr>
      <vt:lpstr>PowerPoint Presentation</vt:lpstr>
      <vt:lpstr>PowerPoint Presentation</vt:lpstr>
      <vt:lpstr>CloudFlare</vt:lpstr>
      <vt:lpstr>CloudFlare Caching</vt:lpstr>
      <vt:lpstr>CloudFlare &amp; Anycast</vt:lpstr>
      <vt:lpstr>CloudFlare Anycast Network</vt:lpstr>
      <vt:lpstr>What’s the Effect?</vt:lpstr>
      <vt:lpstr>PowerPoint Presentation</vt:lpstr>
      <vt:lpstr>Detection Methods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subject/>
  <dc:creator>Ian Welch</dc:creator>
  <dc:description/>
  <cp:lastModifiedBy>Ian Welch</cp:lastModifiedBy>
  <cp:revision>121</cp:revision>
  <cp:lastPrinted>2016-08-11T02:50:41Z</cp:lastPrinted>
  <dcterms:modified xsi:type="dcterms:W3CDTF">2017-08-15T22:56:54Z</dcterms:modified>
  <dc:language>en-NZ</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15.0023</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