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y="6858000" cx="9144000"/>
  <p:notesSz cx="6858000" cy="9144000"/>
  <p:embeddedFontLst>
    <p:embeddedFont>
      <p:font typeface="Raleway"/>
      <p:regular r:id="rId80"/>
      <p:bold r:id="rId81"/>
      <p:italic r:id="rId82"/>
      <p:boldItalic r:id="rId83"/>
    </p:embeddedFont>
    <p:embeddedFont>
      <p:font typeface="La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Lato-regular.fntdata"/><Relationship Id="rId83" Type="http://schemas.openxmlformats.org/officeDocument/2006/relationships/font" Target="fonts/Raleway-boldItalic.fntdata"/><Relationship Id="rId42" Type="http://schemas.openxmlformats.org/officeDocument/2006/relationships/slide" Target="slides/slide38.xml"/><Relationship Id="rId86" Type="http://schemas.openxmlformats.org/officeDocument/2006/relationships/font" Target="fonts/Lato-italic.fntdata"/><Relationship Id="rId41" Type="http://schemas.openxmlformats.org/officeDocument/2006/relationships/slide" Target="slides/slide37.xml"/><Relationship Id="rId85" Type="http://schemas.openxmlformats.org/officeDocument/2006/relationships/font" Target="fonts/Lato-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Lato-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aleway-regular.fntdata"/><Relationship Id="rId82" Type="http://schemas.openxmlformats.org/officeDocument/2006/relationships/font" Target="fonts/Raleway-italic.fntdata"/><Relationship Id="rId81"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YuvalCarmel/gfs-vs-hdfs" TargetMode="Externa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ystutorials.com/3202/colossus-successor-to-google-file-system-gfs/" TargetMode="External"/><Relationship Id="rId3" Type="http://schemas.openxmlformats.org/officeDocument/2006/relationships/hyperlink" Target="http://web.archive.org/web/20160324185413/http://static.googleusercontent.com/media/research.google.com/en/us/university/relations/facultysummit2010/storage_architecture_and_challenges.pdf"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ired.com/2012/07/google-colossu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Once written, files are seldom modified again</a:t>
            </a:r>
          </a:p>
          <a:p>
            <a:pPr indent="-228600" lvl="1" marL="914400" rtl="0">
              <a:spcBef>
                <a:spcPts val="0"/>
              </a:spcBef>
            </a:pPr>
            <a:r>
              <a:rPr lang="en"/>
              <a:t>Small writes supported but dont need to be efficient</a:t>
            </a:r>
          </a:p>
          <a:p>
            <a:pPr indent="-228600" lvl="0" marL="457200">
              <a:spcBef>
                <a:spcPts val="0"/>
              </a:spcBef>
            </a:pPr>
            <a:r>
              <a:rPr lang="en"/>
              <a:t>Most of our target applications place a premium on processing data in bulk at a high rate, while few have stringent response time requirements for an individual read or write.</a:t>
            </a: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Easy to run both chunkserver and client on same machine as long as machine resources permit and lower reliability caused by running possible flaky application code is acceptable</a:t>
            </a:r>
          </a:p>
          <a:p>
            <a:pPr indent="-228600" lvl="0" marL="457200" rtl="0">
              <a:spcBef>
                <a:spcPts val="0"/>
              </a:spcBef>
            </a:pPr>
            <a:r>
              <a:rPr lang="en"/>
              <a:t>Stored on local disks</a:t>
            </a:r>
          </a:p>
          <a:p>
            <a:pPr indent="-228600" lvl="0" marL="457200">
              <a:spcBef>
                <a:spcPts val="0"/>
              </a:spcBef>
            </a:pPr>
            <a:r>
              <a:rPr lang="en"/>
              <a:t>By default store three replicas (user can choose where to store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master maintains all file system metadata. This includes the namespace, access control information, the mapping from files to chunks, and the current locations of chunks.</a:t>
            </a:r>
            <a:br>
              <a:rPr lang="en"/>
            </a:br>
            <a:br>
              <a:rPr lang="en"/>
            </a:br>
            <a:r>
              <a:rPr lang="en"/>
              <a:t>It also controls system-wide activities such as chunklease management, garbage collection of orphaned chunks, and chunkmigration between chunkservers.</a:t>
            </a:r>
            <a:br>
              <a:rPr lang="en"/>
            </a:br>
            <a:br>
              <a:rPr lang="en"/>
            </a:br>
            <a:r>
              <a:rPr lang="en"/>
              <a:t>The master periodically communicates with each chunkserver in HeartBeat messages to give it instructions and collect its state.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Neither the client nor the chunkserver caches file data. Client caches offer little benefit because most applications stream through huge files or have working sets too large to be cached. Not having them simplifies the client and the overall system by eliminating cache coherence issues. (Clients do cache metadata, however.) Chunkservers need not cache file data because chunks are stored as local files and so Linux’s buffer cache already keeps frequently accessed data in memory.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First, using the fixed chunksize, the client translates the file name and byte offset specified by the application into a chunkindex within the file. Then, it sends the master a request containing the file name and chunk index. The master replies with the corresponding chunk handle and locations of the replicas. The client caches this information using the file name and chunkindex as the key.</a:t>
            </a:r>
          </a:p>
          <a:p>
            <a:pPr lvl="0">
              <a:spcBef>
                <a:spcPts val="0"/>
              </a:spcBef>
              <a:buNone/>
            </a:pPr>
            <a:r>
              <a:t/>
            </a:r>
            <a:endParaRPr/>
          </a:p>
          <a:p>
            <a:pPr lvl="0">
              <a:spcBef>
                <a:spcPts val="0"/>
              </a:spcBef>
              <a:buNone/>
            </a:pPr>
            <a:r>
              <a:rPr lang="en"/>
              <a:t>The client then sends a request to one of the replicas, most likely the closest one. The request specifies the chunk handle and a byte range within that chunk. Further reads of the same chunkrequire no more client-master interaction until the cached information expires or the file is reopened. In fact, the client typically asks for multiple chunks in the same request and the master can also include the information for chunks immediately following those requested. This extra information sidesteps several future client-master interactions at practically no extra cost.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Each replica is extended only as needed tp avoid wasting space due to internal fragmentation</a:t>
            </a:r>
          </a:p>
          <a:p>
            <a:pPr indent="-228600" lvl="0" marL="457200" rtl="0">
              <a:spcBef>
                <a:spcPts val="0"/>
              </a:spcBef>
            </a:pPr>
            <a:r>
              <a:rPr lang="en"/>
              <a:t>Reduced overhead by keeping persistent TCP connection to the chunkserver over long period of time</a:t>
            </a:r>
          </a:p>
          <a:p>
            <a:pPr indent="-228600" lvl="0" marL="457200" rtl="0">
              <a:spcBef>
                <a:spcPts val="0"/>
              </a:spcBef>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In practice, hot spots have not been a major issue as apps mostly read files sequentially</a:t>
            </a:r>
          </a:p>
          <a:p>
            <a:pPr indent="-228600" lvl="0" marL="457200">
              <a:spcBef>
                <a:spcPts val="0"/>
              </a:spcBef>
            </a:pPr>
            <a:r>
              <a:rPr lang="en"/>
              <a:t>Potential long term solution is to allow clients to read from other clients in situations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First two are kept persistent by operation log to allow updates to the master state in a simple, reliable way without risking inconsistencies if master crashes</a:t>
            </a:r>
          </a:p>
          <a:p>
            <a:pPr indent="-228600" lvl="0" marL="457200" rtl="0">
              <a:spcBef>
                <a:spcPts val="0"/>
              </a:spcBef>
            </a:pPr>
            <a:r>
              <a:rPr lang="en"/>
              <a:t>Master asks each chunkserver about its chunks at startup and whenever a chunkserver joins cluster</a:t>
            </a:r>
          </a:p>
          <a:p>
            <a:pPr indent="-228600" lvl="0" marL="457200">
              <a:spcBef>
                <a:spcPts val="0"/>
              </a:spcBef>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Most chunks are full because most files contain many chunks where only last may be partially filled</a:t>
            </a:r>
          </a:p>
          <a:p>
            <a:pPr indent="-228600" lvl="0" marL="457200" rtl="0">
              <a:spcBef>
                <a:spcPts val="0"/>
              </a:spcBef>
            </a:pPr>
            <a:r>
              <a:rPr lang="en"/>
              <a:t>Price to pay for more memory is small in exchange for simplicity, performance, flexibility</a:t>
            </a:r>
          </a:p>
          <a:p>
            <a:pPr indent="-228600" lvl="0" marL="457200">
              <a:spcBef>
                <a:spcPts val="0"/>
              </a:spcBef>
            </a:pPr>
            <a:r>
              <a:rPr lang="en"/>
              <a:t>Initially kept chunk location info persistent at master but simpler to request data from chunkservers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Contains historical record of critical metadata changes</a:t>
            </a:r>
          </a:p>
          <a:p>
            <a:pPr indent="-228600" lvl="0" marL="457200" rtl="0">
              <a:spcBef>
                <a:spcPts val="0"/>
              </a:spcBef>
            </a:pPr>
            <a:r>
              <a:rPr lang="en"/>
              <a:t>If not stored properly, lose whole file system or recent client operations even if the chunks survive</a:t>
            </a:r>
          </a:p>
          <a:p>
            <a:pPr indent="-228600" lvl="1" marL="914400" rtl="0">
              <a:spcBef>
                <a:spcPts val="0"/>
              </a:spcBef>
            </a:pPr>
            <a:r>
              <a:rPr lang="en"/>
              <a:t>Replicate on multiple remote machines</a:t>
            </a:r>
          </a:p>
          <a:p>
            <a:pPr indent="-228600" lvl="0" marL="457200" rtl="0">
              <a:spcBef>
                <a:spcPts val="0"/>
              </a:spcBef>
            </a:pPr>
            <a:r>
              <a:rPr lang="en"/>
              <a:t>Building checkpoints can take a while</a:t>
            </a:r>
          </a:p>
          <a:p>
            <a:pPr indent="-228600" lvl="1" marL="914400" rtl="0">
              <a:spcBef>
                <a:spcPts val="0"/>
              </a:spcBef>
            </a:pPr>
            <a:r>
              <a:rPr lang="en"/>
              <a:t>Internal state structured in a way that new ones can be created without delay</a:t>
            </a:r>
          </a:p>
          <a:p>
            <a:pPr indent="-228600" lvl="0" marL="457200">
              <a:spcBef>
                <a:spcPts val="0"/>
              </a:spcBef>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state of a file region after a data mutation depends on the type of mutation, whether it succeeds or fails, and whether there are concurrent mutations. Table 1 summarizes the result. A file region is consistent if all clients will always see the same data, regardless of which replicas they read from. A region is defined after a file data mutation if it is consistent and clients will see what the mutation writes in its entirety. When a mutation succeeds without interference from concurrent writers, the affected region is defined (and by implication consistent): all clients will always see what the mutation has written. Concurrent successful mutations leave the region undefined but consistent: all clients see the same data, but it may not reflect what any one mutation has written. Typically, it consists of mingled fragments from multiple mutations. A failed mutation makes the region inconsistent (hence also undefined): different clients may see different data at different times.</a:t>
            </a:r>
          </a:p>
          <a:p>
            <a:pPr lvl="0">
              <a:spcBef>
                <a:spcPts val="0"/>
              </a:spcBef>
              <a:buNone/>
            </a:pPr>
            <a:r>
              <a:t/>
            </a:r>
            <a:endParaRP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Long after a successful mutation, component failures can of course still corrupt or destroy data. GFS identifies failed chunkservers by regular handshakes between master and all chunkservers and detects data corruption by checksumming (Section 5.2). Once a problem surfaces, the data is restored from valid replicas as soon as possible (Section 4.3). A chunk is lost irreversibly only if all its replicas are lost before GFS can react, typically within minutes. Even in this case, it becomes unavailable, not corrupted: applications receive clear errors rather than corrupt data.</a:t>
            </a:r>
          </a:p>
          <a:p>
            <a:pPr lvl="0">
              <a:spcBef>
                <a:spcPts val="0"/>
              </a:spcBef>
              <a:buNone/>
            </a:pPr>
            <a:r>
              <a:t/>
            </a:r>
            <a:endParaRPr/>
          </a:p>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Leases controls the mutations of GFS files and directories</a:t>
            </a:r>
          </a:p>
          <a:p>
            <a:pPr lvl="0">
              <a:spcBef>
                <a:spcPts val="0"/>
              </a:spcBef>
              <a:buNone/>
            </a:pPr>
            <a:r>
              <a:t/>
            </a:r>
            <a:endParaRPr/>
          </a:p>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A mutation is an operation that changes the contents or</a:t>
            </a:r>
          </a:p>
          <a:p>
            <a:pPr lvl="0">
              <a:spcBef>
                <a:spcPts val="0"/>
              </a:spcBef>
              <a:buClr>
                <a:schemeClr val="dk1"/>
              </a:buClr>
              <a:buSzPct val="100000"/>
              <a:buFont typeface="Arial"/>
              <a:buNone/>
            </a:pPr>
            <a:r>
              <a:rPr lang="en"/>
              <a:t>metadata of a chunk such as a write or an append opera-</a:t>
            </a:r>
          </a:p>
          <a:p>
            <a:pPr lvl="0">
              <a:spcBef>
                <a:spcPts val="0"/>
              </a:spcBef>
              <a:buClr>
                <a:schemeClr val="dk1"/>
              </a:buClr>
              <a:buSzPct val="100000"/>
              <a:buFont typeface="Arial"/>
              <a:buNone/>
            </a:pPr>
            <a:r>
              <a:rPr lang="en"/>
              <a:t>tion. Each mutation is performed at all the chunk’s replicas.</a:t>
            </a:r>
          </a:p>
          <a:p>
            <a:pPr lvl="0">
              <a:spcBef>
                <a:spcPts val="0"/>
              </a:spcBef>
              <a:buClr>
                <a:schemeClr val="dk1"/>
              </a:buClr>
              <a:buSzPct val="100000"/>
              <a:buFont typeface="Arial"/>
              <a:buNone/>
            </a:pPr>
            <a:r>
              <a:rPr lang="en"/>
              <a:t>We use leases to maintain a consistent mutation order across</a:t>
            </a:r>
          </a:p>
          <a:p>
            <a:pPr lvl="0">
              <a:spcBef>
                <a:spcPts val="0"/>
              </a:spcBef>
              <a:buClr>
                <a:schemeClr val="dk1"/>
              </a:buClr>
              <a:buSzPct val="100000"/>
              <a:buFont typeface="Arial"/>
              <a:buNone/>
            </a:pPr>
            <a:r>
              <a:rPr lang="en"/>
              <a:t>replicas. The master grants a chunk lease to one of the repli-</a:t>
            </a:r>
          </a:p>
          <a:p>
            <a:pPr lvl="0">
              <a:spcBef>
                <a:spcPts val="0"/>
              </a:spcBef>
              <a:buNone/>
            </a:pPr>
            <a:r>
              <a:rPr lang="en"/>
              <a:t>cas, which we call the primary.</a:t>
            </a:r>
          </a:p>
          <a:p>
            <a:pPr lvl="0">
              <a:spcBef>
                <a:spcPts val="0"/>
              </a:spcBef>
              <a:buClr>
                <a:schemeClr val="dk1"/>
              </a:buClr>
              <a:buSzPct val="100000"/>
              <a:buFont typeface="Arial"/>
              <a:buNone/>
            </a:pPr>
            <a:r>
              <a:rPr lang="en"/>
              <a:t>The primary picks a serial</a:t>
            </a:r>
          </a:p>
          <a:p>
            <a:pPr lvl="0">
              <a:spcBef>
                <a:spcPts val="0"/>
              </a:spcBef>
              <a:buClr>
                <a:schemeClr val="dk1"/>
              </a:buClr>
              <a:buSzPct val="100000"/>
              <a:buFont typeface="Arial"/>
              <a:buNone/>
            </a:pPr>
            <a:r>
              <a:rPr lang="en"/>
              <a:t>order for all mutations to the chunk. All replicas follow this</a:t>
            </a:r>
          </a:p>
          <a:p>
            <a:pPr lvl="0">
              <a:spcBef>
                <a:spcPts val="0"/>
              </a:spcBef>
              <a:buClr>
                <a:schemeClr val="dk1"/>
              </a:buClr>
              <a:buSzPct val="100000"/>
              <a:buFont typeface="Arial"/>
              <a:buNone/>
            </a:pPr>
            <a:r>
              <a:rPr lang="en"/>
              <a:t>order when applying mutations. Thus, the global mutation</a:t>
            </a:r>
          </a:p>
          <a:p>
            <a:pPr lvl="0">
              <a:spcBef>
                <a:spcPts val="0"/>
              </a:spcBef>
              <a:buClr>
                <a:schemeClr val="dk1"/>
              </a:buClr>
              <a:buSzPct val="100000"/>
              <a:buFont typeface="Arial"/>
              <a:buNone/>
            </a:pPr>
            <a:r>
              <a:rPr lang="en"/>
              <a:t>order is defined first by the lease grant order chosen by the</a:t>
            </a:r>
          </a:p>
          <a:p>
            <a:pPr lvl="0">
              <a:spcBef>
                <a:spcPts val="0"/>
              </a:spcBef>
              <a:buClr>
                <a:schemeClr val="dk1"/>
              </a:buClr>
              <a:buSzPct val="100000"/>
              <a:buFont typeface="Arial"/>
              <a:buNone/>
            </a:pPr>
            <a:r>
              <a:rPr lang="en"/>
              <a:t>master, and within a lease by the serial numbers assigned</a:t>
            </a:r>
          </a:p>
          <a:p>
            <a:pPr lvl="0">
              <a:spcBef>
                <a:spcPts val="0"/>
              </a:spcBef>
              <a:buNone/>
            </a:pPr>
            <a:r>
              <a:rPr lang="en"/>
              <a:t>by the primary.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None/>
            </a:pPr>
            <a:r>
              <a:rPr lang="en"/>
              <a:t>The lease mechanism is designed to minimize management</a:t>
            </a:r>
          </a:p>
          <a:p>
            <a:pPr lvl="0">
              <a:spcBef>
                <a:spcPts val="0"/>
              </a:spcBef>
              <a:buClr>
                <a:schemeClr val="dk1"/>
              </a:buClr>
              <a:buSzPct val="100000"/>
              <a:buFont typeface="Arial"/>
              <a:buNone/>
            </a:pPr>
            <a:r>
              <a:rPr lang="en"/>
              <a:t> overhead at the master. A lease has an initial timeout</a:t>
            </a:r>
          </a:p>
          <a:p>
            <a:pPr lvl="0">
              <a:spcBef>
                <a:spcPts val="0"/>
              </a:spcBef>
              <a:buNone/>
            </a:pPr>
            <a:r>
              <a:rPr lang="en"/>
              <a:t>of 60 seconds. However, as long as the chun kis being mutated,</a:t>
            </a:r>
          </a:p>
          <a:p>
            <a:pPr lvl="0">
              <a:spcBef>
                <a:spcPts val="0"/>
              </a:spcBef>
              <a:buNone/>
            </a:pPr>
            <a:r>
              <a:rPr lang="en"/>
              <a:t> the primary can request and typically receive extensions</a:t>
            </a:r>
          </a:p>
          <a:p>
            <a:pPr lvl="0">
              <a:spcBef>
                <a:spcPts val="0"/>
              </a:spcBef>
              <a:buClr>
                <a:schemeClr val="dk1"/>
              </a:buClr>
              <a:buSzPct val="100000"/>
              <a:buFont typeface="Arial"/>
              <a:buNone/>
            </a:pPr>
            <a:r>
              <a:rPr lang="en"/>
              <a:t> from the master indefinitely. These extension requests</a:t>
            </a:r>
          </a:p>
          <a:p>
            <a:pPr lvl="0">
              <a:spcBef>
                <a:spcPts val="0"/>
              </a:spcBef>
              <a:buNone/>
            </a:pPr>
            <a:r>
              <a:rPr lang="en"/>
              <a:t>and grants are piggybacked on the HeartBeat messages </a:t>
            </a:r>
          </a:p>
          <a:p>
            <a:pPr lvl="0">
              <a:spcBef>
                <a:spcPts val="0"/>
              </a:spcBef>
              <a:buClr>
                <a:schemeClr val="dk1"/>
              </a:buClr>
              <a:buSzPct val="100000"/>
              <a:buFont typeface="Arial"/>
              <a:buNone/>
            </a:pPr>
            <a:r>
              <a:rPr lang="en"/>
              <a:t>regularly exchanged between the master and all chunk servers.</a:t>
            </a:r>
          </a:p>
          <a:p>
            <a:pPr lvl="0">
              <a:spcBef>
                <a:spcPts val="0"/>
              </a:spcBef>
              <a:buClr>
                <a:schemeClr val="dk1"/>
              </a:buClr>
              <a:buSzPct val="100000"/>
              <a:buFont typeface="Arial"/>
              <a:buNone/>
            </a:pPr>
            <a:r>
              <a:rPr lang="en"/>
              <a:t>The master may sometimes try to revoke a lease before it</a:t>
            </a:r>
          </a:p>
          <a:p>
            <a:pPr lvl="0">
              <a:spcBef>
                <a:spcPts val="0"/>
              </a:spcBef>
              <a:buClr>
                <a:schemeClr val="dk1"/>
              </a:buClr>
              <a:buSzPct val="100000"/>
              <a:buFont typeface="Arial"/>
              <a:buNone/>
            </a:pPr>
            <a:r>
              <a:rPr lang="en"/>
              <a:t>expires (e.g., when the master wants to disable mutations</a:t>
            </a:r>
          </a:p>
          <a:p>
            <a:pPr lvl="0">
              <a:spcBef>
                <a:spcPts val="0"/>
              </a:spcBef>
              <a:buClr>
                <a:schemeClr val="dk1"/>
              </a:buClr>
              <a:buSzPct val="100000"/>
              <a:buFont typeface="Arial"/>
              <a:buNone/>
            </a:pPr>
            <a:r>
              <a:rPr lang="en"/>
              <a:t>on a file that is being renamed). Even if the master loses</a:t>
            </a:r>
          </a:p>
          <a:p>
            <a:pPr lvl="0">
              <a:spcBef>
                <a:spcPts val="0"/>
              </a:spcBef>
              <a:buClr>
                <a:schemeClr val="dk1"/>
              </a:buClr>
              <a:buSzPct val="100000"/>
              <a:buFont typeface="Arial"/>
              <a:buNone/>
            </a:pPr>
            <a:r>
              <a:rPr lang="en"/>
              <a:t>communication with a primary, it can safely grant a new</a:t>
            </a:r>
          </a:p>
          <a:p>
            <a:pPr lvl="0">
              <a:spcBef>
                <a:spcPts val="0"/>
              </a:spcBef>
              <a:buNone/>
            </a:pPr>
            <a:r>
              <a:rPr lang="en"/>
              <a:t>lease to another replica after the old lease expires.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The client </a:t>
            </a:r>
            <a:r>
              <a:rPr lang="en"/>
              <a:t>application</a:t>
            </a:r>
            <a:r>
              <a:rPr lang="en"/>
              <a:t> asks the master for the location of the primary and secondaries of a chunk of data.</a:t>
            </a:r>
          </a:p>
          <a:p>
            <a:pPr lvl="0">
              <a:spcBef>
                <a:spcPts val="0"/>
              </a:spcBef>
              <a:buNone/>
            </a:pPr>
            <a:r>
              <a:t/>
            </a:r>
            <a:endParaRPr/>
          </a:p>
          <a:p>
            <a:pPr lvl="0">
              <a:spcBef>
                <a:spcPts val="0"/>
              </a:spcBef>
              <a:buNone/>
            </a:pPr>
            <a:r>
              <a:rPr lang="en"/>
              <a:t>The master may delay this due to locks on the chunk, file, namespace or that there is no primary ATM</a:t>
            </a:r>
          </a:p>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1. The client asks the master which chunkserver holds</a:t>
            </a:r>
          </a:p>
          <a:p>
            <a:pPr lvl="0">
              <a:spcBef>
                <a:spcPts val="0"/>
              </a:spcBef>
              <a:buClr>
                <a:schemeClr val="dk1"/>
              </a:buClr>
              <a:buSzPct val="100000"/>
              <a:buFont typeface="Arial"/>
              <a:buNone/>
            </a:pPr>
            <a:r>
              <a:rPr lang="en"/>
              <a:t>the current lease for the chunk and the locations of</a:t>
            </a:r>
          </a:p>
          <a:p>
            <a:pPr lvl="0">
              <a:spcBef>
                <a:spcPts val="0"/>
              </a:spcBef>
              <a:buClr>
                <a:schemeClr val="dk1"/>
              </a:buClr>
              <a:buSzPct val="100000"/>
              <a:buFont typeface="Arial"/>
              <a:buNone/>
            </a:pPr>
            <a:r>
              <a:rPr lang="en"/>
              <a:t>the other replicas. If no one has a lease, the master</a:t>
            </a:r>
          </a:p>
          <a:p>
            <a:pPr lvl="0">
              <a:spcBef>
                <a:spcPts val="0"/>
              </a:spcBef>
              <a:buClr>
                <a:schemeClr val="dk1"/>
              </a:buClr>
              <a:buSzPct val="100000"/>
              <a:buFont typeface="Arial"/>
              <a:buNone/>
            </a:pPr>
            <a:r>
              <a:rPr lang="en"/>
              <a:t>grants one to a replica it chooses (not shown).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client will cache the chunk locations given to it from the master until the primary refuses it</a:t>
            </a:r>
          </a:p>
          <a:p>
            <a:pPr lvl="0" rtl="0">
              <a:spcBef>
                <a:spcPts val="0"/>
              </a:spcBef>
              <a:buNone/>
            </a:pPr>
            <a:r>
              <a:t/>
            </a:r>
            <a:endParaRPr/>
          </a:p>
          <a:p>
            <a:pPr lvl="0" rtl="0">
              <a:spcBef>
                <a:spcPts val="0"/>
              </a:spcBef>
              <a:buNone/>
            </a:pPr>
            <a:r>
              <a:rPr lang="en"/>
              <a:t>=====</a:t>
            </a:r>
          </a:p>
          <a:p>
            <a:pPr lvl="0" rtl="0">
              <a:spcBef>
                <a:spcPts val="0"/>
              </a:spcBef>
              <a:buNone/>
            </a:pPr>
            <a:br>
              <a:rPr lang="en"/>
            </a:br>
            <a:r>
              <a:rPr lang="en"/>
              <a:t>2. The master replies with the identity of the primary and</a:t>
            </a:r>
          </a:p>
          <a:p>
            <a:pPr lvl="0" rtl="0">
              <a:spcBef>
                <a:spcPts val="0"/>
              </a:spcBef>
              <a:buNone/>
            </a:pPr>
            <a:r>
              <a:rPr lang="en"/>
              <a:t>the locations of the other (secondary) replicas.  The</a:t>
            </a:r>
          </a:p>
          <a:p>
            <a:pPr lvl="0" rtl="0">
              <a:spcBef>
                <a:spcPts val="0"/>
              </a:spcBef>
              <a:buNone/>
            </a:pPr>
            <a:r>
              <a:rPr lang="en"/>
              <a:t>client caches this data for future mutations. It needs</a:t>
            </a:r>
          </a:p>
          <a:p>
            <a:pPr lvl="0" rtl="0">
              <a:spcBef>
                <a:spcPts val="0"/>
              </a:spcBef>
              <a:buNone/>
            </a:pPr>
            <a:r>
              <a:rPr lang="en"/>
              <a:t>to contact the master again only when the primary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data is </a:t>
            </a:r>
            <a:r>
              <a:rPr lang="en"/>
              <a:t>pipelined</a:t>
            </a:r>
            <a:r>
              <a:rPr lang="en"/>
              <a:t> to each replica node, see data flow section</a:t>
            </a:r>
          </a:p>
          <a:p>
            <a:pPr lvl="0" rtl="0">
              <a:spcBef>
                <a:spcPts val="0"/>
              </a:spcBef>
              <a:buNone/>
            </a:pPr>
            <a:r>
              <a:t/>
            </a:r>
            <a:endParaRPr/>
          </a:p>
          <a:p>
            <a:pPr lvl="0" rtl="0">
              <a:spcBef>
                <a:spcPts val="0"/>
              </a:spcBef>
              <a:buNone/>
            </a:pPr>
            <a:r>
              <a:rPr lang="en"/>
              <a:t>=====</a:t>
            </a:r>
          </a:p>
          <a:p>
            <a:pPr lvl="0" rtl="0">
              <a:spcBef>
                <a:spcPts val="0"/>
              </a:spcBef>
              <a:buNone/>
            </a:pPr>
            <a:r>
              <a:t/>
            </a:r>
            <a:endParaRPr/>
          </a:p>
          <a:p>
            <a:pPr lvl="0">
              <a:spcBef>
                <a:spcPts val="0"/>
              </a:spcBef>
              <a:buClr>
                <a:schemeClr val="dk1"/>
              </a:buClr>
              <a:buSzPct val="100000"/>
              <a:buFont typeface="Arial"/>
              <a:buNone/>
            </a:pPr>
            <a:r>
              <a:rPr lang="en"/>
              <a:t>3. The client pushes the data to all the replicas. A client</a:t>
            </a:r>
          </a:p>
          <a:p>
            <a:pPr lvl="0">
              <a:spcBef>
                <a:spcPts val="0"/>
              </a:spcBef>
              <a:buClr>
                <a:schemeClr val="dk1"/>
              </a:buClr>
              <a:buSzPct val="100000"/>
              <a:buFont typeface="Arial"/>
              <a:buNone/>
            </a:pPr>
            <a:r>
              <a:rPr lang="en"/>
              <a:t>can do so in any order. Each chunkserver will store</a:t>
            </a:r>
          </a:p>
          <a:p>
            <a:pPr lvl="0">
              <a:spcBef>
                <a:spcPts val="0"/>
              </a:spcBef>
              <a:buClr>
                <a:schemeClr val="dk1"/>
              </a:buClr>
              <a:buSzPct val="100000"/>
              <a:buFont typeface="Arial"/>
              <a:buNone/>
            </a:pPr>
            <a:r>
              <a:rPr lang="en"/>
              <a:t>the data in an internal LRU buffer cache until the</a:t>
            </a:r>
          </a:p>
          <a:p>
            <a:pPr lvl="0">
              <a:spcBef>
                <a:spcPts val="0"/>
              </a:spcBef>
              <a:buClr>
                <a:schemeClr val="dk1"/>
              </a:buClr>
              <a:buSzPct val="100000"/>
              <a:buFont typeface="Arial"/>
              <a:buNone/>
            </a:pPr>
            <a:r>
              <a:rPr lang="en"/>
              <a:t>data is used or aged out. By decoupling the data flow</a:t>
            </a:r>
          </a:p>
          <a:p>
            <a:pPr lvl="0">
              <a:spcBef>
                <a:spcPts val="0"/>
              </a:spcBef>
              <a:buClr>
                <a:schemeClr val="dk1"/>
              </a:buClr>
              <a:buSzPct val="100000"/>
              <a:buFont typeface="Arial"/>
              <a:buNone/>
            </a:pPr>
            <a:r>
              <a:rPr lang="en"/>
              <a:t>from the control flow, we can improve performance by</a:t>
            </a:r>
          </a:p>
          <a:p>
            <a:pPr lvl="0">
              <a:spcBef>
                <a:spcPts val="0"/>
              </a:spcBef>
              <a:buClr>
                <a:schemeClr val="dk1"/>
              </a:buClr>
              <a:buSzPct val="100000"/>
              <a:buFont typeface="Arial"/>
              <a:buNone/>
            </a:pPr>
            <a:r>
              <a:rPr lang="en"/>
              <a:t>scheduling the expensive data flow based on the net-</a:t>
            </a:r>
          </a:p>
          <a:p>
            <a:pPr lvl="0">
              <a:spcBef>
                <a:spcPts val="0"/>
              </a:spcBef>
              <a:buClr>
                <a:schemeClr val="dk1"/>
              </a:buClr>
              <a:buSzPct val="100000"/>
              <a:buFont typeface="Arial"/>
              <a:buNone/>
            </a:pPr>
            <a:r>
              <a:rPr lang="en"/>
              <a:t>Work topology regardless of which chunk server is the</a:t>
            </a:r>
          </a:p>
          <a:p>
            <a:pPr lvl="0" rtl="0">
              <a:spcBef>
                <a:spcPts val="0"/>
              </a:spcBef>
              <a:buNone/>
            </a:pPr>
            <a:r>
              <a:rPr lang="en"/>
              <a:t>primary. Section 3.2 discusses this further.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write command is given to the primary since the data is present on the primary and secondaries so the write operation can be applied locally</a:t>
            </a:r>
          </a:p>
          <a:p>
            <a:pPr lvl="0" rtl="0">
              <a:spcBef>
                <a:spcPts val="0"/>
              </a:spcBef>
              <a:buNone/>
            </a:pPr>
            <a:r>
              <a:t/>
            </a:r>
            <a:endParaRPr/>
          </a:p>
          <a:p>
            <a:pPr lvl="0" rtl="0">
              <a:spcBef>
                <a:spcPts val="0"/>
              </a:spcBef>
              <a:buNone/>
            </a:pPr>
            <a:r>
              <a:rPr lang="en"/>
              <a:t>=====</a:t>
            </a:r>
          </a:p>
          <a:p>
            <a:pPr lvl="0" rtl="0">
              <a:spcBef>
                <a:spcPts val="0"/>
              </a:spcBef>
              <a:buNone/>
            </a:pPr>
            <a:r>
              <a:t/>
            </a:r>
            <a:endParaRPr/>
          </a:p>
          <a:p>
            <a:pPr lvl="0">
              <a:spcBef>
                <a:spcPts val="0"/>
              </a:spcBef>
              <a:buClr>
                <a:schemeClr val="dk1"/>
              </a:buClr>
              <a:buSzPct val="100000"/>
              <a:buFont typeface="Arial"/>
              <a:buNone/>
            </a:pPr>
            <a:r>
              <a:rPr lang="en"/>
              <a:t>4. Once all the replicas have acknowledged receiving the</a:t>
            </a:r>
          </a:p>
          <a:p>
            <a:pPr lvl="0">
              <a:spcBef>
                <a:spcPts val="0"/>
              </a:spcBef>
              <a:buClr>
                <a:schemeClr val="dk1"/>
              </a:buClr>
              <a:buSzPct val="100000"/>
              <a:buFont typeface="Arial"/>
              <a:buNone/>
            </a:pPr>
            <a:r>
              <a:rPr lang="en"/>
              <a:t>data, the client sends a write request to the primary.</a:t>
            </a:r>
          </a:p>
          <a:p>
            <a:pPr lvl="0">
              <a:spcBef>
                <a:spcPts val="0"/>
              </a:spcBef>
              <a:buClr>
                <a:schemeClr val="dk1"/>
              </a:buClr>
              <a:buSzPct val="100000"/>
              <a:buFont typeface="Arial"/>
              <a:buNone/>
            </a:pPr>
            <a:r>
              <a:rPr lang="en"/>
              <a:t>The request identifies the data pushed earlier to all of</a:t>
            </a:r>
          </a:p>
          <a:p>
            <a:pPr lvl="0">
              <a:spcBef>
                <a:spcPts val="0"/>
              </a:spcBef>
              <a:buClr>
                <a:schemeClr val="dk1"/>
              </a:buClr>
              <a:buSzPct val="100000"/>
              <a:buFont typeface="Arial"/>
              <a:buNone/>
            </a:pPr>
            <a:r>
              <a:rPr lang="en"/>
              <a:t>the replicas.  The primary assigns consecutive serial</a:t>
            </a:r>
          </a:p>
          <a:p>
            <a:pPr lvl="0">
              <a:spcBef>
                <a:spcPts val="0"/>
              </a:spcBef>
              <a:buClr>
                <a:schemeClr val="dk1"/>
              </a:buClr>
              <a:buSzPct val="100000"/>
              <a:buFont typeface="Arial"/>
              <a:buNone/>
            </a:pPr>
            <a:r>
              <a:rPr lang="en"/>
              <a:t>numbers to all the mutations it receives, possibly from</a:t>
            </a:r>
          </a:p>
          <a:p>
            <a:pPr lvl="0">
              <a:spcBef>
                <a:spcPts val="0"/>
              </a:spcBef>
              <a:buClr>
                <a:schemeClr val="dk1"/>
              </a:buClr>
              <a:buSzPct val="100000"/>
              <a:buFont typeface="Arial"/>
              <a:buNone/>
            </a:pPr>
            <a:r>
              <a:rPr lang="en"/>
              <a:t>multiple clients, which provides the necessary serial-</a:t>
            </a:r>
          </a:p>
          <a:p>
            <a:pPr lvl="0">
              <a:spcBef>
                <a:spcPts val="0"/>
              </a:spcBef>
              <a:buClr>
                <a:schemeClr val="dk1"/>
              </a:buClr>
              <a:buSzPct val="100000"/>
              <a:buFont typeface="Arial"/>
              <a:buNone/>
            </a:pPr>
            <a:r>
              <a:rPr lang="en"/>
              <a:t>ization. It applies the mutation to its own local state</a:t>
            </a:r>
          </a:p>
          <a:p>
            <a:pPr lvl="0" rtl="0">
              <a:spcBef>
                <a:spcPts val="0"/>
              </a:spcBef>
              <a:buNone/>
            </a:pPr>
            <a:r>
              <a:rPr lang="en"/>
              <a:t>in serial number order.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Primary tells the secondaries to apply the operation after its completed.</a:t>
            </a:r>
          </a:p>
          <a:p>
            <a:pPr lvl="0">
              <a:spcBef>
                <a:spcPts val="0"/>
              </a:spcBef>
              <a:buNone/>
            </a:pPr>
            <a:r>
              <a:t/>
            </a:r>
            <a:endParaRPr/>
          </a:p>
          <a:p>
            <a:pPr lvl="0" rtl="0">
              <a:spcBef>
                <a:spcPts val="0"/>
              </a:spcBef>
              <a:buNone/>
            </a:pPr>
            <a:r>
              <a:t/>
            </a:r>
            <a:endParaRPr/>
          </a:p>
          <a:p>
            <a:pPr lvl="0" rtl="0">
              <a:spcBef>
                <a:spcPts val="0"/>
              </a:spcBef>
              <a:buNone/>
            </a:pPr>
            <a:r>
              <a:rPr lang="en"/>
              <a:t>=====</a:t>
            </a:r>
          </a:p>
          <a:p>
            <a:pPr lvl="0" rtl="0">
              <a:spcBef>
                <a:spcPts val="0"/>
              </a:spcBef>
              <a:buNone/>
            </a:pPr>
            <a:r>
              <a:t/>
            </a:r>
            <a:endParaRPr/>
          </a:p>
          <a:p>
            <a:pPr lvl="0">
              <a:spcBef>
                <a:spcPts val="0"/>
              </a:spcBef>
              <a:buNone/>
            </a:pPr>
            <a:r>
              <a:rPr lang="en"/>
              <a:t>5. The primary forwards the write request to all secondary replicas.</a:t>
            </a:r>
          </a:p>
          <a:p>
            <a:pPr lvl="0">
              <a:spcBef>
                <a:spcPts val="0"/>
              </a:spcBef>
              <a:buNone/>
            </a:pPr>
            <a:r>
              <a:rPr lang="en"/>
              <a:t> Each secondary replica applies mutations in the same serial</a:t>
            </a:r>
          </a:p>
          <a:p>
            <a:pPr lvl="0" rtl="0">
              <a:spcBef>
                <a:spcPts val="0"/>
              </a:spcBef>
              <a:buNone/>
            </a:pPr>
            <a:r>
              <a:rPr lang="en"/>
              <a:t> number order assigned by the primary.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Secondaries acknowledge the operating and report any errors</a:t>
            </a:r>
          </a:p>
          <a:p>
            <a:pPr lvl="0" rtl="0">
              <a:spcBef>
                <a:spcPts val="0"/>
              </a:spcBef>
              <a:buNone/>
            </a:pPr>
            <a:r>
              <a:t/>
            </a:r>
            <a:endParaRPr/>
          </a:p>
          <a:p>
            <a:pPr lvl="0" rtl="0">
              <a:spcBef>
                <a:spcPts val="0"/>
              </a:spcBef>
              <a:buNone/>
            </a:pPr>
            <a:r>
              <a:rPr lang="en"/>
              <a:t>=====</a:t>
            </a:r>
          </a:p>
          <a:p>
            <a:pPr lvl="0" rtl="0">
              <a:spcBef>
                <a:spcPts val="0"/>
              </a:spcBef>
              <a:buNone/>
            </a:pPr>
            <a:r>
              <a:t/>
            </a:r>
            <a:endParaRPr/>
          </a:p>
          <a:p>
            <a:pPr lvl="0">
              <a:spcBef>
                <a:spcPts val="0"/>
              </a:spcBef>
              <a:buClr>
                <a:schemeClr val="dk1"/>
              </a:buClr>
              <a:buSzPct val="100000"/>
              <a:buFont typeface="Arial"/>
              <a:buNone/>
            </a:pPr>
            <a:r>
              <a:rPr lang="en"/>
              <a:t>6. </a:t>
            </a:r>
            <a:r>
              <a:rPr lang="en"/>
              <a:t>The secondaries all reply to the primary indicating</a:t>
            </a:r>
          </a:p>
          <a:p>
            <a:pPr lvl="0" rtl="0">
              <a:spcBef>
                <a:spcPts val="0"/>
              </a:spcBef>
              <a:buNone/>
            </a:pPr>
            <a:r>
              <a:rPr lang="en"/>
              <a:t>that they have completed the operation.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Informs the user that the operation is complete and reports errors,</a:t>
            </a:r>
          </a:p>
          <a:p>
            <a:pPr lvl="0">
              <a:spcBef>
                <a:spcPts val="0"/>
              </a:spcBef>
              <a:buNone/>
            </a:pPr>
            <a:r>
              <a:t/>
            </a:r>
            <a:endParaRPr/>
          </a:p>
          <a:p>
            <a:pPr lvl="0">
              <a:spcBef>
                <a:spcPts val="0"/>
              </a:spcBef>
              <a:buNone/>
            </a:pPr>
            <a:r>
              <a:rPr lang="en"/>
              <a:t>If there was an error the user is to re-try the operation again, the corrupted or duplication of data as a result of this is OK since GFS applications are built to handle such errors in data</a:t>
            </a:r>
          </a:p>
          <a:p>
            <a:pPr lvl="0">
              <a:spcBef>
                <a:spcPts val="0"/>
              </a:spcBef>
              <a:buNone/>
            </a:pPr>
            <a:r>
              <a:t/>
            </a:r>
            <a:endParaRPr/>
          </a:p>
          <a:p>
            <a:pPr lvl="0" rtl="0">
              <a:spcBef>
                <a:spcPts val="0"/>
              </a:spcBef>
              <a:buNone/>
            </a:pPr>
            <a:r>
              <a:t/>
            </a:r>
            <a:endParaRPr/>
          </a:p>
          <a:p>
            <a:pPr lvl="0" rtl="0">
              <a:spcBef>
                <a:spcPts val="0"/>
              </a:spcBef>
              <a:buNone/>
            </a:pPr>
            <a:r>
              <a:rPr lang="en"/>
              <a:t>=====</a:t>
            </a:r>
          </a:p>
          <a:p>
            <a:pPr lvl="0" rtl="0">
              <a:spcBef>
                <a:spcPts val="0"/>
              </a:spcBef>
              <a:buNone/>
            </a:pPr>
            <a:r>
              <a:t/>
            </a:r>
            <a:endParaRPr/>
          </a:p>
          <a:p>
            <a:pPr lvl="0">
              <a:spcBef>
                <a:spcPts val="0"/>
              </a:spcBef>
              <a:buNone/>
            </a:pPr>
            <a:r>
              <a:rPr lang="en"/>
              <a:t>7. T</a:t>
            </a:r>
            <a:r>
              <a:rPr lang="en"/>
              <a:t>he primary replies to the client. Any errors encoun-</a:t>
            </a:r>
          </a:p>
          <a:p>
            <a:pPr lvl="0">
              <a:spcBef>
                <a:spcPts val="0"/>
              </a:spcBef>
              <a:buClr>
                <a:schemeClr val="dk1"/>
              </a:buClr>
              <a:buSzPct val="100000"/>
              <a:buFont typeface="Arial"/>
              <a:buNone/>
            </a:pPr>
            <a:r>
              <a:rPr lang="en"/>
              <a:t>tered at any of the replicas are reported to the client.</a:t>
            </a:r>
          </a:p>
          <a:p>
            <a:pPr lvl="0">
              <a:spcBef>
                <a:spcPts val="0"/>
              </a:spcBef>
              <a:buClr>
                <a:schemeClr val="dk1"/>
              </a:buClr>
              <a:buSzPct val="100000"/>
              <a:buFont typeface="Arial"/>
              <a:buNone/>
            </a:pPr>
            <a:r>
              <a:rPr lang="en"/>
              <a:t>In case of errors, the write may have succeeded at the</a:t>
            </a:r>
          </a:p>
          <a:p>
            <a:pPr lvl="0">
              <a:spcBef>
                <a:spcPts val="0"/>
              </a:spcBef>
              <a:buClr>
                <a:schemeClr val="dk1"/>
              </a:buClr>
              <a:buSzPct val="100000"/>
              <a:buFont typeface="Arial"/>
              <a:buNone/>
            </a:pPr>
            <a:r>
              <a:rPr lang="en"/>
              <a:t>primary and an arbitrary subset of the secondary repli-</a:t>
            </a:r>
          </a:p>
          <a:p>
            <a:pPr lvl="0">
              <a:spcBef>
                <a:spcPts val="0"/>
              </a:spcBef>
              <a:buClr>
                <a:schemeClr val="dk1"/>
              </a:buClr>
              <a:buSzPct val="100000"/>
              <a:buFont typeface="Arial"/>
              <a:buNone/>
            </a:pPr>
            <a:r>
              <a:rPr lang="en"/>
              <a:t>cas.  (If it had failed at the primary, it would not</a:t>
            </a:r>
          </a:p>
          <a:p>
            <a:pPr lvl="0">
              <a:spcBef>
                <a:spcPts val="0"/>
              </a:spcBef>
              <a:buClr>
                <a:schemeClr val="dk1"/>
              </a:buClr>
              <a:buSzPct val="100000"/>
              <a:buFont typeface="Arial"/>
              <a:buNone/>
            </a:pPr>
            <a:r>
              <a:rPr lang="en"/>
              <a:t>have been assigned a serial number and forwarded.)</a:t>
            </a:r>
          </a:p>
          <a:p>
            <a:pPr lvl="0">
              <a:spcBef>
                <a:spcPts val="0"/>
              </a:spcBef>
              <a:buClr>
                <a:schemeClr val="dk1"/>
              </a:buClr>
              <a:buSzPct val="100000"/>
              <a:buFont typeface="Arial"/>
              <a:buNone/>
            </a:pPr>
            <a:r>
              <a:rPr lang="en"/>
              <a:t>The client request is considered to have failed, and the</a:t>
            </a:r>
          </a:p>
          <a:p>
            <a:pPr lvl="0">
              <a:spcBef>
                <a:spcPts val="0"/>
              </a:spcBef>
              <a:buClr>
                <a:schemeClr val="dk1"/>
              </a:buClr>
              <a:buSzPct val="100000"/>
              <a:buFont typeface="Arial"/>
              <a:buNone/>
            </a:pPr>
            <a:r>
              <a:rPr lang="en"/>
              <a:t>modified region is left in an inconsistent state. Our</a:t>
            </a:r>
          </a:p>
          <a:p>
            <a:pPr lvl="0">
              <a:spcBef>
                <a:spcPts val="0"/>
              </a:spcBef>
              <a:buClr>
                <a:schemeClr val="dk1"/>
              </a:buClr>
              <a:buSzPct val="100000"/>
              <a:buFont typeface="Arial"/>
              <a:buNone/>
            </a:pPr>
            <a:r>
              <a:rPr lang="en"/>
              <a:t>client code handles such errors by retrying the failed</a:t>
            </a:r>
          </a:p>
          <a:p>
            <a:pPr lvl="0">
              <a:spcBef>
                <a:spcPts val="0"/>
              </a:spcBef>
              <a:buClr>
                <a:schemeClr val="dk1"/>
              </a:buClr>
              <a:buSzPct val="100000"/>
              <a:buFont typeface="Arial"/>
              <a:buNone/>
            </a:pPr>
            <a:r>
              <a:rPr lang="en"/>
              <a:t>mutation.  It will make a few attempts at steps (3)</a:t>
            </a:r>
          </a:p>
          <a:p>
            <a:pPr lvl="0">
              <a:spcBef>
                <a:spcPts val="0"/>
              </a:spcBef>
              <a:buClr>
                <a:schemeClr val="dk1"/>
              </a:buClr>
              <a:buSzPct val="100000"/>
              <a:buFont typeface="Arial"/>
              <a:buNone/>
            </a:pPr>
            <a:r>
              <a:rPr lang="en"/>
              <a:t>through (7) before falling back to a retry from the be-</a:t>
            </a:r>
          </a:p>
          <a:p>
            <a:pPr lvl="0" rtl="0">
              <a:spcBef>
                <a:spcPts val="0"/>
              </a:spcBef>
              <a:buNone/>
            </a:pPr>
            <a:r>
              <a:rPr lang="en"/>
              <a:t>ginning of the write.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Designed to effectively using the network</a:t>
            </a:r>
          </a:p>
          <a:p>
            <a:pPr lvl="0">
              <a:spcBef>
                <a:spcPts val="0"/>
              </a:spcBef>
              <a:buNone/>
            </a:pPr>
            <a:r>
              <a:t/>
            </a:r>
            <a:endParaRPr/>
          </a:p>
          <a:p>
            <a:pPr indent="-228600" lvl="0" marL="457200" rtl="0">
              <a:spcBef>
                <a:spcPts val="0"/>
              </a:spcBef>
              <a:buChar char="●"/>
            </a:pPr>
            <a:r>
              <a:rPr lang="en"/>
              <a:t>Use all the throughput of a node to move the data onto the next node</a:t>
            </a:r>
          </a:p>
          <a:p>
            <a:pPr indent="-228600" lvl="0" marL="457200" rtl="0">
              <a:spcBef>
                <a:spcPts val="0"/>
              </a:spcBef>
              <a:buChar char="●"/>
            </a:pPr>
            <a:r>
              <a:rPr lang="en"/>
              <a:t>Try not to cross over routers, racks or data centers when pushing data</a:t>
            </a:r>
          </a:p>
          <a:p>
            <a:pPr indent="-228600" lvl="0" marL="457200">
              <a:spcBef>
                <a:spcPts val="0"/>
              </a:spcBef>
              <a:buChar char="●"/>
            </a:pPr>
            <a:r>
              <a:rPr lang="en"/>
              <a:t>Push data to the closest replica</a:t>
            </a:r>
          </a:p>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We decouple the flow of data from the flow of control to</a:t>
            </a:r>
          </a:p>
          <a:p>
            <a:pPr lvl="0">
              <a:spcBef>
                <a:spcPts val="0"/>
              </a:spcBef>
              <a:buClr>
                <a:schemeClr val="dk1"/>
              </a:buClr>
              <a:buSzPct val="100000"/>
              <a:buFont typeface="Arial"/>
              <a:buNone/>
            </a:pPr>
            <a:r>
              <a:rPr lang="en"/>
              <a:t>use the network efficiently.  While control flows from the</a:t>
            </a:r>
          </a:p>
          <a:p>
            <a:pPr lvl="0">
              <a:spcBef>
                <a:spcPts val="0"/>
              </a:spcBef>
              <a:buClr>
                <a:schemeClr val="dk1"/>
              </a:buClr>
              <a:buSzPct val="100000"/>
              <a:buFont typeface="Arial"/>
              <a:buNone/>
            </a:pPr>
            <a:r>
              <a:rPr lang="en"/>
              <a:t>client to the primary and then to all secondaries, data is</a:t>
            </a:r>
          </a:p>
          <a:p>
            <a:pPr lvl="0">
              <a:spcBef>
                <a:spcPts val="0"/>
              </a:spcBef>
              <a:buClr>
                <a:schemeClr val="dk1"/>
              </a:buClr>
              <a:buSzPct val="100000"/>
              <a:buFont typeface="Arial"/>
              <a:buNone/>
            </a:pPr>
            <a:r>
              <a:rPr lang="en"/>
              <a:t>pushed linearly along a carefully picked chain of chunk servers</a:t>
            </a:r>
          </a:p>
          <a:p>
            <a:pPr lvl="0">
              <a:spcBef>
                <a:spcPts val="0"/>
              </a:spcBef>
              <a:buClr>
                <a:schemeClr val="dk1"/>
              </a:buClr>
              <a:buSzPct val="100000"/>
              <a:buFont typeface="Arial"/>
              <a:buNone/>
            </a:pPr>
            <a:r>
              <a:rPr lang="en"/>
              <a:t>in a pipelined fashion. Our goals are to fully utilize each</a:t>
            </a:r>
          </a:p>
          <a:p>
            <a:pPr lvl="0">
              <a:spcBef>
                <a:spcPts val="0"/>
              </a:spcBef>
              <a:buClr>
                <a:schemeClr val="dk1"/>
              </a:buClr>
              <a:buSzPct val="100000"/>
              <a:buFont typeface="Arial"/>
              <a:buNone/>
            </a:pPr>
            <a:r>
              <a:rPr lang="en"/>
              <a:t>machine’s network bandwidth, avoid network bottlenecks</a:t>
            </a:r>
          </a:p>
          <a:p>
            <a:pPr lvl="0">
              <a:spcBef>
                <a:spcPts val="0"/>
              </a:spcBef>
              <a:buClr>
                <a:schemeClr val="dk1"/>
              </a:buClr>
              <a:buSzPct val="100000"/>
              <a:buFont typeface="Arial"/>
              <a:buNone/>
            </a:pPr>
            <a:r>
              <a:rPr lang="en"/>
              <a:t>and high-latency links, and minimize the latency to push</a:t>
            </a:r>
          </a:p>
          <a:p>
            <a:pPr lvl="0">
              <a:spcBef>
                <a:spcPts val="0"/>
              </a:spcBef>
              <a:buNone/>
            </a:pPr>
            <a:r>
              <a:rPr lang="en"/>
              <a:t>through all the data.</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To fully utilize each machine’s network bandwidth, the</a:t>
            </a:r>
          </a:p>
          <a:p>
            <a:pPr lvl="0">
              <a:spcBef>
                <a:spcPts val="0"/>
              </a:spcBef>
              <a:buClr>
                <a:schemeClr val="dk1"/>
              </a:buClr>
              <a:buSzPct val="100000"/>
              <a:buFont typeface="Arial"/>
              <a:buNone/>
            </a:pPr>
            <a:r>
              <a:rPr lang="en"/>
              <a:t>data is pushed linearly along a chain of chunk servers rather</a:t>
            </a:r>
          </a:p>
          <a:p>
            <a:pPr lvl="0">
              <a:spcBef>
                <a:spcPts val="0"/>
              </a:spcBef>
              <a:buClr>
                <a:schemeClr val="dk1"/>
              </a:buClr>
              <a:buSzPct val="100000"/>
              <a:buFont typeface="Arial"/>
              <a:buNone/>
            </a:pPr>
            <a:r>
              <a:rPr lang="en"/>
              <a:t>than distributed in some other topology (e.g., tree). Thus,</a:t>
            </a:r>
          </a:p>
          <a:p>
            <a:pPr lvl="0">
              <a:spcBef>
                <a:spcPts val="0"/>
              </a:spcBef>
              <a:buClr>
                <a:schemeClr val="dk1"/>
              </a:buClr>
              <a:buSzPct val="100000"/>
              <a:buFont typeface="Arial"/>
              <a:buNone/>
            </a:pPr>
            <a:r>
              <a:rPr lang="en"/>
              <a:t>each machine’s full outbound bandwidth is used to trans-</a:t>
            </a:r>
          </a:p>
          <a:p>
            <a:pPr lvl="0">
              <a:spcBef>
                <a:spcPts val="0"/>
              </a:spcBef>
              <a:buClr>
                <a:schemeClr val="dk1"/>
              </a:buClr>
              <a:buSzPct val="100000"/>
              <a:buFont typeface="Arial"/>
              <a:buNone/>
            </a:pPr>
            <a:r>
              <a:rPr lang="en"/>
              <a:t>fer the data as fast as possible rather than divided among</a:t>
            </a:r>
          </a:p>
          <a:p>
            <a:pPr lvl="0">
              <a:spcBef>
                <a:spcPts val="0"/>
              </a:spcBef>
              <a:buNone/>
            </a:pPr>
            <a:r>
              <a:rPr lang="en"/>
              <a:t>multiple recipients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Achieves this by pipelining the data between each replica.</a:t>
            </a:r>
          </a:p>
          <a:p>
            <a:pPr lvl="0">
              <a:spcBef>
                <a:spcPts val="0"/>
              </a:spcBef>
              <a:buNone/>
            </a:pPr>
            <a:r>
              <a:t/>
            </a:r>
            <a:endParaRPr>
              <a:solidFill>
                <a:schemeClr val="dk1"/>
              </a:solidFill>
            </a:endParaRPr>
          </a:p>
          <a:p>
            <a:pPr lvl="0">
              <a:spcBef>
                <a:spcPts val="0"/>
              </a:spcBef>
              <a:buNone/>
            </a:pPr>
            <a:r>
              <a:rPr lang="en">
                <a:solidFill>
                  <a:schemeClr val="dk1"/>
                </a:solidFill>
              </a:rPr>
              <a:t>They can upload data as they receive it as each node has a full duplex link, so upload does not affect download throughput</a:t>
            </a:r>
          </a:p>
          <a:p>
            <a:pPr lvl="0">
              <a:spcBef>
                <a:spcPts val="0"/>
              </a:spcBef>
              <a:buNone/>
            </a:pPr>
            <a:r>
              <a:t/>
            </a:r>
            <a:endParaRPr>
              <a:solidFill>
                <a:schemeClr val="dk1"/>
              </a:solidFill>
            </a:endParaRPr>
          </a:p>
          <a:p>
            <a:pPr lvl="0">
              <a:spcBef>
                <a:spcPts val="0"/>
              </a:spcBef>
              <a:buNone/>
            </a:pPr>
            <a:r>
              <a:rPr lang="en">
                <a:solidFill>
                  <a:schemeClr val="dk1"/>
                </a:solidFill>
              </a:rPr>
              <a:t>When pushing data a chain of replicas are decided to push through based off how “close” they are</a:t>
            </a:r>
          </a:p>
          <a:p>
            <a:pPr lvl="0">
              <a:spcBef>
                <a:spcPts val="0"/>
              </a:spcBef>
              <a:buNone/>
            </a:pPr>
            <a:r>
              <a:t/>
            </a:r>
            <a:endParaRPr>
              <a:solidFill>
                <a:schemeClr val="dk1"/>
              </a:solidFill>
            </a:endParaRPr>
          </a:p>
          <a:p>
            <a:pPr lvl="0">
              <a:spcBef>
                <a:spcPts val="0"/>
              </a:spcBef>
              <a:buNone/>
            </a:pPr>
            <a:r>
              <a:rPr lang="en">
                <a:solidFill>
                  <a:schemeClr val="dk1"/>
                </a:solidFill>
              </a:rPr>
              <a:t>====</a:t>
            </a:r>
          </a:p>
          <a:p>
            <a:pPr lvl="0">
              <a:spcBef>
                <a:spcPts val="0"/>
              </a:spcBef>
              <a:buNone/>
            </a:pPr>
            <a:r>
              <a:t/>
            </a:r>
            <a:endParaRPr>
              <a:solidFill>
                <a:schemeClr val="dk1"/>
              </a:solidFill>
            </a:endParaRPr>
          </a:p>
          <a:p>
            <a:pPr lvl="0">
              <a:spcBef>
                <a:spcPts val="0"/>
              </a:spcBef>
              <a:buNone/>
            </a:pPr>
            <a:r>
              <a:rPr lang="en">
                <a:solidFill>
                  <a:schemeClr val="dk1"/>
                </a:solidFill>
              </a:rPr>
              <a:t>To avoid network bottlenecks and high-latency links (e.g.,</a:t>
            </a:r>
          </a:p>
          <a:p>
            <a:pPr lvl="0">
              <a:spcBef>
                <a:spcPts val="0"/>
              </a:spcBef>
              <a:buNone/>
            </a:pPr>
            <a:r>
              <a:rPr lang="en">
                <a:solidFill>
                  <a:schemeClr val="dk1"/>
                </a:solidFill>
              </a:rPr>
              <a:t>inter-switch links are often both) as much as possible, each</a:t>
            </a:r>
          </a:p>
          <a:p>
            <a:pPr lvl="0">
              <a:spcBef>
                <a:spcPts val="0"/>
              </a:spcBef>
              <a:buNone/>
            </a:pPr>
            <a:r>
              <a:rPr lang="en">
                <a:solidFill>
                  <a:schemeClr val="dk1"/>
                </a:solidFill>
              </a:rPr>
              <a:t>machine forwards the data to the “closest” machine in the</a:t>
            </a:r>
          </a:p>
          <a:p>
            <a:pPr lvl="0">
              <a:spcBef>
                <a:spcPts val="0"/>
              </a:spcBef>
              <a:buNone/>
            </a:pPr>
            <a:r>
              <a:rPr lang="en">
                <a:solidFill>
                  <a:schemeClr val="dk1"/>
                </a:solidFill>
              </a:rPr>
              <a:t>Network topology that has not received it.  Suppose the</a:t>
            </a:r>
          </a:p>
          <a:p>
            <a:pPr lvl="0">
              <a:spcBef>
                <a:spcPts val="0"/>
              </a:spcBef>
              <a:buNone/>
            </a:pPr>
            <a:r>
              <a:rPr lang="en">
                <a:solidFill>
                  <a:schemeClr val="dk1"/>
                </a:solidFill>
              </a:rPr>
              <a:t>client is pushing data to chunkservers S1 through S4.  It</a:t>
            </a:r>
          </a:p>
          <a:p>
            <a:pPr lvl="0">
              <a:spcBef>
                <a:spcPts val="0"/>
              </a:spcBef>
              <a:buNone/>
            </a:pPr>
            <a:r>
              <a:rPr lang="en">
                <a:solidFill>
                  <a:schemeClr val="dk1"/>
                </a:solidFill>
              </a:rPr>
              <a:t>sends the data to the closest chunkserver, say S1. S1 for-</a:t>
            </a:r>
          </a:p>
          <a:p>
            <a:pPr lvl="0">
              <a:spcBef>
                <a:spcPts val="0"/>
              </a:spcBef>
              <a:buNone/>
            </a:pPr>
            <a:r>
              <a:rPr lang="en">
                <a:solidFill>
                  <a:schemeClr val="dk1"/>
                </a:solidFill>
              </a:rPr>
              <a:t>wards it to the closest chunkserver S2 through S4 closest to</a:t>
            </a:r>
          </a:p>
          <a:p>
            <a:pPr lvl="0">
              <a:spcBef>
                <a:spcPts val="0"/>
              </a:spcBef>
              <a:buNone/>
            </a:pPr>
            <a:r>
              <a:rPr lang="en">
                <a:solidFill>
                  <a:schemeClr val="dk1"/>
                </a:solidFill>
              </a:rPr>
              <a:t>S1, say S2. Similarly, S2 forwards it to S3 or S4, whichever</a:t>
            </a:r>
          </a:p>
          <a:p>
            <a:pPr lvl="0">
              <a:spcBef>
                <a:spcPts val="0"/>
              </a:spcBef>
              <a:buNone/>
            </a:pPr>
            <a:r>
              <a:rPr lang="en">
                <a:solidFill>
                  <a:schemeClr val="dk1"/>
                </a:solidFill>
              </a:rPr>
              <a:t>is closer to S2, and so on. Our network topology is simple</a:t>
            </a:r>
          </a:p>
          <a:p>
            <a:pPr lvl="0">
              <a:spcBef>
                <a:spcPts val="0"/>
              </a:spcBef>
              <a:buNone/>
            </a:pPr>
            <a:r>
              <a:rPr lang="en">
                <a:solidFill>
                  <a:schemeClr val="dk1"/>
                </a:solidFill>
              </a:rPr>
              <a:t>enough that “distances” can be accurately estimated from</a:t>
            </a:r>
          </a:p>
          <a:p>
            <a:pPr lvl="0">
              <a:spcBef>
                <a:spcPts val="0"/>
              </a:spcBef>
              <a:buNone/>
            </a:pPr>
            <a:r>
              <a:rPr lang="en">
                <a:solidFill>
                  <a:schemeClr val="dk1"/>
                </a:solidFill>
              </a:rPr>
              <a:t>IP addresses.</a:t>
            </a:r>
          </a:p>
          <a:p>
            <a:pPr lvl="0">
              <a:spcBef>
                <a:spcPts val="0"/>
              </a:spcBef>
              <a:buNone/>
            </a:pPr>
            <a:r>
              <a:t/>
            </a:r>
            <a:endParaRPr>
              <a:solidFill>
                <a:schemeClr val="dk1"/>
              </a:solidFill>
            </a:endParaRPr>
          </a:p>
          <a:p>
            <a:pPr lvl="0">
              <a:spcBef>
                <a:spcPts val="0"/>
              </a:spcBef>
              <a:buNone/>
            </a:pPr>
            <a:r>
              <a:rPr lang="en">
                <a:solidFill>
                  <a:schemeClr val="dk1"/>
                </a:solidFill>
              </a:rPr>
              <a:t>Finally, we minimize latency by pipelining the data trans-</a:t>
            </a:r>
          </a:p>
          <a:p>
            <a:pPr lvl="0">
              <a:spcBef>
                <a:spcPts val="0"/>
              </a:spcBef>
              <a:buNone/>
            </a:pPr>
            <a:r>
              <a:rPr lang="en">
                <a:solidFill>
                  <a:schemeClr val="dk1"/>
                </a:solidFill>
              </a:rPr>
              <a:t>fer over TCP connections. Once a chunkserver receives some</a:t>
            </a:r>
          </a:p>
          <a:p>
            <a:pPr lvl="0">
              <a:spcBef>
                <a:spcPts val="0"/>
              </a:spcBef>
              <a:buNone/>
            </a:pPr>
            <a:r>
              <a:rPr lang="en">
                <a:solidFill>
                  <a:schemeClr val="dk1"/>
                </a:solidFill>
              </a:rPr>
              <a:t>data, it starts forwarding immediately. Pipelining is espe-</a:t>
            </a:r>
          </a:p>
          <a:p>
            <a:pPr lvl="0">
              <a:spcBef>
                <a:spcPts val="0"/>
              </a:spcBef>
              <a:buNone/>
            </a:pPr>
            <a:r>
              <a:rPr lang="en">
                <a:solidFill>
                  <a:schemeClr val="dk1"/>
                </a:solidFill>
              </a:rPr>
              <a:t>cially helpful to us because we use a switched network with</a:t>
            </a:r>
          </a:p>
          <a:p>
            <a:pPr lvl="0" rtl="0">
              <a:spcBef>
                <a:spcPts val="0"/>
              </a:spcBef>
              <a:buNone/>
            </a:pPr>
            <a:r>
              <a:rPr lang="en">
                <a:solidFill>
                  <a:schemeClr val="dk1"/>
                </a:solidFill>
              </a:rPr>
              <a:t>full-duplex links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record append is the heavily used file mutation operation for GFS due to the common use of multiple-producer / single-consumer queues.</a:t>
            </a:r>
          </a:p>
          <a:p>
            <a:pPr lvl="0">
              <a:spcBef>
                <a:spcPts val="0"/>
              </a:spcBef>
              <a:buNone/>
            </a:pPr>
            <a:r>
              <a:t/>
            </a:r>
            <a:endParaRPr/>
          </a:p>
          <a:p>
            <a:pPr lvl="0">
              <a:spcBef>
                <a:spcPts val="0"/>
              </a:spcBef>
              <a:buNone/>
            </a:pPr>
            <a:r>
              <a:rPr lang="en"/>
              <a:t>The primary decides the order, instead of clients, to move all concurrency resolving onto the primary</a:t>
            </a:r>
          </a:p>
          <a:p>
            <a:pPr lvl="0">
              <a:spcBef>
                <a:spcPts val="0"/>
              </a:spcBef>
              <a:buNone/>
            </a:pPr>
            <a:r>
              <a:t/>
            </a:r>
            <a:endParaRPr/>
          </a:p>
          <a:p>
            <a:pPr lvl="0">
              <a:spcBef>
                <a:spcPts val="0"/>
              </a:spcBef>
              <a:buNone/>
            </a:pPr>
            <a:r>
              <a:rPr lang="en"/>
              <a:t>If the appended data overflows the chunk max size the Primary will pad out the chunk to max and tell the client to append to a new chunk, this a large cost</a:t>
            </a:r>
          </a:p>
          <a:p>
            <a:pPr lvl="0">
              <a:spcBef>
                <a:spcPts val="0"/>
              </a:spcBef>
              <a:buNone/>
            </a:pPr>
            <a:r>
              <a:t/>
            </a:r>
            <a:endParaRPr/>
          </a:p>
          <a:p>
            <a:pPr lvl="0">
              <a:spcBef>
                <a:spcPts val="0"/>
              </a:spcBef>
              <a:buNone/>
            </a:pPr>
            <a:r>
              <a:rPr lang="en"/>
              <a:t>To minimize this a append is limited to a ¼ of the chunk server so that the appends are less likely to overflow to reduce the worst case of padded chunks &amp; creating new chunks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 shown in the Write control flow, the write is first competed on the primary then replicas</a:t>
            </a:r>
          </a:p>
          <a:p>
            <a:pPr lvl="0">
              <a:spcBef>
                <a:spcPts val="0"/>
              </a:spcBef>
              <a:buNone/>
            </a:pPr>
            <a:r>
              <a:t/>
            </a:r>
            <a:endParaRPr/>
          </a:p>
          <a:p>
            <a:pPr lvl="0">
              <a:spcBef>
                <a:spcPts val="0"/>
              </a:spcBef>
              <a:buNone/>
            </a:pPr>
            <a:r>
              <a:rPr lang="en"/>
              <a:t>If there is a failure on any replica the entire operation must be retried by the client</a:t>
            </a:r>
          </a:p>
          <a:p>
            <a:pPr lvl="0">
              <a:spcBef>
                <a:spcPts val="0"/>
              </a:spcBef>
              <a:buNone/>
            </a:pPr>
            <a:r>
              <a:rPr lang="en"/>
              <a:t>This allows for replicas to have duplicate or corrupted records</a:t>
            </a:r>
          </a:p>
          <a:p>
            <a:pPr lvl="0">
              <a:spcBef>
                <a:spcPts val="0"/>
              </a:spcBef>
              <a:buNone/>
            </a:pPr>
            <a:r>
              <a:t/>
            </a:r>
            <a:endParaRPr/>
          </a:p>
          <a:p>
            <a:pPr lvl="0">
              <a:spcBef>
                <a:spcPts val="0"/>
              </a:spcBef>
              <a:buNone/>
            </a:pPr>
            <a:r>
              <a:rPr lang="en"/>
              <a:t>GFS is fine with this because client code is </a:t>
            </a:r>
            <a:r>
              <a:rPr lang="en"/>
              <a:t>built</a:t>
            </a:r>
            <a:r>
              <a:rPr lang="en"/>
              <a:t> to deals with these errors</a:t>
            </a:r>
          </a:p>
          <a:p>
            <a:pPr lvl="0">
              <a:spcBef>
                <a:spcPts val="0"/>
              </a:spcBef>
              <a:buNone/>
            </a:pPr>
            <a:r>
              <a:t/>
            </a:r>
            <a:endParaRPr/>
          </a:p>
          <a:p>
            <a:pPr lvl="0">
              <a:spcBef>
                <a:spcPts val="0"/>
              </a:spcBef>
              <a:buNone/>
            </a:pPr>
            <a:r>
              <a:rPr lang="en"/>
              <a:t>GFS does not guarantee that all replicas are bitwise duplicates but that they are all the same length</a:t>
            </a:r>
          </a:p>
          <a:p>
            <a:pPr lvl="0">
              <a:spcBef>
                <a:spcPts val="0"/>
              </a:spcBef>
              <a:buNone/>
            </a:pPr>
            <a:r>
              <a:t/>
            </a:r>
            <a:endParaRPr/>
          </a:p>
          <a:p>
            <a:pPr lvl="0" rtl="0">
              <a:spcBef>
                <a:spcPts val="0"/>
              </a:spcBef>
              <a:buNone/>
            </a:pPr>
            <a:r>
              <a:rPr lang="en"/>
              <a:t>GFS does however, guarantee that at least one replica is appended with the data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Snapshot duplicates a file or directory tree for almost free</a:t>
            </a:r>
          </a:p>
          <a:p>
            <a:pPr lvl="0">
              <a:spcBef>
                <a:spcPts val="0"/>
              </a:spcBef>
              <a:buNone/>
            </a:pPr>
            <a:r>
              <a:t/>
            </a:r>
            <a:endParaRPr/>
          </a:p>
          <a:p>
            <a:pPr lvl="0">
              <a:spcBef>
                <a:spcPts val="0"/>
              </a:spcBef>
              <a:buNone/>
            </a:pPr>
            <a:r>
              <a:rPr lang="en"/>
              <a:t>Needs to revoke all leases on the chunks in the snapshot (this can take at least the timeout )</a:t>
            </a:r>
          </a:p>
          <a:p>
            <a:pPr lvl="0">
              <a:spcBef>
                <a:spcPts val="0"/>
              </a:spcBef>
              <a:buNone/>
            </a:pPr>
            <a:r>
              <a:rPr lang="en"/>
              <a:t>Then clones the metadata of the snapshotted, this has the side effect that chunks now have more than one </a:t>
            </a:r>
            <a:r>
              <a:rPr lang="en"/>
              <a:t>reference</a:t>
            </a:r>
            <a:r>
              <a:rPr lang="en"/>
              <a:t> count</a:t>
            </a:r>
          </a:p>
          <a:p>
            <a:pPr lvl="0">
              <a:spcBef>
                <a:spcPts val="0"/>
              </a:spcBef>
              <a:buNone/>
            </a:pPr>
            <a:r>
              <a:rPr lang="en"/>
              <a:t>There is no writes to chunk servers about a snapshot, all of this is on the master.</a:t>
            </a:r>
          </a:p>
          <a:p>
            <a:pPr lvl="0">
              <a:spcBef>
                <a:spcPts val="0"/>
              </a:spcBef>
              <a:buNone/>
            </a:pPr>
            <a:r>
              <a:t/>
            </a:r>
            <a:endParaRPr/>
          </a:p>
          <a:p>
            <a:pPr lvl="0">
              <a:spcBef>
                <a:spcPts val="0"/>
              </a:spcBef>
              <a:buNone/>
            </a:pPr>
            <a:r>
              <a:rPr lang="en"/>
              <a:t>When a client then wants to write to the snapshot or source, the master notices that the chunk has more than 1 references.</a:t>
            </a:r>
          </a:p>
          <a:p>
            <a:pPr lvl="0">
              <a:spcBef>
                <a:spcPts val="0"/>
              </a:spcBef>
              <a:buNone/>
            </a:pPr>
            <a:r>
              <a:rPr lang="en"/>
              <a:t>The chunk is then duplicated and the client is then directed to write to the duplicated chunk (Copy-on-Write)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Master operations can take time, to ensure a correct order of operations locks are used for the path to files</a:t>
            </a:r>
          </a:p>
          <a:p>
            <a:pPr lvl="0">
              <a:spcBef>
                <a:spcPts val="0"/>
              </a:spcBef>
              <a:buNone/>
            </a:pPr>
            <a:r>
              <a:t/>
            </a:r>
            <a:endParaRPr/>
          </a:p>
          <a:p>
            <a:pPr lvl="0">
              <a:spcBef>
                <a:spcPts val="0"/>
              </a:spcBef>
              <a:buNone/>
            </a:pPr>
            <a:r>
              <a:rPr lang="en"/>
              <a:t>A chain of locks are applied to the path to the resource, everything preceding the target is READ locked, the target is READ or WRITE locked given the client’s request.</a:t>
            </a:r>
          </a:p>
          <a:p>
            <a:pPr lvl="0">
              <a:spcBef>
                <a:spcPts val="0"/>
              </a:spcBef>
              <a:buNone/>
            </a:pPr>
            <a:r>
              <a:t/>
            </a:r>
            <a:endParaRPr/>
          </a:p>
          <a:p>
            <a:pPr lvl="0">
              <a:spcBef>
                <a:spcPts val="0"/>
              </a:spcBef>
              <a:buNone/>
            </a:pPr>
            <a:r>
              <a:rPr lang="en"/>
              <a:t>The locks are to ensure mutations that affect current operation are not interrupted, e.g. rename, moves, deletes</a:t>
            </a:r>
          </a:p>
          <a:p>
            <a:pPr lvl="0">
              <a:spcBef>
                <a:spcPts val="0"/>
              </a:spcBef>
              <a:buNone/>
            </a:pPr>
            <a:r>
              <a:t/>
            </a:r>
            <a:endParaRPr/>
          </a:p>
          <a:p>
            <a:pPr lvl="0">
              <a:spcBef>
                <a:spcPts val="0"/>
              </a:spcBef>
              <a:buNone/>
            </a:pPr>
            <a:r>
              <a:rPr lang="en"/>
              <a:t>Example: writing to ‘</a:t>
            </a:r>
            <a:r>
              <a:rPr lang="en">
                <a:solidFill>
                  <a:schemeClr val="dk1"/>
                </a:solidFill>
              </a:rPr>
              <a:t>/data/406/aol/part-0’</a:t>
            </a:r>
          </a:p>
          <a:p>
            <a:pPr lvl="0">
              <a:spcBef>
                <a:spcPts val="0"/>
              </a:spcBef>
              <a:buNone/>
            </a:pPr>
            <a:r>
              <a:rPr lang="en"/>
              <a:t>/data/406/aol/part-0</a:t>
            </a:r>
          </a:p>
          <a:p>
            <a:pPr lvl="0">
              <a:spcBef>
                <a:spcPts val="0"/>
              </a:spcBef>
              <a:buNone/>
            </a:pPr>
            <a:r>
              <a:rPr lang="en"/>
              <a:t>R     / R  / R / W</a:t>
            </a:r>
          </a:p>
          <a:p>
            <a:pPr lvl="0">
              <a:spcBef>
                <a:spcPts val="0"/>
              </a:spcBef>
              <a:buNone/>
            </a:pPr>
            <a:r>
              <a:rPr lang="en"/>
              <a:t>R - read lock, W - Write lock</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Replicas are placed to maximise the </a:t>
            </a:r>
            <a:r>
              <a:rPr lang="en"/>
              <a:t>reliability</a:t>
            </a:r>
            <a:r>
              <a:rPr lang="en"/>
              <a:t> and availability of the data</a:t>
            </a:r>
          </a:p>
          <a:p>
            <a:pPr lvl="0">
              <a:spcBef>
                <a:spcPts val="0"/>
              </a:spcBef>
              <a:buNone/>
            </a:pPr>
            <a:r>
              <a:t/>
            </a:r>
            <a:endParaRPr/>
          </a:p>
          <a:p>
            <a:pPr lvl="0">
              <a:spcBef>
                <a:spcPts val="0"/>
              </a:spcBef>
              <a:buNone/>
            </a:pPr>
            <a:r>
              <a:rPr lang="en"/>
              <a:t>These settings are can be configured per-namespace, e.g. number of replicas</a:t>
            </a:r>
          </a:p>
          <a:p>
            <a:pPr lvl="0">
              <a:spcBef>
                <a:spcPts val="0"/>
              </a:spcBef>
              <a:buNone/>
            </a:pPr>
            <a:r>
              <a:t/>
            </a:r>
            <a:endParaRPr/>
          </a:p>
          <a:p>
            <a:pPr lvl="0">
              <a:spcBef>
                <a:spcPts val="0"/>
              </a:spcBef>
              <a:buNone/>
            </a:pPr>
            <a:r>
              <a:rPr lang="en"/>
              <a:t>The main metric used for replica placement is to put data onto different racks, this allows the data to be:</a:t>
            </a:r>
          </a:p>
          <a:p>
            <a:pPr indent="-228600" lvl="0" marL="457200" rtl="0">
              <a:spcBef>
                <a:spcPts val="0"/>
              </a:spcBef>
              <a:buChar char="●"/>
            </a:pPr>
            <a:r>
              <a:rPr lang="en"/>
              <a:t>Resistant to failures of shared rack resources, Data reliability</a:t>
            </a:r>
          </a:p>
          <a:p>
            <a:pPr indent="-228600" lvl="0" marL="457200">
              <a:spcBef>
                <a:spcPts val="0"/>
              </a:spcBef>
              <a:buChar char="●"/>
            </a:pPr>
            <a:r>
              <a:rPr lang="en"/>
              <a:t>By being over multiple racks the </a:t>
            </a:r>
            <a:r>
              <a:rPr lang="en"/>
              <a:t>aggregate</a:t>
            </a:r>
            <a:r>
              <a:rPr lang="en"/>
              <a:t> throughput of the racks can be </a:t>
            </a:r>
            <a:r>
              <a:rPr lang="en"/>
              <a:t>utilised</a:t>
            </a:r>
            <a:r>
              <a:rPr lang="en"/>
              <a:t>, </a:t>
            </a:r>
            <a:r>
              <a:rPr lang="en"/>
              <a:t>Data availability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creating new chunks the Master has three </a:t>
            </a:r>
            <a:r>
              <a:rPr lang="en"/>
              <a:t>metrics</a:t>
            </a:r>
            <a:r>
              <a:rPr lang="en"/>
              <a:t> to decide where to place a new chunk</a:t>
            </a:r>
          </a:p>
          <a:p>
            <a:pPr lvl="0">
              <a:spcBef>
                <a:spcPts val="0"/>
              </a:spcBef>
              <a:buNone/>
            </a:pPr>
            <a:r>
              <a:t/>
            </a:r>
            <a:endParaRPr/>
          </a:p>
          <a:p>
            <a:pPr indent="-228600" lvl="0" marL="457200" rtl="0">
              <a:spcBef>
                <a:spcPts val="0"/>
              </a:spcBef>
              <a:buChar char="●"/>
            </a:pPr>
            <a:r>
              <a:rPr lang="en"/>
              <a:t>On a machine that is not being used as much as the rest (also re-</a:t>
            </a:r>
            <a:r>
              <a:rPr lang="en"/>
              <a:t>balances</a:t>
            </a:r>
            <a:r>
              <a:rPr lang="en"/>
              <a:t> the cluster)</a:t>
            </a:r>
          </a:p>
          <a:p>
            <a:pPr indent="-228600" lvl="0" marL="457200" rtl="0">
              <a:spcBef>
                <a:spcPts val="0"/>
              </a:spcBef>
              <a:buChar char="●"/>
            </a:pPr>
            <a:r>
              <a:rPr lang="en"/>
              <a:t>Do not put too much into the same machine because of the associated write of a new chunk, could topple the machine</a:t>
            </a:r>
          </a:p>
          <a:p>
            <a:pPr indent="-228600" lvl="0" marL="457200">
              <a:spcBef>
                <a:spcPts val="0"/>
              </a:spcBef>
              <a:buChar char="●"/>
            </a:pPr>
            <a:r>
              <a:rPr lang="en"/>
              <a:t>Spread across the rack, see replica placement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Replicas can go missing, the machine fails the disk gets disable, etc. GFS needs to be able to re-replicate the chunks</a:t>
            </a:r>
          </a:p>
          <a:p>
            <a:pPr lvl="0">
              <a:spcBef>
                <a:spcPts val="0"/>
              </a:spcBef>
              <a:buNone/>
            </a:pPr>
            <a:r>
              <a:t/>
            </a:r>
            <a:endParaRPr/>
          </a:p>
          <a:p>
            <a:pPr lvl="0">
              <a:spcBef>
                <a:spcPts val="0"/>
              </a:spcBef>
              <a:buNone/>
            </a:pPr>
            <a:r>
              <a:rPr lang="en"/>
              <a:t>This happens when the replica count falls below the user configured value, (this can be per-namespace </a:t>
            </a:r>
            <a:r>
              <a:rPr lang="en"/>
              <a:t>specific</a:t>
            </a:r>
            <a:r>
              <a:rPr lang="en"/>
              <a:t>)</a:t>
            </a:r>
          </a:p>
          <a:p>
            <a:pPr lvl="0">
              <a:spcBef>
                <a:spcPts val="0"/>
              </a:spcBef>
              <a:buNone/>
            </a:pPr>
            <a:r>
              <a:t/>
            </a:r>
            <a:endParaRPr/>
          </a:p>
          <a:p>
            <a:pPr lvl="0">
              <a:spcBef>
                <a:spcPts val="0"/>
              </a:spcBef>
              <a:buNone/>
            </a:pPr>
            <a:r>
              <a:rPr lang="en"/>
              <a:t>The order of replication is prioritized on:</a:t>
            </a:r>
          </a:p>
          <a:p>
            <a:pPr indent="-228600" lvl="0" marL="457200" rtl="0">
              <a:spcBef>
                <a:spcPts val="0"/>
              </a:spcBef>
              <a:buChar char="●"/>
            </a:pPr>
            <a:r>
              <a:rPr lang="en"/>
              <a:t>What chunk has the smallest count, ensure reliability</a:t>
            </a:r>
          </a:p>
          <a:p>
            <a:pPr indent="-228600" lvl="0" marL="457200" rtl="0">
              <a:spcBef>
                <a:spcPts val="0"/>
              </a:spcBef>
              <a:buChar char="●"/>
            </a:pPr>
            <a:r>
              <a:rPr lang="en"/>
              <a:t>If the chunk use currently in use, ensures </a:t>
            </a:r>
            <a:r>
              <a:rPr lang="en"/>
              <a:t>availability</a:t>
            </a:r>
          </a:p>
          <a:p>
            <a:pPr indent="-228600" lvl="0" marL="457200" rtl="0">
              <a:spcBef>
                <a:spcPts val="0"/>
              </a:spcBef>
              <a:buChar char="●"/>
            </a:pPr>
            <a:r>
              <a:rPr lang="en"/>
              <a:t>If the chunk is blocking a client, ensures performance</a:t>
            </a:r>
          </a:p>
          <a:p>
            <a:pPr indent="0" lvl="0" marL="0" rtl="0">
              <a:spcBef>
                <a:spcPts val="0"/>
              </a:spcBef>
              <a:buNone/>
            </a:pPr>
            <a:r>
              <a:t/>
            </a:r>
            <a:endParaRPr/>
          </a:p>
          <a:p>
            <a:pPr indent="0" lvl="0" marL="0" rtl="0">
              <a:spcBef>
                <a:spcPts val="0"/>
              </a:spcBef>
              <a:buNone/>
            </a:pPr>
            <a:r>
              <a:rPr lang="en"/>
              <a:t>The master instructs the replicas to clone from other valid replicas, this is limited like creating a new chunk</a:t>
            </a:r>
          </a:p>
          <a:p>
            <a:pPr indent="0" lvl="0" marL="0" rtl="0">
              <a:spcBef>
                <a:spcPts val="0"/>
              </a:spcBef>
              <a:buNone/>
            </a:pPr>
            <a:r>
              <a:t/>
            </a:r>
            <a:endParaRPr/>
          </a:p>
          <a:p>
            <a:pPr indent="0" lvl="0" marL="0" rtl="0">
              <a:spcBef>
                <a:spcPts val="0"/>
              </a:spcBef>
              <a:buNone/>
            </a:pPr>
            <a:r>
              <a:rPr lang="en"/>
              <a:t>The reads for the clones are throttled to minimize the impact on the cluster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cluster </a:t>
            </a:r>
            <a:r>
              <a:rPr lang="en"/>
              <a:t>rebalances</a:t>
            </a:r>
            <a:r>
              <a:rPr lang="en"/>
              <a:t> itself to improve the average load of the machine’s &amp; disks</a:t>
            </a:r>
          </a:p>
          <a:p>
            <a:pPr lvl="0">
              <a:spcBef>
                <a:spcPts val="0"/>
              </a:spcBef>
              <a:buNone/>
            </a:pPr>
            <a:r>
              <a:t/>
            </a:r>
            <a:endParaRPr/>
          </a:p>
          <a:p>
            <a:pPr lvl="0">
              <a:spcBef>
                <a:spcPts val="0"/>
              </a:spcBef>
              <a:buNone/>
            </a:pPr>
            <a:r>
              <a:rPr lang="en"/>
              <a:t>Moves from machines with higher than average usage to other </a:t>
            </a:r>
            <a:r>
              <a:rPr lang="en"/>
              <a:t>machines</a:t>
            </a:r>
            <a:r>
              <a:rPr lang="en"/>
              <a:t> following the creation rules</a:t>
            </a:r>
          </a:p>
          <a:p>
            <a:pPr lvl="0">
              <a:spcBef>
                <a:spcPts val="0"/>
              </a:spcBef>
              <a:buNone/>
            </a:pPr>
            <a:r>
              <a:t/>
            </a:r>
            <a:endParaRPr/>
          </a:p>
          <a:p>
            <a:pPr lvl="0" rtl="0">
              <a:spcBef>
                <a:spcPts val="0"/>
              </a:spcBef>
              <a:buNone/>
            </a:pPr>
            <a:r>
              <a:rPr lang="en"/>
              <a:t>This allows for new machines added to the cluster to be gradually filled up over time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Deleting a file in GFS does not </a:t>
            </a:r>
            <a:r>
              <a:rPr lang="en"/>
              <a:t>necessarily deletes the file when requested, the files</a:t>
            </a:r>
            <a:r>
              <a:rPr lang="en"/>
              <a:t> renamed to a special name that is hidden and includes a timestamp of the delete</a:t>
            </a:r>
          </a:p>
          <a:p>
            <a:pPr lvl="0">
              <a:spcBef>
                <a:spcPts val="0"/>
              </a:spcBef>
              <a:buNone/>
            </a:pPr>
            <a:r>
              <a:t/>
            </a:r>
            <a:endParaRPr/>
          </a:p>
          <a:p>
            <a:pPr lvl="0">
              <a:spcBef>
                <a:spcPts val="0"/>
              </a:spcBef>
              <a:buNone/>
            </a:pPr>
            <a:r>
              <a:rPr lang="en"/>
              <a:t>This “deleted” file can be “restored”  by </a:t>
            </a:r>
            <a:r>
              <a:rPr lang="en"/>
              <a:t>renaming</a:t>
            </a:r>
            <a:r>
              <a:rPr lang="en"/>
              <a:t> it from  the special name</a:t>
            </a:r>
          </a:p>
          <a:p>
            <a:pPr lvl="0">
              <a:spcBef>
                <a:spcPts val="0"/>
              </a:spcBef>
              <a:buNone/>
            </a:pPr>
            <a:r>
              <a:t/>
            </a:r>
            <a:endParaRPr/>
          </a:p>
          <a:p>
            <a:pPr lvl="0">
              <a:spcBef>
                <a:spcPts val="0"/>
              </a:spcBef>
              <a:buNone/>
            </a:pPr>
            <a:r>
              <a:rPr lang="en"/>
              <a:t>The master will go through the tree when idle-ish to find files to remove from the metadata, and files that have timed out from (given their timestamp)</a:t>
            </a:r>
          </a:p>
          <a:p>
            <a:pPr lvl="0">
              <a:spcBef>
                <a:spcPts val="0"/>
              </a:spcBef>
              <a:buNone/>
            </a:pPr>
            <a:r>
              <a:t/>
            </a:r>
            <a:endParaRPr/>
          </a:p>
          <a:p>
            <a:pPr lvl="0">
              <a:spcBef>
                <a:spcPts val="0"/>
              </a:spcBef>
              <a:buNone/>
            </a:pPr>
            <a:r>
              <a:rPr lang="en"/>
              <a:t>The timeout time can be configured per-namespace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the master deletes the metadata about a file the chunks associated are checked if they are now orphaned (no file references the chunk)</a:t>
            </a:r>
          </a:p>
          <a:p>
            <a:pPr lvl="0">
              <a:spcBef>
                <a:spcPts val="0"/>
              </a:spcBef>
              <a:buNone/>
            </a:pPr>
            <a:r>
              <a:t/>
            </a:r>
            <a:endParaRPr/>
          </a:p>
          <a:p>
            <a:pPr lvl="0">
              <a:spcBef>
                <a:spcPts val="0"/>
              </a:spcBef>
              <a:buNone/>
            </a:pPr>
            <a:r>
              <a:rPr lang="en"/>
              <a:t>If they are orphaned they are removed from the metadata</a:t>
            </a:r>
          </a:p>
          <a:p>
            <a:pPr lvl="0">
              <a:spcBef>
                <a:spcPts val="0"/>
              </a:spcBef>
              <a:buNone/>
            </a:pPr>
            <a:r>
              <a:t/>
            </a:r>
            <a:endParaRPr/>
          </a:p>
          <a:p>
            <a:pPr lvl="0">
              <a:spcBef>
                <a:spcPts val="0"/>
              </a:spcBef>
              <a:buNone/>
            </a:pPr>
            <a:r>
              <a:rPr lang="en"/>
              <a:t>Replicas include a list of chunks they hold during a heartbeat, the master </a:t>
            </a:r>
            <a:r>
              <a:rPr lang="en"/>
              <a:t>response</a:t>
            </a:r>
            <a:r>
              <a:rPr lang="en"/>
              <a:t> can include a list of chunks that are no longer needed</a:t>
            </a:r>
          </a:p>
          <a:p>
            <a:pPr lvl="0">
              <a:spcBef>
                <a:spcPts val="0"/>
              </a:spcBef>
              <a:buNone/>
            </a:pPr>
            <a:r>
              <a:t/>
            </a:r>
            <a:endParaRPr/>
          </a:p>
          <a:p>
            <a:pPr lvl="0" rtl="0">
              <a:spcBef>
                <a:spcPts val="0"/>
              </a:spcBef>
              <a:buNone/>
            </a:pPr>
            <a:r>
              <a:rPr lang="en"/>
              <a:t>The replica now knows it can remove those chunks when it has time, generally as part of its background operations &amp; cleanup</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 the system as a whole any chunk that the master does not have a record of in its metadata is </a:t>
            </a:r>
            <a:r>
              <a:rPr lang="en"/>
              <a:t>considered</a:t>
            </a:r>
            <a:r>
              <a:rPr lang="en"/>
              <a:t> </a:t>
            </a:r>
            <a:r>
              <a:rPr lang="en"/>
              <a:t>garbage and can be safely removed</a:t>
            </a:r>
          </a:p>
          <a:p>
            <a:pPr lvl="0">
              <a:spcBef>
                <a:spcPts val="0"/>
              </a:spcBef>
              <a:buNone/>
            </a:pPr>
            <a:r>
              <a:t/>
            </a:r>
            <a:endParaRPr/>
          </a:p>
          <a:p>
            <a:pPr lvl="0">
              <a:spcBef>
                <a:spcPts val="0"/>
              </a:spcBef>
              <a:buNone/>
            </a:pPr>
            <a:r>
              <a:rPr lang="en"/>
              <a:t>This prevents the possibly erroneous method of the Master sending out commands to delete particular chunks, instead replicas ask if what they have is good and Master tells them what can go</a:t>
            </a:r>
          </a:p>
          <a:p>
            <a:pPr lvl="0">
              <a:spcBef>
                <a:spcPts val="0"/>
              </a:spcBef>
              <a:buNone/>
            </a:pPr>
            <a:r>
              <a:t/>
            </a:r>
            <a:endParaRPr/>
          </a:p>
          <a:p>
            <a:pPr lvl="0">
              <a:spcBef>
                <a:spcPts val="0"/>
              </a:spcBef>
              <a:buNone/>
            </a:pPr>
            <a:r>
              <a:rPr lang="en"/>
              <a:t>The actual process of reclaiming the disk space on the replicas are a background operation</a:t>
            </a:r>
          </a:p>
          <a:p>
            <a:pPr lvl="0">
              <a:spcBef>
                <a:spcPts val="0"/>
              </a:spcBef>
              <a:buNone/>
            </a:pPr>
            <a:r>
              <a:t/>
            </a:r>
            <a:endParaRPr/>
          </a:p>
          <a:p>
            <a:pPr lvl="0" rtl="0">
              <a:spcBef>
                <a:spcPts val="0"/>
              </a:spcBef>
              <a:buNone/>
            </a:pPr>
            <a:r>
              <a:rPr lang="en"/>
              <a:t>The timestamps can be configured to be weeks or instantly per-namespace (directory) and a feature of deleting a hidden file will delete it straight away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Chunks can become stale if the replica fails and an operation occurs during downtime</a:t>
            </a:r>
          </a:p>
          <a:p>
            <a:pPr lvl="0">
              <a:spcBef>
                <a:spcPts val="0"/>
              </a:spcBef>
              <a:buNone/>
            </a:pPr>
            <a:r>
              <a:t/>
            </a:r>
            <a:endParaRPr/>
          </a:p>
          <a:p>
            <a:pPr lvl="0">
              <a:spcBef>
                <a:spcPts val="0"/>
              </a:spcBef>
              <a:buNone/>
            </a:pPr>
            <a:r>
              <a:rPr lang="en"/>
              <a:t>To detect this each chunk has a version number associated with it</a:t>
            </a:r>
          </a:p>
          <a:p>
            <a:pPr lvl="0">
              <a:spcBef>
                <a:spcPts val="0"/>
              </a:spcBef>
              <a:buNone/>
            </a:pPr>
            <a:r>
              <a:t/>
            </a:r>
            <a:endParaRPr/>
          </a:p>
          <a:p>
            <a:pPr lvl="0">
              <a:spcBef>
                <a:spcPts val="0"/>
              </a:spcBef>
              <a:buNone/>
            </a:pPr>
            <a:r>
              <a:rPr lang="en"/>
              <a:t>The version is </a:t>
            </a:r>
            <a:r>
              <a:rPr lang="en"/>
              <a:t>incremented</a:t>
            </a:r>
            <a:r>
              <a:rPr lang="en"/>
              <a:t> with each lease granted</a:t>
            </a:r>
          </a:p>
          <a:p>
            <a:pPr lvl="0">
              <a:spcBef>
                <a:spcPts val="0"/>
              </a:spcBef>
              <a:buNone/>
            </a:pPr>
            <a:r>
              <a:t/>
            </a:r>
            <a:endParaRPr/>
          </a:p>
          <a:p>
            <a:pPr lvl="0">
              <a:spcBef>
                <a:spcPts val="0"/>
              </a:spcBef>
              <a:buNone/>
            </a:pPr>
            <a:r>
              <a:rPr lang="en"/>
              <a:t>The versions held are reported as a part of the chunk list reporting to the master in the Heartbeat</a:t>
            </a:r>
          </a:p>
          <a:p>
            <a:pPr lvl="0">
              <a:spcBef>
                <a:spcPts val="0"/>
              </a:spcBef>
              <a:buNone/>
            </a:pPr>
            <a:r>
              <a:t/>
            </a:r>
            <a:endParaRPr/>
          </a:p>
          <a:p>
            <a:pPr lvl="0">
              <a:spcBef>
                <a:spcPts val="0"/>
              </a:spcBef>
              <a:buNone/>
            </a:pPr>
            <a:r>
              <a:rPr lang="en"/>
              <a:t>The version numbers are </a:t>
            </a:r>
            <a:r>
              <a:rPr lang="en"/>
              <a:t>maintained</a:t>
            </a:r>
            <a:r>
              <a:rPr lang="en"/>
              <a:t> in the Master’s metadata and on disk of the replicas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2100" lvl="0" marL="457200" rtl="0">
              <a:spcBef>
                <a:spcPts val="0"/>
              </a:spcBef>
              <a:buSzPct val="100000"/>
            </a:pPr>
            <a:r>
              <a:rPr lang="en" sz="1000"/>
              <a:t>Same goals of other distributed file systems</a:t>
            </a:r>
          </a:p>
          <a:p>
            <a:pPr indent="-292100" lvl="1" marL="914400" rtl="0">
              <a:spcBef>
                <a:spcPts val="0"/>
              </a:spcBef>
              <a:buSzPct val="100000"/>
            </a:pPr>
            <a:r>
              <a:rPr lang="en" sz="1000"/>
              <a:t>Performance</a:t>
            </a:r>
          </a:p>
          <a:p>
            <a:pPr indent="-292100" lvl="1" marL="914400" rtl="0">
              <a:spcBef>
                <a:spcPts val="0"/>
              </a:spcBef>
              <a:buSzPct val="100000"/>
            </a:pPr>
            <a:r>
              <a:rPr lang="en" sz="1000"/>
              <a:t>Scalability</a:t>
            </a:r>
          </a:p>
          <a:p>
            <a:pPr indent="-292100" lvl="1" marL="914400" rtl="0">
              <a:spcBef>
                <a:spcPts val="0"/>
              </a:spcBef>
              <a:buSzPct val="100000"/>
            </a:pPr>
            <a:r>
              <a:rPr lang="en" sz="1000"/>
              <a:t>Reliability</a:t>
            </a:r>
          </a:p>
          <a:p>
            <a:pPr indent="-292100" lvl="1" marL="914400" rtl="0">
              <a:spcBef>
                <a:spcPts val="0"/>
              </a:spcBef>
              <a:buSzPct val="100000"/>
            </a:pPr>
            <a:r>
              <a:rPr lang="en" sz="1000"/>
              <a:t>Availability</a:t>
            </a:r>
          </a:p>
          <a:p>
            <a:pPr indent="-292100" lvl="0" marL="457200">
              <a:spcBef>
                <a:spcPts val="0"/>
              </a:spcBef>
              <a:buSzPct val="100000"/>
            </a:pPr>
            <a:r>
              <a:t/>
            </a:r>
            <a:endParaRPr sz="10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 detect stable replicas the version is compared against the master’s version of the chunk</a:t>
            </a:r>
          </a:p>
          <a:p>
            <a:pPr indent="-228600" lvl="0" marL="457200" rtl="0">
              <a:spcBef>
                <a:spcPts val="0"/>
              </a:spcBef>
              <a:buChar char="●"/>
            </a:pPr>
            <a:r>
              <a:rPr lang="en"/>
              <a:t>If the replica is less than, it is considered stale</a:t>
            </a:r>
          </a:p>
          <a:p>
            <a:pPr indent="-228600" lvl="0" marL="457200" rtl="0">
              <a:spcBef>
                <a:spcPts val="0"/>
              </a:spcBef>
              <a:buChar char="●"/>
            </a:pPr>
            <a:r>
              <a:rPr lang="en"/>
              <a:t>If the replica is greater, the master accepts that version and assumes it failed during a write</a:t>
            </a:r>
          </a:p>
          <a:p>
            <a:pPr lvl="0" rtl="0">
              <a:spcBef>
                <a:spcPts val="0"/>
              </a:spcBef>
              <a:buNone/>
            </a:pPr>
            <a:r>
              <a:t/>
            </a:r>
            <a:endParaRPr/>
          </a:p>
          <a:p>
            <a:pPr lvl="0" rtl="0">
              <a:spcBef>
                <a:spcPts val="0"/>
              </a:spcBef>
              <a:buNone/>
            </a:pPr>
            <a:r>
              <a:rPr lang="en"/>
              <a:t>Stale replicas are considered garbage and will be deleted in due course</a:t>
            </a:r>
          </a:p>
          <a:p>
            <a:pPr lvl="0" rtl="0">
              <a:spcBef>
                <a:spcPts val="0"/>
              </a:spcBef>
              <a:buNone/>
            </a:pPr>
            <a:r>
              <a:t/>
            </a:r>
            <a:endParaRPr/>
          </a:p>
          <a:p>
            <a:pPr lvl="0" rtl="0">
              <a:spcBef>
                <a:spcPts val="0"/>
              </a:spcBef>
              <a:buNone/>
            </a:pPr>
            <a:r>
              <a:rPr lang="en"/>
              <a:t>Clients are given a version number with its chunk list to add a </a:t>
            </a:r>
            <a:r>
              <a:rPr lang="en"/>
              <a:t>safeguard</a:t>
            </a:r>
            <a:r>
              <a:rPr lang="en"/>
              <a:t> that the client is accessing the right data (&amp; most up-to-date)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Fast recovery:</a:t>
            </a:r>
          </a:p>
          <a:p>
            <a:pPr lvl="0">
              <a:spcBef>
                <a:spcPts val="0"/>
              </a:spcBef>
              <a:buNone/>
            </a:pPr>
            <a:r>
              <a:rPr lang="en"/>
              <a:t>Servers are designed to start in seconds it they are terminated. There is no difference between normal and abnormal termination, servers are routinely shut down just by killing the process. </a:t>
            </a:r>
          </a:p>
          <a:p>
            <a:pPr lvl="0">
              <a:spcBef>
                <a:spcPts val="0"/>
              </a:spcBef>
              <a:buNone/>
            </a:pPr>
            <a:r>
              <a:t/>
            </a:r>
            <a:endParaRPr/>
          </a:p>
          <a:p>
            <a:pPr lvl="0">
              <a:spcBef>
                <a:spcPts val="0"/>
              </a:spcBef>
              <a:buNone/>
            </a:pPr>
            <a:r>
              <a:rPr b="1" lang="en"/>
              <a:t>Chunk Replication</a:t>
            </a:r>
          </a:p>
          <a:p>
            <a:pPr lvl="0">
              <a:spcBef>
                <a:spcPts val="0"/>
              </a:spcBef>
              <a:buNone/>
            </a:pPr>
            <a:r>
              <a:rPr lang="en"/>
              <a:t>E</a:t>
            </a:r>
            <a:r>
              <a:rPr lang="en"/>
              <a:t>ach chunk is replicated on multiple chunk servers on different racks</a:t>
            </a:r>
          </a:p>
          <a:p>
            <a:pPr lvl="0">
              <a:spcBef>
                <a:spcPts val="0"/>
              </a:spcBef>
              <a:buNone/>
            </a:pPr>
            <a:r>
              <a:rPr lang="en"/>
              <a:t>The master clones existing replicas as needed to keep each chunk fully replicated as chunkservers go offline or detect corrupted replicas through checksum verification</a:t>
            </a:r>
          </a:p>
          <a:p>
            <a:pPr lvl="0">
              <a:spcBef>
                <a:spcPts val="0"/>
              </a:spcBef>
              <a:buNone/>
            </a:pPr>
            <a:r>
              <a:rPr b="1" lang="en"/>
              <a:t>Future work for Chunk Replication:</a:t>
            </a:r>
          </a:p>
          <a:p>
            <a:pPr lvl="0">
              <a:spcBef>
                <a:spcPts val="0"/>
              </a:spcBef>
              <a:buNone/>
            </a:pPr>
            <a:r>
              <a:rPr lang="en"/>
              <a:t>Replication is a good solution for high availability, however it uses quite a lot of resources since it is replicating an entire chunk. </a:t>
            </a:r>
            <a:br>
              <a:rPr lang="en"/>
            </a:br>
            <a:r>
              <a:rPr lang="en"/>
              <a:t>Two solutions that need to be explored are using parity bits or erasure codes. </a:t>
            </a:r>
          </a:p>
          <a:p>
            <a:pPr lvl="0">
              <a:spcBef>
                <a:spcPts val="0"/>
              </a:spcBef>
              <a:buNone/>
            </a:pPr>
            <a:r>
              <a:rPr lang="en"/>
              <a:t>The goal of erasure coding is to recover the corrupted data using information about the data stored elsewhere. </a:t>
            </a:r>
          </a:p>
          <a:p>
            <a:pPr lvl="0">
              <a:spcBef>
                <a:spcPts val="0"/>
              </a:spcBef>
              <a:buNone/>
            </a:pPr>
            <a:r>
              <a:rPr lang="en"/>
              <a:t>Erasure coding lengthens splits the data into chunks, and lengthens each chunk by adding redundant data and stores it across different locations, such as racks, or other server rooms.</a:t>
            </a:r>
          </a:p>
          <a:p>
            <a:pPr lvl="0">
              <a:spcBef>
                <a:spcPts val="0"/>
              </a:spcBef>
              <a:buNone/>
            </a:pPr>
            <a:r>
              <a:t/>
            </a:r>
            <a:endParaRPr/>
          </a:p>
          <a:p>
            <a:pPr lvl="0">
              <a:spcBef>
                <a:spcPts val="0"/>
              </a:spcBef>
              <a:buNone/>
            </a:pPr>
            <a:r>
              <a:rPr b="1" lang="en"/>
              <a:t>Master Replication:</a:t>
            </a:r>
          </a:p>
          <a:p>
            <a:pPr lvl="0">
              <a:spcBef>
                <a:spcPts val="0"/>
              </a:spcBef>
              <a:buNone/>
            </a:pPr>
            <a:r>
              <a:rPr lang="en"/>
              <a:t>The master state is replicated for reliability. Its operation log and checkpoints are replicated on multiple machines.</a:t>
            </a:r>
          </a:p>
          <a:p>
            <a:pPr lvl="0">
              <a:spcBef>
                <a:spcPts val="0"/>
              </a:spcBef>
              <a:buNone/>
            </a:pPr>
            <a:r>
              <a:rPr lang="en"/>
              <a:t>For simplicity, one master process remains in charge of all mutations as well as background activities such as garbage collection that change the system internally.</a:t>
            </a:r>
          </a:p>
          <a:p>
            <a:pPr lvl="0">
              <a:spcBef>
                <a:spcPts val="0"/>
              </a:spcBef>
              <a:buNone/>
            </a:pPr>
            <a:r>
              <a:rPr lang="en"/>
              <a:t>When it fails, it can restart almost instantly. If its machine or diskfails, monitoring infrastructure outside GFS starts a new master process elsewhere with the replicated operation log. </a:t>
            </a:r>
          </a:p>
          <a:p>
            <a:pPr lvl="0">
              <a:spcBef>
                <a:spcPts val="0"/>
              </a:spcBef>
              <a:buNone/>
            </a:pPr>
            <a:r>
              <a:rPr b="1" lang="en"/>
              <a:t>Shadow Masters:</a:t>
            </a:r>
          </a:p>
          <a:p>
            <a:pPr lvl="0">
              <a:spcBef>
                <a:spcPts val="0"/>
              </a:spcBef>
              <a:buNone/>
            </a:pPr>
            <a:r>
              <a:rPr lang="en"/>
              <a:t>“Shadow” masters provide read-only access to the file system even when the primary master is down. Shadow masters may lag a bit, typically fractions of a second. Because of this, the read availability is restricted to applications that don’t mind getting slightly stale results.</a:t>
            </a:r>
          </a:p>
          <a:p>
            <a:pPr lvl="0">
              <a:spcBef>
                <a:spcPts val="0"/>
              </a:spcBef>
              <a:buNone/>
            </a:pPr>
            <a:r>
              <a:rPr lang="en"/>
              <a:t>A shadow master reads a replica of the growing operation log and applies the same sequence of changes to its data structures exactly as the primary does.</a:t>
            </a:r>
          </a:p>
          <a:p>
            <a:pPr lvl="0">
              <a:spcBef>
                <a:spcPts val="0"/>
              </a:spcBef>
              <a:buNone/>
            </a:pPr>
            <a:r>
              <a:rPr lang="en"/>
              <a:t>Like the primary, it polls chunkservers to locate chunk replicas to monitor their status. It depends on the primary master only for replica location updates resulting from the primary’s decisions to create and delete replicas.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a:t>Fast recovery:</a:t>
            </a:r>
          </a:p>
          <a:p>
            <a:pPr lvl="0" rtl="0">
              <a:spcBef>
                <a:spcPts val="0"/>
              </a:spcBef>
              <a:buNone/>
            </a:pPr>
            <a:r>
              <a:rPr lang="en"/>
              <a:t>Servers are designed to start in seconds it they are terminated. There is no difference between normal and abnormal termination, servers are routinely shut down just by killing the process. </a:t>
            </a:r>
          </a:p>
          <a:p>
            <a:pPr lvl="0" rtl="0">
              <a:spcBef>
                <a:spcPts val="0"/>
              </a:spcBef>
              <a:buNone/>
            </a:pPr>
            <a:r>
              <a:t/>
            </a:r>
            <a:endParaRPr/>
          </a:p>
          <a:p>
            <a:pPr lvl="0" rtl="0">
              <a:spcBef>
                <a:spcPts val="0"/>
              </a:spcBef>
              <a:buNone/>
            </a:pPr>
            <a:r>
              <a:rPr b="1" lang="en"/>
              <a:t>Chunk Replication</a:t>
            </a:r>
          </a:p>
          <a:p>
            <a:pPr lvl="0" rtl="0">
              <a:spcBef>
                <a:spcPts val="0"/>
              </a:spcBef>
              <a:buNone/>
            </a:pPr>
            <a:r>
              <a:rPr lang="en"/>
              <a:t>Each chunk is replicated on multiple chunk servers on different racks</a:t>
            </a:r>
          </a:p>
          <a:p>
            <a:pPr lvl="0" rtl="0">
              <a:spcBef>
                <a:spcPts val="0"/>
              </a:spcBef>
              <a:buNone/>
            </a:pPr>
            <a:r>
              <a:rPr lang="en"/>
              <a:t>The master clones existing replicas as needed to keep each chunk fully replicated as chunkservers go offline or detect corrupted replicas through checksum verification</a:t>
            </a:r>
          </a:p>
          <a:p>
            <a:pPr lvl="0" rtl="0">
              <a:spcBef>
                <a:spcPts val="0"/>
              </a:spcBef>
              <a:buNone/>
            </a:pPr>
            <a:r>
              <a:rPr b="1" lang="en"/>
              <a:t>Future work for Chunk Replication:</a:t>
            </a:r>
          </a:p>
          <a:p>
            <a:pPr lvl="0" rtl="0">
              <a:spcBef>
                <a:spcPts val="0"/>
              </a:spcBef>
              <a:buNone/>
            </a:pPr>
            <a:r>
              <a:rPr lang="en"/>
              <a:t>Replication is a good solution for high availability, however it uses quite a lot of resources since it is replicating an entire chunk. </a:t>
            </a:r>
            <a:br>
              <a:rPr lang="en"/>
            </a:br>
            <a:r>
              <a:rPr lang="en"/>
              <a:t>Two solutions that need to be explored are using parity bits or erasure codes. </a:t>
            </a:r>
          </a:p>
          <a:p>
            <a:pPr lvl="0" rtl="0">
              <a:spcBef>
                <a:spcPts val="0"/>
              </a:spcBef>
              <a:buNone/>
            </a:pPr>
            <a:r>
              <a:rPr lang="en"/>
              <a:t>The goal of erasure coding is to recover the corrupted data using information about the data stored elsewhere. </a:t>
            </a:r>
          </a:p>
          <a:p>
            <a:pPr lvl="0" rtl="0">
              <a:spcBef>
                <a:spcPts val="0"/>
              </a:spcBef>
              <a:buNone/>
            </a:pPr>
            <a:r>
              <a:rPr lang="en"/>
              <a:t>Erasure coding lengthens splits the data into chunks, and lengthens each chunk by adding redundant data and stores it across different locations, such as racks, or other server rooms.</a:t>
            </a:r>
          </a:p>
          <a:p>
            <a:pPr lvl="0" rtl="0">
              <a:spcBef>
                <a:spcPts val="0"/>
              </a:spcBef>
              <a:buNone/>
            </a:pPr>
            <a:r>
              <a:t/>
            </a:r>
            <a:endParaRPr/>
          </a:p>
          <a:p>
            <a:pPr lvl="0" rtl="0">
              <a:spcBef>
                <a:spcPts val="0"/>
              </a:spcBef>
              <a:buNone/>
            </a:pPr>
            <a:r>
              <a:rPr b="1" lang="en"/>
              <a:t>Master Replication:</a:t>
            </a:r>
          </a:p>
          <a:p>
            <a:pPr lvl="0" rtl="0">
              <a:spcBef>
                <a:spcPts val="0"/>
              </a:spcBef>
              <a:buNone/>
            </a:pPr>
            <a:r>
              <a:rPr lang="en"/>
              <a:t>The master state is replicated for reliability. Its operation log and checkpoints are replicated on multiple machines.</a:t>
            </a:r>
          </a:p>
          <a:p>
            <a:pPr lvl="0" rtl="0">
              <a:spcBef>
                <a:spcPts val="0"/>
              </a:spcBef>
              <a:buNone/>
            </a:pPr>
            <a:r>
              <a:rPr lang="en"/>
              <a:t>For simplicity, one master process remains in charge of all mutations as well as background activities such as garbage collection that change the system internally.</a:t>
            </a:r>
          </a:p>
          <a:p>
            <a:pPr lvl="0" rtl="0">
              <a:spcBef>
                <a:spcPts val="0"/>
              </a:spcBef>
              <a:buNone/>
            </a:pPr>
            <a:r>
              <a:rPr lang="en"/>
              <a:t>When it fails, it can restart almost instantly. If its machine or diskfails, monitoring infrastructure outside GFS starts a new master process elsewhere with the replicated operation log. </a:t>
            </a:r>
          </a:p>
          <a:p>
            <a:pPr lvl="0" rtl="0">
              <a:spcBef>
                <a:spcPts val="0"/>
              </a:spcBef>
              <a:buNone/>
            </a:pPr>
            <a:r>
              <a:rPr b="1" lang="en"/>
              <a:t>Shadow Masters:</a:t>
            </a:r>
          </a:p>
          <a:p>
            <a:pPr lvl="0" rtl="0">
              <a:spcBef>
                <a:spcPts val="0"/>
              </a:spcBef>
              <a:buNone/>
            </a:pPr>
            <a:r>
              <a:rPr lang="en"/>
              <a:t>“Shadow” masters provide read-only access to the file system even when the primary master is down. Shadow masters may lag a bit, typically fractions of a second. Because of this, the read availability is restricted to applications that don’t mind getting slightly stale results.</a:t>
            </a:r>
          </a:p>
          <a:p>
            <a:pPr lvl="0" rtl="0">
              <a:spcBef>
                <a:spcPts val="0"/>
              </a:spcBef>
              <a:buNone/>
            </a:pPr>
            <a:r>
              <a:rPr lang="en"/>
              <a:t>A shadow master reads a replica of the growing operation log and applies the same sequence of changes to its data structures exactly as the primary does.</a:t>
            </a:r>
          </a:p>
          <a:p>
            <a:pPr lvl="0" rtl="0">
              <a:spcBef>
                <a:spcPts val="0"/>
              </a:spcBef>
              <a:buNone/>
            </a:pPr>
            <a:r>
              <a:rPr lang="en"/>
              <a:t>Like the primary, it polls chunkservers to locate chunk replicas to monitor their status. It depends on the primary master only for replica location updates resulting from the primary’s decisions to create and delete replicas.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Each chunkserver uses checksumming to detect corruption of stored data.</a:t>
            </a:r>
          </a:p>
          <a:p>
            <a:pPr lvl="0">
              <a:spcBef>
                <a:spcPts val="0"/>
              </a:spcBef>
              <a:buNone/>
            </a:pPr>
            <a:r>
              <a:rPr lang="en"/>
              <a:t>There are often disk failures that cause data corruption or loss as there are thousands of disks and hundreds of machines.</a:t>
            </a:r>
          </a:p>
          <a:p>
            <a:pPr lvl="0">
              <a:spcBef>
                <a:spcPts val="0"/>
              </a:spcBef>
              <a:buNone/>
            </a:pPr>
            <a:r>
              <a:rPr lang="en"/>
              <a:t>Corruption can be recovered through chunk replicas, but detecting corruption is impractical.</a:t>
            </a:r>
          </a:p>
          <a:p>
            <a:pPr lvl="0">
              <a:spcBef>
                <a:spcPts val="0"/>
              </a:spcBef>
              <a:buNone/>
            </a:pPr>
            <a:r>
              <a:rPr lang="en"/>
              <a:t>As there can’t be identical replicas due to possible errors during replication, each chunkserver needs to independently verify the integrity of its own copy by maintaining checksums.</a:t>
            </a:r>
          </a:p>
          <a:p>
            <a:pPr lvl="0">
              <a:spcBef>
                <a:spcPts val="0"/>
              </a:spcBef>
              <a:buNone/>
            </a:pPr>
            <a:r>
              <a:rPr lang="en"/>
              <a:t>A chunk is broken up into 64 KB blocks. Each has a corresponding 32 bit checksum. </a:t>
            </a:r>
          </a:p>
          <a:p>
            <a:pPr lvl="0">
              <a:spcBef>
                <a:spcPts val="0"/>
              </a:spcBef>
              <a:buNone/>
            </a:pPr>
            <a:r>
              <a:t/>
            </a:r>
            <a:endParaRPr/>
          </a:p>
          <a:p>
            <a:pPr lvl="0">
              <a:spcBef>
                <a:spcPts val="0"/>
              </a:spcBef>
              <a:buNone/>
            </a:pPr>
            <a:r>
              <a:rPr b="1" lang="en"/>
              <a:t>Read</a:t>
            </a:r>
            <a:br>
              <a:rPr lang="en"/>
            </a:br>
            <a:r>
              <a:rPr lang="en"/>
              <a:t>For reading, the chunk server verifies the checksum within the reading range before returning, so that it doesn’t propagate corruptions to other machines.</a:t>
            </a:r>
          </a:p>
          <a:p>
            <a:pPr lvl="0">
              <a:spcBef>
                <a:spcPts val="0"/>
              </a:spcBef>
              <a:buNone/>
            </a:pPr>
            <a:r>
              <a:rPr lang="en"/>
              <a:t>If checksum doesn’t match, returns an error to the requestor, and reports mismatch to the master.</a:t>
            </a:r>
          </a:p>
          <a:p>
            <a:pPr lvl="0">
              <a:spcBef>
                <a:spcPts val="0"/>
              </a:spcBef>
              <a:buNone/>
            </a:pPr>
            <a:r>
              <a:rPr lang="en"/>
              <a:t>In response, the requestor will read from other replicas, while the master will clone the chunkfrom another replica. After a valid new replica is in place, the master instructs the chunkserver that reported the mismatch to delete its replica</a:t>
            </a:r>
          </a:p>
          <a:p>
            <a:pPr lvl="0">
              <a:spcBef>
                <a:spcPts val="0"/>
              </a:spcBef>
              <a:buNone/>
            </a:pPr>
            <a:r>
              <a:rPr lang="en"/>
              <a:t>Checksum doesn’t effect the read performances as checksum lookups are done without any I/O.</a:t>
            </a:r>
          </a:p>
          <a:p>
            <a:pPr lvl="0">
              <a:spcBef>
                <a:spcPts val="0"/>
              </a:spcBef>
              <a:buNone/>
            </a:pPr>
            <a:r>
              <a:rPr b="1" lang="en"/>
              <a:t>Write</a:t>
            </a:r>
          </a:p>
          <a:p>
            <a:pPr lvl="0">
              <a:spcBef>
                <a:spcPts val="0"/>
              </a:spcBef>
              <a:buNone/>
            </a:pPr>
            <a:r>
              <a:rPr lang="en"/>
              <a:t>Checksum computation is heavily optimized for writes that append to the end of a chunk compared to writes that overwrite existing data)</a:t>
            </a:r>
          </a:p>
          <a:p>
            <a:pPr lvl="0">
              <a:spcBef>
                <a:spcPts val="0"/>
              </a:spcBef>
              <a:buNone/>
            </a:pPr>
            <a:r>
              <a:rPr lang="en"/>
              <a:t>Incrementally update the checksum for the last partial checksum block, and compute new checksums for any brand new checksum blocks filled by the append.</a:t>
            </a:r>
          </a:p>
          <a:p>
            <a:pPr lvl="0">
              <a:spcBef>
                <a:spcPts val="0"/>
              </a:spcBef>
              <a:buNone/>
            </a:pPr>
            <a:r>
              <a:t/>
            </a:r>
            <a:endParaRPr/>
          </a:p>
          <a:p>
            <a:pPr lvl="0" rtl="0">
              <a:spcBef>
                <a:spcPts val="0"/>
              </a:spcBef>
              <a:buNone/>
            </a:pPr>
            <a:r>
              <a:rPr lang="en"/>
              <a:t>When idle, chunkservers scan and verify inactive chunks. It helps detect corruption in chunks that are rarely read. If corruption is detected, the master creates a new uncorrupted replica and deleted the corrupted replica. This prevents inactive but corrupted chunk replicas to getaway as valid replicas of a chunk.</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Tested on one master, two master replicas, 16 chunkservers, and 16 clients.</a:t>
            </a:r>
          </a:p>
          <a:p>
            <a:pPr lvl="0" rtl="0">
              <a:spcBef>
                <a:spcPts val="0"/>
              </a:spcBef>
              <a:buNone/>
            </a:pPr>
            <a:r>
              <a:t/>
            </a:r>
            <a:endParaRPr/>
          </a:p>
          <a:p>
            <a:pPr lvl="0" rtl="0">
              <a:spcBef>
                <a:spcPts val="0"/>
              </a:spcBef>
              <a:buNone/>
            </a:pPr>
            <a:r>
              <a:rPr b="1" lang="en"/>
              <a:t>Read:</a:t>
            </a:r>
          </a:p>
          <a:p>
            <a:pPr indent="-228600" lvl="0" marL="457200" rtl="0">
              <a:spcBef>
                <a:spcPts val="0"/>
              </a:spcBef>
            </a:pPr>
            <a:r>
              <a:rPr lang="en"/>
              <a:t>The limit peaks at an aggregate of 125 MB/s when the 1 Gbps link</a:t>
            </a:r>
          </a:p>
          <a:p>
            <a:pPr indent="-228600" lvl="0" marL="457200" rtl="0">
              <a:spcBef>
                <a:spcPts val="0"/>
              </a:spcBef>
            </a:pPr>
            <a:r>
              <a:rPr lang="en"/>
              <a:t> The observed read rate is 10 MB/s, when just one client is reading</a:t>
            </a:r>
          </a:p>
          <a:p>
            <a:pPr indent="-228600" lvl="0" marL="457200" rtl="0">
              <a:spcBef>
                <a:spcPts val="0"/>
              </a:spcBef>
            </a:pPr>
            <a:r>
              <a:rPr lang="en"/>
              <a:t>The aggregate read rate reaches 94 MB/s, about 75% of the 125 MB/s link limit, for 16 readers</a:t>
            </a:r>
          </a:p>
          <a:p>
            <a:pPr indent="-228600" lvl="0" marL="457200" rtl="0">
              <a:spcBef>
                <a:spcPts val="0"/>
              </a:spcBef>
            </a:pPr>
            <a:r>
              <a:rPr lang="en"/>
              <a:t>The read rate is less steep as the number of clients increase because as the number of readers increases, so does the probability that multiple readers simultaneously read from the same chunkserver.</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Tested on one master, two master replicas, 16 chunkservers, and 16 clients.</a:t>
            </a:r>
          </a:p>
          <a:p>
            <a:pPr lvl="0">
              <a:spcBef>
                <a:spcPts val="0"/>
              </a:spcBef>
              <a:buNone/>
            </a:pPr>
            <a:r>
              <a:t/>
            </a:r>
            <a:endParaRPr/>
          </a:p>
          <a:p>
            <a:pPr lvl="0">
              <a:spcBef>
                <a:spcPts val="0"/>
              </a:spcBef>
              <a:buNone/>
            </a:pPr>
            <a:r>
              <a:rPr b="1" lang="en"/>
              <a:t>Read:</a:t>
            </a:r>
          </a:p>
          <a:p>
            <a:pPr indent="-228600" lvl="0" marL="457200" rtl="0">
              <a:spcBef>
                <a:spcPts val="0"/>
              </a:spcBef>
            </a:pPr>
            <a:r>
              <a:rPr lang="en"/>
              <a:t>The limit plateaus at 67 MB/s because we need to write each byte to 3 of the 16 chunk servers</a:t>
            </a:r>
          </a:p>
          <a:p>
            <a:pPr indent="-228600" lvl="0" marL="457200" rtl="0">
              <a:spcBef>
                <a:spcPts val="0"/>
              </a:spcBef>
            </a:pPr>
            <a:r>
              <a:rPr lang="en"/>
              <a:t>The write rate for one client is 6.3 MB/s, about half of the limit.</a:t>
            </a:r>
          </a:p>
          <a:p>
            <a:pPr indent="-228600" lvl="0" marL="457200" rtl="0">
              <a:spcBef>
                <a:spcPts val="0"/>
              </a:spcBef>
            </a:pPr>
            <a:r>
              <a:rPr lang="en"/>
              <a:t>Network stack does not interact very well with the pipelining scheme used for pushing data to chunk replicas.</a:t>
            </a:r>
          </a:p>
          <a:p>
            <a:pPr indent="-228600" lvl="0" marL="457200" rtl="0">
              <a:spcBef>
                <a:spcPts val="0"/>
              </a:spcBef>
            </a:pPr>
            <a:r>
              <a:rPr lang="en"/>
              <a:t>Delays in propagating data from one replica to another reduce the overall write rate</a:t>
            </a:r>
          </a:p>
          <a:p>
            <a:pPr indent="-228600" lvl="0" marL="457200" rtl="0">
              <a:spcBef>
                <a:spcPts val="0"/>
              </a:spcBef>
            </a:pPr>
            <a:r>
              <a:rPr lang="en"/>
              <a:t>Aggregate write rate reaches 35 MB/s for 16 clients (or 2.2 MB/s per client), about half the theoretical limit.</a:t>
            </a:r>
          </a:p>
          <a:p>
            <a:pPr indent="-228600" lvl="0" marL="457200" rtl="0">
              <a:spcBef>
                <a:spcPts val="0"/>
              </a:spcBef>
            </a:pPr>
            <a:r>
              <a:rPr lang="en"/>
              <a:t>As in the case of reads, it becomes more likely that multiple clients write concurrently to the same chunkserver as the number of clients increases. </a:t>
            </a:r>
          </a:p>
          <a:p>
            <a:pPr indent="-228600" lvl="0" marL="457200">
              <a:spcBef>
                <a:spcPts val="0"/>
              </a:spcBef>
            </a:pPr>
            <a:r>
              <a:rPr lang="en"/>
              <a:t>collision is more likely for 16 writers than for 16 readers because each write involves three different replicas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Tested on one master, two master replicas, 16 chunkservers, and 16 clients.</a:t>
            </a:r>
          </a:p>
          <a:p>
            <a:pPr lvl="0" rtl="0">
              <a:spcBef>
                <a:spcPts val="0"/>
              </a:spcBef>
              <a:buNone/>
            </a:pPr>
            <a:r>
              <a:t/>
            </a:r>
            <a:endParaRPr/>
          </a:p>
          <a:p>
            <a:pPr lvl="0" rtl="0">
              <a:spcBef>
                <a:spcPts val="0"/>
              </a:spcBef>
              <a:buNone/>
            </a:pPr>
            <a:r>
              <a:rPr b="1" lang="en"/>
              <a:t>Read:</a:t>
            </a:r>
          </a:p>
          <a:p>
            <a:pPr indent="-228600" lvl="0" marL="457200" rtl="0">
              <a:spcBef>
                <a:spcPts val="0"/>
              </a:spcBef>
            </a:pPr>
            <a:r>
              <a:rPr lang="en"/>
              <a:t>Performance is limited by the networkbandwidth of the chunkservers that store the last chunkof the file, independent of the number of clients</a:t>
            </a:r>
          </a:p>
          <a:p>
            <a:pPr indent="-228600" lvl="0" marL="457200" rtl="0">
              <a:spcBef>
                <a:spcPts val="0"/>
              </a:spcBef>
            </a:pPr>
            <a:r>
              <a:rPr lang="en"/>
              <a:t>It starts at 6.0 MB/s for one client and drops to 4.8 MB/s for 16 clients, mostly due to congestion and variances in networktransfer rates seen by different clients.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Cluster A is used regularly for research and development by over a hundred engineers. A typical task is initiated by a human user and runs up to several hours. </a:t>
            </a:r>
          </a:p>
          <a:p>
            <a:pPr lvl="0">
              <a:spcBef>
                <a:spcPts val="0"/>
              </a:spcBef>
              <a:buNone/>
            </a:pPr>
            <a:r>
              <a:rPr lang="en"/>
              <a:t>It reads through a few MBs to a few TBs of data, transforms or analyzes the data, and writes the results backto the cluster.</a:t>
            </a:r>
          </a:p>
          <a:p>
            <a:pPr lvl="0">
              <a:spcBef>
                <a:spcPts val="0"/>
              </a:spcBef>
              <a:buNone/>
            </a:pPr>
            <a:r>
              <a:t/>
            </a:r>
            <a:endParaRPr/>
          </a:p>
          <a:p>
            <a:pPr lvl="0">
              <a:spcBef>
                <a:spcPts val="0"/>
              </a:spcBef>
              <a:buNone/>
            </a:pPr>
            <a:r>
              <a:rPr lang="en"/>
              <a:t>Cluster B is primarily used for production data processing. The tasks last much longer and continuously generate and process multi-TB data sets with only occasional human intervention</a:t>
            </a:r>
          </a:p>
          <a:p>
            <a:pPr lvl="0">
              <a:spcBef>
                <a:spcPts val="0"/>
              </a:spcBef>
              <a:buNone/>
            </a:pPr>
            <a:r>
              <a:t/>
            </a:r>
            <a:endParaRPr/>
          </a:p>
          <a:p>
            <a:pPr lvl="0">
              <a:spcBef>
                <a:spcPts val="0"/>
              </a:spcBef>
              <a:buNone/>
            </a:pPr>
            <a:r>
              <a:rPr lang="en"/>
              <a:t>A single “task” consists of many processes on many machines reading and writing many files simultaneously</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Both clusters have hundreds of chunkservers, support many TBs of disk space, and are fairly but not completely full.</a:t>
            </a:r>
          </a:p>
          <a:p>
            <a:pPr lvl="0">
              <a:spcBef>
                <a:spcPts val="0"/>
              </a:spcBef>
              <a:buNone/>
            </a:pPr>
            <a:r>
              <a:rPr lang="en"/>
              <a:t>“Used space” includes all chunk replicas.</a:t>
            </a:r>
          </a:p>
          <a:p>
            <a:pPr lvl="0">
              <a:spcBef>
                <a:spcPts val="0"/>
              </a:spcBef>
              <a:buNone/>
            </a:pPr>
            <a:r>
              <a:rPr lang="en"/>
              <a:t>Virtually all files are replicated three times. Therefore, the clusters store 18 TB and 52 TB of file data respectively</a:t>
            </a:r>
          </a:p>
          <a:p>
            <a:pPr lvl="0">
              <a:spcBef>
                <a:spcPts val="0"/>
              </a:spcBef>
              <a:buNone/>
            </a:pPr>
            <a:r>
              <a:t/>
            </a:r>
            <a:endParaRPr/>
          </a:p>
          <a:p>
            <a:pPr lvl="0" rtl="0">
              <a:spcBef>
                <a:spcPts val="0"/>
              </a:spcBef>
              <a:buNone/>
            </a:pPr>
            <a:r>
              <a:rPr lang="en"/>
              <a:t>The two clusters have similar numbers of files, though B has a larger proportion of dead files, namely files which were deleted or replaced by a new version but whose storage have not yet been reclaimed. It also has more chunks because its files tend to be larger.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F</a:t>
            </a:r>
            <a:r>
              <a:rPr lang="en"/>
              <a:t>ile system consists of hundreds or even thousands of storage machines built from inexpensive commodity parts and is accessed by a comparable number of client machines</a:t>
            </a:r>
            <a:br>
              <a:rPr lang="en"/>
            </a:br>
            <a:r>
              <a:rPr lang="en"/>
              <a:t>Need to take into account for this when errors occur</a:t>
            </a:r>
          </a:p>
          <a:p>
            <a:pPr indent="-228600" lvl="0" marL="457200">
              <a:spcBef>
                <a:spcPts val="0"/>
              </a:spcBef>
              <a:buAutoNum type="arabicPeriod"/>
            </a:pPr>
            <a:r>
              <a:rPr lang="en"/>
              <a:t>Each file stores many application objects such as web documents</a:t>
            </a:r>
            <a:br>
              <a:rPr lang="en"/>
            </a:br>
            <a:r>
              <a:rPr lang="en"/>
              <a:t>Unwieldy to manage billions of KB-sized files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Chunkservers store tens of GB of metadata, mostly checksums for 64 KB blocks of user data. Other metadata includes the chunk version number.</a:t>
            </a:r>
          </a:p>
          <a:p>
            <a:pPr lvl="0">
              <a:spcBef>
                <a:spcPts val="0"/>
              </a:spcBef>
              <a:buNone/>
            </a:pPr>
            <a:r>
              <a:t/>
            </a:r>
            <a:endParaRPr/>
          </a:p>
          <a:p>
            <a:pPr lvl="0">
              <a:spcBef>
                <a:spcPts val="0"/>
              </a:spcBef>
              <a:buNone/>
            </a:pPr>
            <a:r>
              <a:rPr lang="en"/>
              <a:t>The metadata kept at the master is much smaller.</a:t>
            </a:r>
          </a:p>
          <a:p>
            <a:pPr indent="-228600" lvl="0" marL="457200" rtl="0">
              <a:spcBef>
                <a:spcPts val="0"/>
              </a:spcBef>
            </a:pPr>
            <a:r>
              <a:rPr lang="en"/>
              <a:t>File names stored in a prefix-compressed form</a:t>
            </a:r>
          </a:p>
          <a:p>
            <a:pPr indent="-228600" lvl="0" marL="457200" rtl="0">
              <a:spcBef>
                <a:spcPts val="0"/>
              </a:spcBef>
            </a:pPr>
            <a:r>
              <a:rPr lang="en"/>
              <a:t>File ownership and permissions</a:t>
            </a:r>
          </a:p>
          <a:p>
            <a:pPr indent="-228600" lvl="0" marL="457200" rtl="0">
              <a:spcBef>
                <a:spcPts val="0"/>
              </a:spcBef>
            </a:pPr>
            <a:r>
              <a:rPr lang="en"/>
              <a:t>Mapping from files to chunks</a:t>
            </a:r>
          </a:p>
          <a:p>
            <a:pPr indent="-228600" lvl="0" marL="457200" rtl="0">
              <a:spcBef>
                <a:spcPts val="0"/>
              </a:spcBef>
            </a:pPr>
            <a:r>
              <a:rPr lang="en"/>
              <a:t>Each Chunk’s current version</a:t>
            </a:r>
          </a:p>
          <a:p>
            <a:pPr indent="-228600" lvl="0" marL="457200" rtl="0">
              <a:spcBef>
                <a:spcPts val="0"/>
              </a:spcBef>
            </a:pPr>
            <a:r>
              <a:rPr lang="en"/>
              <a:t>Each chunk’s replica location and refernce count for implementing copy-on-write</a:t>
            </a:r>
          </a:p>
          <a:p>
            <a:pPr lvl="0" rtl="0">
              <a:spcBef>
                <a:spcPts val="0"/>
              </a:spcBef>
              <a:buNone/>
            </a:pPr>
            <a:r>
              <a:t/>
            </a:r>
            <a:endParaRPr/>
          </a:p>
          <a:p>
            <a:pPr lvl="0" rtl="0">
              <a:spcBef>
                <a:spcPts val="0"/>
              </a:spcBef>
              <a:buNone/>
            </a:pPr>
            <a:r>
              <a:rPr lang="en"/>
              <a:t>Each individual server, both chunkservers and the master, has only 50 to 100 MB of metadata. Therefore recovery is fast: it takes only a few seconds to read this metadata from diskbefore the server is able to answer queries. However, the master is somewhat hobbled for a period – typically 30 to 60 seconds – until it has fetched chunk location information from all chunkservers.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The read rates were much higher than the write rates</a:t>
            </a:r>
          </a:p>
          <a:p>
            <a:pPr indent="-228600" lvl="0" marL="457200" rtl="0">
              <a:spcBef>
                <a:spcPts val="0"/>
              </a:spcBef>
            </a:pPr>
            <a:r>
              <a:rPr lang="en"/>
              <a:t>A had been sustaining a read rate of 580 MB/s for the preceding week. Its network con- figuration can support 750 MB/s, so it was using its resources efficiently.</a:t>
            </a:r>
          </a:p>
          <a:p>
            <a:pPr indent="-228600" lvl="0" marL="457200" rtl="0">
              <a:spcBef>
                <a:spcPts val="0"/>
              </a:spcBef>
            </a:pPr>
            <a:r>
              <a:rPr lang="en"/>
              <a:t>Cluster B can support peakread rates of 1300 MB/s, but its applications were using just 380 MB/s.</a:t>
            </a:r>
          </a:p>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the rate of operations sent to the master was around 200 to 500 operations per second</a:t>
            </a:r>
          </a:p>
          <a:p>
            <a:pPr indent="-228600" lvl="0" marL="457200" rtl="0">
              <a:spcBef>
                <a:spcPts val="0"/>
              </a:spcBef>
            </a:pPr>
            <a:r>
              <a:rPr lang="en"/>
              <a:t>not a bottleneckfor these workloads.</a:t>
            </a:r>
            <a:br>
              <a:rPr lang="en"/>
            </a:br>
          </a:p>
          <a:p>
            <a:pPr indent="-228600" lvl="0" marL="457200" rtl="0">
              <a:spcBef>
                <a:spcPts val="0"/>
              </a:spcBef>
            </a:pPr>
            <a:r>
              <a:rPr lang="en"/>
              <a:t>In an earlier version of GFS, the master was occasionally a bottleneckfor some workloads.</a:t>
            </a:r>
          </a:p>
          <a:p>
            <a:pPr indent="-228600" lvl="0" marL="457200" rtl="0">
              <a:spcBef>
                <a:spcPts val="0"/>
              </a:spcBef>
            </a:pPr>
            <a:r>
              <a:rPr lang="en"/>
              <a:t> It spent most of its time sequentially scanning through large directories (which contained hundreds of thousands of files) looking for particular files</a:t>
            </a:r>
          </a:p>
          <a:p>
            <a:pPr indent="-228600" lvl="0" marL="457200" rtl="0">
              <a:spcBef>
                <a:spcPts val="0"/>
              </a:spcBef>
            </a:pPr>
            <a:r>
              <a:rPr lang="en"/>
              <a:t>changed the master data structures to allow efficient binary searches through the namespace.</a:t>
            </a:r>
          </a:p>
          <a:p>
            <a:pPr indent="-228600" lvl="0" marL="457200" rtl="0">
              <a:spcBef>
                <a:spcPts val="0"/>
              </a:spcBef>
            </a:pPr>
            <a:r>
              <a:rPr lang="en"/>
              <a:t> It can now easily support many thousands of file accesses per second.</a:t>
            </a:r>
          </a:p>
          <a:p>
            <a:pPr indent="-228600" lvl="0" marL="457200" rtl="0">
              <a:spcBef>
                <a:spcPts val="0"/>
              </a:spcBef>
            </a:pPr>
            <a:r>
              <a:rPr lang="en"/>
              <a:t>If necessary, we could speed it up further by placing name lookup caches in front of the namespace data structures.</a:t>
            </a:r>
          </a:p>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 the distribution of operations by size.</a:t>
            </a:r>
          </a:p>
          <a:p>
            <a:pPr lvl="0">
              <a:spcBef>
                <a:spcPts val="0"/>
              </a:spcBef>
              <a:buNone/>
            </a:pPr>
            <a:r>
              <a:rPr lang="en"/>
              <a:t>The small reads (under 64 KB) come from seek-intensive clients that look up small pieces of data within huge files. The large reads (over 512 KB) come from long sequential reads through entire files.</a:t>
            </a:r>
          </a:p>
          <a:p>
            <a:pPr lvl="0">
              <a:spcBef>
                <a:spcPts val="0"/>
              </a:spcBef>
              <a:buNone/>
            </a:pPr>
            <a:r>
              <a:t/>
            </a:r>
            <a:endParaRPr/>
          </a:p>
          <a:p>
            <a:pPr lvl="0">
              <a:spcBef>
                <a:spcPts val="0"/>
              </a:spcBef>
              <a:buNone/>
            </a:pPr>
            <a:r>
              <a:rPr b="1" lang="en"/>
              <a:t>Read Cluster Y</a:t>
            </a:r>
          </a:p>
          <a:p>
            <a:pPr indent="-228600" lvl="0" marL="457200" rtl="0">
              <a:spcBef>
                <a:spcPts val="0"/>
              </a:spcBef>
            </a:pPr>
            <a:r>
              <a:rPr lang="en"/>
              <a:t>A significant number of reads return no data at all in cluster Y.</a:t>
            </a:r>
          </a:p>
          <a:p>
            <a:pPr indent="-228600" lvl="0" marL="457200" rtl="0">
              <a:spcBef>
                <a:spcPts val="0"/>
              </a:spcBef>
            </a:pPr>
            <a:r>
              <a:rPr lang="en"/>
              <a:t>Our applications, especially those in the production systems, often use files as producer-consumer queues</a:t>
            </a:r>
          </a:p>
          <a:p>
            <a:pPr indent="-228600" lvl="0" marL="457200" rtl="0">
              <a:spcBef>
                <a:spcPts val="0"/>
              </a:spcBef>
            </a:pPr>
            <a:r>
              <a:rPr lang="en"/>
              <a:t>Producers append concurrently to a file while a consumer reads the end of file. </a:t>
            </a:r>
          </a:p>
          <a:p>
            <a:pPr indent="-228600" lvl="0" marL="457200" rtl="0">
              <a:spcBef>
                <a:spcPts val="0"/>
              </a:spcBef>
            </a:pPr>
            <a:r>
              <a:rPr lang="en"/>
              <a:t> Occasionally, no data is returned when the consumer outpaces the producers.</a:t>
            </a:r>
          </a:p>
          <a:p>
            <a:pPr lvl="0" rtl="0">
              <a:spcBef>
                <a:spcPts val="0"/>
              </a:spcBef>
              <a:buNone/>
            </a:pPr>
            <a:r>
              <a:t/>
            </a:r>
            <a:endParaRPr b="1">
              <a:solidFill>
                <a:schemeClr val="dk1"/>
              </a:solidFill>
            </a:endParaRPr>
          </a:p>
          <a:p>
            <a:pPr lvl="0" rtl="0">
              <a:spcBef>
                <a:spcPts val="0"/>
              </a:spcBef>
              <a:buNone/>
            </a:pPr>
            <a:r>
              <a:rPr b="1" lang="en">
                <a:solidFill>
                  <a:schemeClr val="dk1"/>
                </a:solidFill>
              </a:rPr>
              <a:t>Read Cluster X</a:t>
            </a:r>
          </a:p>
          <a:p>
            <a:pPr indent="-228600" lvl="0" marL="457200" rtl="0">
              <a:spcBef>
                <a:spcPts val="0"/>
              </a:spcBef>
              <a:buClr>
                <a:schemeClr val="dk1"/>
              </a:buClr>
            </a:pPr>
            <a:r>
              <a:rPr lang="en">
                <a:solidFill>
                  <a:schemeClr val="dk1"/>
                </a:solidFill>
              </a:rPr>
              <a:t> Cluster X shows this less often because it is usually used for short-lived data analysis tasks rather than long-lived distributed applications.</a:t>
            </a:r>
          </a:p>
          <a:p>
            <a:pPr lvl="0">
              <a:spcBef>
                <a:spcPts val="0"/>
              </a:spcBef>
              <a:buNone/>
            </a:pPr>
            <a:r>
              <a:t/>
            </a:r>
            <a:endParaRPr b="1">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GFS provides a location independent namespace which enables data to be moved transparently for load balance or fault tolerance. A filesystem is "location independent" if file paths do not reveal the physical location of the file.</a:t>
            </a:r>
          </a:p>
          <a:p>
            <a:pPr indent="-228600" lvl="0" marL="457200" rtl="0">
              <a:spcBef>
                <a:spcPts val="0"/>
              </a:spcBef>
            </a:pPr>
            <a:r>
              <a:rPr lang="en"/>
              <a:t>Unlike AFS (andrew file system), GFS spreads a file’s data across storage servers in order to deliver aggregate performance and increased fault tolerance.</a:t>
            </a:r>
          </a:p>
          <a:p>
            <a:pPr indent="-228600" lvl="0" marL="457200" rtl="0">
              <a:spcBef>
                <a:spcPts val="0"/>
              </a:spcBef>
            </a:pPr>
            <a:r>
              <a:rPr lang="en"/>
              <a:t>As disks are relatively cheap and replication is simpler than more sophisticated RAID [9] approaches, GFS currently uses only replication for redundancy and so consumes more raw storage than </a:t>
            </a:r>
            <a:r>
              <a:rPr lang="en">
                <a:solidFill>
                  <a:schemeClr val="dk1"/>
                </a:solidFill>
              </a:rPr>
              <a:t>xFS</a:t>
            </a:r>
            <a:r>
              <a:rPr lang="en"/>
              <a:t>or Swift</a:t>
            </a:r>
          </a:p>
          <a:p>
            <a:pPr indent="-228600" lvl="0" marL="457200" rtl="0">
              <a:spcBef>
                <a:spcPts val="0"/>
              </a:spcBef>
            </a:pPr>
            <a:r>
              <a:rPr lang="en"/>
              <a:t>In contrast to systems like AFS, xFS, Frangipani [12], and Intermezzo [6], GFS does not provide any caching below the file system interface. Our target workloads have little reuse within a single application run because they either stream through a large data set or randomly seek within it and read small amounts of data each time.</a:t>
            </a:r>
          </a:p>
          <a:p>
            <a:pPr indent="-228600" lvl="0" marL="457200" rtl="0">
              <a:spcBef>
                <a:spcPts val="0"/>
              </a:spcBef>
            </a:pPr>
            <a:r>
              <a:rPr lang="en"/>
              <a:t>Some distributed file systems like Frangipani, xFS, Minnesota’s GFS[11] and GPFS [10] remove the centralized server and rely on distributed algorithms for consistency and management.</a:t>
            </a:r>
          </a:p>
          <a:p>
            <a:pPr indent="-228600" lvl="0" marL="457200" rtl="0">
              <a:spcBef>
                <a:spcPts val="0"/>
              </a:spcBef>
            </a:pPr>
            <a:r>
              <a:rPr lang="en"/>
              <a:t>GFS uses centralised approach as it simplies the design, increases reliability and gains flexibility.</a:t>
            </a:r>
          </a:p>
          <a:p>
            <a:pPr indent="-228600" lvl="0" marL="457200" rtl="0">
              <a:spcBef>
                <a:spcPts val="0"/>
              </a:spcBef>
            </a:pPr>
            <a:r>
              <a:rPr lang="en"/>
              <a:t>a centralized master makes it much easier to implement sophisticated chunkplacement and replication policies since the master already has most of the relevant information and controls how it changes</a:t>
            </a:r>
          </a:p>
          <a:p>
            <a:pPr indent="-228600" lvl="0" marL="457200" rtl="0">
              <a:spcBef>
                <a:spcPts val="0"/>
              </a:spcBef>
            </a:pPr>
            <a:r>
              <a:rPr lang="en"/>
              <a:t>Fault tolerance is addressed by keeping the master state small and fully replicated.</a:t>
            </a:r>
          </a:p>
          <a:p>
            <a:pPr indent="-228600" lvl="0" marL="457200" rtl="0">
              <a:spcBef>
                <a:spcPts val="0"/>
              </a:spcBef>
            </a:pPr>
            <a:r>
              <a:rPr lang="en"/>
              <a:t>Scalability and high availability are provided by shadow masters.</a:t>
            </a:r>
          </a:p>
          <a:p>
            <a:pPr indent="-228600" lvl="0" marL="457200">
              <a:spcBef>
                <a:spcPts val="0"/>
              </a:spcBef>
            </a:pPr>
            <a:r>
              <a:rPr lang="en"/>
              <a:t>GFS closely resembles NASD (Network attached secure disk) architecture. NASD is based on network-attached disk drives (are hard disk storage devices which you can connect to your home or office network. They enable multiple computers in a network to share the same storage space at once.), while GFS uses commodity machines as chunkservers.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Google File System demonstrates the qualities essential for supporting large-scale data processing workloads on commodity hardware</a:t>
            </a:r>
          </a:p>
          <a:p>
            <a:pPr lvl="0">
              <a:spcBef>
                <a:spcPts val="0"/>
              </a:spcBef>
              <a:buNone/>
            </a:pPr>
            <a:r>
              <a:t/>
            </a:r>
            <a:endParaRPr/>
          </a:p>
          <a:p>
            <a:pPr lvl="0">
              <a:spcBef>
                <a:spcPts val="0"/>
              </a:spcBef>
              <a:buNone/>
            </a:pPr>
            <a:r>
              <a:rPr lang="en"/>
              <a:t>The system provides fault tolerance by constant monitoring, replicating crucial data, and fast and automatic recovery. Chunkreplication helps tolerate chunkserver failures. Additionally, checksumming was used to detect data corruption at the disk</a:t>
            </a:r>
          </a:p>
          <a:p>
            <a:pPr lvl="0">
              <a:spcBef>
                <a:spcPts val="0"/>
              </a:spcBef>
              <a:buNone/>
            </a:pPr>
            <a:r>
              <a:t/>
            </a:r>
            <a:endParaRPr/>
          </a:p>
          <a:p>
            <a:pPr lvl="0">
              <a:spcBef>
                <a:spcPts val="0"/>
              </a:spcBef>
              <a:buNone/>
            </a:pPr>
            <a:r>
              <a:rPr lang="en"/>
              <a:t>GFS has successfully met their storage needs and is widely used within Google as the storage platform for research and development as well as production data processing. It is an important tool that enables them to continue to innovate and attack problems on the scale of the entire web.</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3. </a:t>
            </a:r>
            <a:r>
              <a:rPr lang="en"/>
              <a:t>Some may constitute large repositories that data analysis programs scan through. Some may be data streams continuously generated by running applications. Some may be archival data. Some may be intermediate results produced on one machine and processed on another, whether simultaneously or later in time. Given this access pattern on huge files, appending becomes the focus of performance optimization and atomicity guarantees, while caching data blocks in the client loses its appeal.</a:t>
            </a:r>
          </a:p>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Source: </a:t>
            </a:r>
            <a:r>
              <a:rPr lang="en" u="sng">
                <a:solidFill>
                  <a:schemeClr val="hlink"/>
                </a:solidFill>
                <a:hlinkClick r:id="rId2"/>
              </a:rPr>
              <a:t>https://www.slideshare.net/YuvalCarmel/gfs-vs-hdfs</a:t>
            </a:r>
          </a:p>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rtl="0">
              <a:spcBef>
                <a:spcPts val="600"/>
              </a:spcBef>
              <a:buNone/>
            </a:pPr>
            <a:r>
              <a:rPr lang="en"/>
              <a:t>s</a:t>
            </a:r>
            <a:r>
              <a:rPr lang="en"/>
              <a:t>ource : </a:t>
            </a:r>
            <a:r>
              <a:rPr lang="en" sz="1200" u="sng">
                <a:solidFill>
                  <a:schemeClr val="hlink"/>
                </a:solidFill>
                <a:latin typeface="Lato"/>
                <a:ea typeface="Lato"/>
                <a:cs typeface="Lato"/>
                <a:sym typeface="Lato"/>
                <a:hlinkClick r:id="rId2"/>
              </a:rPr>
              <a:t>https://www.systutorials.com/3202/colossus-successor-to-google-file-system-gfs/</a:t>
            </a:r>
          </a:p>
          <a:p>
            <a:pPr lvl="0" rtl="0">
              <a:spcBef>
                <a:spcPts val="600"/>
              </a:spcBef>
              <a:buClr>
                <a:schemeClr val="dk1"/>
              </a:buClr>
              <a:buSzPct val="91666"/>
              <a:buFont typeface="Arial"/>
              <a:buNone/>
            </a:pPr>
            <a:r>
              <a:rPr lang="en" sz="1200" u="sng">
                <a:solidFill>
                  <a:schemeClr val="hlink"/>
                </a:solidFill>
                <a:latin typeface="Lato"/>
                <a:ea typeface="Lato"/>
                <a:cs typeface="Lato"/>
                <a:sym typeface="Lato"/>
                <a:hlinkClick r:id="rId3"/>
              </a:rPr>
              <a:t>http://web.archive.org/web/20160324185413/http://static.googleusercontent.com/media/research.google.com/en/us/university/relations/facultysummit2010/storage_architecture_and_challenges.pdf</a:t>
            </a:r>
            <a:r>
              <a:rPr lang="en" sz="1200">
                <a:solidFill>
                  <a:srgbClr val="677480"/>
                </a:solidFill>
                <a:latin typeface="Lato"/>
                <a:ea typeface="Lato"/>
                <a:cs typeface="Lato"/>
                <a:sym typeface="Lato"/>
              </a:rPr>
              <a:t> </a:t>
            </a:r>
          </a:p>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Source: </a:t>
            </a:r>
            <a:r>
              <a:rPr lang="en" u="sng">
                <a:solidFill>
                  <a:schemeClr val="hlink"/>
                </a:solidFill>
                <a:hlinkClick r:id="rId2"/>
              </a:rPr>
              <a:t>https://www.wired.com/2012/07/google-colossus/</a:t>
            </a:r>
            <a:r>
              <a:rPr lang="e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Large streaming reads and small random reads</a:t>
            </a:r>
          </a:p>
          <a:p>
            <a:pPr indent="-228600" lvl="1" marL="914400" rtl="0">
              <a:spcBef>
                <a:spcPts val="0"/>
              </a:spcBef>
            </a:pPr>
            <a:r>
              <a:rPr lang="en"/>
              <a:t>Performance-conscious applications often sort small reads to advance steadily through file rather than go back and forth</a:t>
            </a:r>
          </a:p>
          <a:p>
            <a:pPr indent="-228600" lvl="0" marL="457200">
              <a:spcBef>
                <a:spcPts val="0"/>
              </a:spcBef>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721425" y="3785246"/>
            <a:ext cx="5216699" cy="1546500"/>
          </a:xfrm>
          <a:prstGeom prst="rect">
            <a:avLst/>
          </a:prstGeom>
        </p:spPr>
        <p:txBody>
          <a:bodyPr anchorCtr="0" anchor="t" bIns="91425" lIns="91425" rIns="91425" wrap="square" tIns="91425"/>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p:txBody>
      </p:sp>
      <p:sp>
        <p:nvSpPr>
          <p:cNvPr id="10" name="Shape 10"/>
          <p:cNvSpPr/>
          <p:nvPr/>
        </p:nvSpPr>
        <p:spPr>
          <a:xfrm>
            <a:off x="5938246" y="3377550"/>
            <a:ext cx="721800"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6659860" y="3377550"/>
            <a:ext cx="721800"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1" y="3377550"/>
            <a:ext cx="721800"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21424" y="3377550"/>
            <a:ext cx="5216699"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lor background">
    <p:bg>
      <p:bgPr>
        <a:solidFill>
          <a:srgbClr val="2185C5"/>
        </a:solidFill>
      </p:bgPr>
    </p:bg>
    <p:spTree>
      <p:nvGrpSpPr>
        <p:cNvPr id="69"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71" name="Shape 71"/>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0" y="6755100"/>
            <a:ext cx="893699" cy="102899"/>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893709" y="6755100"/>
            <a:ext cx="6462600"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4"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txBox="1"/>
          <p:nvPr>
            <p:ph type="ctrTitle"/>
          </p:nvPr>
        </p:nvSpPr>
        <p:spPr>
          <a:xfrm>
            <a:off x="685800" y="2111123"/>
            <a:ext cx="7772400" cy="1546500"/>
          </a:xfrm>
          <a:prstGeom prst="rect">
            <a:avLst/>
          </a:prstGeom>
        </p:spPr>
        <p:txBody>
          <a:bodyPr anchorCtr="0" anchor="b" bIns="91425" lIns="91425" rIns="91425" wrap="square" tIns="91425"/>
          <a:lstStyle>
            <a:lvl1pPr lvl="0" rtl="0" algn="ctr">
              <a:spcBef>
                <a:spcPts val="0"/>
              </a:spcBef>
              <a:buClr>
                <a:srgbClr val="FFFFFF"/>
              </a:buClr>
              <a:buSzPct val="100000"/>
              <a:defRPr sz="48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17" name="Shape 17"/>
          <p:cNvSpPr txBox="1"/>
          <p:nvPr>
            <p:ph idx="1" type="subTitle"/>
          </p:nvPr>
        </p:nvSpPr>
        <p:spPr>
          <a:xfrm>
            <a:off x="685800" y="3786737"/>
            <a:ext cx="7772400" cy="1046400"/>
          </a:xfrm>
          <a:prstGeom prst="rect">
            <a:avLst/>
          </a:prstGeom>
        </p:spPr>
        <p:txBody>
          <a:bodyPr anchorCtr="0" anchor="t" bIns="91425" lIns="91425" rIns="91425" wrap="square" tIns="91425"/>
          <a:lstStyle>
            <a:lvl1pPr lvl="0" rtl="0" algn="ctr">
              <a:spcBef>
                <a:spcPts val="0"/>
              </a:spcBef>
              <a:buClr>
                <a:srgbClr val="FFFFFF"/>
              </a:buClr>
              <a:buSzPct val="100000"/>
              <a:buNone/>
              <a:defRPr b="1" sz="2400">
                <a:solidFill>
                  <a:srgbClr val="FFFFFF"/>
                </a:solidFill>
              </a:defRPr>
            </a:lvl1pPr>
            <a:lvl2pPr lvl="1" rtl="0" algn="ctr">
              <a:spcBef>
                <a:spcPts val="0"/>
              </a:spcBef>
              <a:buClr>
                <a:srgbClr val="FFFFFF"/>
              </a:buClr>
              <a:buNone/>
              <a:defRPr b="1">
                <a:solidFill>
                  <a:srgbClr val="FFFFFF"/>
                </a:solidFill>
              </a:defRPr>
            </a:lvl2pPr>
            <a:lvl3pPr lvl="2" rtl="0" algn="ctr">
              <a:spcBef>
                <a:spcPts val="0"/>
              </a:spcBef>
              <a:buClr>
                <a:srgbClr val="FFFFFF"/>
              </a:buClr>
              <a:buNone/>
              <a:defRPr b="1">
                <a:solidFill>
                  <a:srgbClr val="FFFFFF"/>
                </a:solidFill>
              </a:defRPr>
            </a:lvl3pPr>
            <a:lvl4pPr lvl="3" rtl="0" algn="ctr">
              <a:spcBef>
                <a:spcPts val="0"/>
              </a:spcBef>
              <a:buClr>
                <a:srgbClr val="FFFFFF"/>
              </a:buClr>
              <a:buSzPct val="100000"/>
              <a:buNone/>
              <a:defRPr b="1" sz="2400">
                <a:solidFill>
                  <a:srgbClr val="FFFFFF"/>
                </a:solidFill>
              </a:defRPr>
            </a:lvl4pPr>
            <a:lvl5pPr lvl="4" rtl="0" algn="ctr">
              <a:spcBef>
                <a:spcPts val="0"/>
              </a:spcBef>
              <a:buClr>
                <a:srgbClr val="FFFFFF"/>
              </a:buClr>
              <a:buSzPct val="100000"/>
              <a:buNone/>
              <a:defRPr b="1" sz="2400">
                <a:solidFill>
                  <a:srgbClr val="FFFFFF"/>
                </a:solidFill>
              </a:defRPr>
            </a:lvl5pPr>
            <a:lvl6pPr lvl="5" rtl="0" algn="ctr">
              <a:spcBef>
                <a:spcPts val="0"/>
              </a:spcBef>
              <a:buClr>
                <a:srgbClr val="FFFFFF"/>
              </a:buClr>
              <a:buSzPct val="100000"/>
              <a:buNone/>
              <a:defRPr b="1" sz="2400">
                <a:solidFill>
                  <a:srgbClr val="FFFFFF"/>
                </a:solidFill>
              </a:defRPr>
            </a:lvl6pPr>
            <a:lvl7pPr lvl="6" rtl="0" algn="ctr">
              <a:spcBef>
                <a:spcPts val="0"/>
              </a:spcBef>
              <a:buClr>
                <a:srgbClr val="FFFFFF"/>
              </a:buClr>
              <a:buSzPct val="100000"/>
              <a:buNone/>
              <a:defRPr b="1" sz="2400">
                <a:solidFill>
                  <a:srgbClr val="FFFFFF"/>
                </a:solidFill>
              </a:defRPr>
            </a:lvl7pPr>
            <a:lvl8pPr lvl="7" rtl="0" algn="ctr">
              <a:spcBef>
                <a:spcPts val="0"/>
              </a:spcBef>
              <a:buClr>
                <a:srgbClr val="FFFFFF"/>
              </a:buClr>
              <a:buSzPct val="100000"/>
              <a:buNone/>
              <a:defRPr b="1" sz="2400">
                <a:solidFill>
                  <a:srgbClr val="FFFFFF"/>
                </a:solidFill>
              </a:defRPr>
            </a:lvl8pPr>
            <a:lvl9pPr lvl="8" rtl="0" algn="ctr">
              <a:spcBef>
                <a:spcPts val="0"/>
              </a:spcBef>
              <a:buClr>
                <a:srgbClr val="FFFFFF"/>
              </a:buClr>
              <a:buSzPct val="100000"/>
              <a:buNone/>
              <a:defRPr b="1" sz="2400">
                <a:solidFill>
                  <a:srgbClr val="FFFFFF"/>
                </a:solidFill>
              </a:defRPr>
            </a:lvl9pPr>
          </a:lstStyle>
          <a:p/>
        </p:txBody>
      </p:sp>
      <p:sp>
        <p:nvSpPr>
          <p:cNvPr id="18" name="Shape 18"/>
          <p:cNvSpPr/>
          <p:nvPr/>
        </p:nvSpPr>
        <p:spPr>
          <a:xfrm>
            <a:off x="3047703" y="5323800"/>
            <a:ext cx="3047700"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p:nvPr/>
        </p:nvSpPr>
        <p:spPr>
          <a:xfrm>
            <a:off x="6096270" y="5323800"/>
            <a:ext cx="3047700"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 y="5323800"/>
            <a:ext cx="3047700"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1" name="Shape 21"/>
        <p:cNvGrpSpPr/>
        <p:nvPr/>
      </p:nvGrpSpPr>
      <p:grpSpPr>
        <a:xfrm>
          <a:off x="0" y="0"/>
          <a:ext cx="0" cy="0"/>
          <a:chOff x="0" y="0"/>
          <a:chExt cx="0" cy="0"/>
        </a:xfrm>
      </p:grpSpPr>
      <p:sp>
        <p:nvSpPr>
          <p:cNvPr id="22" name="Shape 22"/>
          <p:cNvSpPr txBox="1"/>
          <p:nvPr>
            <p:ph idx="1" type="body"/>
          </p:nvPr>
        </p:nvSpPr>
        <p:spPr>
          <a:xfrm>
            <a:off x="1710425" y="2882400"/>
            <a:ext cx="5723699" cy="1093199"/>
          </a:xfrm>
          <a:prstGeom prst="rect">
            <a:avLst/>
          </a:prstGeom>
        </p:spPr>
        <p:txBody>
          <a:bodyPr anchorCtr="0" anchor="t" bIns="91425" lIns="91425" rIns="91425" wrap="square" tIns="91425"/>
          <a:lstStyle>
            <a:lvl1pPr lvl="0" rtl="0" algn="ctr">
              <a:spcBef>
                <a:spcPts val="0"/>
              </a:spcBef>
              <a:defRPr i="1"/>
            </a:lvl1pPr>
            <a:lvl2pPr lvl="1" rtl="0" algn="ctr">
              <a:spcBef>
                <a:spcPts val="0"/>
              </a:spcBef>
              <a:defRPr i="1"/>
            </a:lvl2pPr>
            <a:lvl3pPr lvl="2" rtl="0" algn="ctr">
              <a:spcBef>
                <a:spcPts val="0"/>
              </a:spcBef>
              <a:defRPr i="1"/>
            </a:lvl3pPr>
            <a:lvl4pPr lvl="3" rtl="0" algn="ctr">
              <a:spcBef>
                <a:spcPts val="0"/>
              </a:spcBef>
              <a:defRPr i="1"/>
            </a:lvl4pPr>
            <a:lvl5pPr lvl="4" rtl="0" algn="ctr">
              <a:spcBef>
                <a:spcPts val="0"/>
              </a:spcBef>
              <a:defRPr i="1"/>
            </a:lvl5pPr>
            <a:lvl6pPr lvl="5" rtl="0" algn="ctr">
              <a:spcBef>
                <a:spcPts val="0"/>
              </a:spcBef>
              <a:defRPr i="1"/>
            </a:lvl6pPr>
            <a:lvl7pPr lvl="6" rtl="0" algn="ctr">
              <a:spcBef>
                <a:spcPts val="0"/>
              </a:spcBef>
              <a:defRPr i="1"/>
            </a:lvl7pPr>
            <a:lvl8pPr lvl="7" rtl="0" algn="ctr">
              <a:spcBef>
                <a:spcPts val="0"/>
              </a:spcBef>
              <a:defRPr i="1"/>
            </a:lvl8pPr>
            <a:lvl9pPr lvl="8" algn="ctr">
              <a:spcBef>
                <a:spcPts val="0"/>
              </a:spcBef>
              <a:defRPr i="1"/>
            </a:lvl9pPr>
          </a:lstStyle>
          <a:p/>
        </p:txBody>
      </p:sp>
      <p:sp>
        <p:nvSpPr>
          <p:cNvPr id="23" name="Shape 23"/>
          <p:cNvSpPr txBox="1"/>
          <p:nvPr/>
        </p:nvSpPr>
        <p:spPr>
          <a:xfrm>
            <a:off x="3593400" y="1575225"/>
            <a:ext cx="1957200" cy="871499"/>
          </a:xfrm>
          <a:prstGeom prst="rect">
            <a:avLst/>
          </a:prstGeom>
          <a:noFill/>
          <a:ln>
            <a:noFill/>
          </a:ln>
        </p:spPr>
        <p:txBody>
          <a:bodyPr anchorCtr="0" anchor="t" bIns="91425" lIns="91425" rIns="91425" wrap="square" tIns="91425">
            <a:noAutofit/>
          </a:bodyPr>
          <a:lstStyle/>
          <a:p>
            <a:pPr lvl="0" algn="ctr">
              <a:spcBef>
                <a:spcPts val="0"/>
              </a:spcBef>
              <a:buNone/>
            </a:pPr>
            <a:r>
              <a:rPr b="1" lang="en" sz="9600">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7434176" y="2132900"/>
            <a:ext cx="1710300"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2132900"/>
            <a:ext cx="1710300"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1710424" y="2132900"/>
            <a:ext cx="17103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8" name="Shape 28"/>
        <p:cNvGrpSpPr/>
        <p:nvPr/>
      </p:nvGrpSpPr>
      <p:grpSpPr>
        <a:xfrm>
          <a:off x="0" y="0"/>
          <a:ext cx="0" cy="0"/>
          <a:chOff x="0" y="0"/>
          <a:chExt cx="0" cy="0"/>
        </a:xfrm>
      </p:grpSpPr>
      <p:sp>
        <p:nvSpPr>
          <p:cNvPr id="29" name="Shape 29"/>
          <p:cNvSpPr txBox="1"/>
          <p:nvPr>
            <p:ph type="title"/>
          </p:nvPr>
        </p:nvSpPr>
        <p:spPr>
          <a:xfrm>
            <a:off x="893700" y="274650"/>
            <a:ext cx="6462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893700" y="1831450"/>
            <a:ext cx="6462600" cy="4736399"/>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0" y="6755100"/>
            <a:ext cx="893699"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893709" y="6755100"/>
            <a:ext cx="64626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5" name="Shape 35"/>
        <p:cNvGrpSpPr/>
        <p:nvPr/>
      </p:nvGrpSpPr>
      <p:grpSpPr>
        <a:xfrm>
          <a:off x="0" y="0"/>
          <a:ext cx="0" cy="0"/>
          <a:chOff x="0" y="0"/>
          <a:chExt cx="0" cy="0"/>
        </a:xfrm>
      </p:grpSpPr>
      <p:sp>
        <p:nvSpPr>
          <p:cNvPr id="36" name="Shape 36"/>
          <p:cNvSpPr txBox="1"/>
          <p:nvPr>
            <p:ph type="title"/>
          </p:nvPr>
        </p:nvSpPr>
        <p:spPr>
          <a:xfrm>
            <a:off x="893700" y="274650"/>
            <a:ext cx="6462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893625" y="1600200"/>
            <a:ext cx="3136800" cy="4967700"/>
          </a:xfrm>
          <a:prstGeom prst="rect">
            <a:avLst/>
          </a:prstGeom>
        </p:spPr>
        <p:txBody>
          <a:bodyPr anchorCtr="0" anchor="t"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219455" y="1600200"/>
            <a:ext cx="3136800" cy="4967700"/>
          </a:xfrm>
          <a:prstGeom prst="rect">
            <a:avLst/>
          </a:prstGeom>
        </p:spPr>
        <p:txBody>
          <a:bodyPr anchorCtr="0" anchor="t"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40" name="Shape 40"/>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0" y="6755100"/>
            <a:ext cx="893699"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893709" y="6755100"/>
            <a:ext cx="64626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43" name="Shape 43"/>
        <p:cNvGrpSpPr/>
        <p:nvPr/>
      </p:nvGrpSpPr>
      <p:grpSpPr>
        <a:xfrm>
          <a:off x="0" y="0"/>
          <a:ext cx="0" cy="0"/>
          <a:chOff x="0" y="0"/>
          <a:chExt cx="0" cy="0"/>
        </a:xfrm>
      </p:grpSpPr>
      <p:sp>
        <p:nvSpPr>
          <p:cNvPr id="44" name="Shape 44"/>
          <p:cNvSpPr txBox="1"/>
          <p:nvPr>
            <p:ph type="title"/>
          </p:nvPr>
        </p:nvSpPr>
        <p:spPr>
          <a:xfrm>
            <a:off x="893700" y="274650"/>
            <a:ext cx="6462600" cy="11430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893700" y="1600200"/>
            <a:ext cx="2371200" cy="49677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6" name="Shape 46"/>
          <p:cNvSpPr txBox="1"/>
          <p:nvPr>
            <p:ph idx="2" type="body"/>
          </p:nvPr>
        </p:nvSpPr>
        <p:spPr>
          <a:xfrm>
            <a:off x="3386403" y="1600200"/>
            <a:ext cx="2371200" cy="49677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3" type="body"/>
          </p:nvPr>
        </p:nvSpPr>
        <p:spPr>
          <a:xfrm>
            <a:off x="5879107" y="1600200"/>
            <a:ext cx="2371200" cy="49677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49" name="Shape 49"/>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p:nvPr/>
        </p:nvSpPr>
        <p:spPr>
          <a:xfrm>
            <a:off x="0" y="6755100"/>
            <a:ext cx="893699"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893709" y="6755100"/>
            <a:ext cx="64626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93700" y="274650"/>
            <a:ext cx="6462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a:off x="0" y="6755100"/>
            <a:ext cx="893699"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a:off x="893709" y="6755100"/>
            <a:ext cx="64626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893700" y="6199950"/>
            <a:ext cx="6462600" cy="467700"/>
          </a:xfrm>
          <a:prstGeom prst="rect">
            <a:avLst/>
          </a:prstGeom>
        </p:spPr>
        <p:txBody>
          <a:bodyPr anchorCtr="0" anchor="b" bIns="91425" lIns="91425" rIns="91425" wrap="square" tIns="91425"/>
          <a:lstStyle>
            <a:lvl1pPr lvl="0">
              <a:spcBef>
                <a:spcPts val="360"/>
              </a:spcBef>
              <a:buClr>
                <a:srgbClr val="2185C5"/>
              </a:buClr>
              <a:buSzPct val="100000"/>
              <a:buNone/>
              <a:defRPr sz="1400">
                <a:solidFill>
                  <a:srgbClr val="2185C5"/>
                </a:solidFill>
              </a:defRPr>
            </a:lvl1pPr>
          </a:lstStyle>
          <a:p/>
        </p:txBody>
      </p:sp>
      <p:sp>
        <p:nvSpPr>
          <p:cNvPr id="60" name="Shape 60"/>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a:off x="0" y="6755100"/>
            <a:ext cx="893699"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63" name="Shape 63"/>
          <p:cNvSpPr/>
          <p:nvPr/>
        </p:nvSpPr>
        <p:spPr>
          <a:xfrm>
            <a:off x="893709" y="6755100"/>
            <a:ext cx="64626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4"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8250311" y="6755100"/>
            <a:ext cx="893699" cy="102899"/>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0" y="6755100"/>
            <a:ext cx="893699" cy="102899"/>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68" name="Shape 68"/>
          <p:cNvSpPr/>
          <p:nvPr/>
        </p:nvSpPr>
        <p:spPr>
          <a:xfrm>
            <a:off x="893709" y="6755100"/>
            <a:ext cx="6462600" cy="102899"/>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74650"/>
            <a:ext cx="6462600" cy="1143000"/>
          </a:xfrm>
          <a:prstGeom prst="rect">
            <a:avLst/>
          </a:prstGeom>
          <a:noFill/>
          <a:ln>
            <a:noFill/>
          </a:ln>
        </p:spPr>
        <p:txBody>
          <a:bodyPr anchorCtr="0" anchor="b" bIns="91425" lIns="91425" rIns="91425" wrap="square" tIns="91425"/>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831450"/>
            <a:ext cx="6462600" cy="4736399"/>
          </a:xfrm>
          <a:prstGeom prst="rect">
            <a:avLst/>
          </a:prstGeom>
          <a:noFill/>
          <a:ln>
            <a:noFill/>
          </a:ln>
        </p:spPr>
        <p:txBody>
          <a:bodyPr anchorCtr="0" anchor="t" bIns="91425" lIns="91425" rIns="91425" wrap="square" tIns="91425"/>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703075" y="1453346"/>
            <a:ext cx="5216700" cy="1546499"/>
          </a:xfrm>
          <a:prstGeom prst="rect">
            <a:avLst/>
          </a:prstGeom>
        </p:spPr>
        <p:txBody>
          <a:bodyPr anchorCtr="0" anchor="t" bIns="91425" lIns="91425" rIns="91425" wrap="square" tIns="91425">
            <a:noAutofit/>
          </a:bodyPr>
          <a:lstStyle/>
          <a:p>
            <a:pPr lvl="0">
              <a:spcBef>
                <a:spcPts val="0"/>
              </a:spcBef>
              <a:buNone/>
            </a:pPr>
            <a:r>
              <a:rPr lang="en"/>
              <a:t>The Google File System</a:t>
            </a:r>
            <a:br>
              <a:rPr lang="en"/>
            </a:br>
            <a:br>
              <a:rPr lang="en"/>
            </a:br>
            <a:br>
              <a:rPr lang="en"/>
            </a:br>
            <a:r>
              <a:rPr lang="en" sz="1800"/>
              <a:t>By: </a:t>
            </a:r>
            <a:r>
              <a:rPr lang="en" sz="1800"/>
              <a:t>Sanjay Ghemawat, Howard Gobioff, and Shun-Tak Leung</a:t>
            </a:r>
            <a:br>
              <a:rPr lang="en" sz="1800"/>
            </a:br>
            <a:br>
              <a:rPr lang="en" sz="1800"/>
            </a:br>
            <a:r>
              <a:rPr lang="en" sz="1800"/>
              <a:t>Presented By: Miguel Orevillo, David Barnett, Joely Huang</a:t>
            </a:r>
          </a:p>
          <a:p>
            <a:pPr lvl="0">
              <a:spcBef>
                <a:spcPts val="0"/>
              </a:spcBef>
              <a:buClr>
                <a:schemeClr val="dk1"/>
              </a:buClr>
              <a:buSzPct val="25000"/>
              <a:buFont typeface="Arial"/>
              <a:buNone/>
            </a:pPr>
            <a:r>
              <a:t/>
            </a:r>
            <a:endParaRPr/>
          </a:p>
          <a:p>
            <a:pPr lvl="0">
              <a:spcBef>
                <a:spcPts val="0"/>
              </a:spcBef>
              <a:buNone/>
            </a:pPr>
            <a:r>
              <a:t/>
            </a:r>
            <a:endParaRPr/>
          </a:p>
          <a:p>
            <a:pPr lvl="0">
              <a:spcBef>
                <a:spcPts val="0"/>
              </a:spcBef>
              <a:buNone/>
            </a:pPr>
            <a:r>
              <a:t/>
            </a:r>
            <a:endParaRPr/>
          </a:p>
          <a:p>
            <a:pPr lvl="0">
              <a:spcBef>
                <a:spcPts val="0"/>
              </a:spcBef>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Assumptions cont’d</a:t>
            </a:r>
          </a:p>
        </p:txBody>
      </p:sp>
      <p:sp>
        <p:nvSpPr>
          <p:cNvPr id="131" name="Shape 131"/>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Large, sequential writes that append to files</a:t>
            </a:r>
          </a:p>
          <a:p>
            <a:pPr indent="-228600" lvl="1" marL="914400" rtl="0">
              <a:spcBef>
                <a:spcPts val="0"/>
              </a:spcBef>
            </a:pPr>
            <a:r>
              <a:rPr lang="en"/>
              <a:t>Seldom modified after this</a:t>
            </a:r>
          </a:p>
          <a:p>
            <a:pPr indent="-228600" lvl="0" marL="457200" rtl="0">
              <a:spcBef>
                <a:spcPts val="0"/>
              </a:spcBef>
            </a:pPr>
            <a:r>
              <a:rPr lang="en"/>
              <a:t>Efficiently implement well-defined semantics for concurrent users</a:t>
            </a:r>
          </a:p>
          <a:p>
            <a:pPr indent="-228600" lvl="1" marL="914400" rtl="0">
              <a:spcBef>
                <a:spcPts val="0"/>
              </a:spcBef>
            </a:pPr>
            <a:r>
              <a:rPr lang="en"/>
              <a:t>Producer-consumer queues, many-way merging</a:t>
            </a:r>
          </a:p>
          <a:p>
            <a:pPr indent="-228600" lvl="0" marL="457200" rtl="0">
              <a:spcBef>
                <a:spcPts val="0"/>
              </a:spcBef>
            </a:pPr>
            <a:r>
              <a:rPr lang="en"/>
              <a:t>High sustained bandwidth more important than low latency</a:t>
            </a:r>
          </a:p>
          <a:p>
            <a:pPr indent="0" lvl="0" marL="45720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Interface</a:t>
            </a:r>
          </a:p>
        </p:txBody>
      </p:sp>
      <p:sp>
        <p:nvSpPr>
          <p:cNvPr id="137" name="Shape 137"/>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Familiar file system interface and organized hierarchically </a:t>
            </a:r>
          </a:p>
          <a:p>
            <a:pPr indent="-228600" lvl="0" marL="457200" rtl="0">
              <a:spcBef>
                <a:spcPts val="0"/>
              </a:spcBef>
            </a:pPr>
            <a:r>
              <a:rPr lang="en"/>
              <a:t>Supported operations</a:t>
            </a:r>
          </a:p>
          <a:p>
            <a:pPr indent="-228600" lvl="1" marL="914400" rtl="0">
              <a:spcBef>
                <a:spcPts val="0"/>
              </a:spcBef>
            </a:pPr>
            <a:r>
              <a:rPr lang="en"/>
              <a:t>Create, delete, open, close, read and write files</a:t>
            </a:r>
          </a:p>
          <a:p>
            <a:pPr indent="-228600" lvl="0" marL="457200" rtl="0">
              <a:spcBef>
                <a:spcPts val="0"/>
              </a:spcBef>
            </a:pPr>
            <a:r>
              <a:rPr lang="en"/>
              <a:t>Snapshot</a:t>
            </a:r>
          </a:p>
          <a:p>
            <a:pPr indent="-228600" lvl="1" marL="914400" rtl="0">
              <a:spcBef>
                <a:spcPts val="0"/>
              </a:spcBef>
            </a:pPr>
            <a:r>
              <a:rPr lang="en"/>
              <a:t>Creates copy of file/directory - low costs</a:t>
            </a:r>
          </a:p>
          <a:p>
            <a:pPr indent="-228600" lvl="0" marL="457200" rtl="0">
              <a:spcBef>
                <a:spcPts val="0"/>
              </a:spcBef>
            </a:pPr>
            <a:r>
              <a:rPr lang="en"/>
              <a:t>Record Append</a:t>
            </a:r>
          </a:p>
          <a:p>
            <a:pPr indent="-228600" lvl="1" marL="914400">
              <a:spcBef>
                <a:spcPts val="0"/>
              </a:spcBef>
            </a:pPr>
            <a:r>
              <a:rPr lang="en"/>
              <a:t>Multiple clients can add data to same file concurrently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Architecture</a:t>
            </a:r>
          </a:p>
        </p:txBody>
      </p:sp>
      <p:sp>
        <p:nvSpPr>
          <p:cNvPr id="143" name="Shape 143"/>
          <p:cNvSpPr txBox="1"/>
          <p:nvPr>
            <p:ph idx="1" type="body"/>
          </p:nvPr>
        </p:nvSpPr>
        <p:spPr>
          <a:xfrm>
            <a:off x="262950" y="4354275"/>
            <a:ext cx="8462100" cy="2334000"/>
          </a:xfrm>
          <a:prstGeom prst="rect">
            <a:avLst/>
          </a:prstGeom>
        </p:spPr>
        <p:txBody>
          <a:bodyPr anchorCtr="0" anchor="t" bIns="91425" lIns="91425" rIns="91425" wrap="square" tIns="91425">
            <a:noAutofit/>
          </a:bodyPr>
          <a:lstStyle/>
          <a:p>
            <a:pPr indent="-228600" lvl="0" marL="457200" rtl="0">
              <a:spcBef>
                <a:spcPts val="0"/>
              </a:spcBef>
            </a:pPr>
            <a:r>
              <a:rPr lang="en"/>
              <a:t>Consists of single master and multiple chunk servers accessed by multiple clients</a:t>
            </a:r>
          </a:p>
          <a:p>
            <a:pPr indent="-228600" lvl="0" marL="457200" rtl="0">
              <a:spcBef>
                <a:spcPts val="0"/>
              </a:spcBef>
            </a:pPr>
            <a:r>
              <a:rPr lang="en"/>
              <a:t>Files divided into fixed-size chunks</a:t>
            </a:r>
          </a:p>
          <a:p>
            <a:pPr indent="-228600" lvl="1" marL="914400" rtl="0">
              <a:spcBef>
                <a:spcPts val="0"/>
              </a:spcBef>
            </a:pPr>
            <a:r>
              <a:rPr lang="en"/>
              <a:t>Identified as 64 bit chunk handle assigned by master</a:t>
            </a:r>
          </a:p>
          <a:p>
            <a:pPr indent="0" lvl="0" marL="0" rtl="0">
              <a:spcBef>
                <a:spcPts val="0"/>
              </a:spcBef>
              <a:buNone/>
            </a:pPr>
            <a:r>
              <a:t/>
            </a:r>
            <a:endParaRPr/>
          </a:p>
        </p:txBody>
      </p:sp>
      <p:pic>
        <p:nvPicPr>
          <p:cNvPr id="144" name="Shape 144"/>
          <p:cNvPicPr preferRelativeResize="0"/>
          <p:nvPr/>
        </p:nvPicPr>
        <p:blipFill>
          <a:blip r:embed="rId3">
            <a:alphaModFix/>
          </a:blip>
          <a:stretch>
            <a:fillRect/>
          </a:stretch>
        </p:blipFill>
        <p:spPr>
          <a:xfrm>
            <a:off x="462638" y="1255125"/>
            <a:ext cx="8062725" cy="3226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Architecture cont’d...</a:t>
            </a:r>
          </a:p>
        </p:txBody>
      </p:sp>
      <p:sp>
        <p:nvSpPr>
          <p:cNvPr id="150" name="Shape 150"/>
          <p:cNvSpPr txBox="1"/>
          <p:nvPr>
            <p:ph idx="1" type="body"/>
          </p:nvPr>
        </p:nvSpPr>
        <p:spPr>
          <a:xfrm>
            <a:off x="262950" y="4354275"/>
            <a:ext cx="8462100" cy="2334000"/>
          </a:xfrm>
          <a:prstGeom prst="rect">
            <a:avLst/>
          </a:prstGeom>
        </p:spPr>
        <p:txBody>
          <a:bodyPr anchorCtr="0" anchor="t" bIns="91425" lIns="91425" rIns="91425" wrap="square" tIns="91425">
            <a:noAutofit/>
          </a:bodyPr>
          <a:lstStyle/>
          <a:p>
            <a:pPr indent="-228600" lvl="0" marL="457200" rtl="0">
              <a:spcBef>
                <a:spcPts val="0"/>
              </a:spcBef>
            </a:pPr>
            <a:r>
              <a:rPr lang="en"/>
              <a:t>Master maintains all file system metadata</a:t>
            </a:r>
          </a:p>
          <a:p>
            <a:pPr indent="-228600" lvl="1" marL="914400" rtl="0">
              <a:spcBef>
                <a:spcPts val="0"/>
              </a:spcBef>
            </a:pPr>
            <a:r>
              <a:rPr lang="en"/>
              <a:t>Namespace, access control info, mapping of files to chunks and location</a:t>
            </a:r>
          </a:p>
          <a:p>
            <a:pPr indent="-228600" lvl="0" marL="457200" rtl="0">
              <a:spcBef>
                <a:spcPts val="0"/>
              </a:spcBef>
            </a:pPr>
            <a:r>
              <a:rPr lang="en"/>
              <a:t>Master periodically communicates with each chunk (HeatBeat)</a:t>
            </a:r>
          </a:p>
        </p:txBody>
      </p:sp>
      <p:pic>
        <p:nvPicPr>
          <p:cNvPr id="151" name="Shape 151"/>
          <p:cNvPicPr preferRelativeResize="0"/>
          <p:nvPr/>
        </p:nvPicPr>
        <p:blipFill>
          <a:blip r:embed="rId3">
            <a:alphaModFix/>
          </a:blip>
          <a:stretch>
            <a:fillRect/>
          </a:stretch>
        </p:blipFill>
        <p:spPr>
          <a:xfrm>
            <a:off x="462638" y="1255125"/>
            <a:ext cx="8062725" cy="3226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Architecture cont’d...</a:t>
            </a:r>
          </a:p>
        </p:txBody>
      </p:sp>
      <p:sp>
        <p:nvSpPr>
          <p:cNvPr id="157" name="Shape 157"/>
          <p:cNvSpPr txBox="1"/>
          <p:nvPr>
            <p:ph idx="1" type="body"/>
          </p:nvPr>
        </p:nvSpPr>
        <p:spPr>
          <a:xfrm>
            <a:off x="262950" y="4354275"/>
            <a:ext cx="8462100" cy="2334000"/>
          </a:xfrm>
          <a:prstGeom prst="rect">
            <a:avLst/>
          </a:prstGeom>
        </p:spPr>
        <p:txBody>
          <a:bodyPr anchorCtr="0" anchor="t" bIns="91425" lIns="91425" rIns="91425" wrap="square" tIns="91425">
            <a:noAutofit/>
          </a:bodyPr>
          <a:lstStyle/>
          <a:p>
            <a:pPr indent="-228600" lvl="0" marL="457200" rtl="0">
              <a:spcBef>
                <a:spcPts val="0"/>
              </a:spcBef>
            </a:pPr>
            <a:r>
              <a:rPr lang="en"/>
              <a:t>Clients interact with master for metadata operations</a:t>
            </a:r>
          </a:p>
          <a:p>
            <a:pPr indent="-228600" lvl="1" marL="914400" rtl="0">
              <a:spcBef>
                <a:spcPts val="0"/>
              </a:spcBef>
            </a:pPr>
            <a:r>
              <a:rPr lang="en"/>
              <a:t>Data-bearing communication goes directly to chunkservers</a:t>
            </a:r>
          </a:p>
          <a:p>
            <a:pPr indent="-228600" lvl="0" marL="457200" rtl="0">
              <a:spcBef>
                <a:spcPts val="0"/>
              </a:spcBef>
            </a:pPr>
            <a:r>
              <a:rPr lang="en"/>
              <a:t>Client and chunkserver do not cache data</a:t>
            </a:r>
          </a:p>
        </p:txBody>
      </p:sp>
      <p:pic>
        <p:nvPicPr>
          <p:cNvPr id="158" name="Shape 158"/>
          <p:cNvPicPr preferRelativeResize="0"/>
          <p:nvPr/>
        </p:nvPicPr>
        <p:blipFill>
          <a:blip r:embed="rId3">
            <a:alphaModFix/>
          </a:blip>
          <a:stretch>
            <a:fillRect/>
          </a:stretch>
        </p:blipFill>
        <p:spPr>
          <a:xfrm>
            <a:off x="462638" y="1255125"/>
            <a:ext cx="8062725" cy="3226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Single Master</a:t>
            </a:r>
          </a:p>
        </p:txBody>
      </p:sp>
      <p:sp>
        <p:nvSpPr>
          <p:cNvPr id="164" name="Shape 164"/>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Simple design</a:t>
            </a:r>
          </a:p>
          <a:p>
            <a:pPr indent="-228600" lvl="1" marL="914400" rtl="0">
              <a:lnSpc>
                <a:spcPct val="115000"/>
              </a:lnSpc>
              <a:spcBef>
                <a:spcPts val="0"/>
              </a:spcBef>
            </a:pPr>
            <a:r>
              <a:rPr lang="en"/>
              <a:t>Helps chunk placement and replication</a:t>
            </a:r>
          </a:p>
          <a:p>
            <a:pPr indent="-228600" lvl="0" marL="457200" rtl="0">
              <a:lnSpc>
                <a:spcPct val="115000"/>
              </a:lnSpc>
              <a:spcBef>
                <a:spcPts val="0"/>
              </a:spcBef>
            </a:pPr>
            <a:r>
              <a:rPr lang="en"/>
              <a:t>Minimize involvement in read and write</a:t>
            </a:r>
          </a:p>
          <a:p>
            <a:pPr indent="-228600" lvl="1" marL="914400" rtl="0">
              <a:lnSpc>
                <a:spcPct val="115000"/>
              </a:lnSpc>
              <a:spcBef>
                <a:spcPts val="0"/>
              </a:spcBef>
            </a:pPr>
            <a:r>
              <a:rPr lang="en"/>
              <a:t>Bottleneck</a:t>
            </a:r>
          </a:p>
          <a:p>
            <a:pPr indent="-228600" lvl="1" marL="914400" rtl="0">
              <a:lnSpc>
                <a:spcPct val="115000"/>
              </a:lnSpc>
              <a:spcBef>
                <a:spcPts val="0"/>
              </a:spcBef>
            </a:pPr>
            <a:r>
              <a:rPr lang="en"/>
              <a:t>Client asks master for chunkserver</a:t>
            </a:r>
            <a:r>
              <a:rPr lang="en"/>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Read Example..</a:t>
            </a:r>
          </a:p>
        </p:txBody>
      </p:sp>
      <p:pic>
        <p:nvPicPr>
          <p:cNvPr id="170" name="Shape 170"/>
          <p:cNvPicPr preferRelativeResize="0"/>
          <p:nvPr/>
        </p:nvPicPr>
        <p:blipFill>
          <a:blip r:embed="rId3">
            <a:alphaModFix/>
          </a:blip>
          <a:stretch>
            <a:fillRect/>
          </a:stretch>
        </p:blipFill>
        <p:spPr>
          <a:xfrm>
            <a:off x="1" y="1969287"/>
            <a:ext cx="9143999" cy="36596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Chunk Size</a:t>
            </a:r>
          </a:p>
        </p:txBody>
      </p:sp>
      <p:sp>
        <p:nvSpPr>
          <p:cNvPr id="176" name="Shape 176"/>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64MB - larger than typical</a:t>
            </a:r>
          </a:p>
          <a:p>
            <a:pPr indent="-228600" lvl="0" marL="457200" rtl="0">
              <a:lnSpc>
                <a:spcPct val="115000"/>
              </a:lnSpc>
              <a:spcBef>
                <a:spcPts val="0"/>
              </a:spcBef>
            </a:pPr>
            <a:r>
              <a:rPr lang="en"/>
              <a:t>Stored as plain Linux file</a:t>
            </a:r>
          </a:p>
          <a:p>
            <a:pPr indent="-228600" lvl="0" marL="457200" rtl="0">
              <a:lnSpc>
                <a:spcPct val="115000"/>
              </a:lnSpc>
              <a:spcBef>
                <a:spcPts val="0"/>
              </a:spcBef>
            </a:pPr>
            <a:r>
              <a:rPr lang="en"/>
              <a:t>Large chunk advantages</a:t>
            </a:r>
          </a:p>
          <a:p>
            <a:pPr indent="-228600" lvl="1" marL="914400" rtl="0">
              <a:lnSpc>
                <a:spcPct val="115000"/>
              </a:lnSpc>
              <a:spcBef>
                <a:spcPts val="0"/>
              </a:spcBef>
            </a:pPr>
            <a:r>
              <a:rPr lang="en"/>
              <a:t>Reduces client need to interact with master</a:t>
            </a:r>
          </a:p>
          <a:p>
            <a:pPr indent="-228600" lvl="1" marL="914400" rtl="0">
              <a:lnSpc>
                <a:spcPct val="115000"/>
              </a:lnSpc>
              <a:spcBef>
                <a:spcPts val="0"/>
              </a:spcBef>
            </a:pPr>
            <a:r>
              <a:rPr lang="en"/>
              <a:t>Client more likely to perform many operations on given chunk</a:t>
            </a:r>
          </a:p>
          <a:p>
            <a:pPr indent="-228600" lvl="2" marL="1371600" rtl="0">
              <a:lnSpc>
                <a:spcPct val="115000"/>
              </a:lnSpc>
              <a:spcBef>
                <a:spcPts val="0"/>
              </a:spcBef>
            </a:pPr>
            <a:r>
              <a:rPr lang="en"/>
              <a:t>Reduces network overhead</a:t>
            </a:r>
          </a:p>
          <a:p>
            <a:pPr indent="-228600" lvl="1" marL="914400">
              <a:lnSpc>
                <a:spcPct val="115000"/>
              </a:lnSpc>
              <a:spcBef>
                <a:spcPts val="0"/>
              </a:spcBef>
            </a:pPr>
            <a:r>
              <a:rPr lang="en"/>
              <a:t>Reduces size of metadata stored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Chunk Size cont’d..</a:t>
            </a:r>
          </a:p>
        </p:txBody>
      </p:sp>
      <p:sp>
        <p:nvSpPr>
          <p:cNvPr id="182" name="Shape 18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Large chunk disadvantages</a:t>
            </a:r>
          </a:p>
          <a:p>
            <a:pPr indent="-228600" lvl="1" marL="914400">
              <a:spcBef>
                <a:spcPts val="0"/>
              </a:spcBef>
            </a:pPr>
            <a:r>
              <a:rPr lang="en"/>
              <a:t>Small files can create hot spots on chunkservers if many clients access same file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Metadata</a:t>
            </a:r>
          </a:p>
        </p:txBody>
      </p:sp>
      <p:sp>
        <p:nvSpPr>
          <p:cNvPr id="188" name="Shape 188"/>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Master stores three types of metadata</a:t>
            </a:r>
          </a:p>
          <a:p>
            <a:pPr indent="-228600" lvl="1" marL="914400" rtl="0">
              <a:spcBef>
                <a:spcPts val="0"/>
              </a:spcBef>
            </a:pPr>
            <a:r>
              <a:rPr lang="en"/>
              <a:t>File and chunk namespaces</a:t>
            </a:r>
          </a:p>
          <a:p>
            <a:pPr indent="-228600" lvl="1" marL="914400" rtl="0">
              <a:spcBef>
                <a:spcPts val="0"/>
              </a:spcBef>
            </a:pPr>
            <a:r>
              <a:rPr lang="en"/>
              <a:t>Mapping from files to chunks</a:t>
            </a:r>
          </a:p>
          <a:p>
            <a:pPr indent="-228600" lvl="1" marL="914400" rtl="0">
              <a:spcBef>
                <a:spcPts val="0"/>
              </a:spcBef>
            </a:pPr>
            <a:r>
              <a:rPr lang="en"/>
              <a:t>Location of each chunk’s replicas</a:t>
            </a:r>
          </a:p>
          <a:p>
            <a:pPr indent="-228600" lvl="0" marL="457200" rtl="0">
              <a:spcBef>
                <a:spcPts val="0"/>
              </a:spcBef>
            </a:pPr>
            <a:r>
              <a:rPr lang="en"/>
              <a:t>Stored in memory</a:t>
            </a:r>
          </a:p>
          <a:p>
            <a:pPr indent="-228600" lvl="1" marL="914400" rtl="0">
              <a:spcBef>
                <a:spcPts val="0"/>
              </a:spcBef>
            </a:pPr>
            <a:r>
              <a:rPr lang="en"/>
              <a:t>Fast operations</a:t>
            </a:r>
          </a:p>
          <a:p>
            <a:pPr indent="-228600" lvl="1" marL="914400">
              <a:spcBef>
                <a:spcPts val="0"/>
              </a:spcBef>
            </a:pPr>
            <a:r>
              <a:rPr lang="en"/>
              <a:t>Easy and efficient to scan entire state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721425" y="3785246"/>
            <a:ext cx="5216700" cy="1546500"/>
          </a:xfrm>
          <a:prstGeom prst="rect">
            <a:avLst/>
          </a:prstGeom>
        </p:spPr>
        <p:txBody>
          <a:bodyPr anchorCtr="0" anchor="t" bIns="91425" lIns="91425" rIns="91425" wrap="square" tIns="91425">
            <a:noAutofit/>
          </a:bodyPr>
          <a:lstStyle/>
          <a:p>
            <a:pPr lvl="0">
              <a:spcBef>
                <a:spcPts val="0"/>
              </a:spcBef>
              <a:buNone/>
            </a:pPr>
            <a:r>
              <a:rPr lang="en"/>
              <a:t>Introduction &amp; Design Overview</a:t>
            </a:r>
          </a:p>
          <a:p>
            <a:pPr lvl="0">
              <a:spcBef>
                <a:spcPts val="0"/>
              </a:spcBef>
              <a:buNone/>
            </a:pPr>
            <a:r>
              <a:t/>
            </a:r>
            <a:endParaRPr sz="1800"/>
          </a:p>
          <a:p>
            <a:pPr lvl="0">
              <a:spcBef>
                <a:spcPts val="0"/>
              </a:spcBef>
              <a:buNone/>
            </a:pPr>
            <a:r>
              <a:rPr lang="en" sz="1800"/>
              <a:t>With: Miguel Orevillo</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Metadata cont’d</a:t>
            </a:r>
            <a:r>
              <a:rPr lang="en"/>
              <a:t>...</a:t>
            </a:r>
            <a:r>
              <a:rPr lang="en"/>
              <a:t>.</a:t>
            </a:r>
          </a:p>
        </p:txBody>
      </p:sp>
      <p:sp>
        <p:nvSpPr>
          <p:cNvPr id="194" name="Shape 194"/>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Concern</a:t>
            </a:r>
          </a:p>
          <a:p>
            <a:pPr indent="-228600" lvl="1" marL="914400" rtl="0">
              <a:spcBef>
                <a:spcPts val="0"/>
              </a:spcBef>
            </a:pPr>
            <a:r>
              <a:rPr lang="en"/>
              <a:t>Limited by how much memory master has</a:t>
            </a:r>
          </a:p>
          <a:p>
            <a:pPr indent="-228600" lvl="1" marL="914400" rtl="0">
              <a:spcBef>
                <a:spcPts val="0"/>
              </a:spcBef>
            </a:pPr>
            <a:r>
              <a:rPr lang="en"/>
              <a:t>Not a serious limitation and if necessary, cost of adding memory to master is small price to pay for enhancement</a:t>
            </a:r>
          </a:p>
          <a:p>
            <a:pPr indent="-228600" lvl="0" marL="457200" rtl="0">
              <a:spcBef>
                <a:spcPts val="0"/>
              </a:spcBef>
            </a:pPr>
            <a:r>
              <a:rPr lang="en"/>
              <a:t>Regular </a:t>
            </a:r>
            <a:r>
              <a:rPr i="1" lang="en"/>
              <a:t>HeartBeat</a:t>
            </a:r>
            <a:r>
              <a:rPr lang="en"/>
              <a:t> messages to keep itself up to date</a:t>
            </a:r>
          </a:p>
          <a:p>
            <a:pPr indent="-228600" lvl="1" marL="914400">
              <a:spcBef>
                <a:spcPts val="0"/>
              </a:spcBef>
            </a:pPr>
            <a:r>
              <a:rPr lang="en"/>
              <a:t>Eliminated synchronisation problems between master and chunkservers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Metadata cont’d.... </a:t>
            </a:r>
          </a:p>
        </p:txBody>
      </p:sp>
      <p:sp>
        <p:nvSpPr>
          <p:cNvPr id="200" name="Shape 200"/>
          <p:cNvSpPr txBox="1"/>
          <p:nvPr>
            <p:ph idx="1" type="body"/>
          </p:nvPr>
        </p:nvSpPr>
        <p:spPr>
          <a:xfrm>
            <a:off x="893700" y="1831450"/>
            <a:ext cx="73794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Operational Log</a:t>
            </a:r>
          </a:p>
          <a:p>
            <a:pPr indent="-228600" lvl="1" marL="914400" rtl="0">
              <a:lnSpc>
                <a:spcPct val="115000"/>
              </a:lnSpc>
              <a:spcBef>
                <a:spcPts val="0"/>
              </a:spcBef>
            </a:pPr>
            <a:r>
              <a:rPr lang="en"/>
              <a:t>Serves logical </a:t>
            </a:r>
            <a:r>
              <a:rPr lang="en"/>
              <a:t>timeline</a:t>
            </a:r>
            <a:r>
              <a:rPr lang="en"/>
              <a:t> of operations</a:t>
            </a:r>
          </a:p>
          <a:p>
            <a:pPr indent="-228600" lvl="1" marL="914400" rtl="0">
              <a:lnSpc>
                <a:spcPct val="115000"/>
              </a:lnSpc>
              <a:spcBef>
                <a:spcPts val="0"/>
              </a:spcBef>
            </a:pPr>
            <a:r>
              <a:rPr lang="en"/>
              <a:t>Must be stored reliably and make no changes</a:t>
            </a:r>
          </a:p>
          <a:p>
            <a:pPr indent="-228600" lvl="0" marL="457200" rtl="0">
              <a:lnSpc>
                <a:spcPct val="115000"/>
              </a:lnSpc>
              <a:spcBef>
                <a:spcPts val="0"/>
              </a:spcBef>
            </a:pPr>
            <a:r>
              <a:rPr lang="en"/>
              <a:t>Replicate on multiple remote machines</a:t>
            </a:r>
          </a:p>
          <a:p>
            <a:pPr indent="-228600" lvl="0" marL="457200" rtl="0">
              <a:lnSpc>
                <a:spcPct val="115000"/>
              </a:lnSpc>
              <a:spcBef>
                <a:spcPts val="0"/>
              </a:spcBef>
            </a:pPr>
            <a:r>
              <a:rPr lang="en"/>
              <a:t>Master checkpoints state when oversize</a:t>
            </a:r>
          </a:p>
          <a:p>
            <a:pPr indent="-228600" lvl="1" marL="914400" rtl="0">
              <a:lnSpc>
                <a:spcPct val="115000"/>
              </a:lnSpc>
              <a:spcBef>
                <a:spcPts val="0"/>
              </a:spcBef>
            </a:pPr>
            <a:r>
              <a:rPr lang="en"/>
              <a:t>Recovery</a:t>
            </a:r>
          </a:p>
          <a:p>
            <a:pPr indent="-228600" lvl="1" marL="914400" rtl="0">
              <a:lnSpc>
                <a:spcPct val="115000"/>
              </a:lnSpc>
              <a:spcBef>
                <a:spcPts val="0"/>
              </a:spcBef>
            </a:pPr>
            <a:r>
              <a:rPr lang="en"/>
              <a:t>Older checkpoints can be deleted</a:t>
            </a:r>
          </a:p>
          <a:p>
            <a:pPr lvl="0">
              <a:lnSpc>
                <a:spcPct val="115000"/>
              </a:lnSpc>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Consistency Model</a:t>
            </a:r>
          </a:p>
        </p:txBody>
      </p:sp>
      <p:sp>
        <p:nvSpPr>
          <p:cNvPr id="206" name="Shape 206"/>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Relaxed consistency model</a:t>
            </a:r>
          </a:p>
          <a:p>
            <a:pPr indent="-228600" lvl="0" marL="457200" rtl="0">
              <a:spcBef>
                <a:spcPts val="0"/>
              </a:spcBef>
            </a:pPr>
            <a:r>
              <a:rPr lang="en"/>
              <a:t>Guarantees</a:t>
            </a:r>
          </a:p>
          <a:p>
            <a:pPr indent="-228600" lvl="1" marL="914400" rtl="0">
              <a:spcBef>
                <a:spcPts val="0"/>
              </a:spcBef>
            </a:pPr>
            <a:r>
              <a:rPr lang="en"/>
              <a:t>Atomicity and Correctness by namespace locking</a:t>
            </a:r>
          </a:p>
          <a:p>
            <a:pPr indent="-228600" lvl="0" marL="457200" rtl="0">
              <a:spcBef>
                <a:spcPts val="0"/>
              </a:spcBef>
            </a:pPr>
            <a:r>
              <a:rPr lang="en"/>
              <a:t>State of region depends on mutation</a:t>
            </a:r>
          </a:p>
          <a:p>
            <a:pPr indent="-381000" lvl="1" marL="914400" marR="0" rtl="0" algn="l">
              <a:lnSpc>
                <a:spcPct val="100000"/>
              </a:lnSpc>
              <a:spcBef>
                <a:spcPts val="480"/>
              </a:spcBef>
              <a:spcAft>
                <a:spcPts val="0"/>
              </a:spcAft>
              <a:buClr>
                <a:srgbClr val="677480"/>
              </a:buClr>
              <a:buSzPct val="100000"/>
              <a:buFont typeface="Lato"/>
            </a:pPr>
            <a:r>
              <a:rPr lang="en"/>
              <a:t>File region consistent if all clients always see same data</a:t>
            </a:r>
          </a:p>
          <a:p>
            <a:pPr indent="-381000" lvl="1" marL="914400" marR="0" rtl="0" algn="l">
              <a:lnSpc>
                <a:spcPct val="100000"/>
              </a:lnSpc>
              <a:spcBef>
                <a:spcPts val="480"/>
              </a:spcBef>
              <a:spcAft>
                <a:spcPts val="0"/>
              </a:spcAft>
              <a:buClr>
                <a:srgbClr val="677480"/>
              </a:buClr>
              <a:buSzPct val="100000"/>
              <a:buFont typeface="Lato"/>
            </a:pPr>
            <a:r>
              <a:rPr lang="en"/>
              <a:t>Region defined after file data mutation is consistent</a:t>
            </a:r>
          </a:p>
          <a:p>
            <a:pPr indent="-228600" lvl="1" marL="914400" marR="0" rtl="0" algn="l">
              <a:lnSpc>
                <a:spcPct val="100000"/>
              </a:lnSpc>
              <a:spcBef>
                <a:spcPts val="480"/>
              </a:spcBef>
              <a:spcAft>
                <a:spcPts val="0"/>
              </a:spcAft>
            </a:pPr>
            <a:r>
              <a:rPr lang="en"/>
              <a:t>Failed makes region inconsistent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Consistency Model cont’d...</a:t>
            </a:r>
          </a:p>
        </p:txBody>
      </p:sp>
      <p:sp>
        <p:nvSpPr>
          <p:cNvPr id="212" name="Shape 21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Stale replicas never involved in a mutation</a:t>
            </a:r>
          </a:p>
          <a:p>
            <a:pPr indent="-228600" lvl="1" marL="914400" rtl="0">
              <a:spcBef>
                <a:spcPts val="0"/>
              </a:spcBef>
            </a:pPr>
            <a:r>
              <a:rPr lang="en"/>
              <a:t>Garbaged collected instead</a:t>
            </a:r>
          </a:p>
          <a:p>
            <a:pPr indent="-228600" lvl="0" marL="457200" rtl="0">
              <a:spcBef>
                <a:spcPts val="0"/>
              </a:spcBef>
            </a:pPr>
            <a:r>
              <a:rPr lang="en"/>
              <a:t>Even with failures, able to be restored</a:t>
            </a:r>
          </a:p>
          <a:p>
            <a:pPr indent="-228600" lvl="1" marL="914400">
              <a:spcBef>
                <a:spcPts val="0"/>
              </a:spcBef>
            </a:pPr>
            <a:r>
              <a:rPr lang="en"/>
              <a:t>Data becomes unavailable, not corrupted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ctrTitle"/>
          </p:nvPr>
        </p:nvSpPr>
        <p:spPr>
          <a:xfrm>
            <a:off x="721425" y="3785250"/>
            <a:ext cx="6357000" cy="1546500"/>
          </a:xfrm>
          <a:prstGeom prst="rect">
            <a:avLst/>
          </a:prstGeom>
        </p:spPr>
        <p:txBody>
          <a:bodyPr anchorCtr="0" anchor="t" bIns="91425" lIns="91425" rIns="91425" wrap="square" tIns="91425">
            <a:noAutofit/>
          </a:bodyPr>
          <a:lstStyle/>
          <a:p>
            <a:pPr lvl="0">
              <a:spcBef>
                <a:spcPts val="0"/>
              </a:spcBef>
              <a:buNone/>
            </a:pPr>
            <a:r>
              <a:rPr lang="en"/>
              <a:t>System Interactions &amp; Master Operation</a:t>
            </a:r>
            <a:br>
              <a:rPr lang="en"/>
            </a:br>
            <a:br>
              <a:rPr lang="en" sz="1800"/>
            </a:br>
            <a:r>
              <a:rPr lang="en" sz="1800"/>
              <a:t>With: David Barnett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ctrTitle"/>
          </p:nvPr>
        </p:nvSpPr>
        <p:spPr>
          <a:xfrm>
            <a:off x="685800" y="2111123"/>
            <a:ext cx="7772400" cy="1546499"/>
          </a:xfrm>
          <a:prstGeom prst="rect">
            <a:avLst/>
          </a:prstGeom>
        </p:spPr>
        <p:txBody>
          <a:bodyPr anchorCtr="0" anchor="b" bIns="91425" lIns="91425" rIns="91425" wrap="square" tIns="91425">
            <a:noAutofit/>
          </a:bodyPr>
          <a:lstStyle/>
          <a:p>
            <a:pPr lvl="0">
              <a:spcBef>
                <a:spcPts val="0"/>
              </a:spcBef>
              <a:buNone/>
            </a:pPr>
            <a:r>
              <a:rPr lang="en"/>
              <a:t>System Interactions</a:t>
            </a:r>
          </a:p>
        </p:txBody>
      </p:sp>
      <p:sp>
        <p:nvSpPr>
          <p:cNvPr id="223" name="Shape 223"/>
          <p:cNvSpPr txBox="1"/>
          <p:nvPr>
            <p:ph idx="1" type="subTitle"/>
          </p:nvPr>
        </p:nvSpPr>
        <p:spPr>
          <a:xfrm>
            <a:off x="685800" y="3786737"/>
            <a:ext cx="7772400" cy="104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Lease &amp; Mutation Order</a:t>
            </a:r>
          </a:p>
        </p:txBody>
      </p:sp>
      <p:sp>
        <p:nvSpPr>
          <p:cNvPr id="229" name="Shape 229"/>
          <p:cNvSpPr txBox="1"/>
          <p:nvPr>
            <p:ph idx="1" type="body"/>
          </p:nvPr>
        </p:nvSpPr>
        <p:spPr>
          <a:xfrm>
            <a:off x="893700" y="1831450"/>
            <a:ext cx="7351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Mutation will change chunk data or metadata</a:t>
            </a:r>
          </a:p>
          <a:p>
            <a:pPr indent="-228600" lvl="1" marL="914400" rtl="0">
              <a:lnSpc>
                <a:spcPct val="115000"/>
              </a:lnSpc>
              <a:spcBef>
                <a:spcPts val="0"/>
              </a:spcBef>
            </a:pPr>
            <a:r>
              <a:rPr lang="en"/>
              <a:t>E.g. Record Append, Snapshot, Write</a:t>
            </a:r>
          </a:p>
          <a:p>
            <a:pPr indent="-228600" lvl="0" marL="457200" rtl="0">
              <a:lnSpc>
                <a:spcPct val="115000"/>
              </a:lnSpc>
              <a:spcBef>
                <a:spcPts val="0"/>
              </a:spcBef>
            </a:pPr>
            <a:r>
              <a:rPr lang="en"/>
              <a:t>Performed on all replicas</a:t>
            </a:r>
          </a:p>
          <a:p>
            <a:pPr indent="-228600" lvl="0" marL="457200" rtl="0">
              <a:lnSpc>
                <a:spcPct val="115000"/>
              </a:lnSpc>
              <a:spcBef>
                <a:spcPts val="0"/>
              </a:spcBef>
            </a:pPr>
            <a:r>
              <a:rPr lang="en"/>
              <a:t>Master grants a replica a lease to become primary</a:t>
            </a:r>
          </a:p>
          <a:p>
            <a:pPr indent="-228600" lvl="0" marL="457200">
              <a:lnSpc>
                <a:spcPct val="115000"/>
              </a:lnSpc>
              <a:spcBef>
                <a:spcPts val="0"/>
              </a:spcBef>
            </a:pPr>
            <a:r>
              <a:rPr lang="en"/>
              <a:t>Primary decides order of mutations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Lease &amp; Mutation Order</a:t>
            </a:r>
          </a:p>
        </p:txBody>
      </p:sp>
      <p:sp>
        <p:nvSpPr>
          <p:cNvPr id="235" name="Shape 235"/>
          <p:cNvSpPr txBox="1"/>
          <p:nvPr>
            <p:ph idx="1" type="body"/>
          </p:nvPr>
        </p:nvSpPr>
        <p:spPr>
          <a:xfrm>
            <a:off x="893700" y="1831450"/>
            <a:ext cx="7351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Designed to minimize Master interaction</a:t>
            </a:r>
          </a:p>
          <a:p>
            <a:pPr indent="-228600" lvl="0" marL="457200" rtl="0">
              <a:lnSpc>
                <a:spcPct val="115000"/>
              </a:lnSpc>
              <a:spcBef>
                <a:spcPts val="0"/>
              </a:spcBef>
            </a:pPr>
            <a:r>
              <a:rPr lang="en"/>
              <a:t>A lease times out after 60s</a:t>
            </a:r>
          </a:p>
          <a:p>
            <a:pPr indent="-228600" lvl="0" marL="457200" rtl="0">
              <a:lnSpc>
                <a:spcPct val="115000"/>
              </a:lnSpc>
              <a:spcBef>
                <a:spcPts val="0"/>
              </a:spcBef>
            </a:pPr>
            <a:r>
              <a:rPr lang="en"/>
              <a:t>Requests extensions with each heartbeat during operation</a:t>
            </a:r>
          </a:p>
          <a:p>
            <a:pPr indent="-228600" lvl="0" marL="457200" rtl="0">
              <a:lnSpc>
                <a:spcPct val="115000"/>
              </a:lnSpc>
              <a:spcBef>
                <a:spcPts val="0"/>
              </a:spcBef>
            </a:pPr>
            <a:r>
              <a:rPr lang="en"/>
              <a:t>Lease can be revoked</a:t>
            </a:r>
          </a:p>
          <a:p>
            <a:pPr indent="-228600" lvl="0" marL="457200">
              <a:lnSpc>
                <a:spcPct val="115000"/>
              </a:lnSpc>
              <a:spcBef>
                <a:spcPts val="0"/>
              </a:spcBef>
            </a:pPr>
            <a:r>
              <a:rPr lang="en"/>
              <a:t>If Primary lost, Master waits for timeout before granting new lease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Control Flow of a Write</a:t>
            </a:r>
          </a:p>
        </p:txBody>
      </p:sp>
      <p:sp>
        <p:nvSpPr>
          <p:cNvPr id="241" name="Shape 241"/>
          <p:cNvSpPr txBox="1"/>
          <p:nvPr>
            <p:ph idx="2" type="body"/>
          </p:nvPr>
        </p:nvSpPr>
        <p:spPr>
          <a:xfrm>
            <a:off x="5073148" y="1600200"/>
            <a:ext cx="3720000" cy="4967700"/>
          </a:xfrm>
          <a:prstGeom prst="rect">
            <a:avLst/>
          </a:prstGeom>
        </p:spPr>
        <p:txBody>
          <a:bodyPr anchorCtr="0" anchor="t" bIns="91425" lIns="91425" rIns="91425" wrap="square" tIns="91425">
            <a:noAutofit/>
          </a:bodyPr>
          <a:lstStyle/>
          <a:p>
            <a:pPr lvl="0">
              <a:spcBef>
                <a:spcPts val="0"/>
              </a:spcBef>
              <a:buNone/>
            </a:pPr>
            <a:r>
              <a:rPr lang="en" sz="3600"/>
              <a:t>Step 1</a:t>
            </a:r>
          </a:p>
          <a:p>
            <a:pPr indent="-419100" lvl="0" marL="457200" rtl="0">
              <a:lnSpc>
                <a:spcPct val="115000"/>
              </a:lnSpc>
              <a:spcBef>
                <a:spcPts val="0"/>
              </a:spcBef>
              <a:buSzPct val="100000"/>
            </a:pPr>
            <a:r>
              <a:rPr lang="en" sz="3000"/>
              <a:t>Client ask Master for chunk server with lease</a:t>
            </a:r>
          </a:p>
          <a:p>
            <a:pPr indent="-419100" lvl="0" marL="457200" rtl="0">
              <a:lnSpc>
                <a:spcPct val="115000"/>
              </a:lnSpc>
              <a:spcBef>
                <a:spcPts val="0"/>
              </a:spcBef>
              <a:buSzPct val="100000"/>
            </a:pPr>
            <a:r>
              <a:rPr lang="en" sz="3000"/>
              <a:t>Master may delay this as it grants a lease</a:t>
            </a:r>
          </a:p>
          <a:p>
            <a:pPr lvl="0" marR="0" rtl="0" algn="l">
              <a:lnSpc>
                <a:spcPct val="100000"/>
              </a:lnSpc>
              <a:spcBef>
                <a:spcPts val="600"/>
              </a:spcBef>
              <a:spcAft>
                <a:spcPts val="0"/>
              </a:spcAft>
              <a:buNone/>
            </a:pPr>
            <a:r>
              <a:t/>
            </a:r>
            <a:endParaRPr sz="3000"/>
          </a:p>
        </p:txBody>
      </p:sp>
      <p:pic>
        <p:nvPicPr>
          <p:cNvPr id="242" name="Shape 242"/>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Control Flow of a Write</a:t>
            </a:r>
          </a:p>
        </p:txBody>
      </p:sp>
      <p:sp>
        <p:nvSpPr>
          <p:cNvPr id="248" name="Shape 248"/>
          <p:cNvSpPr txBox="1"/>
          <p:nvPr>
            <p:ph idx="2" type="body"/>
          </p:nvPr>
        </p:nvSpPr>
        <p:spPr>
          <a:xfrm>
            <a:off x="5073150" y="1600200"/>
            <a:ext cx="3890700" cy="4967700"/>
          </a:xfrm>
          <a:prstGeom prst="rect">
            <a:avLst/>
          </a:prstGeom>
        </p:spPr>
        <p:txBody>
          <a:bodyPr anchorCtr="0" anchor="t" bIns="91425" lIns="91425" rIns="91425" wrap="square" tIns="91425">
            <a:noAutofit/>
          </a:bodyPr>
          <a:lstStyle/>
          <a:p>
            <a:pPr lvl="0" rtl="0">
              <a:spcBef>
                <a:spcPts val="0"/>
              </a:spcBef>
              <a:buClr>
                <a:srgbClr val="000000"/>
              </a:buClr>
              <a:buSzPct val="30555"/>
              <a:buFont typeface="Arial"/>
              <a:buNone/>
            </a:pPr>
            <a:r>
              <a:rPr lang="en" sz="3600"/>
              <a:t>Step 2</a:t>
            </a:r>
          </a:p>
          <a:p>
            <a:pPr indent="-419100" lvl="0" marL="457200" rtl="0">
              <a:lnSpc>
                <a:spcPct val="115000"/>
              </a:lnSpc>
              <a:spcBef>
                <a:spcPts val="0"/>
              </a:spcBef>
              <a:buSzPct val="100000"/>
            </a:pPr>
            <a:r>
              <a:rPr lang="en" sz="3000"/>
              <a:t>Master replies with Primary location and its replicas</a:t>
            </a:r>
          </a:p>
          <a:p>
            <a:pPr indent="-419100" lvl="0" marL="457200" rtl="0">
              <a:lnSpc>
                <a:spcPct val="115000"/>
              </a:lnSpc>
              <a:spcBef>
                <a:spcPts val="0"/>
              </a:spcBef>
              <a:buSzPct val="100000"/>
            </a:pPr>
            <a:r>
              <a:rPr lang="en" sz="3000"/>
              <a:t>Client caches locations</a:t>
            </a:r>
          </a:p>
          <a:p>
            <a:pPr indent="-419100" lvl="0" marL="457200" rtl="0">
              <a:lnSpc>
                <a:spcPct val="115000"/>
              </a:lnSpc>
              <a:spcBef>
                <a:spcPts val="0"/>
              </a:spcBef>
              <a:buSzPct val="100000"/>
            </a:pPr>
            <a:r>
              <a:rPr lang="en" sz="3000"/>
              <a:t>Cache expires when Primary loses lease or MIA</a:t>
            </a:r>
          </a:p>
        </p:txBody>
      </p:sp>
      <p:pic>
        <p:nvPicPr>
          <p:cNvPr id="249" name="Shape 249"/>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2111123"/>
            <a:ext cx="7772400" cy="1546499"/>
          </a:xfrm>
          <a:prstGeom prst="rect">
            <a:avLst/>
          </a:prstGeom>
        </p:spPr>
        <p:txBody>
          <a:bodyPr anchorCtr="0" anchor="b" bIns="91425" lIns="91425" rIns="91425" wrap="square" tIns="91425">
            <a:noAutofit/>
          </a:bodyPr>
          <a:lstStyle/>
          <a:p>
            <a:pPr lvl="0">
              <a:spcBef>
                <a:spcPts val="0"/>
              </a:spcBef>
              <a:buNone/>
            </a:pPr>
            <a:r>
              <a:rPr lang="en"/>
              <a:t>Introduction</a:t>
            </a:r>
          </a:p>
        </p:txBody>
      </p:sp>
      <p:sp>
        <p:nvSpPr>
          <p:cNvPr id="89" name="Shape 89"/>
          <p:cNvSpPr txBox="1"/>
          <p:nvPr>
            <p:ph idx="1" type="subTitle"/>
          </p:nvPr>
        </p:nvSpPr>
        <p:spPr>
          <a:xfrm>
            <a:off x="685800" y="3786737"/>
            <a:ext cx="7772400" cy="104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Control Flow of a Write</a:t>
            </a:r>
          </a:p>
        </p:txBody>
      </p:sp>
      <p:sp>
        <p:nvSpPr>
          <p:cNvPr id="255" name="Shape 255"/>
          <p:cNvSpPr txBox="1"/>
          <p:nvPr>
            <p:ph idx="2" type="body"/>
          </p:nvPr>
        </p:nvSpPr>
        <p:spPr>
          <a:xfrm>
            <a:off x="5073148" y="1600200"/>
            <a:ext cx="3705600" cy="4967700"/>
          </a:xfrm>
          <a:prstGeom prst="rect">
            <a:avLst/>
          </a:prstGeom>
        </p:spPr>
        <p:txBody>
          <a:bodyPr anchorCtr="0" anchor="t" bIns="91425" lIns="91425" rIns="91425" wrap="square" tIns="91425">
            <a:noAutofit/>
          </a:bodyPr>
          <a:lstStyle/>
          <a:p>
            <a:pPr lvl="0" rtl="0">
              <a:spcBef>
                <a:spcPts val="0"/>
              </a:spcBef>
              <a:buNone/>
            </a:pPr>
            <a:r>
              <a:rPr lang="en" sz="3600"/>
              <a:t>Step 3</a:t>
            </a:r>
          </a:p>
          <a:p>
            <a:pPr indent="-419100" lvl="0" marL="457200" rtl="0">
              <a:lnSpc>
                <a:spcPct val="115000"/>
              </a:lnSpc>
              <a:spcBef>
                <a:spcPts val="0"/>
              </a:spcBef>
              <a:buSzPct val="100000"/>
            </a:pPr>
            <a:r>
              <a:rPr lang="en" sz="3000"/>
              <a:t>Client pushes data to chunk servers</a:t>
            </a:r>
          </a:p>
          <a:p>
            <a:pPr indent="-419100" lvl="0" marL="457200" rtl="0">
              <a:lnSpc>
                <a:spcPct val="115000"/>
              </a:lnSpc>
              <a:spcBef>
                <a:spcPts val="0"/>
              </a:spcBef>
              <a:buSzPct val="100000"/>
            </a:pPr>
            <a:r>
              <a:rPr lang="en" sz="3000"/>
              <a:t>Data &amp; control decoupled</a:t>
            </a:r>
          </a:p>
          <a:p>
            <a:pPr indent="-419100" lvl="0" marL="457200" rtl="0">
              <a:lnSpc>
                <a:spcPct val="115000"/>
              </a:lnSpc>
              <a:spcBef>
                <a:spcPts val="0"/>
              </a:spcBef>
              <a:buSzPct val="100000"/>
            </a:pPr>
            <a:r>
              <a:rPr lang="en" sz="3000"/>
              <a:t>Data is pipelined from one server to the next</a:t>
            </a:r>
          </a:p>
        </p:txBody>
      </p:sp>
      <p:pic>
        <p:nvPicPr>
          <p:cNvPr id="256" name="Shape 256"/>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Control Flow of a Write</a:t>
            </a:r>
          </a:p>
        </p:txBody>
      </p:sp>
      <p:sp>
        <p:nvSpPr>
          <p:cNvPr id="262" name="Shape 262"/>
          <p:cNvSpPr txBox="1"/>
          <p:nvPr>
            <p:ph idx="2" type="body"/>
          </p:nvPr>
        </p:nvSpPr>
        <p:spPr>
          <a:xfrm>
            <a:off x="5073148" y="1600200"/>
            <a:ext cx="3705600" cy="4967700"/>
          </a:xfrm>
          <a:prstGeom prst="rect">
            <a:avLst/>
          </a:prstGeom>
        </p:spPr>
        <p:txBody>
          <a:bodyPr anchorCtr="0" anchor="t" bIns="91425" lIns="91425" rIns="91425" wrap="square" tIns="91425">
            <a:noAutofit/>
          </a:bodyPr>
          <a:lstStyle/>
          <a:p>
            <a:pPr lvl="0" rtl="0">
              <a:spcBef>
                <a:spcPts val="0"/>
              </a:spcBef>
              <a:buNone/>
            </a:pPr>
            <a:r>
              <a:rPr lang="en" sz="3600"/>
              <a:t>Step 4</a:t>
            </a:r>
          </a:p>
          <a:p>
            <a:pPr indent="-419100" lvl="0" marL="457200" rtl="0">
              <a:lnSpc>
                <a:spcPct val="115000"/>
              </a:lnSpc>
              <a:spcBef>
                <a:spcPts val="0"/>
              </a:spcBef>
              <a:buSzPct val="100000"/>
            </a:pPr>
            <a:r>
              <a:rPr lang="en" sz="3000"/>
              <a:t>Client sends write to Primary after all replicas receive data</a:t>
            </a:r>
          </a:p>
          <a:p>
            <a:pPr indent="-419100" lvl="0" marL="457200" rtl="0">
              <a:lnSpc>
                <a:spcPct val="115000"/>
              </a:lnSpc>
              <a:spcBef>
                <a:spcPts val="0"/>
              </a:spcBef>
              <a:buSzPct val="100000"/>
            </a:pPr>
            <a:r>
              <a:rPr lang="en" sz="3000"/>
              <a:t>Primary serialize request</a:t>
            </a:r>
          </a:p>
          <a:p>
            <a:pPr indent="-419100" lvl="0" marL="457200" rtl="0">
              <a:lnSpc>
                <a:spcPct val="115000"/>
              </a:lnSpc>
              <a:spcBef>
                <a:spcPts val="0"/>
              </a:spcBef>
              <a:buSzPct val="100000"/>
            </a:pPr>
            <a:r>
              <a:rPr lang="en" sz="3000"/>
              <a:t>Applies to local state</a:t>
            </a:r>
          </a:p>
        </p:txBody>
      </p:sp>
      <p:pic>
        <p:nvPicPr>
          <p:cNvPr id="263" name="Shape 263"/>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Control Flow of a Write</a:t>
            </a:r>
          </a:p>
        </p:txBody>
      </p:sp>
      <p:sp>
        <p:nvSpPr>
          <p:cNvPr id="269" name="Shape 269"/>
          <p:cNvSpPr txBox="1"/>
          <p:nvPr>
            <p:ph idx="2" type="body"/>
          </p:nvPr>
        </p:nvSpPr>
        <p:spPr>
          <a:xfrm>
            <a:off x="5073148" y="1600200"/>
            <a:ext cx="3705600" cy="4967700"/>
          </a:xfrm>
          <a:prstGeom prst="rect">
            <a:avLst/>
          </a:prstGeom>
        </p:spPr>
        <p:txBody>
          <a:bodyPr anchorCtr="0" anchor="t" bIns="91425" lIns="91425" rIns="91425" wrap="square" tIns="91425">
            <a:noAutofit/>
          </a:bodyPr>
          <a:lstStyle/>
          <a:p>
            <a:pPr lvl="0" rtl="0">
              <a:spcBef>
                <a:spcPts val="0"/>
              </a:spcBef>
              <a:buNone/>
            </a:pPr>
            <a:r>
              <a:rPr lang="en" sz="3600"/>
              <a:t>Step 5</a:t>
            </a:r>
          </a:p>
          <a:p>
            <a:pPr indent="-419100" lvl="0" marL="457200" rtl="0">
              <a:lnSpc>
                <a:spcPct val="115000"/>
              </a:lnSpc>
              <a:spcBef>
                <a:spcPts val="0"/>
              </a:spcBef>
              <a:buSzPct val="100000"/>
            </a:pPr>
            <a:r>
              <a:rPr lang="en" sz="3000"/>
              <a:t>Primary forwards write to all Secondaries</a:t>
            </a:r>
          </a:p>
        </p:txBody>
      </p:sp>
      <p:pic>
        <p:nvPicPr>
          <p:cNvPr id="270" name="Shape 270"/>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Control Flow of a Write</a:t>
            </a:r>
          </a:p>
        </p:txBody>
      </p:sp>
      <p:sp>
        <p:nvSpPr>
          <p:cNvPr id="276" name="Shape 276"/>
          <p:cNvSpPr txBox="1"/>
          <p:nvPr>
            <p:ph idx="2" type="body"/>
          </p:nvPr>
        </p:nvSpPr>
        <p:spPr>
          <a:xfrm>
            <a:off x="5073148" y="1600200"/>
            <a:ext cx="3705600" cy="4967700"/>
          </a:xfrm>
          <a:prstGeom prst="rect">
            <a:avLst/>
          </a:prstGeom>
        </p:spPr>
        <p:txBody>
          <a:bodyPr anchorCtr="0" anchor="t" bIns="91425" lIns="91425" rIns="91425" wrap="square" tIns="91425">
            <a:noAutofit/>
          </a:bodyPr>
          <a:lstStyle/>
          <a:p>
            <a:pPr lvl="0" rtl="0">
              <a:spcBef>
                <a:spcPts val="0"/>
              </a:spcBef>
              <a:buNone/>
            </a:pPr>
            <a:r>
              <a:rPr lang="en" sz="3600"/>
              <a:t>Step 6</a:t>
            </a:r>
          </a:p>
          <a:p>
            <a:pPr indent="-419100" lvl="0" marL="457200" rtl="0">
              <a:lnSpc>
                <a:spcPct val="115000"/>
              </a:lnSpc>
              <a:spcBef>
                <a:spcPts val="0"/>
              </a:spcBef>
              <a:buSzPct val="100000"/>
            </a:pPr>
            <a:r>
              <a:rPr lang="en" sz="3000"/>
              <a:t>Secondaries acknowledge completed mutation</a:t>
            </a:r>
          </a:p>
        </p:txBody>
      </p:sp>
      <p:pic>
        <p:nvPicPr>
          <p:cNvPr id="277" name="Shape 277"/>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Control Flow of a Write</a:t>
            </a:r>
          </a:p>
        </p:txBody>
      </p:sp>
      <p:sp>
        <p:nvSpPr>
          <p:cNvPr id="283" name="Shape 283"/>
          <p:cNvSpPr txBox="1"/>
          <p:nvPr>
            <p:ph idx="2" type="body"/>
          </p:nvPr>
        </p:nvSpPr>
        <p:spPr>
          <a:xfrm>
            <a:off x="5073148" y="1600200"/>
            <a:ext cx="3705600" cy="4967700"/>
          </a:xfrm>
          <a:prstGeom prst="rect">
            <a:avLst/>
          </a:prstGeom>
        </p:spPr>
        <p:txBody>
          <a:bodyPr anchorCtr="0" anchor="t" bIns="91425" lIns="91425" rIns="91425" wrap="square" tIns="91425">
            <a:noAutofit/>
          </a:bodyPr>
          <a:lstStyle/>
          <a:p>
            <a:pPr lvl="0" rtl="0">
              <a:spcBef>
                <a:spcPts val="0"/>
              </a:spcBef>
              <a:buNone/>
            </a:pPr>
            <a:r>
              <a:rPr lang="en" sz="3600"/>
              <a:t>Step 7</a:t>
            </a:r>
          </a:p>
          <a:p>
            <a:pPr indent="-419100" lvl="0" marL="457200" rtl="0">
              <a:spcBef>
                <a:spcPts val="0"/>
              </a:spcBef>
              <a:buSzPct val="100000"/>
            </a:pPr>
            <a:r>
              <a:rPr lang="en" sz="3000"/>
              <a:t>Primary reports result to Client</a:t>
            </a:r>
          </a:p>
          <a:p>
            <a:pPr indent="-419100" lvl="0" marL="457200" rtl="0">
              <a:spcBef>
                <a:spcPts val="0"/>
              </a:spcBef>
              <a:buSzPct val="100000"/>
            </a:pPr>
            <a:r>
              <a:rPr lang="en" sz="3000"/>
              <a:t>Any errors on Secondaries are reported</a:t>
            </a:r>
          </a:p>
          <a:p>
            <a:pPr indent="-419100" lvl="0" marL="457200" rtl="0">
              <a:spcBef>
                <a:spcPts val="0"/>
              </a:spcBef>
              <a:buSzPct val="100000"/>
            </a:pPr>
            <a:r>
              <a:rPr lang="en" sz="3000"/>
              <a:t>If failed, Client code handles re-try</a:t>
            </a:r>
          </a:p>
        </p:txBody>
      </p:sp>
      <p:pic>
        <p:nvPicPr>
          <p:cNvPr id="284" name="Shape 284"/>
          <p:cNvPicPr preferRelativeResize="0"/>
          <p:nvPr/>
        </p:nvPicPr>
        <p:blipFill>
          <a:blip r:embed="rId3">
            <a:alphaModFix/>
          </a:blip>
          <a:stretch>
            <a:fillRect/>
          </a:stretch>
        </p:blipFill>
        <p:spPr>
          <a:xfrm>
            <a:off x="301825" y="1600199"/>
            <a:ext cx="4771325" cy="4517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Data Flow</a:t>
            </a:r>
          </a:p>
        </p:txBody>
      </p:sp>
      <p:sp>
        <p:nvSpPr>
          <p:cNvPr id="290" name="Shape 290"/>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419100" lvl="0" marL="457200" marR="0" rtl="0" algn="l">
              <a:lnSpc>
                <a:spcPct val="150000"/>
              </a:lnSpc>
              <a:spcBef>
                <a:spcPts val="600"/>
              </a:spcBef>
              <a:spcAft>
                <a:spcPts val="0"/>
              </a:spcAft>
              <a:buClr>
                <a:srgbClr val="677480"/>
              </a:buClr>
              <a:buSzPct val="100000"/>
              <a:buFont typeface="Lato"/>
            </a:pPr>
            <a:r>
              <a:rPr lang="en"/>
              <a:t>Designed to:</a:t>
            </a:r>
          </a:p>
          <a:p>
            <a:pPr indent="-419100" lvl="1" marL="914400" marR="0" rtl="0" algn="l">
              <a:lnSpc>
                <a:spcPct val="150000"/>
              </a:lnSpc>
              <a:spcBef>
                <a:spcPts val="600"/>
              </a:spcBef>
              <a:spcAft>
                <a:spcPts val="0"/>
              </a:spcAft>
              <a:buClr>
                <a:srgbClr val="677480"/>
              </a:buClr>
              <a:buSzPct val="125000"/>
              <a:buFont typeface="Lato"/>
            </a:pPr>
            <a:r>
              <a:rPr lang="en"/>
              <a:t>Effectively use network</a:t>
            </a:r>
          </a:p>
          <a:p>
            <a:pPr indent="-228600" lvl="1" marL="914400" marR="0" rtl="0" algn="l">
              <a:lnSpc>
                <a:spcPct val="150000"/>
              </a:lnSpc>
              <a:spcBef>
                <a:spcPts val="600"/>
              </a:spcBef>
              <a:spcAft>
                <a:spcPts val="0"/>
              </a:spcAft>
            </a:pPr>
            <a:r>
              <a:rPr lang="en"/>
              <a:t>Fully </a:t>
            </a:r>
            <a:r>
              <a:rPr lang="en"/>
              <a:t>utilise</a:t>
            </a:r>
            <a:r>
              <a:rPr lang="en"/>
              <a:t> a node’s link</a:t>
            </a:r>
          </a:p>
          <a:p>
            <a:pPr indent="-228600" lvl="1" marL="914400" marR="0" rtl="0" algn="l">
              <a:lnSpc>
                <a:spcPct val="150000"/>
              </a:lnSpc>
              <a:spcBef>
                <a:spcPts val="600"/>
              </a:spcBef>
              <a:spcAft>
                <a:spcPts val="0"/>
              </a:spcAft>
            </a:pPr>
            <a:r>
              <a:rPr lang="en"/>
              <a:t>Avoid bottlenecks, crossing routers</a:t>
            </a:r>
          </a:p>
          <a:p>
            <a:pPr indent="-228600" lvl="1" marL="914400" marR="0" rtl="0" algn="l">
              <a:lnSpc>
                <a:spcPct val="150000"/>
              </a:lnSpc>
              <a:spcBef>
                <a:spcPts val="600"/>
              </a:spcBef>
              <a:spcAft>
                <a:spcPts val="0"/>
              </a:spcAft>
            </a:pPr>
            <a:r>
              <a:rPr lang="en"/>
              <a:t>Minimize </a:t>
            </a:r>
            <a:r>
              <a:rPr lang="en"/>
              <a:t>latency, connect to closest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Data Flow</a:t>
            </a:r>
          </a:p>
        </p:txBody>
      </p:sp>
      <p:sp>
        <p:nvSpPr>
          <p:cNvPr id="296" name="Shape 296"/>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419100" lvl="0" marL="457200" marR="0" rtl="0" algn="l">
              <a:lnSpc>
                <a:spcPct val="150000"/>
              </a:lnSpc>
              <a:spcBef>
                <a:spcPts val="600"/>
              </a:spcBef>
              <a:spcAft>
                <a:spcPts val="0"/>
              </a:spcAft>
              <a:buClr>
                <a:srgbClr val="677480"/>
              </a:buClr>
              <a:buSzPct val="100000"/>
              <a:buFont typeface="Lato"/>
            </a:pPr>
            <a:r>
              <a:rPr lang="en"/>
              <a:t>Pipelines data along a chain</a:t>
            </a:r>
          </a:p>
          <a:p>
            <a:pPr indent="-228600" lvl="1" marL="914400" marR="0" rtl="0" algn="l">
              <a:lnSpc>
                <a:spcPct val="150000"/>
              </a:lnSpc>
              <a:spcBef>
                <a:spcPts val="600"/>
              </a:spcBef>
              <a:spcAft>
                <a:spcPts val="0"/>
              </a:spcAft>
            </a:pPr>
            <a:r>
              <a:rPr lang="en"/>
              <a:t>Duplexed links, no cost of uploading the download</a:t>
            </a:r>
          </a:p>
          <a:p>
            <a:pPr indent="-228600" lvl="0" marL="457200" marR="0" rtl="0" algn="l">
              <a:lnSpc>
                <a:spcPct val="150000"/>
              </a:lnSpc>
              <a:spcBef>
                <a:spcPts val="600"/>
              </a:spcBef>
              <a:spcAft>
                <a:spcPts val="0"/>
              </a:spcAft>
            </a:pPr>
            <a:r>
              <a:rPr lang="en"/>
              <a:t>Chain is picked by “closest” node</a:t>
            </a:r>
          </a:p>
          <a:p>
            <a:pPr indent="-228600" lvl="1" marL="914400" marR="0" rtl="0" algn="l">
              <a:lnSpc>
                <a:spcPct val="150000"/>
              </a:lnSpc>
              <a:spcBef>
                <a:spcPts val="600"/>
              </a:spcBef>
              <a:spcAft>
                <a:spcPts val="0"/>
              </a:spcAft>
            </a:pPr>
            <a:r>
              <a:rPr lang="en"/>
              <a:t>Paper leverages knowledge of IP addresses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Atomic Record Appends</a:t>
            </a:r>
          </a:p>
        </p:txBody>
      </p:sp>
      <p:sp>
        <p:nvSpPr>
          <p:cNvPr id="302" name="Shape 30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Most common operation for GFS</a:t>
            </a:r>
          </a:p>
          <a:p>
            <a:pPr indent="-228600" lvl="1" marL="914400" rtl="0">
              <a:spcBef>
                <a:spcPts val="0"/>
              </a:spcBef>
            </a:pPr>
            <a:r>
              <a:rPr lang="en"/>
              <a:t>Multiple-producer / single-consumer queues</a:t>
            </a:r>
          </a:p>
          <a:p>
            <a:pPr indent="-228600" lvl="0" marL="457200" rtl="0">
              <a:spcBef>
                <a:spcPts val="0"/>
              </a:spcBef>
            </a:pPr>
            <a:r>
              <a:rPr lang="en"/>
              <a:t>Puts data at end of file</a:t>
            </a:r>
          </a:p>
          <a:p>
            <a:pPr indent="-228600" lvl="1" marL="914400" rtl="0">
              <a:spcBef>
                <a:spcPts val="0"/>
              </a:spcBef>
            </a:pPr>
            <a:r>
              <a:rPr lang="en"/>
              <a:t>Order decided by Primary</a:t>
            </a:r>
          </a:p>
          <a:p>
            <a:pPr indent="-228600" lvl="0" marL="457200" rtl="0">
              <a:spcBef>
                <a:spcPts val="0"/>
              </a:spcBef>
            </a:pPr>
            <a:r>
              <a:rPr lang="en"/>
              <a:t>When appends overflows a chunk</a:t>
            </a:r>
          </a:p>
          <a:p>
            <a:pPr indent="-228600" lvl="1" marL="914400" rtl="0">
              <a:spcBef>
                <a:spcPts val="0"/>
              </a:spcBef>
            </a:pPr>
            <a:r>
              <a:rPr lang="en"/>
              <a:t>Primary pads chunk &amp; tells client to append on new chunk</a:t>
            </a:r>
          </a:p>
          <a:p>
            <a:pPr indent="-228600" lvl="0" marL="457200" rtl="0">
              <a:spcBef>
                <a:spcPts val="0"/>
              </a:spcBef>
            </a:pPr>
            <a:r>
              <a:rPr lang="en"/>
              <a:t>Size limited to ¼ of chunk size</a:t>
            </a:r>
          </a:p>
          <a:p>
            <a:pPr indent="-228600" lvl="1" marL="914400">
              <a:spcBef>
                <a:spcPts val="0"/>
              </a:spcBef>
            </a:pPr>
            <a:r>
              <a:rPr lang="en"/>
              <a:t>Minimizes worst case of new chunks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Atomic Record Appends</a:t>
            </a:r>
          </a:p>
        </p:txBody>
      </p:sp>
      <p:sp>
        <p:nvSpPr>
          <p:cNvPr id="308" name="Shape 308"/>
          <p:cNvSpPr txBox="1"/>
          <p:nvPr>
            <p:ph idx="1" type="body"/>
          </p:nvPr>
        </p:nvSpPr>
        <p:spPr>
          <a:xfrm>
            <a:off x="893700" y="1818500"/>
            <a:ext cx="7323000" cy="4736400"/>
          </a:xfrm>
          <a:prstGeom prst="rect">
            <a:avLst/>
          </a:prstGeom>
        </p:spPr>
        <p:txBody>
          <a:bodyPr anchorCtr="0" anchor="t" bIns="91425" lIns="91425" rIns="91425" wrap="square" tIns="91425">
            <a:noAutofit/>
          </a:bodyPr>
          <a:lstStyle/>
          <a:p>
            <a:pPr indent="-419100" lvl="0" marL="457200" marR="0" rtl="0" algn="l">
              <a:lnSpc>
                <a:spcPct val="115000"/>
              </a:lnSpc>
              <a:spcBef>
                <a:spcPts val="600"/>
              </a:spcBef>
              <a:spcAft>
                <a:spcPts val="0"/>
              </a:spcAft>
              <a:buClr>
                <a:srgbClr val="677480"/>
              </a:buClr>
              <a:buSzPct val="100000"/>
              <a:buFont typeface="Lato"/>
            </a:pPr>
            <a:r>
              <a:rPr lang="en"/>
              <a:t>Primary applies locally and tells Secondaries to as well</a:t>
            </a:r>
          </a:p>
          <a:p>
            <a:pPr indent="-228600" lvl="0" marL="457200" marR="0" rtl="0" algn="l">
              <a:lnSpc>
                <a:spcPct val="115000"/>
              </a:lnSpc>
              <a:spcBef>
                <a:spcPts val="600"/>
              </a:spcBef>
              <a:spcAft>
                <a:spcPts val="0"/>
              </a:spcAft>
            </a:pPr>
            <a:r>
              <a:rPr lang="en"/>
              <a:t>Any failures client needs to retry</a:t>
            </a:r>
          </a:p>
          <a:p>
            <a:pPr indent="-228600" lvl="0" marL="457200" marR="0" rtl="0" algn="l">
              <a:lnSpc>
                <a:spcPct val="115000"/>
              </a:lnSpc>
              <a:spcBef>
                <a:spcPts val="600"/>
              </a:spcBef>
              <a:spcAft>
                <a:spcPts val="0"/>
              </a:spcAft>
            </a:pPr>
            <a:r>
              <a:rPr lang="en"/>
              <a:t>Replicas may have duplicate records or differing data</a:t>
            </a:r>
          </a:p>
          <a:p>
            <a:pPr indent="-228600" lvl="0" marL="457200" marR="0" rtl="0" algn="l">
              <a:lnSpc>
                <a:spcPct val="115000"/>
              </a:lnSpc>
              <a:spcBef>
                <a:spcPts val="600"/>
              </a:spcBef>
              <a:spcAft>
                <a:spcPts val="0"/>
              </a:spcAft>
            </a:pPr>
            <a:r>
              <a:rPr lang="en"/>
              <a:t>GFS does not </a:t>
            </a:r>
            <a:r>
              <a:rPr lang="en"/>
              <a:t>guarantee bitwise replicas</a:t>
            </a:r>
          </a:p>
          <a:p>
            <a:pPr indent="-228600" lvl="0" marL="457200" rtl="0">
              <a:lnSpc>
                <a:spcPct val="115000"/>
              </a:lnSpc>
              <a:spcBef>
                <a:spcPts val="0"/>
              </a:spcBef>
            </a:pPr>
            <a:r>
              <a:rPr lang="en"/>
              <a:t>Guarantees data is written at least once anatomically</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Snapshot</a:t>
            </a:r>
          </a:p>
        </p:txBody>
      </p:sp>
      <p:sp>
        <p:nvSpPr>
          <p:cNvPr id="314" name="Shape 314"/>
          <p:cNvSpPr txBox="1"/>
          <p:nvPr>
            <p:ph idx="1" type="body"/>
          </p:nvPr>
        </p:nvSpPr>
        <p:spPr>
          <a:xfrm>
            <a:off x="893700" y="1831450"/>
            <a:ext cx="7366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1000"/>
              </a:spcAft>
            </a:pPr>
            <a:r>
              <a:rPr lang="en"/>
              <a:t>Duplicates a file or a folder tree</a:t>
            </a:r>
          </a:p>
          <a:p>
            <a:pPr indent="-228600" lvl="1" marL="914400" rtl="0">
              <a:lnSpc>
                <a:spcPct val="115000"/>
              </a:lnSpc>
              <a:spcBef>
                <a:spcPts val="0"/>
              </a:spcBef>
              <a:spcAft>
                <a:spcPts val="1000"/>
              </a:spcAft>
            </a:pPr>
            <a:r>
              <a:rPr lang="en"/>
              <a:t>Revokes all leases in snapshot</a:t>
            </a:r>
          </a:p>
          <a:p>
            <a:pPr indent="-228600" lvl="1" marL="914400" rtl="0">
              <a:lnSpc>
                <a:spcPct val="115000"/>
              </a:lnSpc>
              <a:spcBef>
                <a:spcPts val="0"/>
              </a:spcBef>
              <a:spcAft>
                <a:spcPts val="1000"/>
              </a:spcAft>
            </a:pPr>
            <a:r>
              <a:rPr lang="en"/>
              <a:t>Clones file/directory’s metadata</a:t>
            </a:r>
          </a:p>
          <a:p>
            <a:pPr indent="-228600" lvl="0" marL="457200" rtl="0">
              <a:lnSpc>
                <a:spcPct val="115000"/>
              </a:lnSpc>
              <a:spcBef>
                <a:spcPts val="0"/>
              </a:spcBef>
              <a:spcAft>
                <a:spcPts val="1000"/>
              </a:spcAft>
            </a:pPr>
            <a:r>
              <a:rPr lang="en"/>
              <a:t>Uses Copy-on-write to minimize duplicates</a:t>
            </a:r>
          </a:p>
          <a:p>
            <a:pPr indent="-228600" lvl="0" marL="457200" rtl="0">
              <a:lnSpc>
                <a:spcPct val="115000"/>
              </a:lnSpc>
              <a:spcBef>
                <a:spcPts val="0"/>
              </a:spcBef>
              <a:spcAft>
                <a:spcPts val="1000"/>
              </a:spcAft>
            </a:pPr>
            <a:r>
              <a:rPr lang="en"/>
              <a:t>Uses chunk has </a:t>
            </a:r>
            <a:r>
              <a:rPr lang="en"/>
              <a:t>reference</a:t>
            </a:r>
            <a:r>
              <a:rPr lang="en"/>
              <a:t> count to detect when to copy on write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Background </a:t>
            </a:r>
          </a:p>
        </p:txBody>
      </p:sp>
      <p:sp>
        <p:nvSpPr>
          <p:cNvPr id="95" name="Shape 95"/>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Distributed File System created by Google to provide efficient and reliable access to data to their applications</a:t>
            </a:r>
          </a:p>
          <a:p>
            <a:pPr indent="-228600" lvl="0" marL="457200">
              <a:lnSpc>
                <a:spcPct val="115000"/>
              </a:lnSpc>
              <a:spcBef>
                <a:spcPts val="0"/>
              </a:spcBef>
            </a:pPr>
            <a:r>
              <a:rPr lang="en"/>
              <a:t>Since paper was written, a more up to date version of GFS code named Colossus was released in 2010</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ctrTitle"/>
          </p:nvPr>
        </p:nvSpPr>
        <p:spPr>
          <a:xfrm>
            <a:off x="685800" y="2111123"/>
            <a:ext cx="7772400" cy="1546499"/>
          </a:xfrm>
          <a:prstGeom prst="rect">
            <a:avLst/>
          </a:prstGeom>
        </p:spPr>
        <p:txBody>
          <a:bodyPr anchorCtr="0" anchor="b" bIns="91425" lIns="91425" rIns="91425" wrap="square" tIns="91425">
            <a:noAutofit/>
          </a:bodyPr>
          <a:lstStyle/>
          <a:p>
            <a:pPr lvl="0">
              <a:spcBef>
                <a:spcPts val="0"/>
              </a:spcBef>
              <a:buNone/>
            </a:pPr>
            <a:r>
              <a:rPr lang="en"/>
              <a:t>Master Operation</a:t>
            </a:r>
          </a:p>
        </p:txBody>
      </p:sp>
      <p:sp>
        <p:nvSpPr>
          <p:cNvPr id="320" name="Shape 320"/>
          <p:cNvSpPr txBox="1"/>
          <p:nvPr>
            <p:ph idx="1" type="subTitle"/>
          </p:nvPr>
        </p:nvSpPr>
        <p:spPr>
          <a:xfrm>
            <a:off x="685800" y="3786737"/>
            <a:ext cx="7772400" cy="104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Namespace Management &amp; Locking</a:t>
            </a:r>
          </a:p>
        </p:txBody>
      </p:sp>
      <p:sp>
        <p:nvSpPr>
          <p:cNvPr id="326" name="Shape 326"/>
          <p:cNvSpPr txBox="1"/>
          <p:nvPr>
            <p:ph idx="1" type="body"/>
          </p:nvPr>
        </p:nvSpPr>
        <p:spPr>
          <a:xfrm>
            <a:off x="893700" y="1831450"/>
            <a:ext cx="73107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Master operations can take time</a:t>
            </a:r>
          </a:p>
          <a:p>
            <a:pPr indent="-228600" lvl="1" marL="914400" rtl="0">
              <a:lnSpc>
                <a:spcPct val="115000"/>
              </a:lnSpc>
              <a:spcBef>
                <a:spcPts val="0"/>
              </a:spcBef>
            </a:pPr>
            <a:r>
              <a:rPr lang="en"/>
              <a:t>Snapshots, renames, delete</a:t>
            </a:r>
          </a:p>
          <a:p>
            <a:pPr indent="-228600" lvl="0" marL="457200" rtl="0">
              <a:lnSpc>
                <a:spcPct val="115000"/>
              </a:lnSpc>
              <a:spcBef>
                <a:spcPts val="0"/>
              </a:spcBef>
            </a:pPr>
            <a:r>
              <a:rPr lang="en"/>
              <a:t>Locks over namespaces to ensure ordering</a:t>
            </a:r>
          </a:p>
          <a:p>
            <a:pPr indent="-228600" lvl="0" marL="457200" rtl="0">
              <a:lnSpc>
                <a:spcPct val="115000"/>
              </a:lnSpc>
              <a:spcBef>
                <a:spcPts val="0"/>
              </a:spcBef>
            </a:pPr>
            <a:r>
              <a:rPr lang="en"/>
              <a:t>Each directory and file has a Read-Write lock</a:t>
            </a:r>
          </a:p>
          <a:p>
            <a:pPr indent="-228600" lvl="0" marL="457200">
              <a:lnSpc>
                <a:spcPct val="115000"/>
              </a:lnSpc>
              <a:spcBef>
                <a:spcPts val="0"/>
              </a:spcBef>
            </a:pPr>
            <a:r>
              <a:rPr lang="en"/>
              <a:t>Prevents </a:t>
            </a:r>
            <a:r>
              <a:rPr lang="en"/>
              <a:t>moves, renames, deletes</a:t>
            </a:r>
            <a:r>
              <a:rPr lang="en"/>
              <a:t> on a path already being operating 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Replica Placement</a:t>
            </a:r>
          </a:p>
        </p:txBody>
      </p:sp>
      <p:sp>
        <p:nvSpPr>
          <p:cNvPr id="332" name="Shape 33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Chunk replication policy ensures,</a:t>
            </a:r>
          </a:p>
          <a:p>
            <a:pPr indent="-228600" lvl="1" marL="914400" rtl="0">
              <a:lnSpc>
                <a:spcPct val="115000"/>
              </a:lnSpc>
              <a:spcBef>
                <a:spcPts val="0"/>
              </a:spcBef>
            </a:pPr>
            <a:r>
              <a:rPr lang="en"/>
              <a:t>Data reliability</a:t>
            </a:r>
          </a:p>
          <a:p>
            <a:pPr indent="-228600" lvl="1" marL="914400" rtl="0">
              <a:lnSpc>
                <a:spcPct val="115000"/>
              </a:lnSpc>
              <a:spcBef>
                <a:spcPts val="0"/>
              </a:spcBef>
            </a:pPr>
            <a:r>
              <a:rPr lang="en"/>
              <a:t>Data a</a:t>
            </a:r>
            <a:r>
              <a:rPr lang="en"/>
              <a:t>vailability</a:t>
            </a:r>
          </a:p>
          <a:p>
            <a:pPr indent="-228600" lvl="0" marL="457200" rtl="0">
              <a:lnSpc>
                <a:spcPct val="115000"/>
              </a:lnSpc>
              <a:spcBef>
                <a:spcPts val="0"/>
              </a:spcBef>
            </a:pPr>
            <a:r>
              <a:rPr lang="en"/>
              <a:t>Can be configured per-namespace</a:t>
            </a:r>
          </a:p>
          <a:p>
            <a:pPr indent="-228600" lvl="0" marL="457200" rtl="0">
              <a:lnSpc>
                <a:spcPct val="115000"/>
              </a:lnSpc>
              <a:spcBef>
                <a:spcPts val="0"/>
              </a:spcBef>
            </a:pPr>
            <a:r>
              <a:rPr lang="en"/>
              <a:t>Spread </a:t>
            </a:r>
            <a:r>
              <a:rPr lang="en"/>
              <a:t>across</a:t>
            </a:r>
            <a:r>
              <a:rPr lang="en"/>
              <a:t> racks ensures,</a:t>
            </a:r>
          </a:p>
          <a:p>
            <a:pPr indent="-228600" lvl="1" marL="914400" rtl="0">
              <a:lnSpc>
                <a:spcPct val="115000"/>
              </a:lnSpc>
              <a:spcBef>
                <a:spcPts val="0"/>
              </a:spcBef>
            </a:pPr>
            <a:r>
              <a:rPr lang="en"/>
              <a:t>Resistance to failure of shared resource (rack power, network, etc.)</a:t>
            </a:r>
          </a:p>
          <a:p>
            <a:pPr indent="-228600" lvl="1" marL="914400" rtl="0">
              <a:lnSpc>
                <a:spcPct val="150000"/>
              </a:lnSpc>
              <a:spcBef>
                <a:spcPts val="0"/>
              </a:spcBef>
            </a:pPr>
            <a:r>
              <a:rPr lang="en"/>
              <a:t>More aggregate network bandwidth over multiple racks</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Chunk Creation</a:t>
            </a:r>
          </a:p>
        </p:txBody>
      </p:sp>
      <p:sp>
        <p:nvSpPr>
          <p:cNvPr id="338" name="Shape 338"/>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Place new chunks on machines with below average disk usage</a:t>
            </a:r>
          </a:p>
          <a:p>
            <a:pPr indent="-228600" lvl="0" marL="457200" rtl="0">
              <a:spcBef>
                <a:spcPts val="0"/>
              </a:spcBef>
            </a:pPr>
            <a:r>
              <a:rPr lang="en"/>
              <a:t>Limit “recent” creation of chunks onto a machine</a:t>
            </a:r>
          </a:p>
          <a:p>
            <a:pPr indent="-228600" lvl="1" marL="914400" rtl="0">
              <a:spcBef>
                <a:spcPts val="0"/>
              </a:spcBef>
            </a:pPr>
            <a:r>
              <a:rPr lang="en"/>
              <a:t>Creating a chunk has an </a:t>
            </a:r>
            <a:r>
              <a:rPr lang="en"/>
              <a:t>associated write, high network and disk usage</a:t>
            </a:r>
          </a:p>
          <a:p>
            <a:pPr indent="-228600" lvl="0" marL="457200">
              <a:spcBef>
                <a:spcPts val="0"/>
              </a:spcBef>
            </a:pPr>
            <a:r>
              <a:rPr lang="en"/>
              <a:t>Spread across racks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Re-replication</a:t>
            </a:r>
          </a:p>
        </p:txBody>
      </p:sp>
      <p:sp>
        <p:nvSpPr>
          <p:cNvPr id="344" name="Shape 344"/>
          <p:cNvSpPr txBox="1"/>
          <p:nvPr>
            <p:ph idx="1" type="body"/>
          </p:nvPr>
        </p:nvSpPr>
        <p:spPr>
          <a:xfrm>
            <a:off x="893700" y="1831450"/>
            <a:ext cx="7310700" cy="4736400"/>
          </a:xfrm>
          <a:prstGeom prst="rect">
            <a:avLst/>
          </a:prstGeom>
        </p:spPr>
        <p:txBody>
          <a:bodyPr anchorCtr="0" anchor="t" bIns="91425" lIns="91425" rIns="91425" wrap="square" tIns="91425">
            <a:noAutofit/>
          </a:bodyPr>
          <a:lstStyle/>
          <a:p>
            <a:pPr indent="-228600" lvl="0" marL="457200" rtl="0">
              <a:spcBef>
                <a:spcPts val="0"/>
              </a:spcBef>
            </a:pPr>
            <a:r>
              <a:rPr lang="en"/>
              <a:t>Occurs when replica count falls below target</a:t>
            </a:r>
          </a:p>
          <a:p>
            <a:pPr indent="-228600" lvl="0" marL="457200" rtl="0">
              <a:spcBef>
                <a:spcPts val="0"/>
              </a:spcBef>
            </a:pPr>
            <a:r>
              <a:rPr lang="en"/>
              <a:t>Prioritizes on:</a:t>
            </a:r>
          </a:p>
          <a:p>
            <a:pPr indent="-228600" lvl="1" marL="914400" rtl="0">
              <a:spcBef>
                <a:spcPts val="0"/>
              </a:spcBef>
            </a:pPr>
            <a:r>
              <a:rPr lang="en"/>
              <a:t>Chunks with smallest count,</a:t>
            </a:r>
          </a:p>
          <a:p>
            <a:pPr indent="-228600" lvl="1" marL="914400" rtl="0">
              <a:spcBef>
                <a:spcPts val="0"/>
              </a:spcBef>
            </a:pPr>
            <a:r>
              <a:rPr lang="en"/>
              <a:t>If the chunks are currently in use, “live” chunks,</a:t>
            </a:r>
          </a:p>
          <a:p>
            <a:pPr indent="-228600" lvl="1" marL="914400" rtl="0">
              <a:spcBef>
                <a:spcPts val="0"/>
              </a:spcBef>
            </a:pPr>
            <a:r>
              <a:rPr lang="en"/>
              <a:t>Chunks the client is waiting on</a:t>
            </a:r>
          </a:p>
          <a:p>
            <a:pPr indent="-228600" lvl="0" marL="457200" rtl="0">
              <a:spcBef>
                <a:spcPts val="0"/>
              </a:spcBef>
            </a:pPr>
            <a:r>
              <a:rPr lang="en"/>
              <a:t>Master instructs replicas to clone chunks from a valid replica</a:t>
            </a:r>
          </a:p>
          <a:p>
            <a:pPr indent="-228600" lvl="0" marL="457200" rtl="0">
              <a:spcBef>
                <a:spcPts val="0"/>
              </a:spcBef>
            </a:pPr>
            <a:r>
              <a:rPr lang="en"/>
              <a:t>Throttles clone reads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Rebalancing</a:t>
            </a:r>
          </a:p>
        </p:txBody>
      </p:sp>
      <p:sp>
        <p:nvSpPr>
          <p:cNvPr id="350" name="Shape 350"/>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50000"/>
              </a:lnSpc>
              <a:spcBef>
                <a:spcPts val="0"/>
              </a:spcBef>
            </a:pPr>
            <a:r>
              <a:rPr lang="en"/>
              <a:t>Moves replicas to improve disk and load</a:t>
            </a:r>
          </a:p>
          <a:p>
            <a:pPr indent="-228600" lvl="0" marL="457200" rtl="0">
              <a:lnSpc>
                <a:spcPct val="150000"/>
              </a:lnSpc>
              <a:spcBef>
                <a:spcPts val="0"/>
              </a:spcBef>
            </a:pPr>
            <a:r>
              <a:rPr lang="en"/>
              <a:t>Moves from machines with higher than average usage</a:t>
            </a:r>
          </a:p>
          <a:p>
            <a:pPr indent="-228600" lvl="0" marL="457200" rtl="0">
              <a:lnSpc>
                <a:spcPct val="150000"/>
              </a:lnSpc>
              <a:spcBef>
                <a:spcPts val="0"/>
              </a:spcBef>
            </a:pPr>
            <a:r>
              <a:rPr lang="en"/>
              <a:t>Gradually fills up new machines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Garbage Collection</a:t>
            </a:r>
          </a:p>
        </p:txBody>
      </p:sp>
      <p:sp>
        <p:nvSpPr>
          <p:cNvPr id="356" name="Shape 356"/>
          <p:cNvSpPr txBox="1"/>
          <p:nvPr>
            <p:ph idx="1" type="body"/>
          </p:nvPr>
        </p:nvSpPr>
        <p:spPr>
          <a:xfrm>
            <a:off x="893700" y="1831450"/>
            <a:ext cx="7333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GFS does not </a:t>
            </a:r>
            <a:r>
              <a:rPr lang="en"/>
              <a:t>immediately</a:t>
            </a:r>
            <a:r>
              <a:rPr lang="en"/>
              <a:t> reclaim disk space on delete</a:t>
            </a:r>
          </a:p>
          <a:p>
            <a:pPr indent="-228600" lvl="0" marL="457200" rtl="0">
              <a:lnSpc>
                <a:spcPct val="115000"/>
              </a:lnSpc>
              <a:spcBef>
                <a:spcPts val="0"/>
              </a:spcBef>
            </a:pPr>
            <a:r>
              <a:rPr lang="en"/>
              <a:t>“Delete” renames to hidden name including a timestamp</a:t>
            </a:r>
          </a:p>
          <a:p>
            <a:pPr indent="-228600" lvl="0" marL="457200" rtl="0">
              <a:lnSpc>
                <a:spcPct val="115000"/>
              </a:lnSpc>
              <a:spcBef>
                <a:spcPts val="0"/>
              </a:spcBef>
            </a:pPr>
            <a:r>
              <a:rPr lang="en"/>
              <a:t>Allows to un-“delete” with a rename</a:t>
            </a:r>
          </a:p>
          <a:p>
            <a:pPr indent="-228600" lvl="0" marL="457200">
              <a:lnSpc>
                <a:spcPct val="115000"/>
              </a:lnSpc>
              <a:spcBef>
                <a:spcPts val="0"/>
              </a:spcBef>
            </a:pPr>
            <a:r>
              <a:rPr lang="en"/>
              <a:t>Master cleans up files with timestamps that have lapsed</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Garbage Collection</a:t>
            </a:r>
          </a:p>
        </p:txBody>
      </p:sp>
      <p:sp>
        <p:nvSpPr>
          <p:cNvPr id="362" name="Shape 362"/>
          <p:cNvSpPr txBox="1"/>
          <p:nvPr>
            <p:ph idx="1" type="body"/>
          </p:nvPr>
        </p:nvSpPr>
        <p:spPr>
          <a:xfrm>
            <a:off x="893700" y="1831450"/>
            <a:ext cx="7333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Master deletes metadata about deleted files</a:t>
            </a:r>
          </a:p>
          <a:p>
            <a:pPr indent="-228600" lvl="1" marL="914400" rtl="0">
              <a:lnSpc>
                <a:spcPct val="115000"/>
              </a:lnSpc>
              <a:spcBef>
                <a:spcPts val="0"/>
              </a:spcBef>
            </a:pPr>
            <a:r>
              <a:rPr lang="en"/>
              <a:t>Scans and </a:t>
            </a:r>
            <a:r>
              <a:rPr lang="en"/>
              <a:t>identifies</a:t>
            </a:r>
            <a:r>
              <a:rPr lang="en"/>
              <a:t> orphaned chunks that are also </a:t>
            </a:r>
            <a:r>
              <a:rPr lang="en"/>
              <a:t>erased</a:t>
            </a:r>
          </a:p>
          <a:p>
            <a:pPr indent="-228600" lvl="0" marL="457200" rtl="0">
              <a:lnSpc>
                <a:spcPct val="115000"/>
              </a:lnSpc>
              <a:spcBef>
                <a:spcPts val="0"/>
              </a:spcBef>
            </a:pPr>
            <a:r>
              <a:rPr lang="en"/>
              <a:t>Replicas inform Master what chunks has</a:t>
            </a:r>
          </a:p>
          <a:p>
            <a:pPr indent="-228600" lvl="0" marL="457200" rtl="0">
              <a:lnSpc>
                <a:spcPct val="115000"/>
              </a:lnSpc>
              <a:spcBef>
                <a:spcPts val="0"/>
              </a:spcBef>
            </a:pPr>
            <a:r>
              <a:rPr lang="en"/>
              <a:t>Master informs replicas what chunks are no longer needed</a:t>
            </a:r>
          </a:p>
          <a:p>
            <a:pPr indent="-228600" lvl="0" marL="457200" rtl="0">
              <a:lnSpc>
                <a:spcPct val="115000"/>
              </a:lnSpc>
              <a:spcBef>
                <a:spcPts val="0"/>
              </a:spcBef>
            </a:pPr>
            <a:r>
              <a:rPr lang="en"/>
              <a:t>Replica lazily deletes orphaned chunks from disk</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Garbage Collection</a:t>
            </a:r>
          </a:p>
        </p:txBody>
      </p:sp>
      <p:sp>
        <p:nvSpPr>
          <p:cNvPr id="368" name="Shape 368"/>
          <p:cNvSpPr txBox="1"/>
          <p:nvPr>
            <p:ph idx="1" type="body"/>
          </p:nvPr>
        </p:nvSpPr>
        <p:spPr>
          <a:xfrm>
            <a:off x="893700" y="1831450"/>
            <a:ext cx="7333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Any chunk unknown to Master is garbage</a:t>
            </a:r>
          </a:p>
          <a:p>
            <a:pPr indent="-228600" lvl="0" marL="457200" rtl="0">
              <a:lnSpc>
                <a:spcPct val="115000"/>
              </a:lnSpc>
              <a:spcBef>
                <a:spcPts val="0"/>
              </a:spcBef>
            </a:pPr>
            <a:r>
              <a:rPr lang="en"/>
              <a:t>Less errors than commands to delete chunks</a:t>
            </a:r>
          </a:p>
          <a:p>
            <a:pPr indent="-228600" lvl="0" marL="457200" rtl="0">
              <a:lnSpc>
                <a:spcPct val="115000"/>
              </a:lnSpc>
              <a:spcBef>
                <a:spcPts val="0"/>
              </a:spcBef>
            </a:pPr>
            <a:r>
              <a:rPr lang="en"/>
              <a:t>Storage </a:t>
            </a:r>
            <a:r>
              <a:rPr lang="en"/>
              <a:t>reclamation</a:t>
            </a:r>
            <a:r>
              <a:rPr lang="en"/>
              <a:t> is background operation</a:t>
            </a:r>
          </a:p>
          <a:p>
            <a:pPr indent="-228600" lvl="0" marL="457200" rtl="0">
              <a:lnSpc>
                <a:spcPct val="115000"/>
              </a:lnSpc>
              <a:spcBef>
                <a:spcPts val="0"/>
              </a:spcBef>
            </a:pPr>
            <a:r>
              <a:rPr lang="en"/>
              <a:t>Namespaces can be configured for quick deletes, e.g. double “delete”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Stale Replica Detection</a:t>
            </a:r>
          </a:p>
        </p:txBody>
      </p:sp>
      <p:sp>
        <p:nvSpPr>
          <p:cNvPr id="374" name="Shape 374"/>
          <p:cNvSpPr txBox="1"/>
          <p:nvPr>
            <p:ph idx="1" type="body"/>
          </p:nvPr>
        </p:nvSpPr>
        <p:spPr>
          <a:xfrm>
            <a:off x="893700" y="1831450"/>
            <a:ext cx="7333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Chunks can become stale if it misses mutation while down</a:t>
            </a:r>
          </a:p>
          <a:p>
            <a:pPr indent="-228600" lvl="0" marL="457200" rtl="0">
              <a:lnSpc>
                <a:spcPct val="115000"/>
              </a:lnSpc>
              <a:spcBef>
                <a:spcPts val="0"/>
              </a:spcBef>
            </a:pPr>
            <a:r>
              <a:rPr lang="en"/>
              <a:t>Each chunk has a version number</a:t>
            </a:r>
          </a:p>
          <a:p>
            <a:pPr indent="-228600" lvl="0" marL="457200" rtl="0">
              <a:lnSpc>
                <a:spcPct val="115000"/>
              </a:lnSpc>
              <a:spcBef>
                <a:spcPts val="0"/>
              </a:spcBef>
            </a:pPr>
            <a:r>
              <a:rPr lang="en"/>
              <a:t>Increments</a:t>
            </a:r>
            <a:r>
              <a:rPr lang="en"/>
              <a:t> on granting a lease</a:t>
            </a:r>
          </a:p>
          <a:p>
            <a:pPr indent="-228600" lvl="0" marL="457200" rtl="0">
              <a:lnSpc>
                <a:spcPct val="115000"/>
              </a:lnSpc>
              <a:spcBef>
                <a:spcPts val="0"/>
              </a:spcBef>
            </a:pPr>
            <a:r>
              <a:rPr lang="en"/>
              <a:t>Maintained in Master metadata and on replica’s disk</a:t>
            </a:r>
          </a:p>
          <a:p>
            <a:pPr lvl="0" rtl="0">
              <a:lnSpc>
                <a:spcPct val="115000"/>
              </a:lnSpc>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GFS Goals</a:t>
            </a:r>
          </a:p>
        </p:txBody>
      </p:sp>
      <p:sp>
        <p:nvSpPr>
          <p:cNvPr id="101" name="Shape 101"/>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Same goals as every other distributed file system</a:t>
            </a:r>
          </a:p>
          <a:p>
            <a:pPr indent="-228600" lvl="0" marL="457200" rtl="0">
              <a:lnSpc>
                <a:spcPct val="115000"/>
              </a:lnSpc>
              <a:spcBef>
                <a:spcPts val="0"/>
              </a:spcBef>
            </a:pPr>
            <a:r>
              <a:rPr lang="en"/>
              <a:t>Meet rapidly growing demands of Google’s data processing needs.</a:t>
            </a:r>
          </a:p>
          <a:p>
            <a:pPr indent="-228600" lvl="0" marL="457200">
              <a:lnSpc>
                <a:spcPct val="115000"/>
              </a:lnSpc>
              <a:spcBef>
                <a:spcPts val="0"/>
              </a:spcBef>
            </a:pPr>
            <a:r>
              <a:rPr lang="en"/>
              <a:t>Design has been driven by key observations by both future and anticipated work</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Stale Replica Detection</a:t>
            </a:r>
          </a:p>
        </p:txBody>
      </p:sp>
      <p:sp>
        <p:nvSpPr>
          <p:cNvPr id="380" name="Shape 380"/>
          <p:cNvSpPr txBox="1"/>
          <p:nvPr>
            <p:ph idx="1" type="body"/>
          </p:nvPr>
        </p:nvSpPr>
        <p:spPr>
          <a:xfrm>
            <a:off x="893700" y="1831450"/>
            <a:ext cx="73335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Detecting stale chunks</a:t>
            </a:r>
          </a:p>
          <a:p>
            <a:pPr indent="-228600" lvl="1" marL="914400" rtl="0">
              <a:lnSpc>
                <a:spcPct val="115000"/>
              </a:lnSpc>
              <a:spcBef>
                <a:spcPts val="0"/>
              </a:spcBef>
            </a:pPr>
            <a:r>
              <a:rPr lang="en"/>
              <a:t>Is stale if Master’s version is greater</a:t>
            </a:r>
          </a:p>
          <a:p>
            <a:pPr indent="-228600" lvl="1" marL="914400" rtl="0">
              <a:lnSpc>
                <a:spcPct val="115000"/>
              </a:lnSpc>
              <a:spcBef>
                <a:spcPts val="0"/>
              </a:spcBef>
            </a:pPr>
            <a:r>
              <a:rPr lang="en"/>
              <a:t>Master accepts </a:t>
            </a:r>
            <a:r>
              <a:rPr lang="en"/>
              <a:t>greater</a:t>
            </a:r>
            <a:r>
              <a:rPr lang="en"/>
              <a:t> version than its own, assumes it failed during a write</a:t>
            </a:r>
          </a:p>
          <a:p>
            <a:pPr indent="-228600" lvl="0" marL="457200" rtl="0">
              <a:lnSpc>
                <a:spcPct val="115000"/>
              </a:lnSpc>
              <a:spcBef>
                <a:spcPts val="0"/>
              </a:spcBef>
            </a:pPr>
            <a:r>
              <a:rPr lang="en"/>
              <a:t>Stale replicas are garbage collected</a:t>
            </a:r>
          </a:p>
          <a:p>
            <a:pPr indent="-228600" lvl="0" marL="457200" rtl="0">
              <a:lnSpc>
                <a:spcPct val="115000"/>
              </a:lnSpc>
              <a:spcBef>
                <a:spcPts val="0"/>
              </a:spcBef>
            </a:pPr>
            <a:r>
              <a:rPr lang="en"/>
              <a:t>Clients are given chunk versions on to verify what chunks it is querying</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ctrTitle"/>
          </p:nvPr>
        </p:nvSpPr>
        <p:spPr>
          <a:xfrm>
            <a:off x="685800" y="2111123"/>
            <a:ext cx="7772400" cy="1546499"/>
          </a:xfrm>
          <a:prstGeom prst="rect">
            <a:avLst/>
          </a:prstGeom>
        </p:spPr>
        <p:txBody>
          <a:bodyPr anchorCtr="0" anchor="b" bIns="91425" lIns="91425" rIns="91425" wrap="square" tIns="91425">
            <a:noAutofit/>
          </a:bodyPr>
          <a:lstStyle/>
          <a:p>
            <a:pPr lvl="0" rtl="0">
              <a:spcBef>
                <a:spcPts val="0"/>
              </a:spcBef>
              <a:buNone/>
            </a:pPr>
            <a:r>
              <a:rPr lang="en"/>
              <a:t>Fault Tolerrance</a:t>
            </a:r>
          </a:p>
        </p:txBody>
      </p:sp>
      <p:sp>
        <p:nvSpPr>
          <p:cNvPr id="386" name="Shape 386"/>
          <p:cNvSpPr txBox="1"/>
          <p:nvPr>
            <p:ph idx="1" type="subTitle"/>
          </p:nvPr>
        </p:nvSpPr>
        <p:spPr>
          <a:xfrm>
            <a:off x="685800" y="3786737"/>
            <a:ext cx="7772400" cy="1046400"/>
          </a:xfrm>
          <a:prstGeom prst="rect">
            <a:avLst/>
          </a:prstGeom>
        </p:spPr>
        <p:txBody>
          <a:bodyPr anchorCtr="0" anchor="t" bIns="91425" lIns="91425" rIns="91425" wrap="square" tIns="91425">
            <a:noAutofit/>
          </a:bodyPr>
          <a:lstStyle/>
          <a:p>
            <a:pPr lvl="0" rtl="0">
              <a:spcBef>
                <a:spcPts val="0"/>
              </a:spcBef>
              <a:buNone/>
            </a:pPr>
            <a:r>
              <a:rPr lang="en"/>
              <a:t>Joely Huang</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High Availability</a:t>
            </a:r>
          </a:p>
        </p:txBody>
      </p:sp>
      <p:sp>
        <p:nvSpPr>
          <p:cNvPr id="392" name="Shape 39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Fast Recovery</a:t>
            </a:r>
          </a:p>
          <a:p>
            <a:pPr lvl="0" rtl="0">
              <a:spcBef>
                <a:spcPts val="0"/>
              </a:spcBef>
              <a:buNone/>
            </a:pPr>
            <a:r>
              <a:t/>
            </a:r>
            <a:endParaRPr/>
          </a:p>
          <a:p>
            <a:pPr indent="-228600" lvl="0" marL="457200" rtl="0">
              <a:spcBef>
                <a:spcPts val="0"/>
              </a:spcBef>
            </a:pPr>
            <a:r>
              <a:rPr lang="en"/>
              <a:t>Chunk Replication</a:t>
            </a:r>
          </a:p>
          <a:p>
            <a:pPr lvl="0" rtl="0">
              <a:spcBef>
                <a:spcPts val="0"/>
              </a:spcBef>
              <a:buNone/>
            </a:pPr>
            <a:r>
              <a:t/>
            </a:r>
            <a:endParaRPr/>
          </a:p>
          <a:p>
            <a:pPr indent="-228600" lvl="0" marL="457200">
              <a:spcBef>
                <a:spcPts val="0"/>
              </a:spcBef>
            </a:pPr>
            <a:r>
              <a:rPr lang="en"/>
              <a:t>Master Replication</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Shape 397"/>
          <p:cNvPicPr preferRelativeResize="0"/>
          <p:nvPr/>
        </p:nvPicPr>
        <p:blipFill>
          <a:blip r:embed="rId3">
            <a:alphaModFix/>
          </a:blip>
          <a:stretch>
            <a:fillRect/>
          </a:stretch>
        </p:blipFill>
        <p:spPr>
          <a:xfrm>
            <a:off x="76550" y="1417650"/>
            <a:ext cx="9144000" cy="4800600"/>
          </a:xfrm>
          <a:prstGeom prst="rect">
            <a:avLst/>
          </a:prstGeom>
          <a:noFill/>
          <a:ln>
            <a:noFill/>
          </a:ln>
        </p:spPr>
      </p:pic>
      <p:sp>
        <p:nvSpPr>
          <p:cNvPr id="398" name="Shape 398"/>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High Availability</a:t>
            </a:r>
          </a:p>
        </p:txBody>
      </p:sp>
      <p:sp>
        <p:nvSpPr>
          <p:cNvPr id="399" name="Shape 399"/>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Data Integrity</a:t>
            </a:r>
          </a:p>
        </p:txBody>
      </p:sp>
      <p:sp>
        <p:nvSpPr>
          <p:cNvPr id="405" name="Shape 405"/>
          <p:cNvSpPr txBox="1"/>
          <p:nvPr>
            <p:ph idx="1" type="body"/>
          </p:nvPr>
        </p:nvSpPr>
        <p:spPr>
          <a:xfrm>
            <a:off x="893700" y="14176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What is Checksumming?</a:t>
            </a:r>
            <a:br>
              <a:rPr lang="en"/>
            </a:br>
          </a:p>
          <a:p>
            <a:pPr indent="-228600" lvl="0" marL="457200" rtl="0">
              <a:spcBef>
                <a:spcPts val="0"/>
              </a:spcBef>
            </a:pPr>
            <a:r>
              <a:rPr lang="en"/>
              <a:t>Chunk replicas</a:t>
            </a:r>
            <a:br>
              <a:rPr lang="en"/>
            </a:br>
          </a:p>
          <a:p>
            <a:pPr indent="-228600" lvl="0" marL="457200" rtl="0">
              <a:spcBef>
                <a:spcPts val="0"/>
              </a:spcBef>
            </a:pPr>
            <a:r>
              <a:rPr lang="en"/>
              <a:t>Read:</a:t>
            </a:r>
          </a:p>
          <a:p>
            <a:pPr indent="-228600" lvl="1" marL="914400" rtl="0">
              <a:spcBef>
                <a:spcPts val="0"/>
              </a:spcBef>
            </a:pPr>
            <a:r>
              <a:rPr lang="en"/>
              <a:t>Verify within reading range</a:t>
            </a:r>
          </a:p>
          <a:p>
            <a:pPr indent="-228600" lvl="1" marL="914400" rtl="0">
              <a:spcBef>
                <a:spcPts val="0"/>
              </a:spcBef>
            </a:pPr>
            <a:r>
              <a:rPr lang="en"/>
              <a:t>Checksum mismatch</a:t>
            </a:r>
            <a:br>
              <a:rPr lang="en"/>
            </a:br>
          </a:p>
          <a:p>
            <a:pPr indent="-228600" lvl="0" marL="457200" rtl="0">
              <a:spcBef>
                <a:spcPts val="0"/>
              </a:spcBef>
            </a:pPr>
            <a:r>
              <a:rPr lang="en"/>
              <a:t>Write:</a:t>
            </a:r>
          </a:p>
          <a:p>
            <a:pPr indent="-228600" lvl="1" marL="914400" rtl="0">
              <a:spcBef>
                <a:spcPts val="0"/>
              </a:spcBef>
            </a:pPr>
            <a:r>
              <a:rPr lang="en"/>
              <a:t>Incremental Update</a:t>
            </a:r>
            <a:br>
              <a:rPr lang="en"/>
            </a:br>
          </a:p>
          <a:p>
            <a:pPr indent="-228600" lvl="0" marL="457200">
              <a:spcBef>
                <a:spcPts val="0"/>
              </a:spcBef>
            </a:pPr>
            <a:r>
              <a:rPr lang="en"/>
              <a:t>Idle Chunk servers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Measurements - Reads</a:t>
            </a:r>
          </a:p>
        </p:txBody>
      </p:sp>
      <p:sp>
        <p:nvSpPr>
          <p:cNvPr id="411" name="Shape 411"/>
          <p:cNvSpPr txBox="1"/>
          <p:nvPr>
            <p:ph idx="1" type="body"/>
          </p:nvPr>
        </p:nvSpPr>
        <p:spPr>
          <a:xfrm>
            <a:off x="893700" y="1831450"/>
            <a:ext cx="3244200" cy="4736400"/>
          </a:xfrm>
          <a:prstGeom prst="rect">
            <a:avLst/>
          </a:prstGeom>
        </p:spPr>
        <p:txBody>
          <a:bodyPr anchorCtr="0" anchor="t" bIns="91425" lIns="91425" rIns="91425" wrap="square" tIns="91425">
            <a:noAutofit/>
          </a:bodyPr>
          <a:lstStyle/>
          <a:p>
            <a:pPr lvl="0" rtl="0">
              <a:spcBef>
                <a:spcPts val="0"/>
              </a:spcBef>
              <a:buNone/>
            </a:pPr>
            <a:r>
              <a:rPr lang="en"/>
              <a:t>Reads 4MB from a 320GB file set. </a:t>
            </a:r>
          </a:p>
          <a:p>
            <a:pPr lvl="0" rtl="0">
              <a:spcBef>
                <a:spcPts val="0"/>
              </a:spcBef>
              <a:buNone/>
            </a:pPr>
            <a:r>
              <a:t/>
            </a:r>
            <a:endParaRPr/>
          </a:p>
          <a:p>
            <a:pPr lvl="0" rtl="0">
              <a:spcBef>
                <a:spcPts val="0"/>
              </a:spcBef>
              <a:buNone/>
            </a:pPr>
            <a:r>
              <a:rPr lang="en"/>
              <a:t>Repeated 256 times, totalling to 1GB </a:t>
            </a:r>
          </a:p>
        </p:txBody>
      </p:sp>
      <p:pic>
        <p:nvPicPr>
          <p:cNvPr id="412" name="Shape 412"/>
          <p:cNvPicPr preferRelativeResize="0"/>
          <p:nvPr/>
        </p:nvPicPr>
        <p:blipFill>
          <a:blip r:embed="rId3">
            <a:alphaModFix/>
          </a:blip>
          <a:stretch>
            <a:fillRect/>
          </a:stretch>
        </p:blipFill>
        <p:spPr>
          <a:xfrm>
            <a:off x="4015487" y="1417637"/>
            <a:ext cx="4848225" cy="4867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Measurements - Writes</a:t>
            </a:r>
          </a:p>
        </p:txBody>
      </p:sp>
      <p:sp>
        <p:nvSpPr>
          <p:cNvPr id="418" name="Shape 418"/>
          <p:cNvSpPr txBox="1"/>
          <p:nvPr>
            <p:ph idx="1" type="body"/>
          </p:nvPr>
        </p:nvSpPr>
        <p:spPr>
          <a:xfrm>
            <a:off x="893700" y="1831450"/>
            <a:ext cx="3244200" cy="4736400"/>
          </a:xfrm>
          <a:prstGeom prst="rect">
            <a:avLst/>
          </a:prstGeom>
        </p:spPr>
        <p:txBody>
          <a:bodyPr anchorCtr="0" anchor="t" bIns="91425" lIns="91425" rIns="91425" wrap="square" tIns="91425">
            <a:noAutofit/>
          </a:bodyPr>
          <a:lstStyle/>
          <a:p>
            <a:pPr lvl="0" rtl="0">
              <a:spcBef>
                <a:spcPts val="0"/>
              </a:spcBef>
              <a:buNone/>
            </a:pPr>
            <a:r>
              <a:rPr lang="en"/>
              <a:t>Writes 1GB of data to a new file </a:t>
            </a:r>
          </a:p>
          <a:p>
            <a:pPr lvl="0" rtl="0">
              <a:spcBef>
                <a:spcPts val="0"/>
              </a:spcBef>
              <a:buNone/>
            </a:pPr>
            <a:r>
              <a:t/>
            </a:r>
            <a:endParaRPr/>
          </a:p>
          <a:p>
            <a:pPr lvl="0" rtl="0">
              <a:spcBef>
                <a:spcPts val="0"/>
              </a:spcBef>
              <a:buNone/>
            </a:pPr>
            <a:r>
              <a:t/>
            </a:r>
            <a:endParaRPr/>
          </a:p>
        </p:txBody>
      </p:sp>
      <p:pic>
        <p:nvPicPr>
          <p:cNvPr id="419" name="Shape 419"/>
          <p:cNvPicPr preferRelativeResize="0"/>
          <p:nvPr/>
        </p:nvPicPr>
        <p:blipFill>
          <a:blip r:embed="rId3">
            <a:alphaModFix/>
          </a:blip>
          <a:stretch>
            <a:fillRect/>
          </a:stretch>
        </p:blipFill>
        <p:spPr>
          <a:xfrm>
            <a:off x="4137900" y="1520600"/>
            <a:ext cx="4705350" cy="48577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Shape 424"/>
          <p:cNvPicPr preferRelativeResize="0"/>
          <p:nvPr/>
        </p:nvPicPr>
        <p:blipFill>
          <a:blip r:embed="rId3">
            <a:alphaModFix/>
          </a:blip>
          <a:stretch>
            <a:fillRect/>
          </a:stretch>
        </p:blipFill>
        <p:spPr>
          <a:xfrm>
            <a:off x="4190275" y="1493850"/>
            <a:ext cx="4600575" cy="4819650"/>
          </a:xfrm>
          <a:prstGeom prst="rect">
            <a:avLst/>
          </a:prstGeom>
          <a:noFill/>
          <a:ln>
            <a:noFill/>
          </a:ln>
        </p:spPr>
      </p:pic>
      <p:sp>
        <p:nvSpPr>
          <p:cNvPr id="425" name="Shape 425"/>
          <p:cNvSpPr txBox="1"/>
          <p:nvPr>
            <p:ph type="title"/>
          </p:nvPr>
        </p:nvSpPr>
        <p:spPr>
          <a:xfrm>
            <a:off x="893700" y="274650"/>
            <a:ext cx="8612700" cy="1143000"/>
          </a:xfrm>
          <a:prstGeom prst="rect">
            <a:avLst/>
          </a:prstGeom>
        </p:spPr>
        <p:txBody>
          <a:bodyPr anchorCtr="0" anchor="b" bIns="91425" lIns="91425" rIns="91425" wrap="square" tIns="91425">
            <a:noAutofit/>
          </a:bodyPr>
          <a:lstStyle/>
          <a:p>
            <a:pPr lvl="0" rtl="0">
              <a:spcBef>
                <a:spcPts val="0"/>
              </a:spcBef>
              <a:buNone/>
            </a:pPr>
            <a:r>
              <a:rPr lang="en"/>
              <a:t>Measurements - Record Append</a:t>
            </a:r>
          </a:p>
        </p:txBody>
      </p:sp>
      <p:sp>
        <p:nvSpPr>
          <p:cNvPr id="426" name="Shape 426"/>
          <p:cNvSpPr txBox="1"/>
          <p:nvPr>
            <p:ph idx="1" type="body"/>
          </p:nvPr>
        </p:nvSpPr>
        <p:spPr>
          <a:xfrm>
            <a:off x="893700" y="1831450"/>
            <a:ext cx="3244200" cy="4736400"/>
          </a:xfrm>
          <a:prstGeom prst="rect">
            <a:avLst/>
          </a:prstGeom>
        </p:spPr>
        <p:txBody>
          <a:bodyPr anchorCtr="0" anchor="t" bIns="91425" lIns="91425" rIns="91425" wrap="square" tIns="91425">
            <a:noAutofit/>
          </a:bodyPr>
          <a:lstStyle/>
          <a:p>
            <a:pPr lvl="0" rtl="0">
              <a:spcBef>
                <a:spcPts val="0"/>
              </a:spcBef>
              <a:buNone/>
            </a:pPr>
            <a:r>
              <a:rPr lang="en"/>
              <a:t>N clients append simultaneously to a single file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Real World Clusters</a:t>
            </a:r>
          </a:p>
        </p:txBody>
      </p:sp>
      <p:sp>
        <p:nvSpPr>
          <p:cNvPr id="432" name="Shape 43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Cluster A</a:t>
            </a:r>
            <a:br>
              <a:rPr lang="en"/>
            </a:br>
            <a:r>
              <a:rPr lang="en"/>
              <a:t>For R &amp; D by 100+ engineers</a:t>
            </a:r>
            <a:br>
              <a:rPr lang="en"/>
            </a:br>
          </a:p>
          <a:p>
            <a:pPr indent="-228600" lvl="0" marL="457200" rtl="0">
              <a:spcBef>
                <a:spcPts val="0"/>
              </a:spcBef>
            </a:pPr>
            <a:r>
              <a:rPr lang="en"/>
              <a:t>Cluster B</a:t>
            </a:r>
            <a:br>
              <a:rPr lang="en"/>
            </a:br>
            <a:r>
              <a:rPr lang="en"/>
              <a:t>For production data processing</a:t>
            </a:r>
            <a:br>
              <a:rPr lang="en"/>
            </a:br>
          </a:p>
          <a:p>
            <a:pPr indent="-228600" lvl="0" marL="457200">
              <a:spcBef>
                <a:spcPts val="0"/>
              </a:spcBef>
            </a:pPr>
            <a:r>
              <a:rPr lang="en"/>
              <a:t>A task consists of many processes on many machines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Real World Clusters - Storage</a:t>
            </a:r>
          </a:p>
        </p:txBody>
      </p:sp>
      <p:sp>
        <p:nvSpPr>
          <p:cNvPr id="438" name="Shape 438"/>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439" name="Shape 439"/>
          <p:cNvPicPr preferRelativeResize="0"/>
          <p:nvPr/>
        </p:nvPicPr>
        <p:blipFill>
          <a:blip r:embed="rId3">
            <a:alphaModFix/>
          </a:blip>
          <a:stretch>
            <a:fillRect/>
          </a:stretch>
        </p:blipFill>
        <p:spPr>
          <a:xfrm>
            <a:off x="447700" y="1953987"/>
            <a:ext cx="8248600" cy="3531724"/>
          </a:xfrm>
          <a:prstGeom prst="rect">
            <a:avLst/>
          </a:prstGeom>
          <a:noFill/>
          <a:ln>
            <a:noFill/>
          </a:ln>
        </p:spPr>
      </p:pic>
      <p:sp>
        <p:nvSpPr>
          <p:cNvPr id="440" name="Shape 440"/>
          <p:cNvSpPr/>
          <p:nvPr/>
        </p:nvSpPr>
        <p:spPr>
          <a:xfrm>
            <a:off x="5250650" y="2051275"/>
            <a:ext cx="3352500" cy="2235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Design Choices</a:t>
            </a:r>
          </a:p>
        </p:txBody>
      </p:sp>
      <p:sp>
        <p:nvSpPr>
          <p:cNvPr id="107" name="Shape 107"/>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buAutoNum type="arabicPeriod"/>
            </a:pPr>
            <a:r>
              <a:rPr lang="en"/>
              <a:t>Component failures are the norm rather than exception</a:t>
            </a:r>
          </a:p>
          <a:p>
            <a:pPr indent="-228600" lvl="0" marL="914400" rtl="0">
              <a:lnSpc>
                <a:spcPct val="115000"/>
              </a:lnSpc>
              <a:spcBef>
                <a:spcPts val="0"/>
              </a:spcBef>
            </a:pPr>
            <a:r>
              <a:rPr lang="en"/>
              <a:t>Constant monitoring, error detection, fault tolerance and auto recovery is key</a:t>
            </a:r>
          </a:p>
          <a:p>
            <a:pPr indent="-228600" lvl="0" marL="457200" rtl="0">
              <a:lnSpc>
                <a:spcPct val="115000"/>
              </a:lnSpc>
              <a:spcBef>
                <a:spcPts val="0"/>
              </a:spcBef>
              <a:buAutoNum type="arabicPeriod"/>
            </a:pPr>
            <a:r>
              <a:rPr lang="en"/>
              <a:t>Files are huge by traditional standards such as multi-GB files.</a:t>
            </a:r>
          </a:p>
          <a:p>
            <a:pPr lvl="0" rtl="0">
              <a:lnSpc>
                <a:spcPct val="115000"/>
              </a:lnSpc>
              <a:spcBef>
                <a:spcPts val="0"/>
              </a:spcBef>
              <a:buNone/>
            </a:pPr>
            <a:r>
              <a:t/>
            </a:r>
            <a:endParaRPr/>
          </a:p>
          <a:p>
            <a:pPr lvl="0">
              <a:lnSpc>
                <a:spcPct val="115000"/>
              </a:lnSpc>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893700" y="274650"/>
            <a:ext cx="7434000" cy="1143000"/>
          </a:xfrm>
          <a:prstGeom prst="rect">
            <a:avLst/>
          </a:prstGeom>
        </p:spPr>
        <p:txBody>
          <a:bodyPr anchorCtr="0" anchor="b" bIns="91425" lIns="91425" rIns="91425" wrap="square" tIns="91425">
            <a:noAutofit/>
          </a:bodyPr>
          <a:lstStyle/>
          <a:p>
            <a:pPr lvl="0" rtl="0">
              <a:spcBef>
                <a:spcPts val="0"/>
              </a:spcBef>
              <a:buNone/>
            </a:pPr>
            <a:r>
              <a:rPr lang="en"/>
              <a:t>Real World Clusters - Metadata</a:t>
            </a:r>
          </a:p>
        </p:txBody>
      </p:sp>
      <p:sp>
        <p:nvSpPr>
          <p:cNvPr id="446" name="Shape 446"/>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447" name="Shape 447"/>
          <p:cNvPicPr preferRelativeResize="0"/>
          <p:nvPr/>
        </p:nvPicPr>
        <p:blipFill>
          <a:blip r:embed="rId3">
            <a:alphaModFix/>
          </a:blip>
          <a:stretch>
            <a:fillRect/>
          </a:stretch>
        </p:blipFill>
        <p:spPr>
          <a:xfrm>
            <a:off x="447700" y="1953987"/>
            <a:ext cx="8248600" cy="3531724"/>
          </a:xfrm>
          <a:prstGeom prst="rect">
            <a:avLst/>
          </a:prstGeom>
          <a:noFill/>
          <a:ln>
            <a:noFill/>
          </a:ln>
        </p:spPr>
      </p:pic>
      <p:sp>
        <p:nvSpPr>
          <p:cNvPr id="448" name="Shape 448"/>
          <p:cNvSpPr/>
          <p:nvPr/>
        </p:nvSpPr>
        <p:spPr>
          <a:xfrm>
            <a:off x="5296575" y="4684250"/>
            <a:ext cx="3306600" cy="719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893700" y="274650"/>
            <a:ext cx="8337000" cy="1143000"/>
          </a:xfrm>
          <a:prstGeom prst="rect">
            <a:avLst/>
          </a:prstGeom>
        </p:spPr>
        <p:txBody>
          <a:bodyPr anchorCtr="0" anchor="b" bIns="91425" lIns="91425" rIns="91425" wrap="square" tIns="91425">
            <a:noAutofit/>
          </a:bodyPr>
          <a:lstStyle/>
          <a:p>
            <a:pPr lvl="0" rtl="0">
              <a:spcBef>
                <a:spcPts val="0"/>
              </a:spcBef>
              <a:buNone/>
            </a:pPr>
            <a:r>
              <a:rPr lang="en"/>
              <a:t>Real World Clusters - Read and Write</a:t>
            </a:r>
          </a:p>
        </p:txBody>
      </p:sp>
      <p:sp>
        <p:nvSpPr>
          <p:cNvPr id="454" name="Shape 454"/>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455" name="Shape 455"/>
          <p:cNvPicPr preferRelativeResize="0"/>
          <p:nvPr/>
        </p:nvPicPr>
        <p:blipFill>
          <a:blip r:embed="rId3">
            <a:alphaModFix/>
          </a:blip>
          <a:stretch>
            <a:fillRect/>
          </a:stretch>
        </p:blipFill>
        <p:spPr>
          <a:xfrm>
            <a:off x="1023925" y="1970325"/>
            <a:ext cx="7096125" cy="3162300"/>
          </a:xfrm>
          <a:prstGeom prst="rect">
            <a:avLst/>
          </a:prstGeom>
          <a:noFill/>
          <a:ln>
            <a:noFill/>
          </a:ln>
        </p:spPr>
      </p:pic>
      <p:sp>
        <p:nvSpPr>
          <p:cNvPr id="456" name="Shape 456"/>
          <p:cNvSpPr/>
          <p:nvPr/>
        </p:nvSpPr>
        <p:spPr>
          <a:xfrm>
            <a:off x="4898550" y="2388050"/>
            <a:ext cx="3107400" cy="1791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893700" y="274650"/>
            <a:ext cx="8337000" cy="1143000"/>
          </a:xfrm>
          <a:prstGeom prst="rect">
            <a:avLst/>
          </a:prstGeom>
        </p:spPr>
        <p:txBody>
          <a:bodyPr anchorCtr="0" anchor="b" bIns="91425" lIns="91425" rIns="91425" wrap="square" tIns="91425">
            <a:noAutofit/>
          </a:bodyPr>
          <a:lstStyle/>
          <a:p>
            <a:pPr lvl="0" rtl="0">
              <a:spcBef>
                <a:spcPts val="0"/>
              </a:spcBef>
              <a:buNone/>
            </a:pPr>
            <a:r>
              <a:rPr lang="en"/>
              <a:t>Real World Clusters - Master Load</a:t>
            </a:r>
          </a:p>
        </p:txBody>
      </p:sp>
      <p:sp>
        <p:nvSpPr>
          <p:cNvPr id="462" name="Shape 46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463" name="Shape 463"/>
          <p:cNvPicPr preferRelativeResize="0"/>
          <p:nvPr/>
        </p:nvPicPr>
        <p:blipFill>
          <a:blip r:embed="rId3">
            <a:alphaModFix/>
          </a:blip>
          <a:stretch>
            <a:fillRect/>
          </a:stretch>
        </p:blipFill>
        <p:spPr>
          <a:xfrm>
            <a:off x="1023925" y="1970325"/>
            <a:ext cx="7096125" cy="3162300"/>
          </a:xfrm>
          <a:prstGeom prst="rect">
            <a:avLst/>
          </a:prstGeom>
          <a:noFill/>
          <a:ln>
            <a:noFill/>
          </a:ln>
        </p:spPr>
      </p:pic>
      <p:sp>
        <p:nvSpPr>
          <p:cNvPr id="464" name="Shape 464"/>
          <p:cNvSpPr/>
          <p:nvPr/>
        </p:nvSpPr>
        <p:spPr>
          <a:xfrm>
            <a:off x="4944525" y="4179100"/>
            <a:ext cx="3076800" cy="841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Chunkserver Workload</a:t>
            </a:r>
          </a:p>
        </p:txBody>
      </p:sp>
      <p:sp>
        <p:nvSpPr>
          <p:cNvPr id="470" name="Shape 470"/>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471" name="Shape 471"/>
          <p:cNvPicPr preferRelativeResize="0"/>
          <p:nvPr/>
        </p:nvPicPr>
        <p:blipFill>
          <a:blip r:embed="rId3">
            <a:alphaModFix/>
          </a:blip>
          <a:stretch>
            <a:fillRect/>
          </a:stretch>
        </p:blipFill>
        <p:spPr>
          <a:xfrm>
            <a:off x="1014400" y="2117262"/>
            <a:ext cx="7115175" cy="34194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Related Work</a:t>
            </a:r>
          </a:p>
        </p:txBody>
      </p:sp>
      <p:pic>
        <p:nvPicPr>
          <p:cNvPr id="477" name="Shape 477"/>
          <p:cNvPicPr preferRelativeResize="0"/>
          <p:nvPr/>
        </p:nvPicPr>
        <p:blipFill>
          <a:blip r:embed="rId3">
            <a:alphaModFix/>
          </a:blip>
          <a:stretch>
            <a:fillRect/>
          </a:stretch>
        </p:blipFill>
        <p:spPr>
          <a:xfrm>
            <a:off x="872155" y="1215425"/>
            <a:ext cx="7399706" cy="52816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Conclusion</a:t>
            </a:r>
          </a:p>
        </p:txBody>
      </p:sp>
      <p:sp>
        <p:nvSpPr>
          <p:cNvPr id="483" name="Shape 483"/>
          <p:cNvSpPr txBox="1"/>
          <p:nvPr>
            <p:ph idx="1" type="body"/>
          </p:nvPr>
        </p:nvSpPr>
        <p:spPr>
          <a:xfrm>
            <a:off x="893700" y="14176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GFS </a:t>
            </a:r>
            <a:r>
              <a:rPr lang="en"/>
              <a:t>demonstrates the qualities essential for supporting large-scale data processing workloads on commodity hardware</a:t>
            </a:r>
            <a:br>
              <a:rPr lang="en"/>
            </a:br>
          </a:p>
          <a:p>
            <a:pPr indent="-228600" lvl="0" marL="457200" rtl="0">
              <a:spcBef>
                <a:spcPts val="0"/>
              </a:spcBef>
            </a:pPr>
            <a:r>
              <a:rPr lang="en"/>
              <a:t>The system provides fault tolerance</a:t>
            </a:r>
            <a:br>
              <a:rPr lang="en"/>
            </a:br>
          </a:p>
          <a:p>
            <a:pPr indent="-228600" lvl="0" marL="457200" rtl="0">
              <a:spcBef>
                <a:spcPts val="0"/>
              </a:spcBef>
            </a:pPr>
            <a:r>
              <a:rPr lang="en"/>
              <a:t>GFS has successfully met their storage needs and is widely used within Google</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Shape 488"/>
          <p:cNvSpPr txBox="1"/>
          <p:nvPr>
            <p:ph idx="4294967295" type="ctrTitle"/>
          </p:nvPr>
        </p:nvSpPr>
        <p:spPr>
          <a:xfrm>
            <a:off x="685800" y="2655748"/>
            <a:ext cx="7772400" cy="1546499"/>
          </a:xfrm>
          <a:prstGeom prst="rect">
            <a:avLst/>
          </a:prstGeom>
        </p:spPr>
        <p:txBody>
          <a:bodyPr anchorCtr="0" anchor="b" bIns="91425" lIns="91425" rIns="91425" wrap="square" tIns="91425">
            <a:noAutofit/>
          </a:bodyPr>
          <a:lstStyle/>
          <a:p>
            <a:pPr lvl="0" rtl="0" algn="ctr">
              <a:spcBef>
                <a:spcPts val="0"/>
              </a:spcBef>
              <a:buNone/>
            </a:pPr>
            <a:r>
              <a:rPr lang="en" sz="7200">
                <a:solidFill>
                  <a:schemeClr val="lt1"/>
                </a:solidFill>
              </a:rPr>
              <a:t>Questions?</a:t>
            </a:r>
          </a:p>
          <a:p>
            <a:pPr lvl="0" algn="ctr">
              <a:spcBef>
                <a:spcPts val="0"/>
              </a:spcBef>
              <a:buNone/>
            </a:pPr>
            <a:r>
              <a:rPr lang="en" sz="7200">
                <a:solidFill>
                  <a:schemeClr val="lt1"/>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What if I need to delete a file for Legal Compliance</a:t>
            </a:r>
          </a:p>
        </p:txBody>
      </p:sp>
      <p:sp>
        <p:nvSpPr>
          <p:cNvPr id="494" name="Shape 494"/>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a:spcBef>
                <a:spcPts val="0"/>
              </a:spcBef>
            </a:pPr>
            <a:r>
              <a:rPr lang="en"/>
              <a:t>A “double delete” will begin the process to delete the file from the servers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Why are chunks mutable?</a:t>
            </a:r>
          </a:p>
        </p:txBody>
      </p:sp>
      <p:sp>
        <p:nvSpPr>
          <p:cNvPr id="500" name="Shape 500"/>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To ensure that the entire block size is </a:t>
            </a:r>
            <a:r>
              <a:rPr lang="en"/>
              <a:t>utilised</a:t>
            </a:r>
          </a:p>
          <a:p>
            <a:pPr indent="-228600" lvl="0" marL="457200" rtl="0">
              <a:spcBef>
                <a:spcPts val="0"/>
              </a:spcBef>
            </a:pPr>
            <a:r>
              <a:rPr lang="en"/>
              <a:t>The cost of mutating them is mitigated by using a Primary replica</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Undeleting Metadata</a:t>
            </a:r>
          </a:p>
        </p:txBody>
      </p:sp>
      <p:sp>
        <p:nvSpPr>
          <p:cNvPr id="506" name="Shape 506"/>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Restore from a master checkpoint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Design Choices cont’d...</a:t>
            </a:r>
          </a:p>
        </p:txBody>
      </p:sp>
      <p:sp>
        <p:nvSpPr>
          <p:cNvPr id="113" name="Shape 113"/>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lvl="0" rtl="0">
              <a:spcBef>
                <a:spcPts val="0"/>
              </a:spcBef>
              <a:buNone/>
            </a:pPr>
            <a:r>
              <a:rPr lang="en"/>
              <a:t>3.	Appending new data rather than </a:t>
            </a:r>
            <a:r>
              <a:rPr lang="en"/>
              <a:t>overwriting</a:t>
            </a:r>
          </a:p>
          <a:p>
            <a:pPr indent="-228600" lvl="0" marL="457200" rtl="0">
              <a:spcBef>
                <a:spcPts val="0"/>
              </a:spcBef>
            </a:pPr>
            <a:r>
              <a:rPr lang="en"/>
              <a:t>Once written, files are </a:t>
            </a:r>
            <a:r>
              <a:rPr b="1" lang="en"/>
              <a:t>only</a:t>
            </a:r>
            <a:r>
              <a:rPr lang="en"/>
              <a:t> read and sequential</a:t>
            </a:r>
          </a:p>
          <a:p>
            <a:pPr lvl="0" rtl="0">
              <a:spcBef>
                <a:spcPts val="0"/>
              </a:spcBef>
              <a:buNone/>
            </a:pPr>
            <a:r>
              <a:rPr lang="en"/>
              <a:t>4.	Increase in flexibility by co-designing applications and file system API</a:t>
            </a:r>
          </a:p>
          <a:p>
            <a:pPr indent="-228600" lvl="0" marL="457200" rtl="0">
              <a:spcBef>
                <a:spcPts val="0"/>
              </a:spcBef>
            </a:pPr>
            <a:r>
              <a:rPr lang="en"/>
              <a:t>Example, atomic append operation to let concurrent adding to file</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893700" y="571275"/>
            <a:ext cx="7404000" cy="1143000"/>
          </a:xfrm>
          <a:prstGeom prst="rect">
            <a:avLst/>
          </a:prstGeom>
        </p:spPr>
        <p:txBody>
          <a:bodyPr anchorCtr="0" anchor="b" bIns="91425" lIns="91425" rIns="91425" wrap="square" tIns="91425">
            <a:noAutofit/>
          </a:bodyPr>
          <a:lstStyle/>
          <a:p>
            <a:pPr lvl="0" rtl="0">
              <a:spcBef>
                <a:spcPts val="0"/>
              </a:spcBef>
              <a:buNone/>
            </a:pPr>
            <a:r>
              <a:rPr lang="en"/>
              <a:t>Multiple writes with one server going down, high version number</a:t>
            </a:r>
          </a:p>
        </p:txBody>
      </p:sp>
      <p:sp>
        <p:nvSpPr>
          <p:cNvPr id="512" name="Shape 512"/>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Master trusts highest version number, either from itself or a replica</a:t>
            </a:r>
          </a:p>
          <a:p>
            <a:pPr indent="-228600" lvl="0" marL="457200" rtl="0">
              <a:spcBef>
                <a:spcPts val="0"/>
              </a:spcBef>
            </a:pPr>
            <a:r>
              <a:rPr lang="en"/>
              <a:t>Replicas do not attempt to merge data</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Isn’t the master process </a:t>
            </a:r>
            <a:r>
              <a:rPr lang="en"/>
              <a:t>massive</a:t>
            </a:r>
            <a:r>
              <a:rPr lang="en"/>
              <a:t>?</a:t>
            </a:r>
          </a:p>
        </p:txBody>
      </p:sp>
      <p:sp>
        <p:nvSpPr>
          <p:cNvPr id="518" name="Shape 518"/>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spcBef>
                <a:spcPts val="0"/>
              </a:spcBef>
            </a:pPr>
            <a:r>
              <a:rPr lang="en"/>
              <a:t>No, the measurements show it only uses 60MiB of RAM in production operation</a:t>
            </a:r>
          </a:p>
          <a:p>
            <a:pPr indent="-228600" lvl="0" marL="457200" rtl="0">
              <a:spcBef>
                <a:spcPts val="0"/>
              </a:spcBef>
            </a:pPr>
            <a:r>
              <a:rPr lang="en"/>
              <a:t>Compresses file names with prefix-compression</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ctrTitle"/>
          </p:nvPr>
        </p:nvSpPr>
        <p:spPr>
          <a:xfrm>
            <a:off x="685800" y="2111123"/>
            <a:ext cx="7772400" cy="1546499"/>
          </a:xfrm>
          <a:prstGeom prst="rect">
            <a:avLst/>
          </a:prstGeom>
        </p:spPr>
        <p:txBody>
          <a:bodyPr anchorCtr="0" anchor="b" bIns="91425" lIns="91425" rIns="91425" wrap="square" tIns="91425">
            <a:noAutofit/>
          </a:bodyPr>
          <a:lstStyle/>
          <a:p>
            <a:pPr lvl="0">
              <a:spcBef>
                <a:spcPts val="0"/>
              </a:spcBef>
              <a:buNone/>
            </a:pPr>
            <a:r>
              <a:rPr lang="en"/>
              <a:t>Extra</a:t>
            </a:r>
          </a:p>
        </p:txBody>
      </p:sp>
      <p:sp>
        <p:nvSpPr>
          <p:cNvPr id="524" name="Shape 524"/>
          <p:cNvSpPr txBox="1"/>
          <p:nvPr>
            <p:ph idx="1" type="subTitle"/>
          </p:nvPr>
        </p:nvSpPr>
        <p:spPr>
          <a:xfrm>
            <a:off x="685800" y="3786737"/>
            <a:ext cx="7772400" cy="104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Hadoop Distributed File Systems (HDFS)</a:t>
            </a:r>
          </a:p>
        </p:txBody>
      </p:sp>
      <p:sp>
        <p:nvSpPr>
          <p:cNvPr id="530" name="Shape 530"/>
          <p:cNvSpPr txBox="1"/>
          <p:nvPr>
            <p:ph idx="1" type="body"/>
          </p:nvPr>
        </p:nvSpPr>
        <p:spPr>
          <a:xfrm>
            <a:off x="893700" y="1831449"/>
            <a:ext cx="6788700" cy="4916699"/>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HDFS has multiple name servers which acts as masters (distributed)</a:t>
            </a:r>
          </a:p>
          <a:p>
            <a:pPr indent="-228600" lvl="1" marL="914400" rtl="0">
              <a:lnSpc>
                <a:spcPct val="115000"/>
              </a:lnSpc>
              <a:spcBef>
                <a:spcPts val="0"/>
              </a:spcBef>
            </a:pPr>
            <a:r>
              <a:rPr lang="en"/>
              <a:t>GFS has only one (centralised, single point of failure)</a:t>
            </a:r>
          </a:p>
          <a:p>
            <a:pPr indent="-228600" lvl="0" marL="457200" rtl="0">
              <a:lnSpc>
                <a:spcPct val="115000"/>
              </a:lnSpc>
              <a:spcBef>
                <a:spcPts val="0"/>
              </a:spcBef>
            </a:pPr>
            <a:r>
              <a:rPr lang="en"/>
              <a:t>GFS built for general files</a:t>
            </a:r>
          </a:p>
          <a:p>
            <a:pPr indent="-228600" lvl="0" marL="457200" rtl="0">
              <a:lnSpc>
                <a:spcPct val="115000"/>
              </a:lnSpc>
              <a:spcBef>
                <a:spcPts val="0"/>
              </a:spcBef>
            </a:pPr>
            <a:r>
              <a:rPr lang="en"/>
              <a:t>HDFS built for just Hadoop’s MapReduce</a:t>
            </a:r>
          </a:p>
          <a:p>
            <a:pPr indent="-228600" lvl="0" marL="457200" rtl="0">
              <a:lnSpc>
                <a:spcPct val="115000"/>
              </a:lnSpc>
              <a:spcBef>
                <a:spcPts val="0"/>
              </a:spcBef>
            </a:pPr>
            <a:r>
              <a:rPr lang="en"/>
              <a:t>HDFS uses 128MiB blocks with data and checksum in </a:t>
            </a:r>
            <a:r>
              <a:rPr lang="en"/>
              <a:t>separate files</a:t>
            </a:r>
          </a:p>
          <a:p>
            <a:pPr lvl="0">
              <a:lnSpc>
                <a:spcPct val="115000"/>
              </a:lnSpc>
              <a:spcBef>
                <a:spcPts val="0"/>
              </a:spcBef>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rtl="0">
              <a:spcBef>
                <a:spcPts val="0"/>
              </a:spcBef>
              <a:buNone/>
            </a:pPr>
            <a:r>
              <a:rPr lang="en"/>
              <a:t>Colossus</a:t>
            </a:r>
            <a:r>
              <a:rPr lang="en"/>
              <a:t> File System</a:t>
            </a:r>
          </a:p>
        </p:txBody>
      </p:sp>
      <p:sp>
        <p:nvSpPr>
          <p:cNvPr id="536" name="Shape 536"/>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381000" lvl="0" marL="457200">
              <a:lnSpc>
                <a:spcPct val="115000"/>
              </a:lnSpc>
              <a:spcBef>
                <a:spcPts val="0"/>
              </a:spcBef>
              <a:buClr>
                <a:schemeClr val="dk1"/>
              </a:buClr>
              <a:buSzPct val="100000"/>
            </a:pPr>
            <a:r>
              <a:rPr lang="en" sz="2400">
                <a:solidFill>
                  <a:schemeClr val="dk1"/>
                </a:solidFill>
              </a:rPr>
              <a:t>Next-generation cluster-level file system</a:t>
            </a:r>
          </a:p>
          <a:p>
            <a:pPr indent="-381000" lvl="0" marL="457200">
              <a:lnSpc>
                <a:spcPct val="115000"/>
              </a:lnSpc>
              <a:spcBef>
                <a:spcPts val="0"/>
              </a:spcBef>
              <a:buClr>
                <a:schemeClr val="dk1"/>
              </a:buClr>
              <a:buSzPct val="100000"/>
            </a:pPr>
            <a:r>
              <a:rPr lang="en" sz="2400">
                <a:solidFill>
                  <a:schemeClr val="dk1"/>
                </a:solidFill>
              </a:rPr>
              <a:t>Automatically sharded metadata layer</a:t>
            </a:r>
          </a:p>
          <a:p>
            <a:pPr indent="-381000" lvl="0" marL="457200">
              <a:lnSpc>
                <a:spcPct val="115000"/>
              </a:lnSpc>
              <a:spcBef>
                <a:spcPts val="0"/>
              </a:spcBef>
              <a:buClr>
                <a:schemeClr val="dk1"/>
              </a:buClr>
              <a:buSzPct val="100000"/>
            </a:pPr>
            <a:r>
              <a:rPr lang="en" sz="2400">
                <a:solidFill>
                  <a:schemeClr val="dk1"/>
                </a:solidFill>
              </a:rPr>
              <a:t>Data typically written using Reed-Solomon (1.5x)</a:t>
            </a:r>
          </a:p>
          <a:p>
            <a:pPr indent="-381000" lvl="0" marL="457200">
              <a:lnSpc>
                <a:spcPct val="115000"/>
              </a:lnSpc>
              <a:spcBef>
                <a:spcPts val="0"/>
              </a:spcBef>
              <a:buClr>
                <a:schemeClr val="dk1"/>
              </a:buClr>
              <a:buSzPct val="100000"/>
            </a:pPr>
            <a:r>
              <a:rPr lang="en" sz="2400">
                <a:solidFill>
                  <a:schemeClr val="dk1"/>
                </a:solidFill>
              </a:rPr>
              <a:t>Client-driven replication, encoding and replication</a:t>
            </a:r>
          </a:p>
          <a:p>
            <a:pPr indent="-381000" lvl="0" marL="457200">
              <a:lnSpc>
                <a:spcPct val="115000"/>
              </a:lnSpc>
              <a:spcBef>
                <a:spcPts val="0"/>
              </a:spcBef>
              <a:buClr>
                <a:schemeClr val="dk1"/>
              </a:buClr>
              <a:buSzPct val="100000"/>
            </a:pPr>
            <a:r>
              <a:rPr lang="en" sz="2400">
                <a:solidFill>
                  <a:schemeClr val="dk1"/>
                </a:solidFill>
              </a:rPr>
              <a:t>Metadata space has enabled availability analyses</a:t>
            </a:r>
          </a:p>
          <a:p>
            <a:pPr lvl="0" rtl="0">
              <a:spcBef>
                <a:spcPts val="0"/>
              </a:spcBef>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Clr>
                <a:schemeClr val="dk1"/>
              </a:buClr>
              <a:buSzPct val="30555"/>
              <a:buFont typeface="Arial"/>
              <a:buNone/>
            </a:pPr>
            <a:r>
              <a:rPr lang="en"/>
              <a:t>Colossus vs. GFS</a:t>
            </a:r>
          </a:p>
        </p:txBody>
      </p:sp>
      <p:sp>
        <p:nvSpPr>
          <p:cNvPr id="542" name="Shape 542"/>
          <p:cNvSpPr txBox="1"/>
          <p:nvPr>
            <p:ph idx="1" type="body"/>
          </p:nvPr>
        </p:nvSpPr>
        <p:spPr>
          <a:xfrm>
            <a:off x="893700" y="1831450"/>
            <a:ext cx="7305000" cy="4736400"/>
          </a:xfrm>
          <a:prstGeom prst="rect">
            <a:avLst/>
          </a:prstGeom>
        </p:spPr>
        <p:txBody>
          <a:bodyPr anchorCtr="0" anchor="t" bIns="91425" lIns="91425" rIns="91425" wrap="square" tIns="91425">
            <a:noAutofit/>
          </a:bodyPr>
          <a:lstStyle/>
          <a:p>
            <a:pPr indent="-228600" lvl="0" marL="457200" rtl="0">
              <a:spcBef>
                <a:spcPts val="0"/>
              </a:spcBef>
            </a:pPr>
            <a:r>
              <a:rPr lang="en"/>
              <a:t>GFS built for batch operations</a:t>
            </a:r>
          </a:p>
          <a:p>
            <a:pPr indent="-228600" lvl="1" marL="914400" rtl="0">
              <a:spcBef>
                <a:spcPts val="0"/>
              </a:spcBef>
            </a:pPr>
            <a:r>
              <a:rPr lang="en"/>
              <a:t>Operations that happen in the background before they apply</a:t>
            </a:r>
          </a:p>
          <a:p>
            <a:pPr indent="-228600" lvl="0" marL="457200" rtl="0">
              <a:spcBef>
                <a:spcPts val="0"/>
              </a:spcBef>
            </a:pPr>
            <a:r>
              <a:rPr lang="en"/>
              <a:t>Colossus is built for real-time</a:t>
            </a:r>
          </a:p>
          <a:p>
            <a:pPr indent="-228600" lvl="1" marL="914400" rtl="0">
              <a:spcBef>
                <a:spcPts val="0"/>
              </a:spcBef>
            </a:pPr>
            <a:r>
              <a:rPr lang="en"/>
              <a:t>Occurs almost instantly</a:t>
            </a:r>
          </a:p>
          <a:p>
            <a:pPr indent="-228600" lvl="0" marL="457200" rtl="0">
              <a:spcBef>
                <a:spcPts val="0"/>
              </a:spcBef>
            </a:pPr>
            <a:r>
              <a:rPr lang="en"/>
              <a:t>Colossus removes Single point of failure of GFS</a:t>
            </a:r>
          </a:p>
          <a:p>
            <a:pPr indent="-228600" lvl="1" marL="914400" rtl="0">
              <a:spcBef>
                <a:spcPts val="0"/>
              </a:spcBef>
            </a:pPr>
            <a:r>
              <a:rPr lang="en"/>
              <a:t>Has multiple masters than a single one</a:t>
            </a:r>
          </a:p>
          <a:p>
            <a:pPr indent="-228600" lvl="0" marL="457200">
              <a:spcBef>
                <a:spcPts val="0"/>
              </a:spcBef>
            </a:pPr>
            <a:r>
              <a:rPr lang="en"/>
              <a:t>Reduce chunk size from 64MiB to 1MiB</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ctrTitle"/>
          </p:nvPr>
        </p:nvSpPr>
        <p:spPr>
          <a:xfrm>
            <a:off x="685800" y="2111123"/>
            <a:ext cx="7772400" cy="1546499"/>
          </a:xfrm>
          <a:prstGeom prst="rect">
            <a:avLst/>
          </a:prstGeom>
        </p:spPr>
        <p:txBody>
          <a:bodyPr anchorCtr="0" anchor="b" bIns="91425" lIns="91425" rIns="91425" wrap="square" tIns="91425">
            <a:noAutofit/>
          </a:bodyPr>
          <a:lstStyle/>
          <a:p>
            <a:pPr lvl="0">
              <a:spcBef>
                <a:spcPts val="0"/>
              </a:spcBef>
              <a:buNone/>
            </a:pPr>
            <a:r>
              <a:rPr lang="en"/>
              <a:t>Design Overview</a:t>
            </a:r>
          </a:p>
        </p:txBody>
      </p:sp>
      <p:sp>
        <p:nvSpPr>
          <p:cNvPr id="119" name="Shape 119"/>
          <p:cNvSpPr txBox="1"/>
          <p:nvPr>
            <p:ph idx="1" type="subTitle"/>
          </p:nvPr>
        </p:nvSpPr>
        <p:spPr>
          <a:xfrm>
            <a:off x="685800" y="3786737"/>
            <a:ext cx="7772400" cy="104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893700" y="274650"/>
            <a:ext cx="6462600" cy="1143000"/>
          </a:xfrm>
          <a:prstGeom prst="rect">
            <a:avLst/>
          </a:prstGeom>
        </p:spPr>
        <p:txBody>
          <a:bodyPr anchorCtr="0" anchor="b" bIns="91425" lIns="91425" rIns="91425" wrap="square" tIns="91425">
            <a:noAutofit/>
          </a:bodyPr>
          <a:lstStyle/>
          <a:p>
            <a:pPr lvl="0">
              <a:spcBef>
                <a:spcPts val="0"/>
              </a:spcBef>
              <a:buNone/>
            </a:pPr>
            <a:r>
              <a:rPr lang="en"/>
              <a:t>Assumptions</a:t>
            </a:r>
          </a:p>
        </p:txBody>
      </p:sp>
      <p:sp>
        <p:nvSpPr>
          <p:cNvPr id="125" name="Shape 125"/>
          <p:cNvSpPr txBox="1"/>
          <p:nvPr>
            <p:ph idx="1" type="body"/>
          </p:nvPr>
        </p:nvSpPr>
        <p:spPr>
          <a:xfrm>
            <a:off x="893700" y="1831450"/>
            <a:ext cx="6462600" cy="4736400"/>
          </a:xfrm>
          <a:prstGeom prst="rect">
            <a:avLst/>
          </a:prstGeom>
        </p:spPr>
        <p:txBody>
          <a:bodyPr anchorCtr="0" anchor="t" bIns="91425" lIns="91425" rIns="91425" wrap="square" tIns="91425">
            <a:noAutofit/>
          </a:bodyPr>
          <a:lstStyle/>
          <a:p>
            <a:pPr indent="-228600" lvl="0" marL="457200" rtl="0">
              <a:lnSpc>
                <a:spcPct val="115000"/>
              </a:lnSpc>
              <a:spcBef>
                <a:spcPts val="0"/>
              </a:spcBef>
            </a:pPr>
            <a:r>
              <a:rPr lang="en"/>
              <a:t>Expected for components to fail</a:t>
            </a:r>
          </a:p>
          <a:p>
            <a:pPr indent="-228600" lvl="1" marL="914400" rtl="0">
              <a:lnSpc>
                <a:spcPct val="115000"/>
              </a:lnSpc>
              <a:spcBef>
                <a:spcPts val="0"/>
              </a:spcBef>
            </a:pPr>
            <a:r>
              <a:rPr lang="en"/>
              <a:t>Monitor and detect and recover from any failures</a:t>
            </a:r>
          </a:p>
          <a:p>
            <a:pPr indent="-228600" lvl="0" marL="457200" rtl="0">
              <a:lnSpc>
                <a:spcPct val="115000"/>
              </a:lnSpc>
              <a:spcBef>
                <a:spcPts val="0"/>
              </a:spcBef>
            </a:pPr>
            <a:r>
              <a:rPr lang="en"/>
              <a:t>Huge storage</a:t>
            </a:r>
          </a:p>
          <a:p>
            <a:pPr indent="-228600" lvl="1" marL="914400" rtl="0">
              <a:lnSpc>
                <a:spcPct val="115000"/>
              </a:lnSpc>
              <a:spcBef>
                <a:spcPts val="0"/>
              </a:spcBef>
            </a:pPr>
            <a:r>
              <a:rPr lang="en"/>
              <a:t>Multi-GB files are most common, small files supported but no optimization</a:t>
            </a:r>
          </a:p>
          <a:p>
            <a:pPr indent="-228600" lvl="0" marL="457200" rtl="0">
              <a:lnSpc>
                <a:spcPct val="115000"/>
              </a:lnSpc>
              <a:spcBef>
                <a:spcPts val="0"/>
              </a:spcBef>
            </a:pPr>
            <a:r>
              <a:rPr lang="en"/>
              <a:t>Large streaming reads and small random reads</a:t>
            </a:r>
          </a:p>
          <a:p>
            <a:pPr indent="-228600" lvl="1" marL="914400">
              <a:lnSpc>
                <a:spcPct val="115000"/>
              </a:lnSpc>
              <a:spcBef>
                <a:spcPts val="0"/>
              </a:spcBef>
            </a:pPr>
            <a:r>
              <a:rPr lang="en"/>
              <a:t>1MB reads vs. few KBs</a:t>
            </a: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