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
      <p:font typeface="Karl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289202-0752-45E2-8F8A-2280A6CC2C43}">
  <a:tblStyle styleId="{3F289202-0752-45E2-8F8A-2280A6CC2C43}"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Karla-bold.fntdata"/><Relationship Id="rId23" Type="http://schemas.openxmlformats.org/officeDocument/2006/relationships/slide" Target="slides/slide18.xml"/><Relationship Id="rId45" Type="http://schemas.openxmlformats.org/officeDocument/2006/relationships/font" Target="fonts/Karl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Karla-boldItalic.fntdata"/><Relationship Id="rId25" Type="http://schemas.openxmlformats.org/officeDocument/2006/relationships/slide" Target="slides/slide20.xml"/><Relationship Id="rId47" Type="http://schemas.openxmlformats.org/officeDocument/2006/relationships/font" Target="fonts/Karla-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t>This distributed data storage design means that multi-threaded applications and applications that concurrently access data from multiple EC2 instances can drive substantial levels of aggregate throughput and IOPS</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t>Max I/O performance mode is optimized for applications where tens, hundreds, or thousands of EC2 instances are accessing the file system. With this mode, file systems scale to higher levels of aggregate throughput and operations per second with a tradeoff of slightly higher latencies for file operations.</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Can be seen that when the file system increases, burst throughput, max burst duration and % of time all increase as you pay more for the larger storage.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a:t>
            </a:r>
            <a:r>
              <a:rPr lang="en"/>
              <a:t>urability is the ACID property which guarantees that transactions that have committed will survive permanently.</a:t>
            </a:r>
            <a:br>
              <a:rPr lang="en"/>
            </a:br>
          </a:p>
          <a:p>
            <a:pPr lvl="0">
              <a:spcBef>
                <a:spcPts val="0"/>
              </a:spcBef>
              <a:buNone/>
            </a:pPr>
            <a:r>
              <a:rPr lang="en"/>
              <a:t>Availability comprises four distinct components:</a:t>
            </a:r>
            <a:br>
              <a:rPr lang="en"/>
            </a:br>
            <a:r>
              <a:rPr lang="en"/>
              <a:t>Manageability—the ability to create and maintain an effective environment that delivers service to users</a:t>
            </a:r>
          </a:p>
          <a:p>
            <a:pPr lvl="0">
              <a:spcBef>
                <a:spcPts val="0"/>
              </a:spcBef>
              <a:buClr>
                <a:schemeClr val="dk1"/>
              </a:buClr>
              <a:buSzPct val="100000"/>
              <a:buFont typeface="Arial"/>
              <a:buNone/>
            </a:pPr>
            <a:r>
              <a:rPr lang="en"/>
              <a:t>Recoverability—the ability to reestablish service in the event of an error or component failure</a:t>
            </a:r>
          </a:p>
          <a:p>
            <a:pPr lvl="0">
              <a:spcBef>
                <a:spcPts val="0"/>
              </a:spcBef>
              <a:buClr>
                <a:schemeClr val="dk1"/>
              </a:buClr>
              <a:buSzPct val="100000"/>
              <a:buFont typeface="Arial"/>
              <a:buNone/>
            </a:pPr>
            <a:r>
              <a:rPr lang="en"/>
              <a:t>Reliability—the ability to deliver service at specified levels for a stated period</a:t>
            </a:r>
          </a:p>
          <a:p>
            <a:pPr lvl="0">
              <a:spcBef>
                <a:spcPts val="0"/>
              </a:spcBef>
              <a:buClr>
                <a:schemeClr val="dk1"/>
              </a:buClr>
              <a:buSzPct val="100000"/>
              <a:buFont typeface="Arial"/>
              <a:buNone/>
            </a:pPr>
            <a:r>
              <a:rPr lang="en"/>
              <a:t>Serviceability—the ability to determine the existence of problems, diagnose their cause(s), and repair the problems.</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Multiple Availability zones within a region placed at slightly different geographical locations to ensure that if power loss occurs, data is still recoverable and the site will still be up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Three levels of security - starting from creating the storage - to allowing the flow between an instance and the storage then allowing what each user on the instance can access.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SSD -backed storage for transactional workloads such as databases and boot volumes (performance depends primarily on IOPS) </a:t>
            </a:r>
          </a:p>
          <a:p>
            <a:pPr lvl="0" rtl="0">
              <a:spcBef>
                <a:spcPts val="0"/>
              </a:spcBef>
              <a:buNone/>
            </a:pPr>
            <a:r>
              <a:rPr lang="en"/>
              <a:t>HDD -backed storage for throughput-intensive workloads such as big data, data warehouse, and log processing (performance depends primarily on MB/s).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distributed data storage design means that multi-threaded applications and applications that concurrently access data from multiple EC2 instances can drive substantial levels of aggregate throughput and IOPS</a:t>
            </a: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Provisioned IOPS SSD (io1) volumes are designed to deliver predictable high performance for I/O-intensive workloads with small I/O size where the dominant performance attribute is IOPS, such as database workloads that are sensitive to storage performance and consistency in random access I/O throughput.</a:t>
            </a:r>
          </a:p>
          <a:p>
            <a:pPr lvl="0">
              <a:spcBef>
                <a:spcPts val="0"/>
              </a:spcBef>
              <a:buNone/>
            </a:pPr>
            <a:r>
              <a:t/>
            </a:r>
            <a:endParaRPr/>
          </a:p>
          <a:p>
            <a:pPr lvl="0">
              <a:spcBef>
                <a:spcPts val="0"/>
              </a:spcBef>
              <a:buNone/>
            </a:pPr>
            <a:r>
              <a:rPr lang="en"/>
              <a:t>General Purpose SSD (gp2) volumes offer cost-effective storage that is ideal for a broad range of workloads. These volumes deliver single-digit millisecond latencies</a:t>
            </a:r>
          </a:p>
          <a:p>
            <a:pPr lvl="0">
              <a:spcBef>
                <a:spcPts val="0"/>
              </a:spcBef>
              <a:buNone/>
            </a:pPr>
            <a:r>
              <a:t/>
            </a:r>
            <a:endParaRPr/>
          </a:p>
          <a:p>
            <a:pPr lvl="0">
              <a:spcBef>
                <a:spcPts val="0"/>
              </a:spcBef>
              <a:buNone/>
            </a:pPr>
            <a:r>
              <a:rPr lang="en"/>
              <a:t>Throughput Optimized HDD (st1) volumes are ideal for frequently accessed, throughput-intensive workloads with large datasets and large I/O sizes, where the dominant performance attribute is throughput (MiB/s), such as streaming workloads, big data, data warehouse, log processing, and ETL workloads</a:t>
            </a:r>
          </a:p>
          <a:p>
            <a:pPr lvl="0">
              <a:spcBef>
                <a:spcPts val="0"/>
              </a:spcBef>
              <a:buNone/>
            </a:pPr>
            <a:r>
              <a:t/>
            </a:r>
            <a:endParaRPr/>
          </a:p>
          <a:p>
            <a:pPr lvl="0">
              <a:spcBef>
                <a:spcPts val="0"/>
              </a:spcBef>
              <a:buNone/>
            </a:pPr>
            <a:r>
              <a:rPr lang="en"/>
              <a:t>Cold HDD (sc1) volumes provide the lowest cost per GiB of all EBS volume types. These are ideal for infrequently accessed workloads with large, cold datasets with large I/O sizes, where the dominant performance attribute is throughput (MiB/s)</a:t>
            </a:r>
          </a:p>
          <a:p>
            <a:pPr lvl="0">
              <a:spcBef>
                <a:spcPts val="0"/>
              </a:spcBef>
              <a:buNone/>
            </a:pPr>
            <a:r>
              <a:t/>
            </a:r>
            <a:endParaRPr/>
          </a:p>
          <a:p>
            <a:pPr lvl="0">
              <a:spcBef>
                <a:spcPts val="0"/>
              </a:spcBef>
              <a:buNone/>
            </a:pPr>
            <a:r>
              <a:t/>
            </a:r>
            <a:endParaRP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distributed data storage design means that multi-threaded applications and applications that concurrently access data from multiple EC2 instances can drive substantial levels of aggregate throughput and IOPS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Lets talk about what AWS EFS actually is.. This is what amazon think that EFS stands for and what EFS actually is.. </a:t>
            </a:r>
            <a:br>
              <a:rPr lang="en"/>
            </a:br>
            <a:br>
              <a:rPr lang="en"/>
            </a:br>
            <a:r>
              <a:rPr lang="en"/>
              <a:t>Amazon Elastic File System delivers a simple, scalable, elastic, highly available, and highly durable network file system as a service to EC2 instances</a:t>
            </a:r>
          </a:p>
          <a:p>
            <a:pPr lvl="0">
              <a:spcBef>
                <a:spcPts val="0"/>
              </a:spcBef>
              <a:buNone/>
            </a:pPr>
            <a:r>
              <a:t/>
            </a:r>
            <a:endParaRPr/>
          </a:p>
          <a:p>
            <a:pPr lvl="0">
              <a:spcBef>
                <a:spcPts val="0"/>
              </a:spcBef>
              <a:buNone/>
            </a:pPr>
            <a:r>
              <a:rPr lang="en"/>
              <a:t>I will talk about what scalable, elastic, highly available and highly durable later on in this talk.</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means, if you have 1,000 EBS volumes over the course of a year, you can expect unrecoverable failures with 1 or 2 of your volumes.  This AFR makes EBS volumes 20 times more reliable than typical</a:t>
            </a:r>
          </a:p>
          <a:p>
            <a:pPr lvl="0" rtl="0">
              <a:spcBef>
                <a:spcPts val="0"/>
              </a:spcBef>
              <a:buClr>
                <a:schemeClr val="dk1"/>
              </a:buClr>
              <a:buSzPct val="100000"/>
              <a:buFont typeface="Arial"/>
              <a:buNone/>
            </a:pPr>
            <a:r>
              <a:rPr lang="en"/>
              <a:t>commodity disk drives, which have an AFR of 4%</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PIOPS - provisioned Input/output operations per second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Can be configured with the AWS CLI or AWS console with GUI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Where you need a load balanced application running on multiple instances, you need a storage system that can be accessed by all of these instances.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sp>
        <p:nvSpPr>
          <p:cNvPr id="9" name="Shape 9"/>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Shape 11"/>
          <p:cNvSpPr txBox="1"/>
          <p:nvPr>
            <p:ph type="ctrTitle"/>
          </p:nvPr>
        </p:nvSpPr>
        <p:spPr>
          <a:xfrm>
            <a:off x="648300" y="3175950"/>
            <a:ext cx="3530700" cy="1181999"/>
          </a:xfrm>
          <a:prstGeom prst="rect">
            <a:avLst/>
          </a:prstGeom>
        </p:spPr>
        <p:txBody>
          <a:bodyPr anchorCtr="0" anchor="b"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Shape 56"/>
          <p:cNvSpPr txBox="1"/>
          <p:nvPr>
            <p:ph idx="1" type="body"/>
          </p:nvPr>
        </p:nvSpPr>
        <p:spPr>
          <a:xfrm>
            <a:off x="841000" y="4025300"/>
            <a:ext cx="7845899" cy="519599"/>
          </a:xfrm>
          <a:prstGeom prst="rect">
            <a:avLst/>
          </a:prstGeom>
        </p:spPr>
        <p:txBody>
          <a:bodyPr anchorCtr="0" anchor="b" bIns="91425" lIns="91425" rIns="91425" wrap="square" tIns="91425"/>
          <a:lstStyle>
            <a:lvl1pPr lvl="0">
              <a:spcBef>
                <a:spcPts val="360"/>
              </a:spcBef>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mpty">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2" name="Shape 12"/>
        <p:cNvGrpSpPr/>
        <p:nvPr/>
      </p:nvGrpSpPr>
      <p:grpSpPr>
        <a:xfrm>
          <a:off x="0" y="0"/>
          <a:ext cx="0" cy="0"/>
          <a:chOff x="0" y="0"/>
          <a:chExt cx="0" cy="0"/>
        </a:xfrm>
      </p:grpSpPr>
      <p:sp>
        <p:nvSpPr>
          <p:cNvPr id="13" name="Shape 13"/>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Shape 15"/>
          <p:cNvSpPr txBox="1"/>
          <p:nvPr>
            <p:ph type="ctrTitle"/>
          </p:nvPr>
        </p:nvSpPr>
        <p:spPr>
          <a:xfrm>
            <a:off x="648300" y="1354750"/>
            <a:ext cx="3522300" cy="2989799"/>
          </a:xfrm>
          <a:prstGeom prst="rect">
            <a:avLst/>
          </a:prstGeom>
        </p:spPr>
        <p:txBody>
          <a:bodyPr anchorCtr="0" anchor="b" bIns="91425" lIns="91425" rIns="91425" wrap="square"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6" name="Shape 16"/>
          <p:cNvSpPr txBox="1"/>
          <p:nvPr>
            <p:ph idx="1" type="subTitle"/>
          </p:nvPr>
        </p:nvSpPr>
        <p:spPr>
          <a:xfrm>
            <a:off x="6724950" y="3265700"/>
            <a:ext cx="1906199" cy="1031699"/>
          </a:xfrm>
          <a:prstGeom prst="rect">
            <a:avLst/>
          </a:prstGeom>
        </p:spPr>
        <p:txBody>
          <a:bodyPr anchorCtr="0" anchor="b" bIns="91425" lIns="91425" rIns="91425" wrap="square"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 image">
    <p:spTree>
      <p:nvGrpSpPr>
        <p:cNvPr id="17" name="Shape 17"/>
        <p:cNvGrpSpPr/>
        <p:nvPr/>
      </p:nvGrpSpPr>
      <p:grpSpPr>
        <a:xfrm>
          <a:off x="0" y="0"/>
          <a:ext cx="0" cy="0"/>
          <a:chOff x="0" y="0"/>
          <a:chExt cx="0" cy="0"/>
        </a:xfrm>
      </p:grpSpPr>
      <p:sp>
        <p:nvSpPr>
          <p:cNvPr id="18" name="Shape 18"/>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Shape 20"/>
          <p:cNvSpPr txBox="1"/>
          <p:nvPr>
            <p:ph type="title"/>
          </p:nvPr>
        </p:nvSpPr>
        <p:spPr>
          <a:xfrm>
            <a:off x="838309" y="1807900"/>
            <a:ext cx="3148199" cy="485699"/>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838250" y="2419350"/>
            <a:ext cx="3148199" cy="2255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big image">
    <p:spTree>
      <p:nvGrpSpPr>
        <p:cNvPr id="22" name="Shape 22"/>
        <p:cNvGrpSpPr/>
        <p:nvPr/>
      </p:nvGrpSpPr>
      <p:grpSpPr>
        <a:xfrm>
          <a:off x="0" y="0"/>
          <a:ext cx="0" cy="0"/>
          <a:chOff x="0" y="0"/>
          <a:chExt cx="0" cy="0"/>
        </a:xfrm>
      </p:grpSpPr>
      <p:sp>
        <p:nvSpPr>
          <p:cNvPr id="23" name="Shape 23"/>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Shape 25"/>
          <p:cNvSpPr txBox="1"/>
          <p:nvPr>
            <p:ph type="title"/>
          </p:nvPr>
        </p:nvSpPr>
        <p:spPr>
          <a:xfrm>
            <a:off x="609704" y="4116875"/>
            <a:ext cx="1609799" cy="485699"/>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6" name="Shape 26"/>
        <p:cNvGrpSpPr/>
        <p:nvPr/>
      </p:nvGrpSpPr>
      <p:grpSpPr>
        <a:xfrm>
          <a:off x="0" y="0"/>
          <a:ext cx="0" cy="0"/>
          <a:chOff x="0" y="0"/>
          <a:chExt cx="0" cy="0"/>
        </a:xfrm>
      </p:grpSpPr>
      <p:sp>
        <p:nvSpPr>
          <p:cNvPr id="27" name="Shape 2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4"/>
            <a:ext cx="1957200" cy="653699"/>
          </a:xfrm>
          <a:prstGeom prst="rect">
            <a:avLst/>
          </a:prstGeom>
          <a:noFill/>
          <a:ln>
            <a:noFill/>
          </a:ln>
        </p:spPr>
        <p:txBody>
          <a:bodyPr anchorCtr="0" anchor="t" bIns="91425" lIns="91425" rIns="91425" wrap="square" tIns="91425">
            <a:noAutofit/>
          </a:bodyPr>
          <a:lstStyle/>
          <a:p>
            <a:pPr lvl="0">
              <a:spcBef>
                <a:spcPts val="0"/>
              </a:spcBef>
              <a:buNone/>
            </a:pPr>
            <a:r>
              <a:rPr lang="en" sz="12000">
                <a:solidFill>
                  <a:srgbClr val="CCCCCC"/>
                </a:solidFill>
                <a:latin typeface="Montserrat"/>
                <a:ea typeface="Montserrat"/>
                <a:cs typeface="Montserrat"/>
                <a:sym typeface="Montserrat"/>
              </a:rPr>
              <a:t>“</a:t>
            </a:r>
          </a:p>
        </p:txBody>
      </p:sp>
      <p:sp>
        <p:nvSpPr>
          <p:cNvPr id="30" name="Shape 30"/>
          <p:cNvSpPr txBox="1"/>
          <p:nvPr>
            <p:ph idx="1" type="body"/>
          </p:nvPr>
        </p:nvSpPr>
        <p:spPr>
          <a:xfrm>
            <a:off x="838250" y="1657350"/>
            <a:ext cx="5324100" cy="2255700"/>
          </a:xfrm>
          <a:prstGeom prst="rect">
            <a:avLst/>
          </a:prstGeom>
        </p:spPr>
        <p:txBody>
          <a:bodyPr anchorCtr="0" anchor="t" bIns="91425" lIns="91425" rIns="91425" wrap="square"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31" name="Shape 31"/>
        <p:cNvGrpSpPr/>
        <p:nvPr/>
      </p:nvGrpSpPr>
      <p:grpSpPr>
        <a:xfrm>
          <a:off x="0" y="0"/>
          <a:ext cx="0" cy="0"/>
          <a:chOff x="0" y="0"/>
          <a:chExt cx="0" cy="0"/>
        </a:xfrm>
      </p:grpSpPr>
      <p:sp>
        <p:nvSpPr>
          <p:cNvPr id="32" name="Shape 32"/>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Shape 34"/>
          <p:cNvSpPr txBox="1"/>
          <p:nvPr>
            <p:ph type="title"/>
          </p:nvPr>
        </p:nvSpPr>
        <p:spPr>
          <a:xfrm>
            <a:off x="838350" y="893500"/>
            <a:ext cx="5324100" cy="485699"/>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 type="body"/>
          </p:nvPr>
        </p:nvSpPr>
        <p:spPr>
          <a:xfrm>
            <a:off x="838250" y="1504950"/>
            <a:ext cx="5324100" cy="225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6" name="Shape 36"/>
        <p:cNvGrpSpPr/>
        <p:nvPr/>
      </p:nvGrpSpPr>
      <p:grpSpPr>
        <a:xfrm>
          <a:off x="0" y="0"/>
          <a:ext cx="0" cy="0"/>
          <a:chOff x="0" y="0"/>
          <a:chExt cx="0" cy="0"/>
        </a:xfrm>
      </p:grpSpPr>
      <p:sp>
        <p:nvSpPr>
          <p:cNvPr id="37" name="Shape 3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41000" y="969700"/>
            <a:ext cx="4801499" cy="4095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841000" y="1578025"/>
            <a:ext cx="2671800" cy="2433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2" type="body"/>
          </p:nvPr>
        </p:nvSpPr>
        <p:spPr>
          <a:xfrm>
            <a:off x="3673842" y="1578025"/>
            <a:ext cx="2671800" cy="2433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42" name="Shape 42"/>
        <p:cNvGrpSpPr/>
        <p:nvPr/>
      </p:nvGrpSpPr>
      <p:grpSpPr>
        <a:xfrm>
          <a:off x="0" y="0"/>
          <a:ext cx="0" cy="0"/>
          <a:chOff x="0" y="0"/>
          <a:chExt cx="0" cy="0"/>
        </a:xfrm>
      </p:grpSpPr>
      <p:sp>
        <p:nvSpPr>
          <p:cNvPr id="43" name="Shape 4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969700"/>
            <a:ext cx="4801499" cy="4095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 type="body"/>
          </p:nvPr>
        </p:nvSpPr>
        <p:spPr>
          <a:xfrm>
            <a:off x="841000" y="1600975"/>
            <a:ext cx="2094900" cy="2410499"/>
          </a:xfrm>
          <a:prstGeom prst="rect">
            <a:avLst/>
          </a:prstGeom>
        </p:spPr>
        <p:txBody>
          <a:bodyPr anchorCtr="0" anchor="t" bIns="91425" lIns="91425" rIns="91425" wrap="square"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47" name="Shape 47"/>
          <p:cNvSpPr txBox="1"/>
          <p:nvPr>
            <p:ph idx="2" type="body"/>
          </p:nvPr>
        </p:nvSpPr>
        <p:spPr>
          <a:xfrm>
            <a:off x="3043281" y="1600975"/>
            <a:ext cx="2094900" cy="2410499"/>
          </a:xfrm>
          <a:prstGeom prst="rect">
            <a:avLst/>
          </a:prstGeom>
        </p:spPr>
        <p:txBody>
          <a:bodyPr anchorCtr="0" anchor="t" bIns="91425" lIns="91425" rIns="91425" wrap="square"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48" name="Shape 48"/>
          <p:cNvSpPr txBox="1"/>
          <p:nvPr>
            <p:ph idx="3" type="body"/>
          </p:nvPr>
        </p:nvSpPr>
        <p:spPr>
          <a:xfrm>
            <a:off x="5245562" y="1600975"/>
            <a:ext cx="2094900" cy="2410499"/>
          </a:xfrm>
          <a:prstGeom prst="rect">
            <a:avLst/>
          </a:prstGeom>
        </p:spPr>
        <p:txBody>
          <a:bodyPr anchorCtr="0" anchor="t" bIns="91425" lIns="91425" rIns="91425" wrap="square"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969700"/>
            <a:ext cx="4801499" cy="4095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741100"/>
            <a:ext cx="5185199" cy="474599"/>
          </a:xfrm>
          <a:prstGeom prst="rect">
            <a:avLst/>
          </a:prstGeom>
          <a:noFill/>
          <a:ln>
            <a:noFill/>
          </a:ln>
        </p:spPr>
        <p:txBody>
          <a:bodyPr anchorCtr="0" anchor="b" bIns="91425" lIns="91425" rIns="91425" wrap="square" tIns="91425"/>
          <a:lstStyle>
            <a:lvl1pPr lv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9pPr>
          </a:lstStyle>
          <a:p/>
        </p:txBody>
      </p:sp>
      <p:sp>
        <p:nvSpPr>
          <p:cNvPr id="7" name="Shape 7"/>
          <p:cNvSpPr txBox="1"/>
          <p:nvPr>
            <p:ph idx="1" type="body"/>
          </p:nvPr>
        </p:nvSpPr>
        <p:spPr>
          <a:xfrm>
            <a:off x="457200" y="1352550"/>
            <a:ext cx="5185199" cy="2255700"/>
          </a:xfrm>
          <a:prstGeom prst="rect">
            <a:avLst/>
          </a:prstGeom>
          <a:noFill/>
          <a:ln>
            <a:noFill/>
          </a:ln>
        </p:spPr>
        <p:txBody>
          <a:bodyPr anchorCtr="0" anchor="t" bIns="91425" lIns="91425" rIns="91425" wrap="square" tIns="91425"/>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buChar char="●"/>
              <a:defRPr sz="2000">
                <a:solidFill>
                  <a:srgbClr val="666666"/>
                </a:solidFill>
                <a:latin typeface="Karla"/>
                <a:ea typeface="Karla"/>
                <a:cs typeface="Karla"/>
                <a:sym typeface="Karla"/>
              </a:defRPr>
            </a:lvl4pPr>
            <a:lvl5pPr lvl="4">
              <a:spcBef>
                <a:spcPts val="360"/>
              </a:spcBef>
              <a:buClr>
                <a:srgbClr val="666666"/>
              </a:buClr>
              <a:buSzPct val="100000"/>
              <a:buFont typeface="Karla"/>
              <a:buChar char="○"/>
              <a:defRPr sz="2000">
                <a:solidFill>
                  <a:srgbClr val="666666"/>
                </a:solidFill>
                <a:latin typeface="Karla"/>
                <a:ea typeface="Karla"/>
                <a:cs typeface="Karla"/>
                <a:sym typeface="Karla"/>
              </a:defRPr>
            </a:lvl5pPr>
            <a:lvl6pPr lvl="5">
              <a:spcBef>
                <a:spcPts val="360"/>
              </a:spcBef>
              <a:buClr>
                <a:srgbClr val="666666"/>
              </a:buClr>
              <a:buSzPct val="100000"/>
              <a:buFont typeface="Karla"/>
              <a:buChar char="■"/>
              <a:defRPr sz="2000">
                <a:solidFill>
                  <a:srgbClr val="666666"/>
                </a:solidFill>
                <a:latin typeface="Karla"/>
                <a:ea typeface="Karla"/>
                <a:cs typeface="Karla"/>
                <a:sym typeface="Karla"/>
              </a:defRPr>
            </a:lvl6pPr>
            <a:lvl7pPr lvl="6">
              <a:spcBef>
                <a:spcPts val="360"/>
              </a:spcBef>
              <a:buClr>
                <a:srgbClr val="666666"/>
              </a:buClr>
              <a:buSzPct val="100000"/>
              <a:buFont typeface="Karla"/>
              <a:buChar char="●"/>
              <a:defRPr sz="2000">
                <a:solidFill>
                  <a:srgbClr val="666666"/>
                </a:solidFill>
                <a:latin typeface="Karla"/>
                <a:ea typeface="Karla"/>
                <a:cs typeface="Karla"/>
                <a:sym typeface="Karla"/>
              </a:defRPr>
            </a:lvl7pPr>
            <a:lvl8pPr lvl="7">
              <a:spcBef>
                <a:spcPts val="360"/>
              </a:spcBef>
              <a:buClr>
                <a:srgbClr val="666666"/>
              </a:buClr>
              <a:buSzPct val="100000"/>
              <a:buFont typeface="Karla"/>
              <a:buChar char="○"/>
              <a:defRPr sz="2000">
                <a:solidFill>
                  <a:srgbClr val="666666"/>
                </a:solidFill>
                <a:latin typeface="Karla"/>
                <a:ea typeface="Karla"/>
                <a:cs typeface="Karla"/>
                <a:sym typeface="Karla"/>
              </a:defRPr>
            </a:lvl8pPr>
            <a:lvl9pPr lvl="8">
              <a:spcBef>
                <a:spcPts val="360"/>
              </a:spcBef>
              <a:buClr>
                <a:srgbClr val="666666"/>
              </a:buClr>
              <a:buSzPct val="100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64" name="Shape 64"/>
        <p:cNvGrpSpPr/>
        <p:nvPr/>
      </p:nvGrpSpPr>
      <p:grpSpPr>
        <a:xfrm>
          <a:off x="0" y="0"/>
          <a:ext cx="0" cy="0"/>
          <a:chOff x="0" y="0"/>
          <a:chExt cx="0" cy="0"/>
        </a:xfrm>
      </p:grpSpPr>
      <p:sp>
        <p:nvSpPr>
          <p:cNvPr id="65" name="Shape 65"/>
          <p:cNvSpPr txBox="1"/>
          <p:nvPr>
            <p:ph type="ctrTitle"/>
          </p:nvPr>
        </p:nvSpPr>
        <p:spPr>
          <a:xfrm>
            <a:off x="280900" y="-452825"/>
            <a:ext cx="3522300" cy="2989800"/>
          </a:xfrm>
          <a:prstGeom prst="rect">
            <a:avLst/>
          </a:prstGeom>
        </p:spPr>
        <p:txBody>
          <a:bodyPr anchorCtr="0" anchor="b" bIns="91425" lIns="91425" rIns="91425" wrap="square" tIns="91425">
            <a:noAutofit/>
          </a:bodyPr>
          <a:lstStyle/>
          <a:p>
            <a:pPr lvl="0">
              <a:spcBef>
                <a:spcPts val="0"/>
              </a:spcBef>
              <a:buNone/>
            </a:pPr>
            <a:r>
              <a:rPr lang="en"/>
              <a:t>Amazon Storage </a:t>
            </a:r>
          </a:p>
          <a:p>
            <a:pPr lvl="0" rtl="0">
              <a:spcBef>
                <a:spcPts val="0"/>
              </a:spcBef>
              <a:buNone/>
            </a:pPr>
            <a:r>
              <a:rPr lang="en"/>
              <a:t>EFS &amp; EBS</a:t>
            </a:r>
          </a:p>
        </p:txBody>
      </p:sp>
      <p:sp>
        <p:nvSpPr>
          <p:cNvPr id="66" name="Shape 66"/>
          <p:cNvSpPr txBox="1"/>
          <p:nvPr>
            <p:ph idx="1" type="subTitle"/>
          </p:nvPr>
        </p:nvSpPr>
        <p:spPr>
          <a:xfrm>
            <a:off x="5892975" y="3265700"/>
            <a:ext cx="2738100" cy="1031700"/>
          </a:xfrm>
          <a:prstGeom prst="rect">
            <a:avLst/>
          </a:prstGeom>
        </p:spPr>
        <p:txBody>
          <a:bodyPr anchorCtr="0" anchor="b" bIns="91425" lIns="91425" rIns="91425" wrap="square" tIns="91425">
            <a:noAutofit/>
          </a:bodyPr>
          <a:lstStyle/>
          <a:p>
            <a:pPr lvl="0" rtl="0">
              <a:spcBef>
                <a:spcPts val="0"/>
              </a:spcBef>
              <a:buNone/>
            </a:pPr>
            <a:r>
              <a:rPr lang="en"/>
              <a:t>Reuben Puketapu</a:t>
            </a:r>
          </a:p>
        </p:txBody>
      </p:sp>
      <p:pic>
        <p:nvPicPr>
          <p:cNvPr id="67" name="Shape 67"/>
          <p:cNvPicPr preferRelativeResize="0"/>
          <p:nvPr/>
        </p:nvPicPr>
        <p:blipFill>
          <a:blip r:embed="rId3">
            <a:alphaModFix/>
          </a:blip>
          <a:stretch>
            <a:fillRect/>
          </a:stretch>
        </p:blipFill>
        <p:spPr>
          <a:xfrm>
            <a:off x="0" y="2648000"/>
            <a:ext cx="3350950" cy="2010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Performance - EFS</a:t>
            </a:r>
          </a:p>
        </p:txBody>
      </p:sp>
      <p:sp>
        <p:nvSpPr>
          <p:cNvPr id="151" name="Shape 151"/>
          <p:cNvSpPr txBox="1"/>
          <p:nvPr>
            <p:ph idx="1" type="body"/>
          </p:nvPr>
        </p:nvSpPr>
        <p:spPr>
          <a:xfrm>
            <a:off x="838250" y="1504950"/>
            <a:ext cx="6649200" cy="2255700"/>
          </a:xfrm>
          <a:prstGeom prst="rect">
            <a:avLst/>
          </a:prstGeom>
        </p:spPr>
        <p:txBody>
          <a:bodyPr anchorCtr="0" anchor="t" bIns="91425" lIns="91425" rIns="91425" wrap="square" tIns="91425">
            <a:noAutofit/>
          </a:bodyPr>
          <a:lstStyle/>
          <a:p>
            <a:pPr indent="-228600" lvl="0" marL="457200" rtl="0">
              <a:spcBef>
                <a:spcPts val="0"/>
              </a:spcBef>
            </a:pPr>
            <a:r>
              <a:rPr lang="en"/>
              <a:t>Amazon EFS file systems are distributed across an unconstrained number of storage servers</a:t>
            </a:r>
            <a:br>
              <a:rPr lang="en"/>
            </a:br>
          </a:p>
          <a:p>
            <a:pPr indent="-228600" lvl="1" marL="914400" rtl="0">
              <a:spcBef>
                <a:spcPts val="0"/>
              </a:spcBef>
            </a:pPr>
            <a:r>
              <a:rPr lang="en"/>
              <a:t>Enabling file systems to grow elastically to petabyte-scale</a:t>
            </a:r>
          </a:p>
          <a:p>
            <a:pPr indent="-228600" lvl="1" marL="914400" rtl="0">
              <a:spcBef>
                <a:spcPts val="0"/>
              </a:spcBef>
            </a:pPr>
            <a:r>
              <a:rPr lang="en"/>
              <a:t>Allowing massively parallel access from EC2 instances within a Region.</a:t>
            </a:r>
          </a:p>
          <a:p>
            <a:pPr lvl="0" rtl="0">
              <a:spcBef>
                <a:spcPts val="0"/>
              </a:spcBef>
              <a:buNone/>
            </a:pPr>
            <a:r>
              <a:t/>
            </a:r>
            <a:endParaRPr/>
          </a:p>
        </p:txBody>
      </p:sp>
      <p:grpSp>
        <p:nvGrpSpPr>
          <p:cNvPr id="152" name="Shape 152"/>
          <p:cNvGrpSpPr/>
          <p:nvPr/>
        </p:nvGrpSpPr>
        <p:grpSpPr>
          <a:xfrm>
            <a:off x="301520" y="869242"/>
            <a:ext cx="457189" cy="457119"/>
            <a:chOff x="1923675" y="1633650"/>
            <a:chExt cx="436000" cy="435975"/>
          </a:xfrm>
        </p:grpSpPr>
        <p:sp>
          <p:nvSpPr>
            <p:cNvPr id="153" name="Shape 153"/>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62" name="Shape 162"/>
        <p:cNvGrpSpPr/>
        <p:nvPr/>
      </p:nvGrpSpPr>
      <p:grpSpPr>
        <a:xfrm>
          <a:off x="0" y="0"/>
          <a:ext cx="0" cy="0"/>
          <a:chOff x="0" y="0"/>
          <a:chExt cx="0" cy="0"/>
        </a:xfrm>
      </p:grpSpPr>
      <p:sp>
        <p:nvSpPr>
          <p:cNvPr id="163" name="Shape 163"/>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Performance - EFS</a:t>
            </a:r>
          </a:p>
        </p:txBody>
      </p:sp>
      <p:sp>
        <p:nvSpPr>
          <p:cNvPr id="164" name="Shape 164"/>
          <p:cNvSpPr txBox="1"/>
          <p:nvPr>
            <p:ph idx="1" type="body"/>
          </p:nvPr>
        </p:nvSpPr>
        <p:spPr>
          <a:xfrm>
            <a:off x="838250" y="1504950"/>
            <a:ext cx="6649200" cy="2255700"/>
          </a:xfrm>
          <a:prstGeom prst="rect">
            <a:avLst/>
          </a:prstGeom>
        </p:spPr>
        <p:txBody>
          <a:bodyPr anchorCtr="0" anchor="t" bIns="91425" lIns="91425" rIns="91425" wrap="square" tIns="91425">
            <a:noAutofit/>
          </a:bodyPr>
          <a:lstStyle/>
          <a:p>
            <a:pPr lvl="0">
              <a:spcBef>
                <a:spcPts val="0"/>
              </a:spcBef>
              <a:buClr>
                <a:schemeClr val="dk1"/>
              </a:buClr>
              <a:buSzPct val="55000"/>
              <a:buFont typeface="Arial"/>
              <a:buNone/>
            </a:pPr>
            <a:r>
              <a:rPr lang="en"/>
              <a:t>There are two different performance modes available for Amazon EFS: </a:t>
            </a:r>
            <a:r>
              <a:rPr b="1" lang="en"/>
              <a:t>General Purpose </a:t>
            </a:r>
            <a:r>
              <a:rPr lang="en"/>
              <a:t>and </a:t>
            </a:r>
            <a:r>
              <a:rPr b="1" lang="en"/>
              <a:t>Max I/O.</a:t>
            </a:r>
          </a:p>
          <a:p>
            <a:pPr lvl="0" rtl="0">
              <a:spcBef>
                <a:spcPts val="0"/>
              </a:spcBef>
              <a:buNone/>
            </a:pPr>
            <a:r>
              <a:t/>
            </a:r>
            <a:endParaRPr/>
          </a:p>
          <a:p>
            <a:pPr indent="-228600" lvl="0" marL="457200" rtl="0">
              <a:spcBef>
                <a:spcPts val="0"/>
              </a:spcBef>
            </a:pPr>
            <a:r>
              <a:rPr lang="en"/>
              <a:t>General Purpose performance mode is the default mode and is appropriate for most file systems</a:t>
            </a:r>
            <a:br>
              <a:rPr lang="en"/>
            </a:br>
          </a:p>
          <a:p>
            <a:pPr indent="-228600" lvl="0" marL="457200" rtl="0">
              <a:spcBef>
                <a:spcPts val="0"/>
              </a:spcBef>
            </a:pPr>
            <a:r>
              <a:rPr lang="en"/>
              <a:t>However, if your overall Amazon EFS workload will exceed 7,000 file operations per second per file system, it is recommend the files system use Max I/O performance mode</a:t>
            </a:r>
          </a:p>
          <a:p>
            <a:pPr lvl="0" rtl="0">
              <a:spcBef>
                <a:spcPts val="0"/>
              </a:spcBef>
              <a:buNone/>
            </a:pPr>
            <a:r>
              <a:t/>
            </a:r>
            <a:endParaRPr/>
          </a:p>
        </p:txBody>
      </p:sp>
      <p:grpSp>
        <p:nvGrpSpPr>
          <p:cNvPr id="165" name="Shape 165"/>
          <p:cNvGrpSpPr/>
          <p:nvPr/>
        </p:nvGrpSpPr>
        <p:grpSpPr>
          <a:xfrm>
            <a:off x="301520" y="869242"/>
            <a:ext cx="457189" cy="457119"/>
            <a:chOff x="1923675" y="1633650"/>
            <a:chExt cx="436000" cy="435975"/>
          </a:xfrm>
        </p:grpSpPr>
        <p:sp>
          <p:nvSpPr>
            <p:cNvPr id="166" name="Shape 166"/>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0" name="Shape 17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75" name="Shape 175"/>
        <p:cNvGrpSpPr/>
        <p:nvPr/>
      </p:nvGrpSpPr>
      <p:grpSpPr>
        <a:xfrm>
          <a:off x="0" y="0"/>
          <a:ext cx="0" cy="0"/>
          <a:chOff x="0" y="0"/>
          <a:chExt cx="0" cy="0"/>
        </a:xfrm>
      </p:grpSpPr>
      <p:sp>
        <p:nvSpPr>
          <p:cNvPr id="176" name="Shape 176"/>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Performance - EFS</a:t>
            </a:r>
          </a:p>
        </p:txBody>
      </p:sp>
      <p:sp>
        <p:nvSpPr>
          <p:cNvPr id="177" name="Shape 177"/>
          <p:cNvSpPr txBox="1"/>
          <p:nvPr>
            <p:ph idx="1" type="body"/>
          </p:nvPr>
        </p:nvSpPr>
        <p:spPr>
          <a:xfrm>
            <a:off x="838250" y="1504950"/>
            <a:ext cx="6649200" cy="2255700"/>
          </a:xfrm>
          <a:prstGeom prst="rect">
            <a:avLst/>
          </a:prstGeom>
        </p:spPr>
        <p:txBody>
          <a:bodyPr anchorCtr="0" anchor="t" bIns="91425" lIns="91425" rIns="91425" wrap="square" tIns="91425">
            <a:noAutofit/>
          </a:bodyPr>
          <a:lstStyle/>
          <a:p>
            <a:pPr lvl="0" rtl="0">
              <a:spcBef>
                <a:spcPts val="0"/>
              </a:spcBef>
              <a:buNone/>
            </a:pPr>
            <a:r>
              <a:rPr lang="en"/>
              <a:t>Due to the spiky nature of file-based workloads, Amazon EFS is optimized to burst at high-throughput levels for short periods of time, while delivering low levels of throughput the rest of the time.</a:t>
            </a:r>
          </a:p>
          <a:p>
            <a:pPr lvl="0" rtl="0">
              <a:spcBef>
                <a:spcPts val="0"/>
              </a:spcBef>
              <a:buNone/>
            </a:pPr>
            <a:r>
              <a:t/>
            </a:r>
            <a:endParaRPr/>
          </a:p>
        </p:txBody>
      </p:sp>
      <p:grpSp>
        <p:nvGrpSpPr>
          <p:cNvPr id="178" name="Shape 178"/>
          <p:cNvGrpSpPr/>
          <p:nvPr/>
        </p:nvGrpSpPr>
        <p:grpSpPr>
          <a:xfrm>
            <a:off x="301520" y="869242"/>
            <a:ext cx="457189" cy="457119"/>
            <a:chOff x="1923675" y="1633650"/>
            <a:chExt cx="436000" cy="435975"/>
          </a:xfrm>
        </p:grpSpPr>
        <p:sp>
          <p:nvSpPr>
            <p:cNvPr id="179" name="Shape 179"/>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4" name="Shape 184"/>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88" name="Shape 188"/>
        <p:cNvGrpSpPr/>
        <p:nvPr/>
      </p:nvGrpSpPr>
      <p:grpSpPr>
        <a:xfrm>
          <a:off x="0" y="0"/>
          <a:ext cx="0" cy="0"/>
          <a:chOff x="0" y="0"/>
          <a:chExt cx="0" cy="0"/>
        </a:xfrm>
      </p:grpSpPr>
      <p:sp>
        <p:nvSpPr>
          <p:cNvPr id="189" name="Shape 189"/>
          <p:cNvSpPr txBox="1"/>
          <p:nvPr>
            <p:ph type="title"/>
          </p:nvPr>
        </p:nvSpPr>
        <p:spPr>
          <a:xfrm>
            <a:off x="841000" y="969700"/>
            <a:ext cx="4801500" cy="409500"/>
          </a:xfrm>
          <a:prstGeom prst="rect">
            <a:avLst/>
          </a:prstGeom>
        </p:spPr>
        <p:txBody>
          <a:bodyPr anchorCtr="0" anchor="b" bIns="91425" lIns="91425" rIns="91425" wrap="square" tIns="91425">
            <a:noAutofit/>
          </a:bodyPr>
          <a:lstStyle/>
          <a:p>
            <a:pPr lvl="0" rtl="0">
              <a:spcBef>
                <a:spcPts val="0"/>
              </a:spcBef>
              <a:buNone/>
            </a:pPr>
            <a:r>
              <a:rPr lang="en"/>
              <a:t>Bursting Behaviors for EFS </a:t>
            </a:r>
          </a:p>
        </p:txBody>
      </p:sp>
      <p:graphicFrame>
        <p:nvGraphicFramePr>
          <p:cNvPr id="190" name="Shape 190"/>
          <p:cNvGraphicFramePr/>
          <p:nvPr/>
        </p:nvGraphicFramePr>
        <p:xfrm>
          <a:off x="952500" y="1547781"/>
          <a:ext cx="3000000" cy="3000000"/>
        </p:xfrm>
        <a:graphic>
          <a:graphicData uri="http://schemas.openxmlformats.org/drawingml/2006/table">
            <a:tbl>
              <a:tblPr>
                <a:noFill/>
                <a:tableStyleId>{3F289202-0752-45E2-8F8A-2280A6CC2C43}</a:tableStyleId>
              </a:tblPr>
              <a:tblGrid>
                <a:gridCol w="1122125"/>
                <a:gridCol w="1122125"/>
                <a:gridCol w="1122125"/>
                <a:gridCol w="1122125"/>
                <a:gridCol w="1122125"/>
              </a:tblGrid>
              <a:tr h="295725">
                <a:tc>
                  <a:txBody>
                    <a:bodyPr>
                      <a:noAutofit/>
                    </a:bodyPr>
                    <a:lstStyle/>
                    <a:p>
                      <a:pPr lvl="0" rtl="0">
                        <a:spcBef>
                          <a:spcPts val="0"/>
                        </a:spcBef>
                        <a:buNone/>
                      </a:pPr>
                      <a:r>
                        <a:rPr lang="en">
                          <a:solidFill>
                            <a:srgbClr val="999999"/>
                          </a:solidFill>
                          <a:latin typeface="Karla"/>
                          <a:ea typeface="Karla"/>
                          <a:cs typeface="Karla"/>
                          <a:sym typeface="Karla"/>
                        </a:rPr>
                        <a:t>File System Size (GiB)</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Baseline throughput (MiB/s)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Burst throughput (MiB/s)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Max burst duration (hours)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 of time file system can burst</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r>
              <a:tr h="117575">
                <a:tc>
                  <a:txBody>
                    <a:bodyPr>
                      <a:noAutofit/>
                    </a:bodyPr>
                    <a:lstStyle/>
                    <a:p>
                      <a:pPr lvl="0" rtl="0" algn="r">
                        <a:spcBef>
                          <a:spcPts val="0"/>
                        </a:spcBef>
                        <a:buNone/>
                      </a:pPr>
                      <a:r>
                        <a:rPr lang="en" sz="1100">
                          <a:solidFill>
                            <a:srgbClr val="999999"/>
                          </a:solidFill>
                          <a:latin typeface="Karla"/>
                          <a:ea typeface="Karla"/>
                          <a:cs typeface="Karla"/>
                          <a:sym typeface="Karla"/>
                        </a:rPr>
                        <a:t>10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0.5</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6.0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0.5%</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256</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12.5</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6.9</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12.5%</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512</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25.0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8.0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25.0%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1024</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1536</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75.0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150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2048</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3072</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300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4096</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400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12.0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bl>
          </a:graphicData>
        </a:graphic>
      </p:graphicFrame>
      <p:grpSp>
        <p:nvGrpSpPr>
          <p:cNvPr id="191" name="Shape 191"/>
          <p:cNvGrpSpPr/>
          <p:nvPr/>
        </p:nvGrpSpPr>
        <p:grpSpPr>
          <a:xfrm>
            <a:off x="318294" y="694222"/>
            <a:ext cx="449036" cy="470807"/>
            <a:chOff x="5961125" y="1623900"/>
            <a:chExt cx="427450" cy="448175"/>
          </a:xfrm>
        </p:grpSpPr>
        <p:sp>
          <p:nvSpPr>
            <p:cNvPr id="192" name="Shape 192"/>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4" name="Shape 194"/>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8" name="Shape 198"/>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Durability and Availability </a:t>
            </a:r>
          </a:p>
        </p:txBody>
      </p:sp>
      <p:sp>
        <p:nvSpPr>
          <p:cNvPr id="204" name="Shape 204"/>
          <p:cNvSpPr txBox="1"/>
          <p:nvPr>
            <p:ph idx="1" type="body"/>
          </p:nvPr>
        </p:nvSpPr>
        <p:spPr>
          <a:xfrm>
            <a:off x="838250" y="1504950"/>
            <a:ext cx="59070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Amazon EFS is designed to be highly durable and highly available. </a:t>
            </a:r>
            <a:br>
              <a:rPr lang="en"/>
            </a:br>
          </a:p>
          <a:p>
            <a:pPr indent="-228600" lvl="0" marL="457200" marR="0" rtl="0" algn="l">
              <a:lnSpc>
                <a:spcPct val="100000"/>
              </a:lnSpc>
              <a:spcBef>
                <a:spcPts val="600"/>
              </a:spcBef>
              <a:spcAft>
                <a:spcPts val="0"/>
              </a:spcAft>
            </a:pPr>
            <a:r>
              <a:rPr lang="en"/>
              <a:t>Each Amazon EFS file system object (such as a directory, file, or link) is redundantly stored across multiple Availability Zones within a Region. </a:t>
            </a:r>
            <a:br>
              <a:rPr lang="en"/>
            </a:br>
          </a:p>
          <a:p>
            <a:pPr indent="-228600" lvl="0" marL="457200" marR="0" rtl="0" algn="l">
              <a:lnSpc>
                <a:spcPct val="100000"/>
              </a:lnSpc>
              <a:spcBef>
                <a:spcPts val="600"/>
              </a:spcBef>
              <a:spcAft>
                <a:spcPts val="0"/>
              </a:spcAft>
            </a:pPr>
            <a:r>
              <a:rPr lang="en"/>
              <a:t>Amazon EFS is designed to be as highly durable and available as Amazon S3.</a:t>
            </a:r>
          </a:p>
          <a:p>
            <a:pPr lvl="0" marR="0" rtl="0" algn="l">
              <a:lnSpc>
                <a:spcPct val="100000"/>
              </a:lnSpc>
              <a:spcBef>
                <a:spcPts val="600"/>
              </a:spcBef>
              <a:spcAft>
                <a:spcPts val="0"/>
              </a:spcAft>
              <a:buNone/>
            </a:pPr>
            <a:r>
              <a:t/>
            </a:r>
            <a:endParaRPr/>
          </a:p>
        </p:txBody>
      </p:sp>
      <p:grpSp>
        <p:nvGrpSpPr>
          <p:cNvPr id="205" name="Shape 205"/>
          <p:cNvGrpSpPr/>
          <p:nvPr/>
        </p:nvGrpSpPr>
        <p:grpSpPr>
          <a:xfrm>
            <a:off x="301520" y="869242"/>
            <a:ext cx="457189" cy="457119"/>
            <a:chOff x="1923675" y="1633650"/>
            <a:chExt cx="436000" cy="435975"/>
          </a:xfrm>
        </p:grpSpPr>
        <p:sp>
          <p:nvSpPr>
            <p:cNvPr id="206" name="Shape 206"/>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8" name="Shape 208"/>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9" name="Shape 209"/>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15" name="Shape 215"/>
        <p:cNvGrpSpPr/>
        <p:nvPr/>
      </p:nvGrpSpPr>
      <p:grpSpPr>
        <a:xfrm>
          <a:off x="0" y="0"/>
          <a:ext cx="0" cy="0"/>
          <a:chOff x="0" y="0"/>
          <a:chExt cx="0" cy="0"/>
        </a:xfrm>
      </p:grpSpPr>
      <p:sp>
        <p:nvSpPr>
          <p:cNvPr id="216" name="Shape 216"/>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Durability and Availability </a:t>
            </a:r>
          </a:p>
        </p:txBody>
      </p:sp>
      <p:grpSp>
        <p:nvGrpSpPr>
          <p:cNvPr id="217" name="Shape 217"/>
          <p:cNvGrpSpPr/>
          <p:nvPr/>
        </p:nvGrpSpPr>
        <p:grpSpPr>
          <a:xfrm>
            <a:off x="301520" y="869242"/>
            <a:ext cx="457189" cy="457119"/>
            <a:chOff x="1923675" y="1633650"/>
            <a:chExt cx="436000" cy="435975"/>
          </a:xfrm>
        </p:grpSpPr>
        <p:sp>
          <p:nvSpPr>
            <p:cNvPr id="218" name="Shape 218"/>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id="224" name="Shape 224"/>
          <p:cNvPicPr preferRelativeResize="0"/>
          <p:nvPr/>
        </p:nvPicPr>
        <p:blipFill>
          <a:blip r:embed="rId3">
            <a:alphaModFix/>
          </a:blip>
          <a:stretch>
            <a:fillRect/>
          </a:stretch>
        </p:blipFill>
        <p:spPr>
          <a:xfrm>
            <a:off x="838350" y="1531775"/>
            <a:ext cx="5003850" cy="274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28" name="Shape 228"/>
        <p:cNvGrpSpPr/>
        <p:nvPr/>
      </p:nvGrpSpPr>
      <p:grpSpPr>
        <a:xfrm>
          <a:off x="0" y="0"/>
          <a:ext cx="0" cy="0"/>
          <a:chOff x="0" y="0"/>
          <a:chExt cx="0" cy="0"/>
        </a:xfrm>
      </p:grpSpPr>
      <p:sp>
        <p:nvSpPr>
          <p:cNvPr id="229" name="Shape 229"/>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Scalability and Elasticity</a:t>
            </a:r>
            <a:r>
              <a:rPr lang="en"/>
              <a:t> </a:t>
            </a:r>
          </a:p>
        </p:txBody>
      </p:sp>
      <p:sp>
        <p:nvSpPr>
          <p:cNvPr id="230" name="Shape 230"/>
          <p:cNvSpPr txBox="1"/>
          <p:nvPr>
            <p:ph idx="1" type="body"/>
          </p:nvPr>
        </p:nvSpPr>
        <p:spPr>
          <a:xfrm>
            <a:off x="838250" y="1504950"/>
            <a:ext cx="59070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Amazon EFS automatically scales your file system storage capacity up or down as you add or remove files without disrupting your applications. </a:t>
            </a:r>
            <a:br>
              <a:rPr lang="en"/>
            </a:br>
          </a:p>
          <a:p>
            <a:pPr indent="-228600" lvl="0" marL="457200" marR="0" rtl="0" algn="l">
              <a:lnSpc>
                <a:spcPct val="100000"/>
              </a:lnSpc>
              <a:spcBef>
                <a:spcPts val="600"/>
              </a:spcBef>
              <a:spcAft>
                <a:spcPts val="0"/>
              </a:spcAft>
            </a:pPr>
            <a:r>
              <a:rPr lang="en"/>
              <a:t>The EFS file system can grow from an empty file system to multiple petabytes automatically, and there is no provisioning, allocating, or administration.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grpSp>
        <p:nvGrpSpPr>
          <p:cNvPr id="231" name="Shape 231"/>
          <p:cNvGrpSpPr/>
          <p:nvPr/>
        </p:nvGrpSpPr>
        <p:grpSpPr>
          <a:xfrm>
            <a:off x="301520" y="869242"/>
            <a:ext cx="457189" cy="457119"/>
            <a:chOff x="1923675" y="1633650"/>
            <a:chExt cx="436000" cy="435975"/>
          </a:xfrm>
        </p:grpSpPr>
        <p:sp>
          <p:nvSpPr>
            <p:cNvPr id="232" name="Shape 232"/>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5" name="Shape 235"/>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41" name="Shape 241"/>
        <p:cNvGrpSpPr/>
        <p:nvPr/>
      </p:nvGrpSpPr>
      <p:grpSpPr>
        <a:xfrm>
          <a:off x="0" y="0"/>
          <a:ext cx="0" cy="0"/>
          <a:chOff x="0" y="0"/>
          <a:chExt cx="0" cy="0"/>
        </a:xfrm>
      </p:grpSpPr>
      <p:sp>
        <p:nvSpPr>
          <p:cNvPr id="242" name="Shape 242"/>
          <p:cNvSpPr txBox="1"/>
          <p:nvPr>
            <p:ph type="title"/>
          </p:nvPr>
        </p:nvSpPr>
        <p:spPr>
          <a:xfrm>
            <a:off x="841000" y="969700"/>
            <a:ext cx="4801500" cy="409500"/>
          </a:xfrm>
          <a:prstGeom prst="rect">
            <a:avLst/>
          </a:prstGeom>
        </p:spPr>
        <p:txBody>
          <a:bodyPr anchorCtr="0" anchor="b" bIns="91425" lIns="91425" rIns="91425" wrap="square" tIns="91425">
            <a:noAutofit/>
          </a:bodyPr>
          <a:lstStyle/>
          <a:p>
            <a:pPr lvl="0" rtl="0">
              <a:spcBef>
                <a:spcPts val="0"/>
              </a:spcBef>
              <a:buNone/>
            </a:pPr>
            <a:r>
              <a:rPr lang="en"/>
              <a:t>Security </a:t>
            </a:r>
          </a:p>
        </p:txBody>
      </p:sp>
      <p:sp>
        <p:nvSpPr>
          <p:cNvPr id="243" name="Shape 243"/>
          <p:cNvSpPr txBox="1"/>
          <p:nvPr>
            <p:ph idx="1" type="body"/>
          </p:nvPr>
        </p:nvSpPr>
        <p:spPr>
          <a:xfrm>
            <a:off x="841000" y="1600975"/>
            <a:ext cx="2094900" cy="2410500"/>
          </a:xfrm>
          <a:prstGeom prst="rect">
            <a:avLst/>
          </a:prstGeom>
        </p:spPr>
        <p:txBody>
          <a:bodyPr anchorCtr="0" anchor="t" bIns="91425" lIns="91425" rIns="91425" wrap="square" tIns="91425">
            <a:noAutofit/>
          </a:bodyPr>
          <a:lstStyle/>
          <a:p>
            <a:pPr lvl="0" rtl="0">
              <a:spcBef>
                <a:spcPts val="0"/>
              </a:spcBef>
              <a:buNone/>
            </a:pPr>
            <a:r>
              <a:rPr b="1" lang="en"/>
              <a:t>IAM permissions for API calls</a:t>
            </a:r>
          </a:p>
          <a:p>
            <a:pPr lvl="0">
              <a:spcBef>
                <a:spcPts val="0"/>
              </a:spcBef>
              <a:buClr>
                <a:schemeClr val="dk1"/>
              </a:buClr>
              <a:buSzPct val="68750"/>
              <a:buFont typeface="Arial"/>
              <a:buNone/>
            </a:pPr>
            <a:r>
              <a:rPr lang="en"/>
              <a:t>IAM enables access control for administering EFS file systems, so you can create, delete, and describe EFS file system resources.</a:t>
            </a:r>
          </a:p>
          <a:p>
            <a:pPr lvl="0" rtl="0">
              <a:spcBef>
                <a:spcPts val="0"/>
              </a:spcBef>
              <a:buClr>
                <a:schemeClr val="dk1"/>
              </a:buClr>
              <a:buSzPct val="68750"/>
              <a:buFont typeface="Arial"/>
              <a:buNone/>
            </a:pPr>
            <a:r>
              <a:t/>
            </a:r>
            <a:endParaRPr/>
          </a:p>
          <a:p>
            <a:pPr lvl="0" rtl="0">
              <a:spcBef>
                <a:spcPts val="0"/>
              </a:spcBef>
              <a:buClr>
                <a:schemeClr val="dk1"/>
              </a:buClr>
              <a:buSzPct val="68750"/>
              <a:buFont typeface="Arial"/>
              <a:buNone/>
            </a:pPr>
            <a:r>
              <a:t/>
            </a:r>
            <a:endParaRPr/>
          </a:p>
          <a:p>
            <a:pPr lvl="0" rtl="0">
              <a:spcBef>
                <a:spcPts val="0"/>
              </a:spcBef>
              <a:buNone/>
            </a:pPr>
            <a:r>
              <a:t/>
            </a:r>
            <a:endParaRPr/>
          </a:p>
        </p:txBody>
      </p:sp>
      <p:sp>
        <p:nvSpPr>
          <p:cNvPr id="244" name="Shape 244"/>
          <p:cNvSpPr txBox="1"/>
          <p:nvPr>
            <p:ph idx="2" type="body"/>
          </p:nvPr>
        </p:nvSpPr>
        <p:spPr>
          <a:xfrm>
            <a:off x="2935899" y="1600975"/>
            <a:ext cx="2166300" cy="2410500"/>
          </a:xfrm>
          <a:prstGeom prst="rect">
            <a:avLst/>
          </a:prstGeom>
        </p:spPr>
        <p:txBody>
          <a:bodyPr anchorCtr="0" anchor="t" bIns="91425" lIns="91425" rIns="91425" wrap="square" tIns="91425">
            <a:noAutofit/>
          </a:bodyPr>
          <a:lstStyle/>
          <a:p>
            <a:pPr lvl="0" rtl="0">
              <a:spcBef>
                <a:spcPts val="0"/>
              </a:spcBef>
              <a:buNone/>
            </a:pPr>
            <a:r>
              <a:rPr b="1" lang="en"/>
              <a:t>Security groups for EC2 instances</a:t>
            </a:r>
          </a:p>
          <a:p>
            <a:pPr lvl="0">
              <a:spcBef>
                <a:spcPts val="0"/>
              </a:spcBef>
              <a:buClr>
                <a:schemeClr val="dk1"/>
              </a:buClr>
              <a:buSzPct val="68750"/>
              <a:buFont typeface="Arial"/>
              <a:buNone/>
            </a:pPr>
            <a:r>
              <a:rPr lang="en"/>
              <a:t>These security groups act as firewalls and enforce rules that define the traffic flow between EC2 instances and EFS file systems.</a:t>
            </a:r>
          </a:p>
          <a:p>
            <a:pPr lvl="0">
              <a:spcBef>
                <a:spcPts val="0"/>
              </a:spcBef>
              <a:buClr>
                <a:schemeClr val="dk1"/>
              </a:buClr>
              <a:buSzPct val="68750"/>
              <a:buFont typeface="Arial"/>
              <a:buNone/>
            </a:pPr>
            <a:r>
              <a:t/>
            </a:r>
            <a:endParaRPr/>
          </a:p>
          <a:p>
            <a:pPr lvl="0" rtl="0">
              <a:spcBef>
                <a:spcPts val="0"/>
              </a:spcBef>
              <a:buClr>
                <a:schemeClr val="dk1"/>
              </a:buClr>
              <a:buSzPct val="68750"/>
              <a:buFont typeface="Arial"/>
              <a:buNone/>
            </a:pPr>
            <a:r>
              <a:t/>
            </a:r>
            <a:endParaRPr/>
          </a:p>
          <a:p>
            <a:pPr lvl="0" rtl="0">
              <a:spcBef>
                <a:spcPts val="0"/>
              </a:spcBef>
              <a:buNone/>
            </a:pPr>
            <a:r>
              <a:t/>
            </a:r>
            <a:endParaRPr/>
          </a:p>
        </p:txBody>
      </p:sp>
      <p:sp>
        <p:nvSpPr>
          <p:cNvPr id="245" name="Shape 245"/>
          <p:cNvSpPr txBox="1"/>
          <p:nvPr>
            <p:ph idx="3" type="body"/>
          </p:nvPr>
        </p:nvSpPr>
        <p:spPr>
          <a:xfrm>
            <a:off x="5245550" y="1600975"/>
            <a:ext cx="2212500" cy="2410500"/>
          </a:xfrm>
          <a:prstGeom prst="rect">
            <a:avLst/>
          </a:prstGeom>
        </p:spPr>
        <p:txBody>
          <a:bodyPr anchorCtr="0" anchor="t" bIns="91425" lIns="91425" rIns="91425" wrap="square" tIns="91425">
            <a:noAutofit/>
          </a:bodyPr>
          <a:lstStyle/>
          <a:p>
            <a:pPr lvl="0">
              <a:spcBef>
                <a:spcPts val="0"/>
              </a:spcBef>
              <a:buClr>
                <a:schemeClr val="dk1"/>
              </a:buClr>
              <a:buSzPct val="68750"/>
              <a:buFont typeface="Arial"/>
              <a:buNone/>
            </a:pPr>
            <a:r>
              <a:rPr b="1" lang="en"/>
              <a:t>Network File System-level users, groups, and permissions</a:t>
            </a:r>
          </a:p>
          <a:p>
            <a:pPr lvl="0">
              <a:spcBef>
                <a:spcPts val="0"/>
              </a:spcBef>
              <a:buClr>
                <a:schemeClr val="dk1"/>
              </a:buClr>
              <a:buSzPct val="68750"/>
              <a:buFont typeface="Arial"/>
              <a:buNone/>
            </a:pPr>
            <a:r>
              <a:rPr lang="en"/>
              <a:t>EFS file system objects work in a Unix-style mode, which defines permissions needed to perform actions on objects. </a:t>
            </a:r>
          </a:p>
          <a:p>
            <a:pPr lvl="0" rtl="0">
              <a:spcBef>
                <a:spcPts val="0"/>
              </a:spcBef>
              <a:buClr>
                <a:schemeClr val="dk1"/>
              </a:buClr>
              <a:buSzPct val="68750"/>
              <a:buFont typeface="Arial"/>
              <a:buNone/>
            </a:pPr>
            <a:r>
              <a:t/>
            </a:r>
            <a:endParaRPr/>
          </a:p>
          <a:p>
            <a:pPr lvl="0" rtl="0">
              <a:spcBef>
                <a:spcPts val="0"/>
              </a:spcBef>
              <a:buClr>
                <a:schemeClr val="dk1"/>
              </a:buClr>
              <a:buSzPct val="68750"/>
              <a:buFont typeface="Arial"/>
              <a:buNone/>
            </a:pPr>
            <a:r>
              <a:t/>
            </a:r>
            <a:endParaRPr/>
          </a:p>
          <a:p>
            <a:pPr lvl="0" rtl="0">
              <a:spcBef>
                <a:spcPts val="0"/>
              </a:spcBef>
              <a:buNone/>
            </a:pPr>
            <a:r>
              <a:t/>
            </a:r>
            <a:endParaRPr/>
          </a:p>
          <a:p>
            <a:pPr lvl="0" rtl="0">
              <a:spcBef>
                <a:spcPts val="0"/>
              </a:spcBef>
              <a:buNone/>
            </a:pPr>
            <a:r>
              <a:t/>
            </a:r>
            <a:endParaRPr/>
          </a:p>
        </p:txBody>
      </p:sp>
      <p:grpSp>
        <p:nvGrpSpPr>
          <p:cNvPr id="246" name="Shape 246"/>
          <p:cNvGrpSpPr/>
          <p:nvPr/>
        </p:nvGrpSpPr>
        <p:grpSpPr>
          <a:xfrm>
            <a:off x="313084" y="880445"/>
            <a:ext cx="443238" cy="443238"/>
            <a:chOff x="5941025" y="3634400"/>
            <a:chExt cx="467650" cy="467650"/>
          </a:xfrm>
        </p:grpSpPr>
        <p:sp>
          <p:nvSpPr>
            <p:cNvPr id="247" name="Shape 247"/>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9" name="Shape 249"/>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0" name="Shape 250"/>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838301" y="1960300"/>
            <a:ext cx="2643900" cy="485700"/>
          </a:xfrm>
          <a:prstGeom prst="rect">
            <a:avLst/>
          </a:prstGeom>
        </p:spPr>
        <p:txBody>
          <a:bodyPr anchorCtr="0" anchor="b" bIns="91425" lIns="91425" rIns="91425" wrap="square" tIns="91425">
            <a:noAutofit/>
          </a:bodyPr>
          <a:lstStyle/>
          <a:p>
            <a:pPr lvl="0" rtl="0">
              <a:spcBef>
                <a:spcPts val="0"/>
              </a:spcBef>
              <a:buNone/>
            </a:pPr>
            <a:r>
              <a:rPr lang="en"/>
              <a:t>Amazon Elastic Block Storage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61" name="Shape 261"/>
        <p:cNvGrpSpPr/>
        <p:nvPr/>
      </p:nvGrpSpPr>
      <p:grpSpPr>
        <a:xfrm>
          <a:off x="0" y="0"/>
          <a:ext cx="0" cy="0"/>
          <a:chOff x="0" y="0"/>
          <a:chExt cx="0" cy="0"/>
        </a:xfrm>
      </p:grpSpPr>
      <p:sp>
        <p:nvSpPr>
          <p:cNvPr id="262" name="Shape 262"/>
          <p:cNvSpPr txBox="1"/>
          <p:nvPr>
            <p:ph idx="1" type="body"/>
          </p:nvPr>
        </p:nvSpPr>
        <p:spPr>
          <a:xfrm>
            <a:off x="838250" y="1657350"/>
            <a:ext cx="6245100" cy="2255700"/>
          </a:xfrm>
          <a:prstGeom prst="rect">
            <a:avLst/>
          </a:prstGeom>
        </p:spPr>
        <p:txBody>
          <a:bodyPr anchorCtr="0" anchor="t" bIns="91425" lIns="91425" rIns="91425" wrap="square" tIns="91425">
            <a:noAutofit/>
          </a:bodyPr>
          <a:lstStyle/>
          <a:p>
            <a:pPr lvl="0" rtl="0">
              <a:spcBef>
                <a:spcPts val="0"/>
              </a:spcBef>
              <a:buClr>
                <a:schemeClr val="dk1"/>
              </a:buClr>
              <a:buSzPct val="45833"/>
              <a:buFont typeface="Arial"/>
              <a:buNone/>
            </a:pPr>
            <a:r>
              <a:rPr lang="en"/>
              <a:t>Amazon Elastic Block Storage provides highly available, consistent, low-latency block storage for Amazon EC2. It helps you tune applications with the right storage capacity, performance and cost.</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838301" y="1960300"/>
            <a:ext cx="2643900" cy="485700"/>
          </a:xfrm>
          <a:prstGeom prst="rect">
            <a:avLst/>
          </a:prstGeom>
        </p:spPr>
        <p:txBody>
          <a:bodyPr anchorCtr="0" anchor="b" bIns="91425" lIns="91425" rIns="91425" wrap="square" tIns="91425">
            <a:noAutofit/>
          </a:bodyPr>
          <a:lstStyle/>
          <a:p>
            <a:pPr lvl="0" rtl="0">
              <a:spcBef>
                <a:spcPts val="0"/>
              </a:spcBef>
              <a:buNone/>
            </a:pPr>
            <a:r>
              <a:rPr lang="en"/>
              <a:t>Amazon Elastic File System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66" name="Shape 266"/>
        <p:cNvGrpSpPr/>
        <p:nvPr/>
      </p:nvGrpSpPr>
      <p:grpSpPr>
        <a:xfrm>
          <a:off x="0" y="0"/>
          <a:ext cx="0" cy="0"/>
          <a:chOff x="0" y="0"/>
          <a:chExt cx="0" cy="0"/>
        </a:xfrm>
      </p:grpSpPr>
      <p:sp>
        <p:nvSpPr>
          <p:cNvPr id="267" name="Shape 267"/>
          <p:cNvSpPr txBox="1"/>
          <p:nvPr>
            <p:ph type="title"/>
          </p:nvPr>
        </p:nvSpPr>
        <p:spPr>
          <a:xfrm>
            <a:off x="841000" y="665300"/>
            <a:ext cx="4801500" cy="409500"/>
          </a:xfrm>
          <a:prstGeom prst="rect">
            <a:avLst/>
          </a:prstGeom>
        </p:spPr>
        <p:txBody>
          <a:bodyPr anchorCtr="0" anchor="b" bIns="91425" lIns="91425" rIns="91425" wrap="square" tIns="91425">
            <a:noAutofit/>
          </a:bodyPr>
          <a:lstStyle/>
          <a:p>
            <a:pPr lvl="0" rtl="0">
              <a:spcBef>
                <a:spcPts val="0"/>
              </a:spcBef>
              <a:buNone/>
            </a:pPr>
            <a:r>
              <a:rPr lang="en"/>
              <a:t>Amazon EBS - Design</a:t>
            </a:r>
          </a:p>
        </p:txBody>
      </p:sp>
      <p:sp>
        <p:nvSpPr>
          <p:cNvPr id="268" name="Shape 268"/>
          <p:cNvSpPr txBox="1"/>
          <p:nvPr/>
        </p:nvSpPr>
        <p:spPr>
          <a:xfrm>
            <a:off x="841000" y="1302250"/>
            <a:ext cx="2715300" cy="3738300"/>
          </a:xfrm>
          <a:prstGeom prst="rect">
            <a:avLst/>
          </a:prstGeom>
          <a:noFill/>
          <a:ln>
            <a:noFill/>
          </a:ln>
        </p:spPr>
        <p:txBody>
          <a:bodyPr anchorCtr="0" anchor="t" bIns="91425" lIns="91425" rIns="91425" wrap="square" tIns="91425">
            <a:noAutofit/>
          </a:bodyPr>
          <a:lstStyle/>
          <a:p>
            <a:pPr lvl="0" rtl="0">
              <a:spcBef>
                <a:spcPts val="600"/>
              </a:spcBef>
              <a:buNone/>
            </a:pPr>
            <a:r>
              <a:rPr b="1" lang="en" sz="1200">
                <a:solidFill>
                  <a:srgbClr val="666666"/>
                </a:solidFill>
                <a:latin typeface="Karla"/>
                <a:ea typeface="Karla"/>
                <a:cs typeface="Karla"/>
                <a:sym typeface="Karla"/>
              </a:rPr>
              <a:t>Design</a:t>
            </a:r>
          </a:p>
          <a:p>
            <a:pPr indent="-304800" lvl="0" marL="457200" rtl="0">
              <a:spcBef>
                <a:spcPts val="600"/>
              </a:spcBef>
              <a:buClr>
                <a:srgbClr val="666666"/>
              </a:buClr>
              <a:buSzPct val="100000"/>
              <a:buFont typeface="Karla"/>
              <a:buChar char="●"/>
            </a:pPr>
            <a:r>
              <a:rPr lang="en" sz="1200">
                <a:solidFill>
                  <a:srgbClr val="666666"/>
                </a:solidFill>
                <a:latin typeface="Karla"/>
                <a:ea typeface="Karla"/>
                <a:cs typeface="Karla"/>
                <a:sym typeface="Karla"/>
              </a:rPr>
              <a:t>Amazon Elastic Block Store volumes provide durable block-level storage for use with EC2 instances. </a:t>
            </a:r>
            <a:br>
              <a:rPr lang="en" sz="1200">
                <a:solidFill>
                  <a:srgbClr val="666666"/>
                </a:solidFill>
                <a:latin typeface="Karla"/>
                <a:ea typeface="Karla"/>
                <a:cs typeface="Karla"/>
                <a:sym typeface="Karla"/>
              </a:rPr>
            </a:br>
          </a:p>
          <a:p>
            <a:pPr indent="-304800" lvl="0" marL="457200" rtl="0">
              <a:spcBef>
                <a:spcPts val="600"/>
              </a:spcBef>
              <a:buClr>
                <a:srgbClr val="666666"/>
              </a:buClr>
              <a:buSzPct val="100000"/>
              <a:buFont typeface="Karla"/>
              <a:buChar char="●"/>
            </a:pPr>
            <a:r>
              <a:rPr lang="en" sz="1200">
                <a:solidFill>
                  <a:srgbClr val="666666"/>
                </a:solidFill>
                <a:latin typeface="Karla"/>
                <a:ea typeface="Karla"/>
                <a:cs typeface="Karla"/>
                <a:sym typeface="Karla"/>
              </a:rPr>
              <a:t>Amazon EBS volumes are network-attached storage that persists independently from the running life of a single EC2 instance.</a:t>
            </a:r>
            <a:br>
              <a:rPr lang="en" sz="1200">
                <a:solidFill>
                  <a:srgbClr val="666666"/>
                </a:solidFill>
                <a:latin typeface="Karla"/>
                <a:ea typeface="Karla"/>
                <a:cs typeface="Karla"/>
                <a:sym typeface="Karla"/>
              </a:rPr>
            </a:br>
          </a:p>
          <a:p>
            <a:pPr indent="-304800" lvl="0" marL="457200" rtl="0">
              <a:spcBef>
                <a:spcPts val="600"/>
              </a:spcBef>
              <a:buClr>
                <a:srgbClr val="666666"/>
              </a:buClr>
              <a:buSzPct val="100000"/>
              <a:buFont typeface="Karla"/>
              <a:buChar char="●"/>
            </a:pPr>
            <a:r>
              <a:rPr lang="en" sz="1200">
                <a:solidFill>
                  <a:srgbClr val="666666"/>
                </a:solidFill>
                <a:latin typeface="Karla"/>
                <a:ea typeface="Karla"/>
                <a:cs typeface="Karla"/>
                <a:sym typeface="Karla"/>
              </a:rPr>
              <a:t>After an EBS volume is attached to an EC2 instance, you can use the EBS volume like a physical hard drive</a:t>
            </a:r>
          </a:p>
          <a:p>
            <a:pPr lvl="0" rtl="0">
              <a:spcBef>
                <a:spcPts val="600"/>
              </a:spcBef>
              <a:buClr>
                <a:schemeClr val="dk1"/>
              </a:buClr>
              <a:buFont typeface="Arial"/>
              <a:buNone/>
            </a:pPr>
            <a:r>
              <a:t/>
            </a:r>
            <a:endParaRPr sz="1200">
              <a:solidFill>
                <a:srgbClr val="666666"/>
              </a:solidFill>
              <a:latin typeface="Karla"/>
              <a:ea typeface="Karla"/>
              <a:cs typeface="Karla"/>
              <a:sym typeface="Karla"/>
            </a:endParaRPr>
          </a:p>
          <a:p>
            <a:pPr lvl="0" rtl="0">
              <a:spcBef>
                <a:spcPts val="600"/>
              </a:spcBef>
              <a:buClr>
                <a:schemeClr val="dk1"/>
              </a:buClr>
              <a:buFont typeface="Arial"/>
              <a:buNone/>
            </a:pPr>
            <a:r>
              <a:t/>
            </a:r>
            <a:endParaRPr sz="1200">
              <a:solidFill>
                <a:srgbClr val="666666"/>
              </a:solidFill>
              <a:latin typeface="Karla"/>
              <a:ea typeface="Karla"/>
              <a:cs typeface="Karla"/>
              <a:sym typeface="Karla"/>
            </a:endParaRPr>
          </a:p>
          <a:p>
            <a:pPr lvl="0" rtl="0">
              <a:spcBef>
                <a:spcPts val="600"/>
              </a:spcBef>
              <a:buNone/>
            </a:pPr>
            <a:r>
              <a:t/>
            </a:r>
            <a:endParaRPr sz="1200">
              <a:solidFill>
                <a:srgbClr val="666666"/>
              </a:solidFill>
              <a:latin typeface="Karla"/>
              <a:ea typeface="Karla"/>
              <a:cs typeface="Karla"/>
              <a:sym typeface="Karla"/>
            </a:endParaRPr>
          </a:p>
        </p:txBody>
      </p:sp>
      <p:sp>
        <p:nvSpPr>
          <p:cNvPr id="269" name="Shape 269"/>
          <p:cNvSpPr txBox="1"/>
          <p:nvPr/>
        </p:nvSpPr>
        <p:spPr>
          <a:xfrm>
            <a:off x="3917651" y="1302249"/>
            <a:ext cx="2828400" cy="2787900"/>
          </a:xfrm>
          <a:prstGeom prst="rect">
            <a:avLst/>
          </a:prstGeom>
          <a:noFill/>
          <a:ln>
            <a:noFill/>
          </a:ln>
        </p:spPr>
        <p:txBody>
          <a:bodyPr anchorCtr="0" anchor="t" bIns="91425" lIns="91425" rIns="91425" wrap="square" tIns="91425">
            <a:noAutofit/>
          </a:bodyPr>
          <a:lstStyle/>
          <a:p>
            <a:pPr lvl="0" rtl="0">
              <a:spcBef>
                <a:spcPts val="600"/>
              </a:spcBef>
              <a:buNone/>
            </a:pPr>
            <a:r>
              <a:t/>
            </a:r>
            <a:endParaRPr sz="1200">
              <a:solidFill>
                <a:srgbClr val="666666"/>
              </a:solidFill>
              <a:latin typeface="Karla"/>
              <a:ea typeface="Karla"/>
              <a:cs typeface="Karla"/>
              <a:sym typeface="Karla"/>
            </a:endParaRPr>
          </a:p>
          <a:p>
            <a:pPr indent="-304800" lvl="0" marL="457200" rtl="0">
              <a:spcBef>
                <a:spcPts val="600"/>
              </a:spcBef>
              <a:buClr>
                <a:srgbClr val="666666"/>
              </a:buClr>
              <a:buSzPct val="100000"/>
              <a:buFont typeface="Karla"/>
              <a:buChar char="●"/>
            </a:pPr>
            <a:r>
              <a:rPr lang="en" sz="1200">
                <a:solidFill>
                  <a:srgbClr val="666666"/>
                </a:solidFill>
                <a:latin typeface="Karla"/>
                <a:ea typeface="Karla"/>
                <a:cs typeface="Karla"/>
                <a:sym typeface="Karla"/>
              </a:rPr>
              <a:t>You can also attach multiple EBS volumes to a single EC2 instance. </a:t>
            </a:r>
            <a:br>
              <a:rPr lang="en" sz="1200">
                <a:solidFill>
                  <a:srgbClr val="666666"/>
                </a:solidFill>
                <a:latin typeface="Karla"/>
                <a:ea typeface="Karla"/>
                <a:cs typeface="Karla"/>
                <a:sym typeface="Karla"/>
              </a:rPr>
            </a:br>
          </a:p>
          <a:p>
            <a:pPr indent="-304800" lvl="0" marL="457200" rtl="0">
              <a:spcBef>
                <a:spcPts val="600"/>
              </a:spcBef>
              <a:buClr>
                <a:srgbClr val="666666"/>
              </a:buClr>
              <a:buSzPct val="100000"/>
              <a:buFont typeface="Karla"/>
              <a:buChar char="●"/>
            </a:pPr>
            <a:r>
              <a:rPr lang="en" sz="1200">
                <a:solidFill>
                  <a:srgbClr val="666666"/>
                </a:solidFill>
                <a:latin typeface="Karla"/>
                <a:ea typeface="Karla"/>
                <a:cs typeface="Karla"/>
                <a:sym typeface="Karla"/>
              </a:rPr>
              <a:t>However, any single EBS volume can be attached to only one EC2 instance at any time.</a:t>
            </a:r>
          </a:p>
          <a:p>
            <a:pPr lvl="0" rtl="0">
              <a:spcBef>
                <a:spcPts val="600"/>
              </a:spcBef>
              <a:buNone/>
            </a:pPr>
            <a:r>
              <a:t/>
            </a:r>
            <a:endParaRPr sz="1200">
              <a:solidFill>
                <a:srgbClr val="666666"/>
              </a:solidFill>
              <a:latin typeface="Karla"/>
              <a:ea typeface="Karla"/>
              <a:cs typeface="Karla"/>
              <a:sym typeface="Karla"/>
            </a:endParaRPr>
          </a:p>
          <a:p>
            <a:pPr lvl="0" rtl="0">
              <a:spcBef>
                <a:spcPts val="600"/>
              </a:spcBef>
              <a:buNone/>
            </a:pPr>
            <a:r>
              <a:t/>
            </a:r>
            <a:endParaRPr sz="1200">
              <a:solidFill>
                <a:srgbClr val="666666"/>
              </a:solidFill>
              <a:latin typeface="Karla"/>
              <a:ea typeface="Karla"/>
              <a:cs typeface="Karla"/>
              <a:sym typeface="Kar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73" name="Shape 273"/>
        <p:cNvGrpSpPr/>
        <p:nvPr/>
      </p:nvGrpSpPr>
      <p:grpSpPr>
        <a:xfrm>
          <a:off x="0" y="0"/>
          <a:ext cx="0" cy="0"/>
          <a:chOff x="0" y="0"/>
          <a:chExt cx="0" cy="0"/>
        </a:xfrm>
      </p:grpSpPr>
      <p:sp>
        <p:nvSpPr>
          <p:cNvPr id="274" name="Shape 274"/>
          <p:cNvSpPr txBox="1"/>
          <p:nvPr>
            <p:ph type="title"/>
          </p:nvPr>
        </p:nvSpPr>
        <p:spPr>
          <a:xfrm>
            <a:off x="841000" y="665300"/>
            <a:ext cx="4801500" cy="409500"/>
          </a:xfrm>
          <a:prstGeom prst="rect">
            <a:avLst/>
          </a:prstGeom>
        </p:spPr>
        <p:txBody>
          <a:bodyPr anchorCtr="0" anchor="b" bIns="91425" lIns="91425" rIns="91425" wrap="square" tIns="91425">
            <a:noAutofit/>
          </a:bodyPr>
          <a:lstStyle/>
          <a:p>
            <a:pPr lvl="0" rtl="0">
              <a:spcBef>
                <a:spcPts val="0"/>
              </a:spcBef>
              <a:buNone/>
            </a:pPr>
            <a:r>
              <a:rPr lang="en"/>
              <a:t>Amazon EBS - Snapshots</a:t>
            </a:r>
          </a:p>
        </p:txBody>
      </p:sp>
      <p:sp>
        <p:nvSpPr>
          <p:cNvPr id="275" name="Shape 275"/>
          <p:cNvSpPr txBox="1"/>
          <p:nvPr/>
        </p:nvSpPr>
        <p:spPr>
          <a:xfrm>
            <a:off x="841000" y="1302250"/>
            <a:ext cx="5772000" cy="3738300"/>
          </a:xfrm>
          <a:prstGeom prst="rect">
            <a:avLst/>
          </a:prstGeom>
          <a:noFill/>
          <a:ln>
            <a:noFill/>
          </a:ln>
        </p:spPr>
        <p:txBody>
          <a:bodyPr anchorCtr="0" anchor="t" bIns="91425" lIns="91425" rIns="91425" wrap="square" tIns="91425">
            <a:noAutofit/>
          </a:bodyPr>
          <a:lstStyle/>
          <a:p>
            <a:pPr lvl="0" rtl="0">
              <a:spcBef>
                <a:spcPts val="600"/>
              </a:spcBef>
              <a:buClr>
                <a:schemeClr val="dk1"/>
              </a:buClr>
              <a:buFont typeface="Arial"/>
              <a:buNone/>
            </a:pPr>
            <a:r>
              <a:rPr lang="en">
                <a:solidFill>
                  <a:srgbClr val="666666"/>
                </a:solidFill>
                <a:latin typeface="Karla"/>
                <a:ea typeface="Karla"/>
                <a:cs typeface="Karla"/>
                <a:sym typeface="Karla"/>
              </a:rPr>
              <a:t>EBS also provides the ability to create point-in-time snapshots of volumes, which are stored in Amazon S3.</a:t>
            </a:r>
          </a:p>
          <a:p>
            <a:pPr lvl="0" rtl="0">
              <a:spcBef>
                <a:spcPts val="600"/>
              </a:spcBef>
              <a:buClr>
                <a:schemeClr val="dk1"/>
              </a:buClr>
              <a:buFont typeface="Arial"/>
              <a:buNone/>
            </a:pPr>
            <a:r>
              <a:t/>
            </a:r>
            <a:endParaRPr>
              <a:solidFill>
                <a:srgbClr val="666666"/>
              </a:solidFill>
              <a:latin typeface="Karla"/>
              <a:ea typeface="Karla"/>
              <a:cs typeface="Karla"/>
              <a:sym typeface="Karla"/>
            </a:endParaRPr>
          </a:p>
          <a:p>
            <a:pPr indent="-228600" lvl="0" marL="457200" rtl="0">
              <a:spcBef>
                <a:spcPts val="600"/>
              </a:spcBef>
              <a:buClr>
                <a:srgbClr val="666666"/>
              </a:buClr>
              <a:buFont typeface="Karla"/>
              <a:buChar char="●"/>
            </a:pPr>
            <a:r>
              <a:rPr lang="en">
                <a:solidFill>
                  <a:srgbClr val="666666"/>
                </a:solidFill>
                <a:latin typeface="Karla"/>
                <a:ea typeface="Karla"/>
                <a:cs typeface="Karla"/>
                <a:sym typeface="Karla"/>
              </a:rPr>
              <a:t>These snapshots can be used as the starting point for new EBS volumes and to protect data for long-term durability. </a:t>
            </a:r>
            <a:br>
              <a:rPr lang="en">
                <a:solidFill>
                  <a:srgbClr val="666666"/>
                </a:solidFill>
                <a:latin typeface="Karla"/>
                <a:ea typeface="Karla"/>
                <a:cs typeface="Karla"/>
                <a:sym typeface="Karla"/>
              </a:rPr>
            </a:br>
          </a:p>
          <a:p>
            <a:pPr indent="-228600" lvl="0" marL="457200" rtl="0">
              <a:spcBef>
                <a:spcPts val="600"/>
              </a:spcBef>
              <a:buClr>
                <a:srgbClr val="666666"/>
              </a:buClr>
              <a:buFont typeface="Karla"/>
              <a:buChar char="●"/>
            </a:pPr>
            <a:r>
              <a:rPr lang="en">
                <a:solidFill>
                  <a:srgbClr val="666666"/>
                </a:solidFill>
                <a:latin typeface="Karla"/>
                <a:ea typeface="Karla"/>
                <a:cs typeface="Karla"/>
                <a:sym typeface="Karla"/>
              </a:rPr>
              <a:t>The same snapshot can be used to instantiate as many volumes as you want. These snapshots can be copied across AWS Regions, making it easier to leverage multiple AWS Regions for </a:t>
            </a:r>
          </a:p>
          <a:p>
            <a:pPr indent="-228600" lvl="1" marL="914400" rtl="0">
              <a:spcBef>
                <a:spcPts val="600"/>
              </a:spcBef>
              <a:buClr>
                <a:srgbClr val="666666"/>
              </a:buClr>
              <a:buFont typeface="Karla"/>
              <a:buChar char="○"/>
            </a:pPr>
            <a:r>
              <a:rPr lang="en">
                <a:solidFill>
                  <a:srgbClr val="666666"/>
                </a:solidFill>
                <a:latin typeface="Karla"/>
                <a:ea typeface="Karla"/>
                <a:cs typeface="Karla"/>
                <a:sym typeface="Karla"/>
              </a:rPr>
              <a:t>geographical expansion</a:t>
            </a:r>
          </a:p>
          <a:p>
            <a:pPr indent="-228600" lvl="1" marL="914400" rtl="0">
              <a:spcBef>
                <a:spcPts val="600"/>
              </a:spcBef>
              <a:buClr>
                <a:srgbClr val="666666"/>
              </a:buClr>
              <a:buFont typeface="Karla"/>
              <a:buChar char="○"/>
            </a:pPr>
            <a:r>
              <a:rPr lang="en">
                <a:solidFill>
                  <a:srgbClr val="666666"/>
                </a:solidFill>
                <a:latin typeface="Karla"/>
                <a:ea typeface="Karla"/>
                <a:cs typeface="Karla"/>
                <a:sym typeface="Karla"/>
              </a:rPr>
              <a:t>data center migration</a:t>
            </a:r>
          </a:p>
          <a:p>
            <a:pPr indent="-228600" lvl="1" marL="914400" rtl="0">
              <a:spcBef>
                <a:spcPts val="600"/>
              </a:spcBef>
              <a:buClr>
                <a:srgbClr val="666666"/>
              </a:buClr>
              <a:buFont typeface="Karla"/>
              <a:buChar char="○"/>
            </a:pPr>
            <a:r>
              <a:rPr lang="en">
                <a:solidFill>
                  <a:srgbClr val="666666"/>
                </a:solidFill>
                <a:latin typeface="Karla"/>
                <a:ea typeface="Karla"/>
                <a:cs typeface="Karla"/>
                <a:sym typeface="Karla"/>
              </a:rPr>
              <a:t>disaster recovery</a:t>
            </a:r>
          </a:p>
          <a:p>
            <a:pPr lvl="0" rtl="0">
              <a:spcBef>
                <a:spcPts val="600"/>
              </a:spcBef>
              <a:buNone/>
            </a:pPr>
            <a:r>
              <a:t/>
            </a:r>
            <a:endParaRPr sz="1100">
              <a:solidFill>
                <a:srgbClr val="666666"/>
              </a:solidFill>
              <a:latin typeface="Karla"/>
              <a:ea typeface="Karla"/>
              <a:cs typeface="Karla"/>
              <a:sym typeface="Karla"/>
            </a:endParaRPr>
          </a:p>
          <a:p>
            <a:pPr lvl="0" rtl="0">
              <a:spcBef>
                <a:spcPts val="600"/>
              </a:spcBef>
              <a:buNone/>
            </a:pPr>
            <a:r>
              <a:t/>
            </a:r>
            <a:endParaRPr sz="1100">
              <a:solidFill>
                <a:srgbClr val="666666"/>
              </a:solidFill>
              <a:latin typeface="Karla"/>
              <a:ea typeface="Karla"/>
              <a:cs typeface="Karla"/>
              <a:sym typeface="Karla"/>
            </a:endParaRP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None/>
            </a:pPr>
            <a:r>
              <a:t/>
            </a:r>
            <a:endParaRPr sz="1100">
              <a:solidFill>
                <a:srgbClr val="666666"/>
              </a:solidFill>
              <a:latin typeface="Karla"/>
              <a:ea typeface="Karla"/>
              <a:cs typeface="Karla"/>
              <a:sym typeface="Karl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Usage of EBS</a:t>
            </a:r>
          </a:p>
        </p:txBody>
      </p:sp>
      <p:sp>
        <p:nvSpPr>
          <p:cNvPr id="281" name="Shape 281"/>
          <p:cNvSpPr txBox="1"/>
          <p:nvPr>
            <p:ph idx="1" type="body"/>
          </p:nvPr>
        </p:nvSpPr>
        <p:spPr>
          <a:xfrm>
            <a:off x="838250" y="1504950"/>
            <a:ext cx="5324100" cy="2255700"/>
          </a:xfrm>
          <a:prstGeom prst="rect">
            <a:avLst/>
          </a:prstGeom>
        </p:spPr>
        <p:txBody>
          <a:bodyPr anchorCtr="0" anchor="t" bIns="91425" lIns="91425" rIns="91425" wrap="square" tIns="91425">
            <a:noAutofit/>
          </a:bodyPr>
          <a:lstStyle/>
          <a:p>
            <a:pPr indent="-228600" lvl="0" marL="457200" rtl="0">
              <a:spcBef>
                <a:spcPts val="0"/>
              </a:spcBef>
            </a:pPr>
            <a:r>
              <a:rPr lang="en"/>
              <a:t>Amazon EBS is meant for data that changes relatively frequently and needs to persist beyond the life of EC2 instance. </a:t>
            </a:r>
            <a:br>
              <a:rPr lang="en"/>
            </a:br>
          </a:p>
          <a:p>
            <a:pPr indent="-228600" lvl="0" marL="457200" rtl="0">
              <a:spcBef>
                <a:spcPts val="0"/>
              </a:spcBef>
            </a:pPr>
            <a:r>
              <a:rPr lang="en"/>
              <a:t>Amazon EBS is well-suited for use as the primary storage for a database or file system, or for any application or instance (operating system) that requires direct access to raw block-level storage. </a:t>
            </a:r>
          </a:p>
          <a:p>
            <a:pPr lvl="0" rtl="0">
              <a:spcBef>
                <a:spcPts val="0"/>
              </a:spcBef>
              <a:buNone/>
            </a:pPr>
            <a:r>
              <a:rPr lang="en"/>
              <a:t> </a:t>
            </a:r>
          </a:p>
        </p:txBody>
      </p:sp>
      <p:grpSp>
        <p:nvGrpSpPr>
          <p:cNvPr id="282" name="Shape 282"/>
          <p:cNvGrpSpPr/>
          <p:nvPr/>
        </p:nvGrpSpPr>
        <p:grpSpPr>
          <a:xfrm>
            <a:off x="301520" y="869242"/>
            <a:ext cx="457189" cy="457119"/>
            <a:chOff x="1923675" y="1633650"/>
            <a:chExt cx="436000" cy="435975"/>
          </a:xfrm>
        </p:grpSpPr>
        <p:sp>
          <p:nvSpPr>
            <p:cNvPr id="283" name="Shape 283"/>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5" name="Shape 285"/>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6" name="Shape 286"/>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7" name="Shape 287"/>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8" name="Shape 288"/>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Usage of EBS</a:t>
            </a:r>
          </a:p>
        </p:txBody>
      </p:sp>
      <p:sp>
        <p:nvSpPr>
          <p:cNvPr id="294" name="Shape 294"/>
          <p:cNvSpPr txBox="1"/>
          <p:nvPr>
            <p:ph idx="1" type="body"/>
          </p:nvPr>
        </p:nvSpPr>
        <p:spPr>
          <a:xfrm>
            <a:off x="838250" y="1504950"/>
            <a:ext cx="5324100" cy="2255700"/>
          </a:xfrm>
          <a:prstGeom prst="rect">
            <a:avLst/>
          </a:prstGeom>
        </p:spPr>
        <p:txBody>
          <a:bodyPr anchorCtr="0" anchor="t" bIns="91425" lIns="91425" rIns="91425" wrap="square" tIns="91425">
            <a:noAutofit/>
          </a:bodyPr>
          <a:lstStyle/>
          <a:p>
            <a:pPr indent="-228600" lvl="0" marL="457200" rtl="0">
              <a:spcBef>
                <a:spcPts val="0"/>
              </a:spcBef>
            </a:pPr>
            <a:r>
              <a:rPr lang="en"/>
              <a:t>Amazon EBS provides a range of options that allow you to optimize storage performance and cost for your workload.</a:t>
            </a:r>
            <a:br>
              <a:rPr lang="en"/>
            </a:br>
          </a:p>
          <a:p>
            <a:pPr indent="-228600" lvl="0" marL="457200" rtl="0">
              <a:spcBef>
                <a:spcPts val="0"/>
              </a:spcBef>
            </a:pPr>
            <a:r>
              <a:rPr lang="en"/>
              <a:t>These options are divided into two major categories:</a:t>
            </a:r>
          </a:p>
          <a:p>
            <a:pPr indent="-228600" lvl="1" marL="914400" rtl="0">
              <a:spcBef>
                <a:spcPts val="0"/>
              </a:spcBef>
            </a:pPr>
            <a:r>
              <a:rPr b="1" lang="en"/>
              <a:t>solid-state drive (SSD)</a:t>
            </a:r>
          </a:p>
          <a:p>
            <a:pPr indent="-228600" lvl="1" marL="914400" rtl="0">
              <a:spcBef>
                <a:spcPts val="0"/>
              </a:spcBef>
            </a:pPr>
            <a:r>
              <a:rPr b="1" lang="en"/>
              <a:t>hard disk drive (HDD)</a:t>
            </a:r>
          </a:p>
          <a:p>
            <a:pPr lvl="0" rtl="0">
              <a:spcBef>
                <a:spcPts val="0"/>
              </a:spcBef>
              <a:buNone/>
            </a:pPr>
            <a:r>
              <a:rPr lang="en"/>
              <a:t> </a:t>
            </a:r>
          </a:p>
        </p:txBody>
      </p:sp>
      <p:grpSp>
        <p:nvGrpSpPr>
          <p:cNvPr id="295" name="Shape 295"/>
          <p:cNvGrpSpPr/>
          <p:nvPr/>
        </p:nvGrpSpPr>
        <p:grpSpPr>
          <a:xfrm>
            <a:off x="301520" y="869242"/>
            <a:ext cx="457189" cy="457119"/>
            <a:chOff x="1923675" y="1633650"/>
            <a:chExt cx="436000" cy="435975"/>
          </a:xfrm>
        </p:grpSpPr>
        <p:sp>
          <p:nvSpPr>
            <p:cNvPr id="296" name="Shape 296"/>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7" name="Shape 297"/>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8" name="Shape 298"/>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9" name="Shape 299"/>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0" name="Shape 30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1" name="Shape 301"/>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841000" y="969700"/>
            <a:ext cx="4801500" cy="409500"/>
          </a:xfrm>
          <a:prstGeom prst="rect">
            <a:avLst/>
          </a:prstGeom>
        </p:spPr>
        <p:txBody>
          <a:bodyPr anchorCtr="0" anchor="b" bIns="91425" lIns="91425" rIns="91425" wrap="square" tIns="91425">
            <a:noAutofit/>
          </a:bodyPr>
          <a:lstStyle/>
          <a:p>
            <a:pPr lvl="0" rtl="0">
              <a:spcBef>
                <a:spcPts val="0"/>
              </a:spcBef>
              <a:buNone/>
            </a:pPr>
            <a:r>
              <a:rPr lang="en"/>
              <a:t>However EBS is not suited for all cases.</a:t>
            </a:r>
          </a:p>
        </p:txBody>
      </p:sp>
      <p:sp>
        <p:nvSpPr>
          <p:cNvPr id="307" name="Shape 307"/>
          <p:cNvSpPr txBox="1"/>
          <p:nvPr>
            <p:ph idx="1" type="body"/>
          </p:nvPr>
        </p:nvSpPr>
        <p:spPr>
          <a:xfrm>
            <a:off x="841000" y="1600975"/>
            <a:ext cx="2094900" cy="2410500"/>
          </a:xfrm>
          <a:prstGeom prst="rect">
            <a:avLst/>
          </a:prstGeom>
        </p:spPr>
        <p:txBody>
          <a:bodyPr anchorCtr="0" anchor="t" bIns="91425" lIns="91425" rIns="91425" wrap="square" tIns="91425">
            <a:noAutofit/>
          </a:bodyPr>
          <a:lstStyle/>
          <a:p>
            <a:pPr lvl="0" rtl="0">
              <a:spcBef>
                <a:spcPts val="0"/>
              </a:spcBef>
              <a:buNone/>
            </a:pPr>
            <a:r>
              <a:rPr b="1" lang="en"/>
              <a:t>Static</a:t>
            </a:r>
            <a:r>
              <a:rPr b="1" lang="en"/>
              <a:t> data or web content</a:t>
            </a:r>
          </a:p>
          <a:p>
            <a:pPr lvl="0">
              <a:spcBef>
                <a:spcPts val="0"/>
              </a:spcBef>
              <a:buNone/>
            </a:pPr>
            <a:r>
              <a:rPr lang="en"/>
              <a:t>If your data doesn’t change that often also web content served out of Amazon EBS requires a web server running on Amazon EC2</a:t>
            </a:r>
          </a:p>
          <a:p>
            <a:pPr lvl="0" rtl="0">
              <a:spcBef>
                <a:spcPts val="0"/>
              </a:spcBef>
              <a:buClr>
                <a:schemeClr val="dk1"/>
              </a:buClr>
              <a:buSzPct val="68750"/>
              <a:buFont typeface="Arial"/>
              <a:buNone/>
            </a:pPr>
            <a:r>
              <a:rPr lang="en" u="sng"/>
              <a:t>Amazon EC2</a:t>
            </a:r>
          </a:p>
          <a:p>
            <a:pPr lvl="0" rtl="0">
              <a:spcBef>
                <a:spcPts val="0"/>
              </a:spcBef>
              <a:buClr>
                <a:schemeClr val="dk1"/>
              </a:buClr>
              <a:buSzPct val="68750"/>
              <a:buFont typeface="Arial"/>
              <a:buNone/>
            </a:pPr>
            <a:r>
              <a:t/>
            </a:r>
            <a:endParaRPr/>
          </a:p>
          <a:p>
            <a:pPr lvl="0" rtl="0">
              <a:spcBef>
                <a:spcPts val="0"/>
              </a:spcBef>
              <a:buNone/>
            </a:pPr>
            <a:r>
              <a:t/>
            </a:r>
            <a:endParaRPr/>
          </a:p>
        </p:txBody>
      </p:sp>
      <p:sp>
        <p:nvSpPr>
          <p:cNvPr id="308" name="Shape 308"/>
          <p:cNvSpPr txBox="1"/>
          <p:nvPr>
            <p:ph idx="2" type="body"/>
          </p:nvPr>
        </p:nvSpPr>
        <p:spPr>
          <a:xfrm>
            <a:off x="2935899" y="1600975"/>
            <a:ext cx="2166300" cy="2410500"/>
          </a:xfrm>
          <a:prstGeom prst="rect">
            <a:avLst/>
          </a:prstGeom>
        </p:spPr>
        <p:txBody>
          <a:bodyPr anchorCtr="0" anchor="t" bIns="91425" lIns="91425" rIns="91425" wrap="square" tIns="91425">
            <a:noAutofit/>
          </a:bodyPr>
          <a:lstStyle/>
          <a:p>
            <a:pPr lvl="0">
              <a:spcBef>
                <a:spcPts val="0"/>
              </a:spcBef>
              <a:buClr>
                <a:schemeClr val="dk1"/>
              </a:buClr>
              <a:buSzPct val="68750"/>
              <a:buFont typeface="Arial"/>
              <a:buNone/>
            </a:pPr>
            <a:r>
              <a:rPr b="1" lang="en"/>
              <a:t>Multi-instance storage</a:t>
            </a:r>
          </a:p>
          <a:p>
            <a:pPr lvl="0">
              <a:spcBef>
                <a:spcPts val="0"/>
              </a:spcBef>
              <a:buClr>
                <a:schemeClr val="dk1"/>
              </a:buClr>
              <a:buSzPct val="68750"/>
              <a:buFont typeface="Arial"/>
              <a:buNone/>
            </a:pPr>
            <a:r>
              <a:rPr lang="en"/>
              <a:t>Amazon EBS volumes can only be attached to one EC2</a:t>
            </a:r>
          </a:p>
          <a:p>
            <a:pPr lvl="0" rtl="0">
              <a:spcBef>
                <a:spcPts val="0"/>
              </a:spcBef>
              <a:buNone/>
            </a:pPr>
            <a:r>
              <a:rPr lang="en"/>
              <a:t>instance at a time.</a:t>
            </a:r>
          </a:p>
          <a:p>
            <a:pPr lvl="0" rtl="0">
              <a:spcBef>
                <a:spcPts val="0"/>
              </a:spcBef>
              <a:buClr>
                <a:schemeClr val="dk1"/>
              </a:buClr>
              <a:buSzPct val="68750"/>
              <a:buFont typeface="Arial"/>
              <a:buNone/>
            </a:pPr>
            <a:r>
              <a:rPr lang="en" u="sng"/>
              <a:t>Amazon EFS</a:t>
            </a:r>
          </a:p>
          <a:p>
            <a:pPr lvl="0" rtl="0">
              <a:spcBef>
                <a:spcPts val="0"/>
              </a:spcBef>
              <a:buNone/>
            </a:pPr>
            <a:r>
              <a:t/>
            </a:r>
            <a:endParaRPr/>
          </a:p>
        </p:txBody>
      </p:sp>
      <p:sp>
        <p:nvSpPr>
          <p:cNvPr id="309" name="Shape 309"/>
          <p:cNvSpPr txBox="1"/>
          <p:nvPr>
            <p:ph idx="3" type="body"/>
          </p:nvPr>
        </p:nvSpPr>
        <p:spPr>
          <a:xfrm>
            <a:off x="5245550" y="1600975"/>
            <a:ext cx="2212500" cy="2410500"/>
          </a:xfrm>
          <a:prstGeom prst="rect">
            <a:avLst/>
          </a:prstGeom>
        </p:spPr>
        <p:txBody>
          <a:bodyPr anchorCtr="0" anchor="t" bIns="91425" lIns="91425" rIns="91425" wrap="square" tIns="91425">
            <a:noAutofit/>
          </a:bodyPr>
          <a:lstStyle/>
          <a:p>
            <a:pPr lvl="0" rtl="0">
              <a:spcBef>
                <a:spcPts val="0"/>
              </a:spcBef>
              <a:buNone/>
            </a:pPr>
            <a:r>
              <a:rPr b="1" lang="en"/>
              <a:t>Temporary storage</a:t>
            </a:r>
          </a:p>
          <a:p>
            <a:pPr lvl="0" rtl="0">
              <a:spcBef>
                <a:spcPts val="0"/>
              </a:spcBef>
              <a:buNone/>
            </a:pPr>
            <a:r>
              <a:rPr lang="en"/>
              <a:t>Consider using local instance store volumes for needs such as scratch disks, buffers, queues, and caches.</a:t>
            </a:r>
          </a:p>
          <a:p>
            <a:pPr lvl="0" rtl="0">
              <a:spcBef>
                <a:spcPts val="0"/>
              </a:spcBef>
              <a:buClr>
                <a:schemeClr val="dk1"/>
              </a:buClr>
              <a:buSzPct val="68750"/>
              <a:buFont typeface="Arial"/>
              <a:buNone/>
            </a:pPr>
            <a:r>
              <a:rPr lang="en" u="sng"/>
              <a:t>Amazon EC2 </a:t>
            </a:r>
          </a:p>
          <a:p>
            <a:pPr lvl="0" rtl="0">
              <a:spcBef>
                <a:spcPts val="0"/>
              </a:spcBef>
              <a:buClr>
                <a:schemeClr val="dk1"/>
              </a:buClr>
              <a:buSzPct val="68750"/>
              <a:buFont typeface="Arial"/>
              <a:buNone/>
            </a:pPr>
            <a:r>
              <a:t/>
            </a:r>
            <a:endParaRPr/>
          </a:p>
          <a:p>
            <a:pPr lvl="0" rtl="0">
              <a:spcBef>
                <a:spcPts val="0"/>
              </a:spcBef>
              <a:buNone/>
            </a:pPr>
            <a:r>
              <a:t/>
            </a:r>
            <a:endParaRPr/>
          </a:p>
          <a:p>
            <a:pPr lvl="0" rtl="0">
              <a:spcBef>
                <a:spcPts val="0"/>
              </a:spcBef>
              <a:buNone/>
            </a:pPr>
            <a:r>
              <a:t/>
            </a:r>
            <a:endParaRPr/>
          </a:p>
        </p:txBody>
      </p:sp>
      <p:grpSp>
        <p:nvGrpSpPr>
          <p:cNvPr id="310" name="Shape 310"/>
          <p:cNvGrpSpPr/>
          <p:nvPr/>
        </p:nvGrpSpPr>
        <p:grpSpPr>
          <a:xfrm>
            <a:off x="313084" y="880445"/>
            <a:ext cx="443238" cy="443238"/>
            <a:chOff x="5941025" y="3634400"/>
            <a:chExt cx="467650" cy="467650"/>
          </a:xfrm>
        </p:grpSpPr>
        <p:sp>
          <p:nvSpPr>
            <p:cNvPr id="311" name="Shape 311"/>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2" name="Shape 312"/>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3" name="Shape 313"/>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4" name="Shape 314"/>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5" name="Shape 315"/>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6" name="Shape 316"/>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20" name="Shape 320"/>
        <p:cNvGrpSpPr/>
        <p:nvPr/>
      </p:nvGrpSpPr>
      <p:grpSpPr>
        <a:xfrm>
          <a:off x="0" y="0"/>
          <a:ext cx="0" cy="0"/>
          <a:chOff x="0" y="0"/>
          <a:chExt cx="0" cy="0"/>
        </a:xfrm>
      </p:grpSpPr>
      <p:sp>
        <p:nvSpPr>
          <p:cNvPr id="321" name="Shape 321"/>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Performance - EBS</a:t>
            </a:r>
          </a:p>
        </p:txBody>
      </p:sp>
      <p:sp>
        <p:nvSpPr>
          <p:cNvPr id="322" name="Shape 322"/>
          <p:cNvSpPr txBox="1"/>
          <p:nvPr>
            <p:ph idx="1" type="body"/>
          </p:nvPr>
        </p:nvSpPr>
        <p:spPr>
          <a:xfrm>
            <a:off x="838250" y="1504950"/>
            <a:ext cx="6649200" cy="2255700"/>
          </a:xfrm>
          <a:prstGeom prst="rect">
            <a:avLst/>
          </a:prstGeom>
        </p:spPr>
        <p:txBody>
          <a:bodyPr anchorCtr="0" anchor="t" bIns="91425" lIns="91425" rIns="91425" wrap="square" tIns="91425">
            <a:noAutofit/>
          </a:bodyPr>
          <a:lstStyle/>
          <a:p>
            <a:pPr indent="-228600" lvl="0" marL="457200" rtl="0">
              <a:spcBef>
                <a:spcPts val="0"/>
              </a:spcBef>
            </a:pPr>
            <a:r>
              <a:rPr lang="en"/>
              <a:t>SSD-backed storage volumes offer great price/performance characteristics for random small block workloads, such as transactional applications</a:t>
            </a:r>
            <a:br>
              <a:rPr lang="en"/>
            </a:br>
          </a:p>
          <a:p>
            <a:pPr indent="-228600" lvl="0" marL="457200" rtl="0">
              <a:spcBef>
                <a:spcPts val="0"/>
              </a:spcBef>
            </a:pPr>
            <a:r>
              <a:rPr lang="en"/>
              <a:t>HDD-backed storage volumes offer the best price/performance characteristics for large block sequential workloads</a:t>
            </a:r>
          </a:p>
          <a:p>
            <a:pPr lvl="0" rtl="0">
              <a:spcBef>
                <a:spcPts val="0"/>
              </a:spcBef>
              <a:buNone/>
            </a:pPr>
            <a:r>
              <a:t/>
            </a:r>
            <a:endParaRPr/>
          </a:p>
        </p:txBody>
      </p:sp>
      <p:grpSp>
        <p:nvGrpSpPr>
          <p:cNvPr id="323" name="Shape 323"/>
          <p:cNvGrpSpPr/>
          <p:nvPr/>
        </p:nvGrpSpPr>
        <p:grpSpPr>
          <a:xfrm>
            <a:off x="301520" y="869242"/>
            <a:ext cx="457189" cy="457119"/>
            <a:chOff x="1923675" y="1633650"/>
            <a:chExt cx="436000" cy="435975"/>
          </a:xfrm>
        </p:grpSpPr>
        <p:sp>
          <p:nvSpPr>
            <p:cNvPr id="324" name="Shape 324"/>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5" name="Shape 325"/>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6" name="Shape 326"/>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7" name="Shape 327"/>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8" name="Shape 328"/>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9" name="Shape 329"/>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33" name="Shape 333"/>
        <p:cNvGrpSpPr/>
        <p:nvPr/>
      </p:nvGrpSpPr>
      <p:grpSpPr>
        <a:xfrm>
          <a:off x="0" y="0"/>
          <a:ext cx="0" cy="0"/>
          <a:chOff x="0" y="0"/>
          <a:chExt cx="0" cy="0"/>
        </a:xfrm>
      </p:grpSpPr>
      <p:sp>
        <p:nvSpPr>
          <p:cNvPr id="334" name="Shape 334"/>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Performance - EBS</a:t>
            </a:r>
          </a:p>
        </p:txBody>
      </p:sp>
      <p:sp>
        <p:nvSpPr>
          <p:cNvPr id="335" name="Shape 335"/>
          <p:cNvSpPr txBox="1"/>
          <p:nvPr>
            <p:ph idx="1" type="body"/>
          </p:nvPr>
        </p:nvSpPr>
        <p:spPr>
          <a:xfrm>
            <a:off x="838250" y="1504950"/>
            <a:ext cx="6649200" cy="2255700"/>
          </a:xfrm>
          <a:prstGeom prst="rect">
            <a:avLst/>
          </a:prstGeom>
        </p:spPr>
        <p:txBody>
          <a:bodyPr anchorCtr="0" anchor="t" bIns="91425" lIns="91425" rIns="91425" wrap="square" tIns="91425">
            <a:noAutofit/>
          </a:bodyPr>
          <a:lstStyle/>
          <a:p>
            <a:pPr indent="-228600" lvl="0" marL="457200" rtl="0">
              <a:spcBef>
                <a:spcPts val="0"/>
              </a:spcBef>
            </a:pPr>
            <a:r>
              <a:rPr lang="en"/>
              <a:t>You can attach and stripe data across multiple volumes of any type to increase the I/O performance available to your Amazon EC2 applications. </a:t>
            </a:r>
          </a:p>
          <a:p>
            <a:pPr lvl="0" rtl="0">
              <a:spcBef>
                <a:spcPts val="0"/>
              </a:spcBef>
              <a:buNone/>
            </a:pPr>
            <a:r>
              <a:t/>
            </a:r>
            <a:endParaRPr/>
          </a:p>
        </p:txBody>
      </p:sp>
      <p:grpSp>
        <p:nvGrpSpPr>
          <p:cNvPr id="336" name="Shape 336"/>
          <p:cNvGrpSpPr/>
          <p:nvPr/>
        </p:nvGrpSpPr>
        <p:grpSpPr>
          <a:xfrm>
            <a:off x="301520" y="869242"/>
            <a:ext cx="457189" cy="457119"/>
            <a:chOff x="1923675" y="1633650"/>
            <a:chExt cx="436000" cy="435975"/>
          </a:xfrm>
        </p:grpSpPr>
        <p:sp>
          <p:nvSpPr>
            <p:cNvPr id="337" name="Shape 337"/>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8" name="Shape 338"/>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9" name="Shape 339"/>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0" name="Shape 340"/>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1" name="Shape 341"/>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2" name="Shape 342"/>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46" name="Shape 346"/>
        <p:cNvGrpSpPr/>
        <p:nvPr/>
      </p:nvGrpSpPr>
      <p:grpSpPr>
        <a:xfrm>
          <a:off x="0" y="0"/>
          <a:ext cx="0" cy="0"/>
          <a:chOff x="0" y="0"/>
          <a:chExt cx="0" cy="0"/>
        </a:xfrm>
      </p:grpSpPr>
      <p:sp>
        <p:nvSpPr>
          <p:cNvPr id="347" name="Shape 347"/>
          <p:cNvSpPr txBox="1"/>
          <p:nvPr>
            <p:ph type="title"/>
          </p:nvPr>
        </p:nvSpPr>
        <p:spPr>
          <a:xfrm>
            <a:off x="841000" y="969700"/>
            <a:ext cx="6073200" cy="409500"/>
          </a:xfrm>
          <a:prstGeom prst="rect">
            <a:avLst/>
          </a:prstGeom>
        </p:spPr>
        <p:txBody>
          <a:bodyPr anchorCtr="0" anchor="b" bIns="91425" lIns="91425" rIns="91425" wrap="square" tIns="91425">
            <a:noAutofit/>
          </a:bodyPr>
          <a:lstStyle/>
          <a:p>
            <a:pPr lvl="0" rtl="0">
              <a:spcBef>
                <a:spcPts val="0"/>
              </a:spcBef>
              <a:buNone/>
            </a:pPr>
            <a:r>
              <a:rPr lang="en"/>
              <a:t>Storage Characteristics for EBS volumes</a:t>
            </a:r>
            <a:r>
              <a:rPr lang="en"/>
              <a:t> </a:t>
            </a:r>
          </a:p>
        </p:txBody>
      </p:sp>
      <p:graphicFrame>
        <p:nvGraphicFramePr>
          <p:cNvPr id="348" name="Shape 348"/>
          <p:cNvGraphicFramePr/>
          <p:nvPr/>
        </p:nvGraphicFramePr>
        <p:xfrm>
          <a:off x="357300" y="1330031"/>
          <a:ext cx="3000000" cy="3000000"/>
        </p:xfrm>
        <a:graphic>
          <a:graphicData uri="http://schemas.openxmlformats.org/drawingml/2006/table">
            <a:tbl>
              <a:tblPr>
                <a:noFill/>
                <a:tableStyleId>{3F289202-0752-45E2-8F8A-2280A6CC2C43}</a:tableStyleId>
              </a:tblPr>
              <a:tblGrid>
                <a:gridCol w="1349900"/>
                <a:gridCol w="1349900"/>
                <a:gridCol w="1349900"/>
                <a:gridCol w="1349900"/>
                <a:gridCol w="1349900"/>
              </a:tblGrid>
              <a:tr h="295725">
                <a:tc>
                  <a:txBody>
                    <a:bodyPr>
                      <a:noAutofit/>
                    </a:bodyPr>
                    <a:lstStyle/>
                    <a:p>
                      <a:pPr lvl="0" rtl="0">
                        <a:spcBef>
                          <a:spcPts val="0"/>
                        </a:spcBef>
                        <a:buNone/>
                      </a:pPr>
                      <a:r>
                        <a:t/>
                      </a:r>
                      <a:endParaRPr>
                        <a:solidFill>
                          <a:srgbClr val="999999"/>
                        </a:solidFill>
                        <a:latin typeface="Karla"/>
                        <a:ea typeface="Karla"/>
                        <a:cs typeface="Karla"/>
                        <a:sym typeface="Karla"/>
                      </a:endParaRP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SSD-Backed Provisioned IOPS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SSD-Backed General Purpose (default)</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HDD-Backed Throughput Optimized</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c>
                  <a:txBody>
                    <a:bodyPr>
                      <a:noAutofit/>
                    </a:bodyPr>
                    <a:lstStyle/>
                    <a:p>
                      <a:pPr lvl="0" rtl="0" algn="ctr">
                        <a:spcBef>
                          <a:spcPts val="0"/>
                        </a:spcBef>
                        <a:buNone/>
                      </a:pPr>
                      <a:r>
                        <a:rPr lang="en" sz="1100">
                          <a:solidFill>
                            <a:srgbClr val="999999"/>
                          </a:solidFill>
                          <a:latin typeface="Karla"/>
                          <a:ea typeface="Karla"/>
                          <a:cs typeface="Karla"/>
                          <a:sym typeface="Karla"/>
                        </a:rPr>
                        <a:t>HDD-Backed Cold</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D9D9D9"/>
                      </a:solidFill>
                      <a:prstDash val="solid"/>
                      <a:round/>
                      <a:headEnd len="med" w="med" type="none"/>
                      <a:tailEnd len="med" w="med" type="none"/>
                    </a:lnB>
                    <a:solidFill>
                      <a:srgbClr val="F3F3F3"/>
                    </a:solidFill>
                  </a:tcPr>
                </a:tc>
              </a:tr>
              <a:tr h="117575">
                <a:tc>
                  <a:txBody>
                    <a:bodyPr>
                      <a:noAutofit/>
                    </a:bodyPr>
                    <a:lstStyle/>
                    <a:p>
                      <a:pPr lvl="0" rtl="0" algn="r">
                        <a:spcBef>
                          <a:spcPts val="0"/>
                        </a:spcBef>
                        <a:buNone/>
                      </a:pPr>
                      <a:r>
                        <a:rPr lang="en" sz="1100">
                          <a:solidFill>
                            <a:srgbClr val="999999"/>
                          </a:solidFill>
                          <a:latin typeface="Karla"/>
                          <a:ea typeface="Karla"/>
                          <a:cs typeface="Karla"/>
                          <a:sym typeface="Karla"/>
                        </a:rPr>
                        <a:t>Use Cases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I/O intensive relational databases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Boot volumes, interactive apps, dev - testing</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Big data, data warehouse, logs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Colder data requiring less usage</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D9D9D9"/>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Volume Size</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4 GiB – 16 TiB</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4 GiB – 16 TiB</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 GiB – 16 TiB</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500 GiB – 16 TiB</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Max IOPS per Volume</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20,000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10,00</a:t>
                      </a:r>
                      <a:r>
                        <a:rPr b="1" lang="en" sz="1100">
                          <a:solidFill>
                            <a:srgbClr val="999999"/>
                          </a:solidFill>
                          <a:latin typeface="Karla"/>
                          <a:ea typeface="Karla"/>
                          <a:cs typeface="Karla"/>
                          <a:sym typeface="Karla"/>
                        </a:rPr>
                        <a:t>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500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250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Max Throughput per Volume</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320MiB/s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160MiB/s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500MiB/s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250MiB/s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Max IOPS per Instance</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Clr>
                          <a:schemeClr val="dk1"/>
                        </a:buClr>
                        <a:buSzPct val="100000"/>
                        <a:buFont typeface="Arial"/>
                        <a:buNone/>
                      </a:pPr>
                      <a:r>
                        <a:rPr b="1" lang="en" sz="1100">
                          <a:solidFill>
                            <a:srgbClr val="999999"/>
                          </a:solidFill>
                          <a:latin typeface="Karla"/>
                          <a:ea typeface="Karla"/>
                          <a:cs typeface="Karla"/>
                          <a:sym typeface="Karla"/>
                        </a:rPr>
                        <a:t>65,000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65,000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65,000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65,000</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r h="100000">
                <a:tc>
                  <a:txBody>
                    <a:bodyPr>
                      <a:noAutofit/>
                    </a:bodyPr>
                    <a:lstStyle/>
                    <a:p>
                      <a:pPr lvl="0" rtl="0" algn="r">
                        <a:spcBef>
                          <a:spcPts val="0"/>
                        </a:spcBef>
                        <a:buNone/>
                      </a:pPr>
                      <a:r>
                        <a:rPr lang="en" sz="1100">
                          <a:solidFill>
                            <a:srgbClr val="999999"/>
                          </a:solidFill>
                          <a:latin typeface="Karla"/>
                          <a:ea typeface="Karla"/>
                          <a:cs typeface="Karla"/>
                          <a:sym typeface="Karla"/>
                        </a:rPr>
                        <a:t>Dominant Performance Attribute</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IOPS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IOPS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c>
                  <a:txBody>
                    <a:bodyPr>
                      <a:noAutofit/>
                    </a:bodyPr>
                    <a:lstStyle/>
                    <a:p>
                      <a:pPr lvl="0" rtl="0" algn="ctr">
                        <a:spcBef>
                          <a:spcPts val="0"/>
                        </a:spcBef>
                        <a:buNone/>
                      </a:pPr>
                      <a:r>
                        <a:rPr b="1" lang="en" sz="1100">
                          <a:solidFill>
                            <a:srgbClr val="999999"/>
                          </a:solidFill>
                          <a:latin typeface="Karla"/>
                          <a:ea typeface="Karla"/>
                          <a:cs typeface="Karla"/>
                          <a:sym typeface="Karla"/>
                        </a:rPr>
                        <a:t>MiB/s</a:t>
                      </a:r>
                    </a:p>
                  </a:txBody>
                  <a:tcPr marT="68575" marB="68575" marR="91425" marL="91425" anchor="ctr">
                    <a:lnL cap="flat" cmpd="sng" w="19050">
                      <a:solidFill>
                        <a:srgbClr val="F3F3F3"/>
                      </a:solidFill>
                      <a:prstDash val="solid"/>
                      <a:round/>
                      <a:headEnd len="med" w="med" type="none"/>
                      <a:tailEnd len="med" w="med" type="none"/>
                    </a:lnL>
                    <a:lnR cap="flat" cmpd="sng" w="19050">
                      <a:solidFill>
                        <a:srgbClr val="F3F3F3"/>
                      </a:solidFill>
                      <a:prstDash val="solid"/>
                      <a:round/>
                      <a:headEnd len="med" w="med" type="none"/>
                      <a:tailEnd len="med" w="med" type="none"/>
                    </a:lnR>
                    <a:lnT cap="flat" cmpd="sng" w="19050">
                      <a:solidFill>
                        <a:srgbClr val="F3F3F3"/>
                      </a:solidFill>
                      <a:prstDash val="solid"/>
                      <a:round/>
                      <a:headEnd len="med" w="med" type="none"/>
                      <a:tailEnd len="med" w="med" type="none"/>
                    </a:lnT>
                    <a:lnB cap="flat" cmpd="sng" w="19050">
                      <a:solidFill>
                        <a:srgbClr val="F3F3F3"/>
                      </a:solidFill>
                      <a:prstDash val="solid"/>
                      <a:round/>
                      <a:headEnd len="med" w="med" type="none"/>
                      <a:tailEnd len="med" w="med" type="none"/>
                    </a:lnB>
                  </a:tcPr>
                </a:tc>
              </a:tr>
            </a:tbl>
          </a:graphicData>
        </a:graphic>
      </p:graphicFrame>
      <p:grpSp>
        <p:nvGrpSpPr>
          <p:cNvPr id="349" name="Shape 349"/>
          <p:cNvGrpSpPr/>
          <p:nvPr/>
        </p:nvGrpSpPr>
        <p:grpSpPr>
          <a:xfrm>
            <a:off x="318294" y="694222"/>
            <a:ext cx="449036" cy="470807"/>
            <a:chOff x="5961125" y="1623900"/>
            <a:chExt cx="427450" cy="448175"/>
          </a:xfrm>
        </p:grpSpPr>
        <p:sp>
          <p:nvSpPr>
            <p:cNvPr id="350" name="Shape 350"/>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2" name="Shape 352"/>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3" name="Shape 353"/>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4" name="Shape 354"/>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5" name="Shape 355"/>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6" name="Shape 356"/>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60" name="Shape 360"/>
        <p:cNvGrpSpPr/>
        <p:nvPr/>
      </p:nvGrpSpPr>
      <p:grpSpPr>
        <a:xfrm>
          <a:off x="0" y="0"/>
          <a:ext cx="0" cy="0"/>
          <a:chOff x="0" y="0"/>
          <a:chExt cx="0" cy="0"/>
        </a:xfrm>
      </p:grpSpPr>
      <p:sp>
        <p:nvSpPr>
          <p:cNvPr id="361" name="Shape 361"/>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Performance - EBS</a:t>
            </a:r>
          </a:p>
        </p:txBody>
      </p:sp>
      <p:sp>
        <p:nvSpPr>
          <p:cNvPr id="362" name="Shape 362"/>
          <p:cNvSpPr txBox="1"/>
          <p:nvPr>
            <p:ph idx="1" type="body"/>
          </p:nvPr>
        </p:nvSpPr>
        <p:spPr>
          <a:xfrm>
            <a:off x="838250" y="1504950"/>
            <a:ext cx="5628000" cy="2255700"/>
          </a:xfrm>
          <a:prstGeom prst="rect">
            <a:avLst/>
          </a:prstGeom>
        </p:spPr>
        <p:txBody>
          <a:bodyPr anchorCtr="0" anchor="t" bIns="91425" lIns="91425" rIns="91425" wrap="square" tIns="91425">
            <a:noAutofit/>
          </a:bodyPr>
          <a:lstStyle/>
          <a:p>
            <a:pPr indent="-228600" lvl="0" marL="457200" rtl="0">
              <a:spcBef>
                <a:spcPts val="0"/>
              </a:spcBef>
            </a:pPr>
            <a:r>
              <a:rPr lang="en"/>
              <a:t>Because all EBS volumes are network-attached devices, the following </a:t>
            </a:r>
            <a:r>
              <a:rPr lang="en">
                <a:solidFill>
                  <a:schemeClr val="dk2"/>
                </a:solidFill>
              </a:rPr>
              <a:t>can affect the performance of individual EBS volumes.</a:t>
            </a:r>
            <a:br>
              <a:rPr lang="en">
                <a:solidFill>
                  <a:schemeClr val="dk2"/>
                </a:solidFill>
              </a:rPr>
            </a:br>
          </a:p>
          <a:p>
            <a:pPr indent="-228600" lvl="1" marL="914400" rtl="0">
              <a:spcBef>
                <a:spcPts val="0"/>
              </a:spcBef>
            </a:pPr>
            <a:r>
              <a:rPr lang="en"/>
              <a:t>Other network I/O performed by an EC2 instance</a:t>
            </a:r>
          </a:p>
          <a:p>
            <a:pPr indent="-228600" lvl="1" marL="914400" rtl="0">
              <a:spcBef>
                <a:spcPts val="0"/>
              </a:spcBef>
            </a:pPr>
            <a:r>
              <a:rPr lang="en"/>
              <a:t>The total load on the shared network</a:t>
            </a:r>
          </a:p>
          <a:p>
            <a:pPr lvl="0" rtl="0">
              <a:spcBef>
                <a:spcPts val="0"/>
              </a:spcBef>
              <a:buNone/>
            </a:pPr>
            <a:r>
              <a:t/>
            </a:r>
            <a:endParaRPr/>
          </a:p>
          <a:p>
            <a:pPr lvl="0" rtl="0">
              <a:spcBef>
                <a:spcPts val="0"/>
              </a:spcBef>
              <a:buNone/>
            </a:pPr>
            <a:r>
              <a:t/>
            </a:r>
            <a:endParaRPr/>
          </a:p>
        </p:txBody>
      </p:sp>
      <p:grpSp>
        <p:nvGrpSpPr>
          <p:cNvPr id="363" name="Shape 363"/>
          <p:cNvGrpSpPr/>
          <p:nvPr/>
        </p:nvGrpSpPr>
        <p:grpSpPr>
          <a:xfrm>
            <a:off x="301520" y="869242"/>
            <a:ext cx="457189" cy="457119"/>
            <a:chOff x="1923675" y="1633650"/>
            <a:chExt cx="436000" cy="435975"/>
          </a:xfrm>
        </p:grpSpPr>
        <p:sp>
          <p:nvSpPr>
            <p:cNvPr id="364" name="Shape 364"/>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5" name="Shape 365"/>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6" name="Shape 366"/>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7" name="Shape 367"/>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8" name="Shape 368"/>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9" name="Shape 369"/>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73" name="Shape 373"/>
        <p:cNvGrpSpPr/>
        <p:nvPr/>
      </p:nvGrpSpPr>
      <p:grpSpPr>
        <a:xfrm>
          <a:off x="0" y="0"/>
          <a:ext cx="0" cy="0"/>
          <a:chOff x="0" y="0"/>
          <a:chExt cx="0" cy="0"/>
        </a:xfrm>
      </p:grpSpPr>
      <p:sp>
        <p:nvSpPr>
          <p:cNvPr id="374" name="Shape 374"/>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Durability and Availability </a:t>
            </a:r>
          </a:p>
        </p:txBody>
      </p:sp>
      <p:sp>
        <p:nvSpPr>
          <p:cNvPr id="375" name="Shape 375"/>
          <p:cNvSpPr txBox="1"/>
          <p:nvPr>
            <p:ph idx="1" type="body"/>
          </p:nvPr>
        </p:nvSpPr>
        <p:spPr>
          <a:xfrm>
            <a:off x="838250" y="1504950"/>
            <a:ext cx="59070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Amazon EFS is designed to be highly </a:t>
            </a:r>
            <a:r>
              <a:rPr lang="en"/>
              <a:t>reliable</a:t>
            </a:r>
            <a:r>
              <a:rPr lang="en"/>
              <a:t> and highly available. </a:t>
            </a:r>
            <a:br>
              <a:rPr lang="en"/>
            </a:br>
          </a:p>
          <a:p>
            <a:pPr indent="-228600" lvl="0" marL="457200" marR="0" rtl="0" algn="l">
              <a:lnSpc>
                <a:spcPct val="100000"/>
              </a:lnSpc>
              <a:spcBef>
                <a:spcPts val="600"/>
              </a:spcBef>
              <a:spcAft>
                <a:spcPts val="0"/>
              </a:spcAft>
            </a:pPr>
            <a:r>
              <a:rPr lang="en"/>
              <a:t>EBS volume data is replicated across multiple servers in a single Availability Zone to prevent the loss of data from the failure of any single component.</a:t>
            </a:r>
          </a:p>
        </p:txBody>
      </p:sp>
      <p:grpSp>
        <p:nvGrpSpPr>
          <p:cNvPr id="376" name="Shape 376"/>
          <p:cNvGrpSpPr/>
          <p:nvPr/>
        </p:nvGrpSpPr>
        <p:grpSpPr>
          <a:xfrm>
            <a:off x="301520" y="869242"/>
            <a:ext cx="457189" cy="457119"/>
            <a:chOff x="1923675" y="1633650"/>
            <a:chExt cx="436000" cy="435975"/>
          </a:xfrm>
        </p:grpSpPr>
        <p:sp>
          <p:nvSpPr>
            <p:cNvPr id="377" name="Shape 377"/>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8" name="Shape 378"/>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9" name="Shape 379"/>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0" name="Shape 380"/>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1" name="Shape 381"/>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2" name="Shape 382"/>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76" name="Shape 76"/>
        <p:cNvGrpSpPr/>
        <p:nvPr/>
      </p:nvGrpSpPr>
      <p:grpSpPr>
        <a:xfrm>
          <a:off x="0" y="0"/>
          <a:ext cx="0" cy="0"/>
          <a:chOff x="0" y="0"/>
          <a:chExt cx="0" cy="0"/>
        </a:xfrm>
      </p:grpSpPr>
      <p:sp>
        <p:nvSpPr>
          <p:cNvPr id="77" name="Shape 77"/>
          <p:cNvSpPr txBox="1"/>
          <p:nvPr>
            <p:ph idx="1" type="body"/>
          </p:nvPr>
        </p:nvSpPr>
        <p:spPr>
          <a:xfrm>
            <a:off x="838250" y="1657350"/>
            <a:ext cx="6245100" cy="2255700"/>
          </a:xfrm>
          <a:prstGeom prst="rect">
            <a:avLst/>
          </a:prstGeom>
        </p:spPr>
        <p:txBody>
          <a:bodyPr anchorCtr="0" anchor="t" bIns="91425" lIns="91425" rIns="91425" wrap="square" tIns="91425">
            <a:noAutofit/>
          </a:bodyPr>
          <a:lstStyle/>
          <a:p>
            <a:pPr lvl="0">
              <a:spcBef>
                <a:spcPts val="0"/>
              </a:spcBef>
              <a:buClr>
                <a:schemeClr val="dk1"/>
              </a:buClr>
              <a:buSzPct val="45833"/>
              <a:buFont typeface="Arial"/>
              <a:buNone/>
            </a:pPr>
            <a:r>
              <a:rPr lang="en"/>
              <a:t>Amazon Elastic File System delivers a simple, scalable, elastic, highly available, and highly durable network file system as a service to EC2 instances</a:t>
            </a:r>
            <a:br>
              <a:rPr lang="en"/>
            </a:br>
            <a:br>
              <a:rPr lang="en"/>
            </a:br>
            <a:r>
              <a:rPr lang="en"/>
              <a:t>Once mounted, you can work with the files and directories just like you would with a local file system. </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86" name="Shape 386"/>
        <p:cNvGrpSpPr/>
        <p:nvPr/>
      </p:nvGrpSpPr>
      <p:grpSpPr>
        <a:xfrm>
          <a:off x="0" y="0"/>
          <a:ext cx="0" cy="0"/>
          <a:chOff x="0" y="0"/>
          <a:chExt cx="0" cy="0"/>
        </a:xfrm>
      </p:grpSpPr>
      <p:sp>
        <p:nvSpPr>
          <p:cNvPr id="387" name="Shape 387"/>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Durability and Availability </a:t>
            </a:r>
          </a:p>
        </p:txBody>
      </p:sp>
      <p:sp>
        <p:nvSpPr>
          <p:cNvPr id="388" name="Shape 388"/>
          <p:cNvSpPr txBox="1"/>
          <p:nvPr>
            <p:ph idx="1" type="body"/>
          </p:nvPr>
        </p:nvSpPr>
        <p:spPr>
          <a:xfrm>
            <a:off x="838250" y="1504950"/>
            <a:ext cx="62745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EBS snapshots are incremental, point-in-time backups, containing only the data blocks changed since the last snapshot. </a:t>
            </a:r>
            <a:br>
              <a:rPr lang="en"/>
            </a:br>
          </a:p>
          <a:p>
            <a:pPr indent="-228600" lvl="0" marL="457200" marR="0" rtl="0" algn="l">
              <a:lnSpc>
                <a:spcPct val="100000"/>
              </a:lnSpc>
              <a:spcBef>
                <a:spcPts val="600"/>
              </a:spcBef>
              <a:spcAft>
                <a:spcPts val="0"/>
              </a:spcAft>
            </a:pPr>
            <a:r>
              <a:rPr lang="en"/>
              <a:t>EBS volumes are designed for an annual failure rate (AFR) of between 0.1 and 0.2 percent, where failure refers to a complete or partial loss of the volume</a:t>
            </a:r>
          </a:p>
        </p:txBody>
      </p:sp>
      <p:grpSp>
        <p:nvGrpSpPr>
          <p:cNvPr id="389" name="Shape 389"/>
          <p:cNvGrpSpPr/>
          <p:nvPr/>
        </p:nvGrpSpPr>
        <p:grpSpPr>
          <a:xfrm>
            <a:off x="301520" y="869242"/>
            <a:ext cx="457189" cy="457119"/>
            <a:chOff x="1923675" y="1633650"/>
            <a:chExt cx="436000" cy="435975"/>
          </a:xfrm>
        </p:grpSpPr>
        <p:sp>
          <p:nvSpPr>
            <p:cNvPr id="390" name="Shape 390"/>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1" name="Shape 391"/>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2" name="Shape 392"/>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3" name="Shape 393"/>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4" name="Shape 394"/>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5" name="Shape 395"/>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Scalability and Elasticity</a:t>
            </a:r>
            <a:r>
              <a:rPr lang="en"/>
              <a:t> </a:t>
            </a:r>
          </a:p>
        </p:txBody>
      </p:sp>
      <p:sp>
        <p:nvSpPr>
          <p:cNvPr id="401" name="Shape 401"/>
          <p:cNvSpPr txBox="1"/>
          <p:nvPr>
            <p:ph idx="1" type="body"/>
          </p:nvPr>
        </p:nvSpPr>
        <p:spPr>
          <a:xfrm>
            <a:off x="838250" y="1504950"/>
            <a:ext cx="62745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Using the AWS Management Console or the Amazon EBS API, you can easily and rapidly provision and release EBS volumes to scale in and out with your total storage demands</a:t>
            </a:r>
            <a:br>
              <a:rPr lang="en"/>
            </a:br>
          </a:p>
          <a:p>
            <a:pPr indent="-228600" lvl="0" marL="457200" marR="0" rtl="0" algn="l">
              <a:lnSpc>
                <a:spcPct val="100000"/>
              </a:lnSpc>
              <a:spcBef>
                <a:spcPts val="600"/>
              </a:spcBef>
              <a:spcAft>
                <a:spcPts val="0"/>
              </a:spcAft>
            </a:pPr>
            <a:r>
              <a:rPr lang="en"/>
              <a:t>It’s easy to create and attach a new EBS volume and begin using it together with existing ones</a:t>
            </a:r>
          </a:p>
        </p:txBody>
      </p:sp>
      <p:grpSp>
        <p:nvGrpSpPr>
          <p:cNvPr id="402" name="Shape 402"/>
          <p:cNvGrpSpPr/>
          <p:nvPr/>
        </p:nvGrpSpPr>
        <p:grpSpPr>
          <a:xfrm>
            <a:off x="301520" y="869242"/>
            <a:ext cx="457189" cy="457119"/>
            <a:chOff x="1923675" y="1633650"/>
            <a:chExt cx="436000" cy="435975"/>
          </a:xfrm>
        </p:grpSpPr>
        <p:sp>
          <p:nvSpPr>
            <p:cNvPr id="403" name="Shape 403"/>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4" name="Shape 404"/>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5" name="Shape 405"/>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6" name="Shape 406"/>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7" name="Shape 407"/>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8" name="Shape 408"/>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412" name="Shape 412"/>
        <p:cNvGrpSpPr/>
        <p:nvPr/>
      </p:nvGrpSpPr>
      <p:grpSpPr>
        <a:xfrm>
          <a:off x="0" y="0"/>
          <a:ext cx="0" cy="0"/>
          <a:chOff x="0" y="0"/>
          <a:chExt cx="0" cy="0"/>
        </a:xfrm>
      </p:grpSpPr>
      <p:sp>
        <p:nvSpPr>
          <p:cNvPr id="413" name="Shape 413"/>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Scalability and Elasticity </a:t>
            </a:r>
          </a:p>
        </p:txBody>
      </p:sp>
      <p:sp>
        <p:nvSpPr>
          <p:cNvPr id="414" name="Shape 414"/>
          <p:cNvSpPr txBox="1"/>
          <p:nvPr>
            <p:ph idx="1" type="body"/>
          </p:nvPr>
        </p:nvSpPr>
        <p:spPr>
          <a:xfrm>
            <a:off x="838250" y="1504950"/>
            <a:ext cx="62745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T</a:t>
            </a:r>
            <a:r>
              <a:rPr lang="en"/>
              <a:t>o expand the size of a single EBS volume, the following process needs to be done:</a:t>
            </a:r>
          </a:p>
          <a:p>
            <a:pPr indent="-228600" lvl="0" marL="914400" marR="0" rtl="0" algn="l">
              <a:lnSpc>
                <a:spcPct val="100000"/>
              </a:lnSpc>
              <a:spcBef>
                <a:spcPts val="600"/>
              </a:spcBef>
              <a:spcAft>
                <a:spcPts val="0"/>
              </a:spcAft>
              <a:buAutoNum type="arabicPeriod"/>
            </a:pPr>
            <a:r>
              <a:rPr lang="en"/>
              <a:t>Detach the original EBS volume.</a:t>
            </a:r>
          </a:p>
          <a:p>
            <a:pPr indent="-228600" lvl="0" marL="914400" marR="0" rtl="0" algn="l">
              <a:lnSpc>
                <a:spcPct val="100000"/>
              </a:lnSpc>
              <a:spcBef>
                <a:spcPts val="600"/>
              </a:spcBef>
              <a:spcAft>
                <a:spcPts val="0"/>
              </a:spcAft>
              <a:buAutoNum type="arabicPeriod"/>
            </a:pPr>
            <a:r>
              <a:rPr lang="en"/>
              <a:t>Create a snapshot of the original EBS volume’s data in Amazon S3.</a:t>
            </a:r>
          </a:p>
          <a:p>
            <a:pPr indent="-228600" lvl="0" marL="914400" marR="0" rtl="0" algn="l">
              <a:lnSpc>
                <a:spcPct val="100000"/>
              </a:lnSpc>
              <a:spcBef>
                <a:spcPts val="600"/>
              </a:spcBef>
              <a:spcAft>
                <a:spcPts val="0"/>
              </a:spcAft>
              <a:buAutoNum type="arabicPeriod"/>
            </a:pPr>
            <a:r>
              <a:rPr lang="en"/>
              <a:t>Create a new EBS volume from the snapshot but specify a larger size than the original volume.</a:t>
            </a:r>
          </a:p>
          <a:p>
            <a:pPr indent="-228600" lvl="0" marL="914400" marR="0" rtl="0" algn="l">
              <a:lnSpc>
                <a:spcPct val="100000"/>
              </a:lnSpc>
              <a:spcBef>
                <a:spcPts val="600"/>
              </a:spcBef>
              <a:spcAft>
                <a:spcPts val="0"/>
              </a:spcAft>
              <a:buAutoNum type="arabicPeriod"/>
            </a:pPr>
            <a:r>
              <a:rPr lang="en"/>
              <a:t>Attach the new volume to the associated EC2 instance</a:t>
            </a:r>
          </a:p>
          <a:p>
            <a:pPr indent="-228600" lvl="0" marL="914400" marR="0" rtl="0" algn="l">
              <a:lnSpc>
                <a:spcPct val="100000"/>
              </a:lnSpc>
              <a:spcBef>
                <a:spcPts val="600"/>
              </a:spcBef>
              <a:spcAft>
                <a:spcPts val="0"/>
              </a:spcAft>
              <a:buAutoNum type="arabicPeriod"/>
            </a:pPr>
            <a:r>
              <a:rPr lang="en"/>
              <a:t>Delete the old instance</a:t>
            </a:r>
          </a:p>
          <a:p>
            <a:pPr lvl="0" marR="0" rtl="0" algn="l">
              <a:lnSpc>
                <a:spcPct val="100000"/>
              </a:lnSpc>
              <a:spcBef>
                <a:spcPts val="600"/>
              </a:spcBef>
              <a:spcAft>
                <a:spcPts val="0"/>
              </a:spcAft>
              <a:buNone/>
            </a:pPr>
            <a:r>
              <a:t/>
            </a:r>
            <a:endParaRPr/>
          </a:p>
        </p:txBody>
      </p:sp>
      <p:grpSp>
        <p:nvGrpSpPr>
          <p:cNvPr id="415" name="Shape 415"/>
          <p:cNvGrpSpPr/>
          <p:nvPr/>
        </p:nvGrpSpPr>
        <p:grpSpPr>
          <a:xfrm>
            <a:off x="301520" y="869242"/>
            <a:ext cx="457189" cy="457119"/>
            <a:chOff x="1923675" y="1633650"/>
            <a:chExt cx="436000" cy="435975"/>
          </a:xfrm>
        </p:grpSpPr>
        <p:sp>
          <p:nvSpPr>
            <p:cNvPr id="416" name="Shape 416"/>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7" name="Shape 417"/>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8" name="Shape 418"/>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9" name="Shape 419"/>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20" name="Shape 42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21" name="Shape 421"/>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425" name="Shape 425"/>
        <p:cNvGrpSpPr/>
        <p:nvPr/>
      </p:nvGrpSpPr>
      <p:grpSpPr>
        <a:xfrm>
          <a:off x="0" y="0"/>
          <a:ext cx="0" cy="0"/>
          <a:chOff x="0" y="0"/>
          <a:chExt cx="0" cy="0"/>
        </a:xfrm>
      </p:grpSpPr>
      <p:sp>
        <p:nvSpPr>
          <p:cNvPr id="426" name="Shape 426"/>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Security</a:t>
            </a:r>
          </a:p>
        </p:txBody>
      </p:sp>
      <p:sp>
        <p:nvSpPr>
          <p:cNvPr id="427" name="Shape 427"/>
          <p:cNvSpPr txBox="1"/>
          <p:nvPr>
            <p:ph idx="1" type="body"/>
          </p:nvPr>
        </p:nvSpPr>
        <p:spPr>
          <a:xfrm>
            <a:off x="875000" y="1504950"/>
            <a:ext cx="6274500" cy="2255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IAM enables access control for your EBS volumes, allowing you to specify who can access which EBS volumes.</a:t>
            </a:r>
          </a:p>
          <a:p>
            <a:pPr lvl="0" marR="0" rtl="0" algn="l">
              <a:lnSpc>
                <a:spcPct val="100000"/>
              </a:lnSpc>
              <a:spcBef>
                <a:spcPts val="600"/>
              </a:spcBef>
              <a:spcAft>
                <a:spcPts val="0"/>
              </a:spcAft>
              <a:buNone/>
            </a:pPr>
            <a:r>
              <a:t/>
            </a:r>
            <a:endParaRPr/>
          </a:p>
        </p:txBody>
      </p:sp>
      <p:grpSp>
        <p:nvGrpSpPr>
          <p:cNvPr id="428" name="Shape 428"/>
          <p:cNvGrpSpPr/>
          <p:nvPr/>
        </p:nvGrpSpPr>
        <p:grpSpPr>
          <a:xfrm>
            <a:off x="301520" y="869242"/>
            <a:ext cx="457189" cy="457119"/>
            <a:chOff x="1923675" y="1633650"/>
            <a:chExt cx="436000" cy="435975"/>
          </a:xfrm>
        </p:grpSpPr>
        <p:sp>
          <p:nvSpPr>
            <p:cNvPr id="429" name="Shape 429"/>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30" name="Shape 430"/>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31" name="Shape 431"/>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32" name="Shape 432"/>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33" name="Shape 433"/>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34" name="Shape 434"/>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438" name="Shape 438"/>
        <p:cNvGrpSpPr/>
        <p:nvPr/>
      </p:nvGrpSpPr>
      <p:grpSpPr>
        <a:xfrm>
          <a:off x="0" y="0"/>
          <a:ext cx="0" cy="0"/>
          <a:chOff x="0" y="0"/>
          <a:chExt cx="0" cy="0"/>
        </a:xfrm>
      </p:grpSpPr>
      <p:sp>
        <p:nvSpPr>
          <p:cNvPr id="439" name="Shape 439"/>
          <p:cNvSpPr txBox="1"/>
          <p:nvPr>
            <p:ph type="title"/>
          </p:nvPr>
        </p:nvSpPr>
        <p:spPr>
          <a:xfrm>
            <a:off x="841000" y="969700"/>
            <a:ext cx="6073200" cy="409500"/>
          </a:xfrm>
          <a:prstGeom prst="rect">
            <a:avLst/>
          </a:prstGeom>
        </p:spPr>
        <p:txBody>
          <a:bodyPr anchorCtr="0" anchor="b" bIns="91425" lIns="91425" rIns="91425" wrap="square" tIns="91425">
            <a:noAutofit/>
          </a:bodyPr>
          <a:lstStyle/>
          <a:p>
            <a:pPr lvl="0" rtl="0">
              <a:spcBef>
                <a:spcPts val="0"/>
              </a:spcBef>
              <a:buNone/>
            </a:pPr>
            <a:r>
              <a:rPr lang="en"/>
              <a:t>EFS vs EBS</a:t>
            </a:r>
          </a:p>
        </p:txBody>
      </p:sp>
      <p:graphicFrame>
        <p:nvGraphicFramePr>
          <p:cNvPr id="440" name="Shape 440"/>
          <p:cNvGraphicFramePr/>
          <p:nvPr/>
        </p:nvGraphicFramePr>
        <p:xfrm>
          <a:off x="70725" y="1315331"/>
          <a:ext cx="3000000" cy="3000000"/>
        </p:xfrm>
        <a:graphic>
          <a:graphicData uri="http://schemas.openxmlformats.org/drawingml/2006/table">
            <a:tbl>
              <a:tblPr>
                <a:noFill/>
                <a:tableStyleId>{3F289202-0752-45E2-8F8A-2280A6CC2C43}</a:tableStyleId>
              </a:tblPr>
              <a:tblGrid>
                <a:gridCol w="1484150"/>
                <a:gridCol w="1484150"/>
                <a:gridCol w="1484150"/>
                <a:gridCol w="2655525"/>
              </a:tblGrid>
              <a:tr h="295725">
                <a:tc>
                  <a:txBody>
                    <a:bodyPr>
                      <a:noAutofit/>
                    </a:bodyPr>
                    <a:lstStyle/>
                    <a:p>
                      <a:pPr lvl="0" rtl="0" algn="ctr">
                        <a:lnSpc>
                          <a:spcPct val="115000"/>
                        </a:lnSpc>
                        <a:spcBef>
                          <a:spcPts val="0"/>
                        </a:spcBef>
                        <a:buNone/>
                      </a:pPr>
                      <a:r>
                        <a:rPr b="1" lang="en" sz="1000">
                          <a:solidFill>
                            <a:srgbClr val="333333"/>
                          </a:solidFill>
                        </a:rPr>
                        <a:t> </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000">
                          <a:solidFill>
                            <a:srgbClr val="333333"/>
                          </a:solidFill>
                        </a:rPr>
                        <a:t> </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000">
                          <a:solidFill>
                            <a:srgbClr val="333333"/>
                          </a:solidFill>
                        </a:rPr>
                        <a:t>Amazon EFS</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000">
                          <a:solidFill>
                            <a:srgbClr val="333333"/>
                          </a:solidFill>
                        </a:rPr>
                        <a:t>Amazon EBS PIOPS</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808080"/>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17575">
                <a:tc rowSpan="2">
                  <a:txBody>
                    <a:bodyPr>
                      <a:noAutofit/>
                    </a:bodyPr>
                    <a:lstStyle/>
                    <a:p>
                      <a:pPr lvl="0" rtl="0" algn="ctr">
                        <a:lnSpc>
                          <a:spcPct val="115000"/>
                        </a:lnSpc>
                        <a:spcBef>
                          <a:spcPts val="0"/>
                        </a:spcBef>
                        <a:buNone/>
                      </a:pPr>
                      <a:r>
                        <a:rPr b="1" lang="en" sz="1000">
                          <a:solidFill>
                            <a:srgbClr val="333333"/>
                          </a:solidFill>
                        </a:rPr>
                        <a:t>Performance</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Per-operation latency</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Low, consistent</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Lowest, consistent</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r>
              <a:tr h="100000">
                <a:tc vMerge="1"/>
                <a:tc>
                  <a:txBody>
                    <a:bodyPr>
                      <a:noAutofit/>
                    </a:bodyPr>
                    <a:lstStyle/>
                    <a:p>
                      <a:pPr lvl="0" rtl="0" algn="ctr">
                        <a:lnSpc>
                          <a:spcPct val="115000"/>
                        </a:lnSpc>
                        <a:spcBef>
                          <a:spcPts val="0"/>
                        </a:spcBef>
                        <a:buNone/>
                      </a:pPr>
                      <a:r>
                        <a:rPr lang="en" sz="1000">
                          <a:solidFill>
                            <a:srgbClr val="333333"/>
                          </a:solidFill>
                        </a:rPr>
                        <a:t>Throughput scale</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solidFill>
                            <a:srgbClr val="333333"/>
                          </a:solidFill>
                        </a:rPr>
                        <a:t>Multiple GBs per second</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solidFill>
                            <a:srgbClr val="333333"/>
                          </a:solidFill>
                        </a:rPr>
                        <a:t>Single GB per second</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00000">
                <a:tc rowSpan="3">
                  <a:txBody>
                    <a:bodyPr>
                      <a:noAutofit/>
                    </a:bodyPr>
                    <a:lstStyle/>
                    <a:p>
                      <a:pPr lvl="0" rtl="0" algn="ctr">
                        <a:lnSpc>
                          <a:spcPct val="115000"/>
                        </a:lnSpc>
                        <a:spcBef>
                          <a:spcPts val="0"/>
                        </a:spcBef>
                        <a:buNone/>
                      </a:pPr>
                      <a:r>
                        <a:rPr b="1" lang="en" sz="1000">
                          <a:solidFill>
                            <a:srgbClr val="333333"/>
                          </a:solidFill>
                        </a:rPr>
                        <a:t>Characteristics  </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Data</a:t>
                      </a:r>
                    </a:p>
                    <a:p>
                      <a:pPr lvl="0" rtl="0" algn="ctr">
                        <a:lnSpc>
                          <a:spcPct val="115000"/>
                        </a:lnSpc>
                        <a:spcBef>
                          <a:spcPts val="0"/>
                        </a:spcBef>
                        <a:buNone/>
                      </a:pPr>
                      <a:r>
                        <a:rPr lang="en" sz="1000">
                          <a:solidFill>
                            <a:srgbClr val="333333"/>
                          </a:solidFill>
                        </a:rPr>
                        <a:t>Availability/Durability</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Stored redundantly across multiple Availability Zones</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Stored redundantly in a single Availability Zone</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r>
              <a:tr h="100000">
                <a:tc vMerge="1"/>
                <a:tc>
                  <a:txBody>
                    <a:bodyPr>
                      <a:noAutofit/>
                    </a:bodyPr>
                    <a:lstStyle/>
                    <a:p>
                      <a:pPr lvl="0" rtl="0" algn="ctr">
                        <a:lnSpc>
                          <a:spcPct val="115000"/>
                        </a:lnSpc>
                        <a:spcBef>
                          <a:spcPts val="0"/>
                        </a:spcBef>
                        <a:buNone/>
                      </a:pPr>
                      <a:r>
                        <a:rPr lang="en" sz="1000">
                          <a:solidFill>
                            <a:srgbClr val="333333"/>
                          </a:solidFill>
                        </a:rPr>
                        <a:t>Access</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solidFill>
                            <a:srgbClr val="333333"/>
                          </a:solidFill>
                        </a:rPr>
                        <a:t>1 to 1000s of EC2 instances, from multiple Availability Zones, concurrently</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solidFill>
                            <a:srgbClr val="333333"/>
                          </a:solidFill>
                        </a:rPr>
                        <a:t>Single EC2 instance in a single </a:t>
                      </a:r>
                      <a:r>
                        <a:rPr lang="en" sz="1000">
                          <a:solidFill>
                            <a:srgbClr val="333333"/>
                          </a:solidFill>
                        </a:rPr>
                        <a:t>Availability Zone</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00000">
                <a:tc vMerge="1"/>
                <a:tc>
                  <a:txBody>
                    <a:bodyPr>
                      <a:noAutofit/>
                    </a:bodyPr>
                    <a:lstStyle/>
                    <a:p>
                      <a:pPr lvl="0" rtl="0" algn="ctr">
                        <a:lnSpc>
                          <a:spcPct val="115000"/>
                        </a:lnSpc>
                        <a:spcBef>
                          <a:spcPts val="0"/>
                        </a:spcBef>
                        <a:buNone/>
                      </a:pPr>
                      <a:r>
                        <a:rPr lang="en" sz="1000">
                          <a:solidFill>
                            <a:srgbClr val="333333"/>
                          </a:solidFill>
                        </a:rPr>
                        <a:t>Use Cases</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Big Data and analytics, media processing workflows, </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Boot volumes, transactional and NoSQL databases, data warehousing &amp; ETL</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r>
              <a:tr h="100000">
                <a:tc>
                  <a:txBody>
                    <a:bodyPr>
                      <a:noAutofit/>
                    </a:bodyPr>
                    <a:lstStyle/>
                    <a:p>
                      <a:pPr lvl="0" rtl="0" algn="ctr">
                        <a:lnSpc>
                          <a:spcPct val="115000"/>
                        </a:lnSpc>
                        <a:spcBef>
                          <a:spcPts val="0"/>
                        </a:spcBef>
                        <a:buNone/>
                      </a:pPr>
                      <a:r>
                        <a:rPr b="1" lang="en" sz="1000">
                          <a:solidFill>
                            <a:srgbClr val="333333"/>
                          </a:solidFill>
                        </a:rPr>
                        <a:t>Costs</a:t>
                      </a:r>
                    </a:p>
                  </a:txBody>
                  <a:tcPr marT="142875" marB="76200" marR="91425" marL="91425">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None/>
                      </a:pPr>
                      <a:r>
                        <a:rPr lang="en" sz="1000">
                          <a:solidFill>
                            <a:srgbClr val="333333"/>
                          </a:solidFill>
                        </a:rPr>
                        <a:t>Monthly USD</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Clr>
                          <a:schemeClr val="dk1"/>
                        </a:buClr>
                        <a:buSzPct val="110000"/>
                        <a:buFont typeface="Arial"/>
                        <a:buNone/>
                      </a:pPr>
                      <a:r>
                        <a:rPr lang="en" sz="1000">
                          <a:solidFill>
                            <a:srgbClr val="333333"/>
                          </a:solidFill>
                        </a:rPr>
                        <a:t>$0.3/Month</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c>
                  <a:txBody>
                    <a:bodyPr>
                      <a:noAutofit/>
                    </a:bodyPr>
                    <a:lstStyle/>
                    <a:p>
                      <a:pPr lvl="0" rtl="0" algn="ctr">
                        <a:lnSpc>
                          <a:spcPct val="115000"/>
                        </a:lnSpc>
                        <a:spcBef>
                          <a:spcPts val="0"/>
                        </a:spcBef>
                        <a:buClr>
                          <a:schemeClr val="dk1"/>
                        </a:buClr>
                        <a:buSzPct val="110000"/>
                        <a:buFont typeface="Arial"/>
                        <a:buNone/>
                      </a:pPr>
                      <a:r>
                        <a:rPr lang="en" sz="1000">
                          <a:solidFill>
                            <a:srgbClr val="333333"/>
                          </a:solidFill>
                        </a:rPr>
                        <a:t>$0.045-0.1/Month</a:t>
                      </a:r>
                    </a:p>
                  </a:txBody>
                  <a:tcPr marT="76200" marB="76200" marR="76200" marL="76200">
                    <a:lnL cap="flat" cmpd="sng" w="9525">
                      <a:solidFill>
                        <a:srgbClr val="808080"/>
                      </a:solidFill>
                      <a:prstDash val="solid"/>
                      <a:round/>
                      <a:headEnd len="med" w="med" type="none"/>
                      <a:tailEnd len="med" w="med" type="none"/>
                    </a:lnL>
                    <a:lnR cap="flat" cmpd="sng" w="9525">
                      <a:solidFill>
                        <a:srgbClr val="808080"/>
                      </a:solidFill>
                      <a:prstDash val="solid"/>
                      <a:round/>
                      <a:headEnd len="med" w="med" type="none"/>
                      <a:tailEnd len="med" w="med" type="none"/>
                    </a:lnR>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7F7F7"/>
                    </a:solidFill>
                  </a:tcPr>
                </a:tc>
              </a:tr>
            </a:tbl>
          </a:graphicData>
        </a:graphic>
      </p:graphicFrame>
      <p:grpSp>
        <p:nvGrpSpPr>
          <p:cNvPr id="441" name="Shape 441"/>
          <p:cNvGrpSpPr/>
          <p:nvPr/>
        </p:nvGrpSpPr>
        <p:grpSpPr>
          <a:xfrm>
            <a:off x="318294" y="694222"/>
            <a:ext cx="449036" cy="470807"/>
            <a:chOff x="5961125" y="1623900"/>
            <a:chExt cx="427450" cy="448175"/>
          </a:xfrm>
        </p:grpSpPr>
        <p:sp>
          <p:nvSpPr>
            <p:cNvPr id="442" name="Shape 442"/>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3" name="Shape 443"/>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4" name="Shape 444"/>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5" name="Shape 445"/>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6" name="Shape 446"/>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7" name="Shape 447"/>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8" name="Shape 448"/>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452" name="Shape 452"/>
        <p:cNvGrpSpPr/>
        <p:nvPr/>
      </p:nvGrpSpPr>
      <p:grpSpPr>
        <a:xfrm>
          <a:off x="0" y="0"/>
          <a:ext cx="0" cy="0"/>
          <a:chOff x="0" y="0"/>
          <a:chExt cx="0" cy="0"/>
        </a:xfrm>
      </p:grpSpPr>
      <p:sp>
        <p:nvSpPr>
          <p:cNvPr id="453" name="Shape 453"/>
          <p:cNvSpPr txBox="1"/>
          <p:nvPr>
            <p:ph type="ctrTitle"/>
          </p:nvPr>
        </p:nvSpPr>
        <p:spPr>
          <a:xfrm>
            <a:off x="280900" y="-452825"/>
            <a:ext cx="3522300" cy="2989800"/>
          </a:xfrm>
          <a:prstGeom prst="rect">
            <a:avLst/>
          </a:prstGeom>
        </p:spPr>
        <p:txBody>
          <a:bodyPr anchorCtr="0" anchor="b" bIns="91425" lIns="91425" rIns="91425" wrap="square" tIns="91425">
            <a:noAutofit/>
          </a:bodyPr>
          <a:lstStyle/>
          <a:p>
            <a:pPr lvl="0" rtl="0">
              <a:spcBef>
                <a:spcPts val="0"/>
              </a:spcBef>
              <a:buNone/>
            </a:pPr>
            <a:r>
              <a:rPr lang="en"/>
              <a:t>Thanks!</a:t>
            </a:r>
          </a:p>
        </p:txBody>
      </p:sp>
      <p:pic>
        <p:nvPicPr>
          <p:cNvPr id="454" name="Shape 454"/>
          <p:cNvPicPr preferRelativeResize="0"/>
          <p:nvPr/>
        </p:nvPicPr>
        <p:blipFill>
          <a:blip r:embed="rId3">
            <a:alphaModFix/>
          </a:blip>
          <a:stretch>
            <a:fillRect/>
          </a:stretch>
        </p:blipFill>
        <p:spPr>
          <a:xfrm>
            <a:off x="0" y="2648000"/>
            <a:ext cx="3350950" cy="201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841000" y="665300"/>
            <a:ext cx="4801499" cy="409500"/>
          </a:xfrm>
          <a:prstGeom prst="rect">
            <a:avLst/>
          </a:prstGeom>
        </p:spPr>
        <p:txBody>
          <a:bodyPr anchorCtr="0" anchor="b" bIns="91425" lIns="91425" rIns="91425" wrap="square" tIns="91425">
            <a:noAutofit/>
          </a:bodyPr>
          <a:lstStyle/>
          <a:p>
            <a:pPr lvl="0" rtl="0">
              <a:spcBef>
                <a:spcPts val="0"/>
              </a:spcBef>
              <a:buNone/>
            </a:pPr>
            <a:r>
              <a:rPr lang="en"/>
              <a:t>Amazon EFS - Design</a:t>
            </a:r>
          </a:p>
        </p:txBody>
      </p:sp>
      <p:sp>
        <p:nvSpPr>
          <p:cNvPr id="83" name="Shape 83"/>
          <p:cNvSpPr txBox="1"/>
          <p:nvPr/>
        </p:nvSpPr>
        <p:spPr>
          <a:xfrm>
            <a:off x="841000" y="1302250"/>
            <a:ext cx="2715300" cy="3738300"/>
          </a:xfrm>
          <a:prstGeom prst="rect">
            <a:avLst/>
          </a:prstGeom>
          <a:noFill/>
          <a:ln>
            <a:noFill/>
          </a:ln>
        </p:spPr>
        <p:txBody>
          <a:bodyPr anchorCtr="0" anchor="t" bIns="91425" lIns="91425" rIns="91425" wrap="square" tIns="91425">
            <a:noAutofit/>
          </a:bodyPr>
          <a:lstStyle/>
          <a:p>
            <a:pPr lvl="0" rtl="0">
              <a:spcBef>
                <a:spcPts val="600"/>
              </a:spcBef>
              <a:buNone/>
            </a:pPr>
            <a:r>
              <a:rPr b="1" lang="en" sz="1100">
                <a:solidFill>
                  <a:srgbClr val="666666"/>
                </a:solidFill>
                <a:latin typeface="Karla"/>
                <a:ea typeface="Karla"/>
                <a:cs typeface="Karla"/>
                <a:sym typeface="Karla"/>
              </a:rPr>
              <a:t>Network File System</a:t>
            </a: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It supports Network File System versions 4 (NFSv4) and 4.1 (NFSv4.1), which makes it easy to migrate enterprise applications to AWS or build new ones. </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Network File System (NFS) is a distributed file system protocol allowing a user on a client computer to access files over a computer network much like local storage is accessed</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NFSv4.1 to take advantage of the many performance benefits found in the latest version, including scalability and parallelism.</a:t>
            </a: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None/>
            </a:pPr>
            <a:r>
              <a:t/>
            </a:r>
            <a:endParaRPr sz="1100">
              <a:solidFill>
                <a:srgbClr val="666666"/>
              </a:solidFill>
              <a:latin typeface="Karla"/>
              <a:ea typeface="Karla"/>
              <a:cs typeface="Karla"/>
              <a:sym typeface="Karla"/>
            </a:endParaRPr>
          </a:p>
        </p:txBody>
      </p:sp>
      <p:sp>
        <p:nvSpPr>
          <p:cNvPr id="84" name="Shape 84"/>
          <p:cNvSpPr txBox="1"/>
          <p:nvPr/>
        </p:nvSpPr>
        <p:spPr>
          <a:xfrm>
            <a:off x="3917651" y="1302249"/>
            <a:ext cx="2828400" cy="2787900"/>
          </a:xfrm>
          <a:prstGeom prst="rect">
            <a:avLst/>
          </a:prstGeom>
          <a:noFill/>
          <a:ln>
            <a:noFill/>
          </a:ln>
        </p:spPr>
        <p:txBody>
          <a:bodyPr anchorCtr="0" anchor="t" bIns="91425" lIns="91425" rIns="91425" wrap="square" tIns="91425">
            <a:noAutofit/>
          </a:bodyPr>
          <a:lstStyle/>
          <a:p>
            <a:pPr lvl="0" rtl="0">
              <a:spcBef>
                <a:spcPts val="600"/>
              </a:spcBef>
              <a:buNone/>
            </a:pPr>
            <a:r>
              <a:rPr b="1" lang="en" sz="1100">
                <a:solidFill>
                  <a:srgbClr val="666666"/>
                </a:solidFill>
                <a:latin typeface="Karla"/>
                <a:ea typeface="Karla"/>
                <a:cs typeface="Karla"/>
                <a:sym typeface="Karla"/>
              </a:rPr>
              <a:t>How does it work?</a:t>
            </a: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Y</a:t>
            </a:r>
            <a:r>
              <a:rPr lang="en" sz="1100">
                <a:solidFill>
                  <a:srgbClr val="666666"/>
                </a:solidFill>
                <a:latin typeface="Karla"/>
                <a:ea typeface="Karla"/>
                <a:cs typeface="Karla"/>
                <a:sym typeface="Karla"/>
              </a:rPr>
              <a:t>ou don’t need to provision storage in advance </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There is no minimum fee or setup cost—you simply pay for what you use. </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Amazon EFS is designed to provide a highly scalable network file system that can grow to petabytes</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Allows access from EC2 instances to your data within a Region.</a:t>
            </a: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None/>
            </a:pPr>
            <a:r>
              <a:t/>
            </a:r>
            <a:endParaRPr sz="1100">
              <a:solidFill>
                <a:srgbClr val="666666"/>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841000" y="665300"/>
            <a:ext cx="4801500" cy="409500"/>
          </a:xfrm>
          <a:prstGeom prst="rect">
            <a:avLst/>
          </a:prstGeom>
        </p:spPr>
        <p:txBody>
          <a:bodyPr anchorCtr="0" anchor="b" bIns="91425" lIns="91425" rIns="91425" wrap="square" tIns="91425">
            <a:noAutofit/>
          </a:bodyPr>
          <a:lstStyle/>
          <a:p>
            <a:pPr lvl="0" rtl="0">
              <a:spcBef>
                <a:spcPts val="0"/>
              </a:spcBef>
              <a:buNone/>
            </a:pPr>
            <a:r>
              <a:rPr lang="en"/>
              <a:t>Amazon EFS - Setup</a:t>
            </a:r>
          </a:p>
        </p:txBody>
      </p:sp>
      <p:sp>
        <p:nvSpPr>
          <p:cNvPr id="90" name="Shape 90"/>
          <p:cNvSpPr txBox="1"/>
          <p:nvPr/>
        </p:nvSpPr>
        <p:spPr>
          <a:xfrm>
            <a:off x="841000" y="1302250"/>
            <a:ext cx="2715300" cy="3738300"/>
          </a:xfrm>
          <a:prstGeom prst="rect">
            <a:avLst/>
          </a:prstGeom>
          <a:noFill/>
          <a:ln>
            <a:noFill/>
          </a:ln>
        </p:spPr>
        <p:txBody>
          <a:bodyPr anchorCtr="0" anchor="t" bIns="91425" lIns="91425" rIns="91425" wrap="square" tIns="91425">
            <a:noAutofit/>
          </a:bodyPr>
          <a:lstStyle/>
          <a:p>
            <a:pPr lvl="0" rtl="0">
              <a:spcBef>
                <a:spcPts val="600"/>
              </a:spcBef>
              <a:buNone/>
            </a:pPr>
            <a:r>
              <a:rPr b="1" lang="en" sz="1100">
                <a:solidFill>
                  <a:srgbClr val="666666"/>
                </a:solidFill>
                <a:latin typeface="Karla"/>
                <a:ea typeface="Karla"/>
                <a:cs typeface="Karla"/>
                <a:sym typeface="Karla"/>
              </a:rPr>
              <a:t>Setup</a:t>
            </a: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You can create one or more EFS file systems within an AWS Region. Each file system is accessed by EC2 instances via mount targets, which are created per Availability Zone</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You create one mount target per Availability Zone in the VPC you create using Amazon Virtual Private Cloud. </a:t>
            </a: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Clr>
                <a:schemeClr val="dk1"/>
              </a:buClr>
              <a:buFont typeface="Arial"/>
              <a:buNone/>
            </a:pPr>
            <a:r>
              <a:t/>
            </a:r>
            <a:endParaRPr sz="1100">
              <a:solidFill>
                <a:srgbClr val="666666"/>
              </a:solidFill>
              <a:latin typeface="Karla"/>
              <a:ea typeface="Karla"/>
              <a:cs typeface="Karla"/>
              <a:sym typeface="Karla"/>
            </a:endParaRPr>
          </a:p>
          <a:p>
            <a:pPr lvl="0" rtl="0">
              <a:spcBef>
                <a:spcPts val="600"/>
              </a:spcBef>
              <a:buNone/>
            </a:pPr>
            <a:r>
              <a:t/>
            </a:r>
            <a:endParaRPr sz="1100">
              <a:solidFill>
                <a:srgbClr val="666666"/>
              </a:solidFill>
              <a:latin typeface="Karla"/>
              <a:ea typeface="Karla"/>
              <a:cs typeface="Karla"/>
              <a:sym typeface="Karla"/>
            </a:endParaRPr>
          </a:p>
        </p:txBody>
      </p:sp>
      <p:sp>
        <p:nvSpPr>
          <p:cNvPr id="91" name="Shape 91"/>
          <p:cNvSpPr txBox="1"/>
          <p:nvPr/>
        </p:nvSpPr>
        <p:spPr>
          <a:xfrm>
            <a:off x="3917651" y="1302249"/>
            <a:ext cx="2828400" cy="2787900"/>
          </a:xfrm>
          <a:prstGeom prst="rect">
            <a:avLst/>
          </a:prstGeom>
          <a:noFill/>
          <a:ln>
            <a:noFill/>
          </a:ln>
        </p:spPr>
        <p:txBody>
          <a:bodyPr anchorCtr="0" anchor="t" bIns="91425" lIns="91425" rIns="91425" wrap="square" tIns="91425">
            <a:noAutofit/>
          </a:bodyPr>
          <a:lstStyle/>
          <a:p>
            <a:pPr lvl="0" rtl="0">
              <a:spcBef>
                <a:spcPts val="600"/>
              </a:spcBef>
              <a:buNone/>
            </a:pPr>
            <a:r>
              <a:rPr b="1" lang="en" sz="1100">
                <a:solidFill>
                  <a:srgbClr val="666666"/>
                </a:solidFill>
                <a:latin typeface="Karla"/>
                <a:ea typeface="Karla"/>
                <a:cs typeface="Karla"/>
                <a:sym typeface="Karla"/>
              </a:rPr>
              <a:t>Access</a:t>
            </a: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Traffic flow between Amazon EFS and EC2 instances is controlled using security groups associated with the EC2 instance and the EFS mount targets.</a:t>
            </a:r>
            <a:br>
              <a:rPr lang="en" sz="1100">
                <a:solidFill>
                  <a:srgbClr val="666666"/>
                </a:solidFill>
                <a:latin typeface="Karla"/>
                <a:ea typeface="Karla"/>
                <a:cs typeface="Karla"/>
                <a:sym typeface="Karla"/>
              </a:rPr>
            </a:br>
          </a:p>
          <a:p>
            <a:pPr indent="-298450" lvl="0" marL="457200" rtl="0">
              <a:spcBef>
                <a:spcPts val="600"/>
              </a:spcBef>
              <a:buClr>
                <a:srgbClr val="666666"/>
              </a:buClr>
              <a:buSzPct val="100000"/>
              <a:buFont typeface="Karla"/>
              <a:buChar char="●"/>
            </a:pPr>
            <a:r>
              <a:rPr lang="en" sz="1100">
                <a:solidFill>
                  <a:srgbClr val="666666"/>
                </a:solidFill>
                <a:latin typeface="Karla"/>
                <a:ea typeface="Karla"/>
                <a:cs typeface="Karla"/>
                <a:sym typeface="Karla"/>
              </a:rPr>
              <a:t>Access to EFS file system objects (files and directories) is controlled using standard Unix-style read/write/execute permissions based on user and group IDs</a:t>
            </a:r>
          </a:p>
          <a:p>
            <a:pPr lvl="0" rtl="0">
              <a:spcBef>
                <a:spcPts val="600"/>
              </a:spcBef>
              <a:buNone/>
            </a:pPr>
            <a:r>
              <a:t/>
            </a:r>
            <a:endParaRPr sz="1100">
              <a:solidFill>
                <a:srgbClr val="666666"/>
              </a:solidFill>
              <a:latin typeface="Karla"/>
              <a:ea typeface="Karla"/>
              <a:cs typeface="Karla"/>
              <a:sym typeface="Karla"/>
            </a:endParaRPr>
          </a:p>
          <a:p>
            <a:pPr lvl="0" rtl="0">
              <a:spcBef>
                <a:spcPts val="600"/>
              </a:spcBef>
              <a:buNone/>
            </a:pPr>
            <a:r>
              <a:t/>
            </a:r>
            <a:endParaRPr sz="1100">
              <a:solidFill>
                <a:srgbClr val="666666"/>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838350" y="893500"/>
            <a:ext cx="5324100" cy="485699"/>
          </a:xfrm>
          <a:prstGeom prst="rect">
            <a:avLst/>
          </a:prstGeom>
        </p:spPr>
        <p:txBody>
          <a:bodyPr anchorCtr="0" anchor="b" bIns="91425" lIns="91425" rIns="91425" wrap="square" tIns="91425">
            <a:noAutofit/>
          </a:bodyPr>
          <a:lstStyle/>
          <a:p>
            <a:pPr lvl="0">
              <a:spcBef>
                <a:spcPts val="0"/>
              </a:spcBef>
              <a:buNone/>
            </a:pPr>
            <a:r>
              <a:rPr lang="en"/>
              <a:t>Usage of EFS</a:t>
            </a:r>
          </a:p>
        </p:txBody>
      </p:sp>
      <p:sp>
        <p:nvSpPr>
          <p:cNvPr id="97" name="Shape 97"/>
          <p:cNvSpPr txBox="1"/>
          <p:nvPr>
            <p:ph idx="1" type="body"/>
          </p:nvPr>
        </p:nvSpPr>
        <p:spPr>
          <a:xfrm>
            <a:off x="838250" y="1504950"/>
            <a:ext cx="5324100" cy="2255700"/>
          </a:xfrm>
          <a:prstGeom prst="rect">
            <a:avLst/>
          </a:prstGeom>
        </p:spPr>
        <p:txBody>
          <a:bodyPr anchorCtr="0" anchor="t" bIns="91425" lIns="91425" rIns="91425" wrap="square" tIns="91425">
            <a:noAutofit/>
          </a:bodyPr>
          <a:lstStyle/>
          <a:p>
            <a:pPr indent="-228600" lvl="0" marL="457200" rtl="0">
              <a:spcBef>
                <a:spcPts val="0"/>
              </a:spcBef>
            </a:pPr>
            <a:r>
              <a:rPr lang="en"/>
              <a:t>Amazon EFS is designed to meet the needs of:</a:t>
            </a:r>
          </a:p>
          <a:p>
            <a:pPr indent="-228600" lvl="1" marL="914400" rtl="0">
              <a:spcBef>
                <a:spcPts val="0"/>
              </a:spcBef>
            </a:pPr>
            <a:r>
              <a:rPr lang="en"/>
              <a:t>multi-threaded applications </a:t>
            </a:r>
          </a:p>
          <a:p>
            <a:pPr indent="-228600" lvl="1" marL="914400" rtl="0">
              <a:spcBef>
                <a:spcPts val="0"/>
              </a:spcBef>
            </a:pPr>
            <a:r>
              <a:rPr lang="en"/>
              <a:t>applications that concurrently access data from multiple EC2 instances </a:t>
            </a:r>
            <a:br>
              <a:rPr lang="en"/>
            </a:br>
          </a:p>
          <a:p>
            <a:pPr indent="-228600" lvl="0" marL="457200" rtl="0">
              <a:spcBef>
                <a:spcPts val="0"/>
              </a:spcBef>
            </a:pPr>
            <a:r>
              <a:rPr lang="en"/>
              <a:t>Netflix is a good example</a:t>
            </a:r>
          </a:p>
          <a:p>
            <a:pPr lvl="0">
              <a:spcBef>
                <a:spcPts val="0"/>
              </a:spcBef>
              <a:buNone/>
            </a:pPr>
            <a:r>
              <a:rPr lang="en"/>
              <a:t> </a:t>
            </a:r>
          </a:p>
        </p:txBody>
      </p:sp>
      <p:grpSp>
        <p:nvGrpSpPr>
          <p:cNvPr id="98" name="Shape 98"/>
          <p:cNvGrpSpPr/>
          <p:nvPr/>
        </p:nvGrpSpPr>
        <p:grpSpPr>
          <a:xfrm>
            <a:off x="301520" y="869242"/>
            <a:ext cx="457189" cy="457119"/>
            <a:chOff x="1923675" y="1633650"/>
            <a:chExt cx="436000" cy="435975"/>
          </a:xfrm>
        </p:grpSpPr>
        <p:sp>
          <p:nvSpPr>
            <p:cNvPr id="99" name="Shape 99"/>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3" name="Shape 103"/>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Usage of EFS</a:t>
            </a:r>
          </a:p>
        </p:txBody>
      </p:sp>
      <p:sp>
        <p:nvSpPr>
          <p:cNvPr id="110" name="Shape 110"/>
          <p:cNvSpPr txBox="1"/>
          <p:nvPr>
            <p:ph idx="1" type="body"/>
          </p:nvPr>
        </p:nvSpPr>
        <p:spPr>
          <a:xfrm>
            <a:off x="838250" y="1504950"/>
            <a:ext cx="6649200" cy="2255700"/>
          </a:xfrm>
          <a:prstGeom prst="rect">
            <a:avLst/>
          </a:prstGeom>
        </p:spPr>
        <p:txBody>
          <a:bodyPr anchorCtr="0" anchor="t" bIns="91425" lIns="91425" rIns="91425" wrap="square" tIns="91425">
            <a:noAutofit/>
          </a:bodyPr>
          <a:lstStyle/>
          <a:p>
            <a:pPr indent="-228600" lvl="0" marL="457200" rtl="0">
              <a:spcBef>
                <a:spcPts val="0"/>
              </a:spcBef>
            </a:pPr>
            <a:r>
              <a:rPr lang="en"/>
              <a:t>Its distributed design enables:</a:t>
            </a:r>
          </a:p>
          <a:p>
            <a:pPr indent="-228600" lvl="1" marL="914400" rtl="0">
              <a:spcBef>
                <a:spcPts val="0"/>
              </a:spcBef>
            </a:pPr>
            <a:r>
              <a:rPr lang="en"/>
              <a:t>in a small latency overhead for each file operation</a:t>
            </a:r>
          </a:p>
          <a:p>
            <a:pPr indent="-228600" lvl="1" marL="914400" rtl="0">
              <a:spcBef>
                <a:spcPts val="0"/>
              </a:spcBef>
            </a:pPr>
            <a:r>
              <a:rPr lang="en"/>
              <a:t>overall throughput generally increases as the average input/output (I/O) </a:t>
            </a:r>
            <a:br>
              <a:rPr lang="en"/>
            </a:br>
          </a:p>
          <a:p>
            <a:pPr indent="-228600" lvl="0" marL="457200" rtl="0">
              <a:spcBef>
                <a:spcPts val="0"/>
              </a:spcBef>
            </a:pPr>
            <a:r>
              <a:rPr lang="en"/>
              <a:t>This makes Amazon EFS ideal for growing datasets consisting of larger files that need both high performance and multi-client access.</a:t>
            </a:r>
            <a:r>
              <a:rPr lang="en"/>
              <a:t> </a:t>
            </a:r>
          </a:p>
        </p:txBody>
      </p:sp>
      <p:grpSp>
        <p:nvGrpSpPr>
          <p:cNvPr id="111" name="Shape 111"/>
          <p:cNvGrpSpPr/>
          <p:nvPr/>
        </p:nvGrpSpPr>
        <p:grpSpPr>
          <a:xfrm>
            <a:off x="301520" y="869242"/>
            <a:ext cx="457189" cy="457119"/>
            <a:chOff x="1923675" y="1633650"/>
            <a:chExt cx="436000" cy="435975"/>
          </a:xfrm>
        </p:grpSpPr>
        <p:sp>
          <p:nvSpPr>
            <p:cNvPr id="112" name="Shape 112"/>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838350" y="893500"/>
            <a:ext cx="5324100" cy="485700"/>
          </a:xfrm>
          <a:prstGeom prst="rect">
            <a:avLst/>
          </a:prstGeom>
        </p:spPr>
        <p:txBody>
          <a:bodyPr anchorCtr="0" anchor="b" bIns="91425" lIns="91425" rIns="91425" wrap="square" tIns="91425">
            <a:noAutofit/>
          </a:bodyPr>
          <a:lstStyle/>
          <a:p>
            <a:pPr lvl="0" rtl="0">
              <a:spcBef>
                <a:spcPts val="0"/>
              </a:spcBef>
              <a:buNone/>
            </a:pPr>
            <a:r>
              <a:rPr lang="en"/>
              <a:t>Usage of EFS</a:t>
            </a:r>
          </a:p>
        </p:txBody>
      </p:sp>
      <p:sp>
        <p:nvSpPr>
          <p:cNvPr id="123" name="Shape 123"/>
          <p:cNvSpPr txBox="1"/>
          <p:nvPr>
            <p:ph idx="1" type="body"/>
          </p:nvPr>
        </p:nvSpPr>
        <p:spPr>
          <a:xfrm>
            <a:off x="838250" y="1504950"/>
            <a:ext cx="5907000" cy="2255700"/>
          </a:xfrm>
          <a:prstGeom prst="rect">
            <a:avLst/>
          </a:prstGeom>
        </p:spPr>
        <p:txBody>
          <a:bodyPr anchorCtr="0" anchor="t" bIns="91425" lIns="91425" rIns="91425" wrap="square" tIns="91425">
            <a:noAutofit/>
          </a:bodyPr>
          <a:lstStyle/>
          <a:p>
            <a:pPr indent="-228600" lvl="0" marL="457200" rtl="0">
              <a:spcBef>
                <a:spcPts val="0"/>
              </a:spcBef>
            </a:pPr>
            <a:r>
              <a:rPr lang="en"/>
              <a:t>Amazon EFS supports highly parallelized workloads and is designed to meet the performance needs of:</a:t>
            </a:r>
            <a:br>
              <a:rPr lang="en"/>
            </a:br>
          </a:p>
          <a:p>
            <a:pPr indent="-228600" lvl="1" marL="914400" rtl="0">
              <a:spcBef>
                <a:spcPts val="0"/>
              </a:spcBef>
            </a:pPr>
            <a:r>
              <a:rPr lang="en"/>
              <a:t>big data </a:t>
            </a:r>
          </a:p>
          <a:p>
            <a:pPr indent="-228600" lvl="1" marL="914400" rtl="0">
              <a:spcBef>
                <a:spcPts val="0"/>
              </a:spcBef>
            </a:pPr>
            <a:r>
              <a:rPr lang="en"/>
              <a:t>analytics</a:t>
            </a:r>
          </a:p>
          <a:p>
            <a:pPr indent="-228600" lvl="1" marL="914400" rtl="0">
              <a:spcBef>
                <a:spcPts val="0"/>
              </a:spcBef>
            </a:pPr>
            <a:r>
              <a:rPr lang="en"/>
              <a:t>media processing</a:t>
            </a:r>
          </a:p>
          <a:p>
            <a:pPr indent="-228600" lvl="1" marL="914400" rtl="0">
              <a:spcBef>
                <a:spcPts val="0"/>
              </a:spcBef>
            </a:pPr>
            <a:r>
              <a:rPr lang="en"/>
              <a:t>content management</a:t>
            </a:r>
          </a:p>
          <a:p>
            <a:pPr indent="-228600" lvl="1" marL="914400" rtl="0">
              <a:spcBef>
                <a:spcPts val="0"/>
              </a:spcBef>
            </a:pPr>
            <a:r>
              <a:rPr lang="en"/>
              <a:t>web serving</a:t>
            </a:r>
          </a:p>
          <a:p>
            <a:pPr indent="-228600" lvl="1" marL="914400" rtl="0">
              <a:spcBef>
                <a:spcPts val="0"/>
              </a:spcBef>
            </a:pPr>
            <a:r>
              <a:rPr lang="en"/>
              <a:t>home directories.</a:t>
            </a:r>
          </a:p>
        </p:txBody>
      </p:sp>
      <p:grpSp>
        <p:nvGrpSpPr>
          <p:cNvPr id="124" name="Shape 124"/>
          <p:cNvGrpSpPr/>
          <p:nvPr/>
        </p:nvGrpSpPr>
        <p:grpSpPr>
          <a:xfrm>
            <a:off x="301520" y="869242"/>
            <a:ext cx="457189" cy="457119"/>
            <a:chOff x="1923675" y="1633650"/>
            <a:chExt cx="436000" cy="435975"/>
          </a:xfrm>
        </p:grpSpPr>
        <p:sp>
          <p:nvSpPr>
            <p:cNvPr id="125" name="Shape 125"/>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9" name="Shape 129"/>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841000" y="969700"/>
            <a:ext cx="4801499" cy="409500"/>
          </a:xfrm>
          <a:prstGeom prst="rect">
            <a:avLst/>
          </a:prstGeom>
        </p:spPr>
        <p:txBody>
          <a:bodyPr anchorCtr="0" anchor="b" bIns="91425" lIns="91425" rIns="91425" wrap="square" tIns="91425">
            <a:noAutofit/>
          </a:bodyPr>
          <a:lstStyle/>
          <a:p>
            <a:pPr lvl="0">
              <a:spcBef>
                <a:spcPts val="0"/>
              </a:spcBef>
              <a:buNone/>
            </a:pPr>
            <a:r>
              <a:rPr lang="en"/>
              <a:t>However EFS is not suited for all cases.</a:t>
            </a:r>
          </a:p>
        </p:txBody>
      </p:sp>
      <p:sp>
        <p:nvSpPr>
          <p:cNvPr id="136" name="Shape 136"/>
          <p:cNvSpPr txBox="1"/>
          <p:nvPr>
            <p:ph idx="1" type="body"/>
          </p:nvPr>
        </p:nvSpPr>
        <p:spPr>
          <a:xfrm>
            <a:off x="841000" y="1600975"/>
            <a:ext cx="2094900" cy="2410499"/>
          </a:xfrm>
          <a:prstGeom prst="rect">
            <a:avLst/>
          </a:prstGeom>
        </p:spPr>
        <p:txBody>
          <a:bodyPr anchorCtr="0" anchor="t" bIns="91425" lIns="91425" rIns="91425" wrap="square" tIns="91425">
            <a:noAutofit/>
          </a:bodyPr>
          <a:lstStyle/>
          <a:p>
            <a:pPr lvl="0" rtl="0">
              <a:spcBef>
                <a:spcPts val="0"/>
              </a:spcBef>
              <a:buNone/>
            </a:pPr>
            <a:r>
              <a:rPr b="1" lang="en"/>
              <a:t>Archival data</a:t>
            </a:r>
          </a:p>
          <a:p>
            <a:pPr lvl="0">
              <a:spcBef>
                <a:spcPts val="0"/>
              </a:spcBef>
              <a:buNone/>
            </a:pPr>
            <a:r>
              <a:rPr lang="en"/>
              <a:t>Data that requires encrypted archival storage with infrequent read  access with a long recovery time objective (RTO)</a:t>
            </a:r>
          </a:p>
          <a:p>
            <a:pPr lvl="0">
              <a:spcBef>
                <a:spcPts val="0"/>
              </a:spcBef>
              <a:buClr>
                <a:schemeClr val="dk1"/>
              </a:buClr>
              <a:buSzPct val="68750"/>
              <a:buFont typeface="Arial"/>
              <a:buNone/>
            </a:pPr>
            <a:r>
              <a:rPr lang="en" u="sng"/>
              <a:t>Amazon Glacier </a:t>
            </a:r>
          </a:p>
          <a:p>
            <a:pPr lvl="0">
              <a:spcBef>
                <a:spcPts val="0"/>
              </a:spcBef>
              <a:buClr>
                <a:schemeClr val="dk1"/>
              </a:buClr>
              <a:buSzPct val="68750"/>
              <a:buFont typeface="Arial"/>
              <a:buNone/>
            </a:pPr>
            <a:r>
              <a:t/>
            </a:r>
            <a:endParaRPr/>
          </a:p>
          <a:p>
            <a:pPr lvl="0">
              <a:spcBef>
                <a:spcPts val="0"/>
              </a:spcBef>
              <a:buNone/>
            </a:pPr>
            <a:r>
              <a:t/>
            </a:r>
            <a:endParaRPr/>
          </a:p>
        </p:txBody>
      </p:sp>
      <p:sp>
        <p:nvSpPr>
          <p:cNvPr id="137" name="Shape 137"/>
          <p:cNvSpPr txBox="1"/>
          <p:nvPr>
            <p:ph idx="2" type="body"/>
          </p:nvPr>
        </p:nvSpPr>
        <p:spPr>
          <a:xfrm>
            <a:off x="2935899" y="1600975"/>
            <a:ext cx="2166300" cy="2410500"/>
          </a:xfrm>
          <a:prstGeom prst="rect">
            <a:avLst/>
          </a:prstGeom>
        </p:spPr>
        <p:txBody>
          <a:bodyPr anchorCtr="0" anchor="t" bIns="91425" lIns="91425" rIns="91425" wrap="square" tIns="91425">
            <a:noAutofit/>
          </a:bodyPr>
          <a:lstStyle/>
          <a:p>
            <a:pPr lvl="0" rtl="0">
              <a:spcBef>
                <a:spcPts val="0"/>
              </a:spcBef>
              <a:buNone/>
            </a:pPr>
            <a:r>
              <a:rPr b="1" lang="en"/>
              <a:t>Relational Database</a:t>
            </a:r>
          </a:p>
          <a:p>
            <a:pPr lvl="0">
              <a:spcBef>
                <a:spcPts val="0"/>
              </a:spcBef>
              <a:buNone/>
            </a:pPr>
            <a:r>
              <a:rPr lang="en"/>
              <a:t>Relational databases require storage that is mounted, accessed, and locked by a single node (EC2 instance, etc.)</a:t>
            </a:r>
          </a:p>
          <a:p>
            <a:pPr lvl="0">
              <a:spcBef>
                <a:spcPts val="0"/>
              </a:spcBef>
              <a:buNone/>
            </a:pPr>
            <a:r>
              <a:rPr lang="en" u="sng"/>
              <a:t>Amazon RDS</a:t>
            </a:r>
          </a:p>
          <a:p>
            <a:pPr lvl="0">
              <a:spcBef>
                <a:spcPts val="0"/>
              </a:spcBef>
              <a:buNone/>
            </a:pPr>
            <a:r>
              <a:rPr lang="en" u="sng"/>
              <a:t>Amazon EC2</a:t>
            </a:r>
          </a:p>
          <a:p>
            <a:pPr lvl="0">
              <a:spcBef>
                <a:spcPts val="0"/>
              </a:spcBef>
              <a:buClr>
                <a:schemeClr val="dk1"/>
              </a:buClr>
              <a:buSzPct val="68750"/>
              <a:buFont typeface="Arial"/>
              <a:buNone/>
            </a:pPr>
            <a:r>
              <a:rPr lang="en" u="sng"/>
              <a:t>Amazon EBS</a:t>
            </a:r>
          </a:p>
          <a:p>
            <a:pPr lvl="0">
              <a:spcBef>
                <a:spcPts val="0"/>
              </a:spcBef>
              <a:buNone/>
            </a:pPr>
            <a:r>
              <a:t/>
            </a:r>
            <a:endParaRPr/>
          </a:p>
        </p:txBody>
      </p:sp>
      <p:sp>
        <p:nvSpPr>
          <p:cNvPr id="138" name="Shape 138"/>
          <p:cNvSpPr txBox="1"/>
          <p:nvPr>
            <p:ph idx="3" type="body"/>
          </p:nvPr>
        </p:nvSpPr>
        <p:spPr>
          <a:xfrm>
            <a:off x="5245550" y="1600975"/>
            <a:ext cx="2212500" cy="2410500"/>
          </a:xfrm>
          <a:prstGeom prst="rect">
            <a:avLst/>
          </a:prstGeom>
        </p:spPr>
        <p:txBody>
          <a:bodyPr anchorCtr="0" anchor="t" bIns="91425" lIns="91425" rIns="91425" wrap="square" tIns="91425">
            <a:noAutofit/>
          </a:bodyPr>
          <a:lstStyle/>
          <a:p>
            <a:pPr lvl="0" rtl="0">
              <a:spcBef>
                <a:spcPts val="0"/>
              </a:spcBef>
              <a:buNone/>
            </a:pPr>
            <a:r>
              <a:rPr b="1" lang="en"/>
              <a:t>Temporary storage</a:t>
            </a:r>
          </a:p>
          <a:p>
            <a:pPr lvl="0">
              <a:spcBef>
                <a:spcPts val="0"/>
              </a:spcBef>
              <a:buNone/>
            </a:pPr>
            <a:r>
              <a:rPr lang="en"/>
              <a:t>Consider using local instance store volumes for needs such as scratch disks, buffers, queues, and caches.</a:t>
            </a:r>
          </a:p>
          <a:p>
            <a:pPr lvl="0">
              <a:spcBef>
                <a:spcPts val="0"/>
              </a:spcBef>
              <a:buClr>
                <a:schemeClr val="dk1"/>
              </a:buClr>
              <a:buSzPct val="68750"/>
              <a:buFont typeface="Arial"/>
              <a:buNone/>
            </a:pPr>
            <a:r>
              <a:rPr lang="en" u="sng"/>
              <a:t>Amazon EC2 </a:t>
            </a:r>
          </a:p>
          <a:p>
            <a:pPr lvl="0">
              <a:spcBef>
                <a:spcPts val="0"/>
              </a:spcBef>
              <a:buClr>
                <a:schemeClr val="dk1"/>
              </a:buClr>
              <a:buSzPct val="68750"/>
              <a:buFont typeface="Arial"/>
              <a:buNone/>
            </a:pPr>
            <a:r>
              <a:t/>
            </a:r>
            <a:endParaRPr/>
          </a:p>
          <a:p>
            <a:pPr lvl="0" rtl="0">
              <a:spcBef>
                <a:spcPts val="0"/>
              </a:spcBef>
              <a:buNone/>
            </a:pPr>
            <a:r>
              <a:t/>
            </a:r>
            <a:endParaRPr/>
          </a:p>
          <a:p>
            <a:pPr lvl="0">
              <a:spcBef>
                <a:spcPts val="0"/>
              </a:spcBef>
              <a:buNone/>
            </a:pPr>
            <a:r>
              <a:t/>
            </a:r>
            <a:endParaRPr/>
          </a:p>
        </p:txBody>
      </p:sp>
      <p:grpSp>
        <p:nvGrpSpPr>
          <p:cNvPr id="139" name="Shape 139"/>
          <p:cNvGrpSpPr/>
          <p:nvPr/>
        </p:nvGrpSpPr>
        <p:grpSpPr>
          <a:xfrm>
            <a:off x="313084" y="880444"/>
            <a:ext cx="443238" cy="443238"/>
            <a:chOff x="5941025" y="3634400"/>
            <a:chExt cx="467650" cy="467650"/>
          </a:xfrm>
        </p:grpSpPr>
        <p:sp>
          <p:nvSpPr>
            <p:cNvPr id="140" name="Shape 140"/>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3" name="Shape 143"/>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4" name="Shape 144"/>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