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Droid Sans"/>
      <p:regular r:id="rId27"/>
      <p:bold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DroidSans-bold.fntdata"/><Relationship Id="rId27" Type="http://schemas.openxmlformats.org/officeDocument/2006/relationships/font" Target="fonts/Droid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fiddle.net/1uwvave3/" TargetMode="External"/><Relationship Id="rId3" Type="http://schemas.openxmlformats.org/officeDocument/2006/relationships/hyperlink" Target="https://www.itgct.com/why-access-control-is-extremely-important-for-cloud-security/"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g.securitymetrics.com/2014/05/hipaa-vs-pci-dss.html" TargetMode="External"/><Relationship Id="rId3" Type="http://schemas.openxmlformats.org/officeDocument/2006/relationships/hyperlink" Target="http://www.sigops.org/sosp/sosp09/papers/castro-sosp09.pdf" TargetMode="External"/><Relationship Id="rId4" Type="http://schemas.openxmlformats.org/officeDocument/2006/relationships/hyperlink" Target="http://bristolcrypto.blogspot.co.nz/2015/06/52-things-number-38-what-is-difference.html" TargetMode="External"/><Relationship Id="rId5" Type="http://schemas.openxmlformats.org/officeDocument/2006/relationships/hyperlink" Target="https://cseweb.ucsd.edu/~hovav/dist/cloudsec.pdf" TargetMode="External"/><Relationship Id="rId6" Type="http://schemas.openxmlformats.org/officeDocument/2006/relationships/hyperlink" Target="https://knowtechie.com/cloud-security-what-financial-institutions-should-know/" TargetMode="External"/><Relationship Id="rId7" Type="http://schemas.openxmlformats.org/officeDocument/2006/relationships/hyperlink" Target="https://www.youtube.com/watch?v=L-cC-JjYos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loudnewsdaily.com/cloud-security/" TargetMode="External"/><Relationship Id="rId3" Type="http://schemas.openxmlformats.org/officeDocument/2006/relationships/hyperlink" Target="https://jsfiddle.net/1uwvave3/" TargetMode="External"/><Relationship Id="rId4" Type="http://schemas.openxmlformats.org/officeDocument/2006/relationships/hyperlink" Target="https://www2.eecs.berkeley.edu/Pubs/TechRpts/2010/EECS-2010-5.pdf"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compliance/eu-data-protection/" TargetMode="External"/><Relationship Id="rId3" Type="http://schemas.openxmlformats.org/officeDocument/2006/relationships/hyperlink" Target="https://en.wikipedia.org/wiki/Dedicated_hosting_servic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oyent.com/blog/the-four-keys-of-cloud-security-mutual-auditability"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sites/oracle/2016/04/19/how-to-determine-if-you-can-trust-cloud-security/#1f816cc722c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ripwire.com/state-of-security/security-awareness/6-common-phishing-attacks-and-how-to-protect-against-the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ulticians.org/" TargetMode="External"/><Relationship Id="rId3" Type="http://schemas.openxmlformats.org/officeDocument/2006/relationships/hyperlink" Target="http://www.multicians.org/myths.html#ai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2"/>
              </a:rPr>
              <a:t>https://jsfiddle.net/1uwvave3/</a:t>
            </a:r>
            <a:r>
              <a:rPr lang="en"/>
              <a:t>  </a:t>
            </a:r>
          </a:p>
          <a:p>
            <a:pPr lvl="0">
              <a:spcBef>
                <a:spcPts val="0"/>
              </a:spcBef>
              <a:buNone/>
            </a:pPr>
            <a:r>
              <a:t/>
            </a:r>
            <a:endParaRPr/>
          </a:p>
          <a:p>
            <a:pPr lvl="0">
              <a:spcBef>
                <a:spcPts val="0"/>
              </a:spcBef>
              <a:buNone/>
            </a:pPr>
            <a:r>
              <a:rPr lang="en"/>
              <a:t>Pub sub demo by Moshen to refresh your memory </a:t>
            </a:r>
          </a:p>
          <a:p>
            <a:pPr lvl="0">
              <a:spcBef>
                <a:spcPts val="0"/>
              </a:spcBef>
              <a:buNone/>
            </a:pPr>
            <a:r>
              <a:t/>
            </a:r>
            <a:endParaRPr/>
          </a:p>
          <a:p>
            <a:pPr lvl="0">
              <a:spcBef>
                <a:spcPts val="0"/>
              </a:spcBef>
              <a:buNone/>
            </a:pPr>
            <a:r>
              <a:rPr lang="en" u="sng">
                <a:solidFill>
                  <a:schemeClr val="hlink"/>
                </a:solidFill>
                <a:hlinkClick r:id="rId3"/>
              </a:rPr>
              <a:t>https://www.itgct.com/why-access-control-is-extremely-important-for-cloud-security/</a:t>
            </a:r>
          </a:p>
          <a:p>
            <a:pPr lvl="0">
              <a:spcBef>
                <a:spcPts val="0"/>
              </a:spcBef>
              <a:buNone/>
            </a:pPr>
            <a:r>
              <a:t/>
            </a:r>
            <a:endParaRP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latin typeface="Georgia"/>
                <a:ea typeface="Georgia"/>
                <a:cs typeface="Georgia"/>
                <a:sym typeface="Georgia"/>
              </a:rPr>
              <a:t>1.</a:t>
            </a:r>
            <a:r>
              <a:rPr lang="en" sz="1200">
                <a:latin typeface="Georgia"/>
                <a:ea typeface="Georgia"/>
                <a:cs typeface="Georgia"/>
                <a:sym typeface="Georgia"/>
              </a:rPr>
              <a:t> concurrent execution in lower level comes with lower risks of security failures for example a single programming OS has a much lower security risk than an OS running many concurrent programs simultaneously. </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2. In the same level of multiprogramming, VMMs are simpler and easier to debug thus they are more secure because admins have more control.</a:t>
            </a:r>
          </a:p>
          <a:p>
            <a:pPr lvl="0">
              <a:spcBef>
                <a:spcPts val="0"/>
              </a:spcBef>
              <a:buNone/>
            </a:pPr>
            <a:r>
              <a:rPr lang="en" sz="1200">
                <a:latin typeface="Georgia"/>
                <a:ea typeface="Georgia"/>
                <a:cs typeface="Georgia"/>
                <a:sym typeface="Georgia"/>
              </a:rPr>
              <a:t> </a:t>
            </a:r>
          </a:p>
          <a:p>
            <a:pPr lvl="0">
              <a:spcBef>
                <a:spcPts val="0"/>
              </a:spcBef>
              <a:buNone/>
            </a:pPr>
            <a:r>
              <a:rPr lang="en" sz="1200">
                <a:latin typeface="Georgia"/>
                <a:ea typeface="Georgia"/>
                <a:cs typeface="Georgia"/>
                <a:sym typeface="Georgia"/>
              </a:rPr>
              <a:t>3,Security violation will be triggered when both the guest OS and the VMM fail simultaneously. In other words, a VMM hosting k guest OSs in each VM OS running n programs has less failure rate than a single host OS running k×n programs. </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4, the downtime of each application is independent so that the overall failure probability is multiplicative which means will become smaller when the number of independent programs increase (Joint probability distribution).</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https://www.usenix.org/legacy/publications/library/proceedings/usenix01/sugerman/sugerman_html/node1.html</a:t>
            </a:r>
          </a:p>
          <a:p>
            <a:pPr lvl="0" rtl="0">
              <a:spcBef>
                <a:spcPts val="0"/>
              </a:spcBef>
              <a:buNone/>
            </a:pPr>
            <a:r>
              <a:t/>
            </a:r>
            <a:endParaRPr sz="1200">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latin typeface="Georgia"/>
                <a:ea typeface="Georgia"/>
                <a:cs typeface="Georgia"/>
                <a:sym typeface="Georgia"/>
              </a:rPr>
              <a:t>National CSS(Computer Software Systems) was a time sharing company in 1960 to 1980s and it was </a:t>
            </a:r>
            <a:r>
              <a:rPr lang="en" sz="1200">
                <a:latin typeface="Georgia"/>
                <a:ea typeface="Georgia"/>
                <a:cs typeface="Georgia"/>
                <a:sym typeface="Georgia"/>
              </a:rPr>
              <a:t>acquired</a:t>
            </a:r>
            <a:r>
              <a:rPr lang="en" sz="1200">
                <a:latin typeface="Georgia"/>
                <a:ea typeface="Georgia"/>
                <a:cs typeface="Georgia"/>
                <a:sym typeface="Georgia"/>
              </a:rPr>
              <a:t> by Dun&amp;Bradstreet in 1979. It had data centers over the States and UK.</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The first incident of leaking password directory led to security of all its customers being compromised. Its passive response to its clients while hiding some information made a negative public relation crisis even if it warned its clients.</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The second incident help the CSS to win clients </a:t>
            </a:r>
            <a:r>
              <a:rPr lang="en" sz="1200">
                <a:latin typeface="Georgia"/>
                <a:ea typeface="Georgia"/>
                <a:cs typeface="Georgia"/>
                <a:sym typeface="Georgia"/>
              </a:rPr>
              <a:t>appreciation due to its active response to the hardware failure. This time CSS was being honest to its fault and took the initiative to help its client Bell Labs to recover the data via typing data from stacks of printouts.  </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rtl="0">
              <a:spcBef>
                <a:spcPts val="0"/>
              </a:spcBef>
              <a:buNone/>
            </a:pPr>
            <a:r>
              <a:rPr lang="en" sz="1200">
                <a:latin typeface="Georgia"/>
                <a:ea typeface="Georgia"/>
                <a:cs typeface="Georgia"/>
                <a:sym typeface="Georgia"/>
              </a:rPr>
              <a:t>http://danielkeeney.com/teaching-crisis-pr/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latin typeface="Georgia"/>
                <a:ea typeface="Georgia"/>
                <a:cs typeface="Georgia"/>
                <a:sym typeface="Georgia"/>
              </a:rPr>
              <a:t>“</a:t>
            </a:r>
            <a:r>
              <a:rPr lang="en" sz="1200">
                <a:latin typeface="Georgia"/>
                <a:ea typeface="Georgia"/>
                <a:cs typeface="Georgia"/>
                <a:sym typeface="Georgia"/>
              </a:rPr>
              <a:t>Future work</a:t>
            </a:r>
            <a:r>
              <a:rPr lang="en" sz="1200">
                <a:latin typeface="Georgia"/>
                <a:ea typeface="Georgia"/>
                <a:cs typeface="Georgia"/>
                <a:sym typeface="Georgia"/>
              </a:rPr>
              <a:t>” is </a:t>
            </a:r>
            <a:r>
              <a:rPr lang="en" sz="1200">
                <a:latin typeface="Georgia"/>
                <a:ea typeface="Georgia"/>
                <a:cs typeface="Georgia"/>
                <a:sym typeface="Georgia"/>
              </a:rPr>
              <a:t>“5. NEW OPPORTUNITIES” in the paper. </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Security primitives with some defaults feature can let the users to choose from a spectrum of security level. Cloud provides can provide a plug and play model which is like a specification that facilitates the discovery of a hardware component in a system without physical device configuration. This model can comply with both HIPAA (Healthcare Information Portability and Accountability Act) and the PCI DSS (Payment Card Industry Data Security Standard)</a:t>
            </a:r>
          </a:p>
          <a:p>
            <a:pPr lvl="0">
              <a:spcBef>
                <a:spcPts val="0"/>
              </a:spcBef>
              <a:buNone/>
            </a:pPr>
            <a:r>
              <a:rPr lang="en" sz="1200" u="sng">
                <a:solidFill>
                  <a:schemeClr val="hlink"/>
                </a:solidFill>
                <a:latin typeface="Georgia"/>
                <a:ea typeface="Georgia"/>
                <a:cs typeface="Georgia"/>
                <a:sym typeface="Georgia"/>
                <a:hlinkClick r:id="rId2"/>
              </a:rPr>
              <a:t>http://blog.securitymetrics.com/2014/05/hipaa-vs-pci-dss.html</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Isolating by virtual or physical machines, LANs, clouds, or datacenters and other level can provide more trade off option between security and performance for users to choose to increase the diversity of the service. </a:t>
            </a:r>
          </a:p>
          <a:p>
            <a:pPr lvl="0">
              <a:spcBef>
                <a:spcPts val="0"/>
              </a:spcBef>
              <a:buNone/>
            </a:pPr>
            <a:r>
              <a:rPr lang="en" sz="1200" u="sng">
                <a:solidFill>
                  <a:schemeClr val="hlink"/>
                </a:solidFill>
                <a:latin typeface="Georgia"/>
                <a:ea typeface="Georgia"/>
                <a:cs typeface="Georgia"/>
                <a:sym typeface="Georgia"/>
                <a:hlinkClick r:id="rId3"/>
              </a:rPr>
              <a:t>http://www.sigops.org/sosp/sosp09/papers/castro-sosp09.pdf</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Analysis of quantification and assessment of channel bit rates can help to monitor side channels and covert channels. </a:t>
            </a:r>
          </a:p>
          <a:p>
            <a:pPr lvl="0">
              <a:spcBef>
                <a:spcPts val="0"/>
              </a:spcBef>
              <a:buNone/>
            </a:pPr>
            <a:r>
              <a:rPr lang="en" sz="1200" u="sng">
                <a:solidFill>
                  <a:schemeClr val="hlink"/>
                </a:solidFill>
                <a:latin typeface="Georgia"/>
                <a:ea typeface="Georgia"/>
                <a:cs typeface="Georgia"/>
                <a:sym typeface="Georgia"/>
                <a:hlinkClick r:id="rId4"/>
              </a:rPr>
              <a:t>http://bristolcrypto.blogspot.co.nz/2015/06/52-things-number-38-what-is-difference.html</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Mutual audibility is necessary to demonstrate mutual trustworthiness among providers and users but it may influence the performance. More works like third party setup and audit logs need to be managed. </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High dimensional factors need to be considered in the ecosystem, such as worms, bots, scams, spam, phishing, active content, browsers, usability, and other human factors.</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Ethical issue is common in cloud providers, for example,  the EC2 information leak study in triggered a highly visible security effort by Amazon Web Services. </a:t>
            </a:r>
          </a:p>
          <a:p>
            <a:pPr lvl="0">
              <a:spcBef>
                <a:spcPts val="0"/>
              </a:spcBef>
              <a:buNone/>
            </a:pPr>
            <a:r>
              <a:rPr lang="en" sz="1200" u="sng">
                <a:solidFill>
                  <a:schemeClr val="hlink"/>
                </a:solidFill>
                <a:latin typeface="Georgia"/>
                <a:ea typeface="Georgia"/>
                <a:cs typeface="Georgia"/>
                <a:sym typeface="Georgia"/>
                <a:hlinkClick r:id="rId5"/>
              </a:rPr>
              <a:t>https://cseweb.ucsd.edu/~hovav/dist/cloudsec.pdf</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 </a:t>
            </a:r>
          </a:p>
          <a:p>
            <a:pPr lvl="0">
              <a:spcBef>
                <a:spcPts val="0"/>
              </a:spcBef>
              <a:buNone/>
            </a:pPr>
            <a:r>
              <a:rPr lang="en" sz="1200" u="sng">
                <a:solidFill>
                  <a:schemeClr val="hlink"/>
                </a:solidFill>
                <a:latin typeface="Georgia"/>
                <a:ea typeface="Georgia"/>
                <a:cs typeface="Georgia"/>
                <a:sym typeface="Georgia"/>
                <a:hlinkClick r:id="rId6"/>
              </a:rPr>
              <a:t>https://knowtechie.com/cloud-security-what-financial-institutions-should-know/</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This video helps you guys to have a better understanding of the presentation:</a:t>
            </a:r>
          </a:p>
          <a:p>
            <a:pPr lvl="0">
              <a:spcBef>
                <a:spcPts val="0"/>
              </a:spcBef>
              <a:buNone/>
            </a:pPr>
            <a:r>
              <a:rPr lang="en" sz="1200" u="sng">
                <a:solidFill>
                  <a:schemeClr val="hlink"/>
                </a:solidFill>
                <a:latin typeface="Georgia"/>
                <a:ea typeface="Georgia"/>
                <a:cs typeface="Georgia"/>
                <a:sym typeface="Georgia"/>
                <a:hlinkClick r:id="rId7"/>
              </a:rPr>
              <a:t>https://www.youtube.com/watch?v=L-cC-JjYos0</a:t>
            </a:r>
            <a:r>
              <a:rPr lang="en" sz="1200">
                <a:latin typeface="Georgia"/>
                <a:ea typeface="Georgia"/>
                <a:cs typeface="Georgia"/>
                <a:sym typeface="Georgia"/>
              </a:rPr>
              <a:t> </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rtl="0">
              <a:spcBef>
                <a:spcPts val="0"/>
              </a:spcBef>
              <a:buNone/>
            </a:pPr>
            <a:r>
              <a:t/>
            </a:r>
            <a:endParaRPr sz="1200">
              <a:latin typeface="Georgia"/>
              <a:ea typeface="Georgia"/>
              <a:cs typeface="Georgia"/>
              <a:sym typeface="Georgi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2"/>
              </a:rPr>
              <a:t>http://cloudnewsdaily.com/cloud-security/</a:t>
            </a:r>
          </a:p>
          <a:p>
            <a:pPr lvl="0">
              <a:spcBef>
                <a:spcPts val="0"/>
              </a:spcBef>
              <a:buNone/>
            </a:pPr>
            <a:r>
              <a:t/>
            </a:r>
            <a:endParaRPr/>
          </a:p>
          <a:p>
            <a:pPr lvl="0">
              <a:spcBef>
                <a:spcPts val="0"/>
              </a:spcBef>
              <a:buNone/>
            </a:pPr>
            <a:r>
              <a:t/>
            </a:r>
            <a:endParaRPr/>
          </a:p>
          <a:p>
            <a:pPr lvl="0">
              <a:spcBef>
                <a:spcPts val="0"/>
              </a:spcBef>
              <a:buNone/>
            </a:pPr>
            <a:r>
              <a:rPr lang="en" u="sng">
                <a:solidFill>
                  <a:schemeClr val="accent5"/>
                </a:solidFill>
                <a:hlinkClick r:id="rId3"/>
              </a:rPr>
              <a:t>https://jsfiddle.net/1uwvave3/</a:t>
            </a:r>
            <a:r>
              <a:rPr lang="en"/>
              <a:t>  </a:t>
            </a:r>
          </a:p>
          <a:p>
            <a:pPr lvl="0">
              <a:spcBef>
                <a:spcPts val="0"/>
              </a:spcBef>
              <a:buNone/>
            </a:pPr>
            <a:r>
              <a:t/>
            </a:r>
            <a:endParaRPr/>
          </a:p>
          <a:p>
            <a:pPr lvl="0">
              <a:spcBef>
                <a:spcPts val="0"/>
              </a:spcBef>
              <a:buNone/>
            </a:pPr>
            <a:r>
              <a:rPr lang="en" u="sng">
                <a:solidFill>
                  <a:schemeClr val="hlink"/>
                </a:solidFill>
                <a:hlinkClick r:id="rId4"/>
              </a:rPr>
              <a:t>https://www2.eecs.berkeley.edu/Pubs/TechRpts/2010/EECS-2010-5.pdf</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2"/>
              </a:rPr>
              <a:t>https://aws.amazon.com/compliance/eu-data-protection/</a:t>
            </a:r>
          </a:p>
          <a:p>
            <a:pPr lvl="0">
              <a:spcBef>
                <a:spcPts val="0"/>
              </a:spcBef>
              <a:buNone/>
            </a:pPr>
            <a:r>
              <a:t/>
            </a:r>
            <a:endParaRPr/>
          </a:p>
          <a:p>
            <a:pPr lv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rPr lang="en" u="sng">
                <a:solidFill>
                  <a:schemeClr val="hlink"/>
                </a:solidFill>
                <a:hlinkClick r:id="rId3"/>
              </a:rPr>
              <a:t>https://en.wikipedia.org/wiki/Dedicated_hosting_service</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b="1" lang="en" sz="1800">
                <a:latin typeface="Georgia"/>
                <a:ea typeface="Georgia"/>
                <a:cs typeface="Georgia"/>
                <a:sym typeface="Georgia"/>
              </a:rPr>
              <a:t>Mohsen</a:t>
            </a:r>
          </a:p>
          <a:p>
            <a:pPr lvl="0" rtl="0">
              <a:spcBef>
                <a:spcPts val="0"/>
              </a:spcBef>
              <a:buNone/>
            </a:pPr>
            <a:r>
              <a:rPr b="1" lang="en" sz="1800">
                <a:latin typeface="Georgia"/>
                <a:ea typeface="Georgia"/>
                <a:cs typeface="Georgia"/>
                <a:sym typeface="Georgia"/>
              </a:rPr>
              <a:t>Throughout this presentation we will be covering these points:</a:t>
            </a:r>
          </a:p>
          <a:p>
            <a:pPr lvl="0" rtl="0">
              <a:spcBef>
                <a:spcPts val="0"/>
              </a:spcBef>
              <a:buNone/>
            </a:pPr>
            <a:r>
              <a:t/>
            </a:r>
            <a:endParaRPr b="1" sz="1800">
              <a:latin typeface="Georgia"/>
              <a:ea typeface="Georgia"/>
              <a:cs typeface="Georgia"/>
              <a:sym typeface="Georgia"/>
            </a:endParaRPr>
          </a:p>
          <a:p>
            <a:pPr lvl="0" rtl="0">
              <a:spcBef>
                <a:spcPts val="0"/>
              </a:spcBef>
              <a:buNone/>
            </a:pPr>
            <a:r>
              <a:rPr b="1" lang="en" sz="1800">
                <a:latin typeface="Georgia"/>
                <a:ea typeface="Georgia"/>
                <a:cs typeface="Georgia"/>
                <a:sym typeface="Georgia"/>
              </a:rPr>
              <a:t>First Paragraph: </a:t>
            </a:r>
          </a:p>
          <a:p>
            <a:pPr indent="-304800" lvl="0" marL="457200" rtl="0">
              <a:spcBef>
                <a:spcPts val="0"/>
              </a:spcBef>
              <a:buSzPct val="100000"/>
              <a:buFont typeface="Georgia"/>
              <a:buChar char="●"/>
            </a:pPr>
            <a:r>
              <a:rPr lang="en" sz="1200">
                <a:latin typeface="Georgia"/>
                <a:ea typeface="Georgia"/>
                <a:cs typeface="Georgia"/>
                <a:sym typeface="Georgia"/>
              </a:rPr>
              <a:t>When  I am talking about the cloud computing security issues. I mean issues such as:</a:t>
            </a:r>
          </a:p>
          <a:p>
            <a:pPr indent="-304800" lvl="0" marL="457200" rtl="0">
              <a:lnSpc>
                <a:spcPct val="115000"/>
              </a:lnSpc>
              <a:spcBef>
                <a:spcPts val="0"/>
              </a:spcBef>
              <a:spcAft>
                <a:spcPts val="300"/>
              </a:spcAft>
              <a:buSzPct val="100000"/>
              <a:buFont typeface="Georgia"/>
              <a:buChar char="●"/>
            </a:pPr>
            <a:r>
              <a:rPr lang="en" sz="1200">
                <a:latin typeface="Georgia"/>
                <a:ea typeface="Georgia"/>
                <a:cs typeface="Georgia"/>
                <a:sym typeface="Georgia"/>
              </a:rPr>
              <a:t>Data breach requiring disclosure and notification to victims.</a:t>
            </a:r>
          </a:p>
          <a:p>
            <a:pPr indent="-304800" lvl="0" marL="457200" rtl="0">
              <a:spcBef>
                <a:spcPts val="0"/>
              </a:spcBef>
              <a:buSzPct val="100000"/>
              <a:buFont typeface="Georgia"/>
              <a:buChar char="●"/>
            </a:pPr>
            <a:r>
              <a:rPr lang="en" sz="1200">
                <a:latin typeface="Georgia"/>
                <a:ea typeface="Georgia"/>
                <a:cs typeface="Georgia"/>
                <a:sym typeface="Georgia"/>
              </a:rPr>
              <a:t>Compliance violations and regulatory actions.</a:t>
            </a:r>
          </a:p>
          <a:p>
            <a:pPr indent="-304800" lvl="0" marL="457200" rtl="0">
              <a:spcBef>
                <a:spcPts val="0"/>
              </a:spcBef>
              <a:buSzPct val="100000"/>
              <a:buFont typeface="Georgia"/>
              <a:buChar char="●"/>
            </a:pPr>
            <a:r>
              <a:rPr lang="en" sz="1200">
                <a:latin typeface="Georgia"/>
                <a:ea typeface="Georgia"/>
                <a:cs typeface="Georgia"/>
                <a:sym typeface="Georgia"/>
              </a:rPr>
              <a:t>Loss of control over end user actions.</a:t>
            </a:r>
          </a:p>
          <a:p>
            <a:pPr indent="-304800" lvl="0" marL="457200" rtl="0">
              <a:spcBef>
                <a:spcPts val="0"/>
              </a:spcBef>
              <a:buSzPct val="100000"/>
              <a:buFont typeface="Georgia"/>
              <a:buChar char="●"/>
            </a:pPr>
            <a:r>
              <a:rPr lang="en" sz="1200">
                <a:latin typeface="Georgia"/>
                <a:ea typeface="Georgia"/>
                <a:cs typeface="Georgia"/>
                <a:sym typeface="Georgia"/>
              </a:rPr>
              <a:t>Hijacking of Accounts.</a:t>
            </a:r>
          </a:p>
          <a:p>
            <a:pPr indent="-304800" lvl="0" marL="457200" rtl="0">
              <a:spcBef>
                <a:spcPts val="0"/>
              </a:spcBef>
              <a:buSzPct val="100000"/>
              <a:buFont typeface="Georgia"/>
              <a:buChar char="●"/>
            </a:pPr>
            <a:r>
              <a:rPr lang="en" sz="1200">
                <a:latin typeface="Georgia"/>
                <a:ea typeface="Georgia"/>
                <a:cs typeface="Georgia"/>
                <a:sym typeface="Georgia"/>
              </a:rPr>
              <a:t>Abuse of Cloud Services.</a:t>
            </a:r>
          </a:p>
          <a:p>
            <a:pPr indent="-304800" lvl="0" marL="457200" rtl="0">
              <a:lnSpc>
                <a:spcPct val="115000"/>
              </a:lnSpc>
              <a:spcBef>
                <a:spcPts val="0"/>
              </a:spcBef>
              <a:spcAft>
                <a:spcPts val="300"/>
              </a:spcAft>
              <a:buClr>
                <a:srgbClr val="000000"/>
              </a:buClr>
              <a:buSzPct val="100000"/>
              <a:buFont typeface="Georgia"/>
            </a:pPr>
            <a:r>
              <a:rPr lang="en" sz="1200">
                <a:latin typeface="Georgia"/>
                <a:ea typeface="Georgia"/>
                <a:cs typeface="Georgia"/>
                <a:sym typeface="Georgia"/>
              </a:rPr>
              <a:t>Malware infections that unleash a targeted attack.</a:t>
            </a:r>
          </a:p>
          <a:p>
            <a:pPr lvl="0" rtl="0">
              <a:spcBef>
                <a:spcPts val="0"/>
              </a:spcBef>
              <a:buNone/>
            </a:pPr>
            <a:r>
              <a:t/>
            </a:r>
            <a:endParaRPr sz="1200">
              <a:latin typeface="Georgia"/>
              <a:ea typeface="Georgia"/>
              <a:cs typeface="Georgia"/>
              <a:sym typeface="Georgia"/>
            </a:endParaRPr>
          </a:p>
          <a:p>
            <a:pPr lvl="0" rtl="0">
              <a:spcBef>
                <a:spcPts val="0"/>
              </a:spcBef>
              <a:buNone/>
            </a:pPr>
            <a:r>
              <a:rPr b="1" lang="en" sz="1800">
                <a:latin typeface="Georgia"/>
                <a:ea typeface="Georgia"/>
                <a:cs typeface="Georgia"/>
                <a:sym typeface="Georgia"/>
              </a:rPr>
              <a:t>Second Paragraph: </a:t>
            </a:r>
          </a:p>
          <a:p>
            <a:pPr lvl="0" rtl="0">
              <a:spcBef>
                <a:spcPts val="0"/>
              </a:spcBef>
              <a:buNone/>
            </a:pPr>
            <a:r>
              <a:rPr lang="en" sz="1200">
                <a:latin typeface="Georgia"/>
                <a:ea typeface="Georgia"/>
                <a:cs typeface="Georgia"/>
                <a:sym typeface="Georgia"/>
              </a:rPr>
              <a:t>cloud computing threat model includes several novel elements. data processors must deploy security controls for their ICT infrastructure to protect it against external as well as internal attackers.</a:t>
            </a:r>
          </a:p>
          <a:p>
            <a:pPr lvl="0" rtl="0">
              <a:spcBef>
                <a:spcPts val="0"/>
              </a:spcBef>
              <a:buNone/>
            </a:pPr>
            <a:r>
              <a:rPr lang="en" sz="1200">
                <a:latin typeface="Georgia"/>
                <a:ea typeface="Georgia"/>
                <a:cs typeface="Georgia"/>
                <a:sym typeface="Georgia"/>
              </a:rPr>
              <a:t>data and software are not the only assets worth protecting. Activity patterns also need to be protected. Sharing of resources means that the activity of one cloud user might appear visible to other cloud users using the same resources, potentially leading to the construction of covert and side channels. </a:t>
            </a:r>
          </a:p>
          <a:p>
            <a:pPr lvl="0" rtl="0">
              <a:spcBef>
                <a:spcPts val="0"/>
              </a:spcBef>
              <a:buNone/>
            </a:pPr>
            <a:r>
              <a:t/>
            </a:r>
            <a:endParaRPr sz="1200">
              <a:latin typeface="Georgia"/>
              <a:ea typeface="Georgia"/>
              <a:cs typeface="Georgia"/>
              <a:sym typeface="Georgia"/>
            </a:endParaRPr>
          </a:p>
          <a:p>
            <a:pPr lvl="0" rtl="0">
              <a:spcBef>
                <a:spcPts val="0"/>
              </a:spcBef>
              <a:buNone/>
            </a:pPr>
            <a:r>
              <a:rPr b="1" lang="en" sz="1800">
                <a:latin typeface="Georgia"/>
                <a:ea typeface="Georgia"/>
                <a:cs typeface="Georgia"/>
                <a:sym typeface="Georgia"/>
              </a:rPr>
              <a:t>Third Paragraph:</a:t>
            </a:r>
            <a:r>
              <a:rPr lang="en" sz="1200">
                <a:latin typeface="Georgia"/>
                <a:ea typeface="Georgia"/>
                <a:cs typeface="Georgia"/>
                <a:sym typeface="Georgia"/>
              </a:rPr>
              <a:t> </a:t>
            </a:r>
          </a:p>
          <a:p>
            <a:pPr lvl="0" rtl="0">
              <a:spcBef>
                <a:spcPts val="0"/>
              </a:spcBef>
              <a:buNone/>
            </a:pPr>
            <a:r>
              <a:t/>
            </a:r>
            <a:endParaRPr b="1" sz="1800">
              <a:latin typeface="Georgia"/>
              <a:ea typeface="Georgia"/>
              <a:cs typeface="Georgia"/>
              <a:sym typeface="Georgia"/>
            </a:endParaRPr>
          </a:p>
          <a:p>
            <a:pPr lvl="0" rtl="0">
              <a:spcBef>
                <a:spcPts val="0"/>
              </a:spcBef>
              <a:buNone/>
            </a:pPr>
            <a:r>
              <a:t/>
            </a:r>
            <a:endParaRPr b="1" sz="1800">
              <a:latin typeface="Georgia"/>
              <a:ea typeface="Georgia"/>
              <a:cs typeface="Georgia"/>
              <a:sym typeface="Georgia"/>
            </a:endParaRPr>
          </a:p>
          <a:p>
            <a:pPr lvl="0" rtl="0">
              <a:spcBef>
                <a:spcPts val="0"/>
              </a:spcBef>
              <a:buNone/>
            </a:pPr>
            <a:r>
              <a:t/>
            </a:r>
            <a:endParaRPr b="1" sz="1800">
              <a:latin typeface="Georgia"/>
              <a:ea typeface="Georgia"/>
              <a:cs typeface="Georgia"/>
              <a:sym typeface="Georgia"/>
            </a:endParaRPr>
          </a:p>
          <a:p>
            <a:pPr lvl="0" rtl="0">
              <a:spcBef>
                <a:spcPts val="0"/>
              </a:spcBef>
              <a:buNone/>
            </a:pPr>
            <a:r>
              <a:rPr b="1" lang="en" sz="1800">
                <a:latin typeface="Georgia"/>
                <a:ea typeface="Georgia"/>
                <a:cs typeface="Georgia"/>
                <a:sym typeface="Georgia"/>
              </a:rPr>
              <a:t>Fourth Paragraph:</a:t>
            </a:r>
            <a:r>
              <a:rPr lang="en" sz="1200">
                <a:latin typeface="Georgia"/>
                <a:ea typeface="Georgia"/>
                <a:cs typeface="Georgia"/>
                <a:sym typeface="Georgia"/>
              </a:rPr>
              <a:t> </a:t>
            </a:r>
          </a:p>
          <a:p>
            <a:pPr lvl="0" rtl="0">
              <a:spcBef>
                <a:spcPts val="0"/>
              </a:spcBef>
              <a:buNone/>
            </a:pPr>
            <a:r>
              <a:rPr lang="en" sz="1200">
                <a:latin typeface="Georgia"/>
                <a:ea typeface="Georgia"/>
                <a:cs typeface="Georgia"/>
                <a:sym typeface="Georgia"/>
              </a:rPr>
              <a:t>The four important points are worth  mentioning here are the clarification of the definition, the new assessment nowadays, and the new challenge and the issue already exists.</a:t>
            </a:r>
          </a:p>
          <a:p>
            <a:pPr lvl="0" rtl="0">
              <a:spcBef>
                <a:spcPts val="0"/>
              </a:spcBef>
              <a:buNone/>
            </a:pPr>
            <a:r>
              <a:t/>
            </a:r>
            <a:endParaRPr b="1" sz="1800">
              <a:latin typeface="Georgia"/>
              <a:ea typeface="Georgia"/>
              <a:cs typeface="Georgia"/>
              <a:sym typeface="Georgia"/>
            </a:endParaRPr>
          </a:p>
          <a:p>
            <a:pPr lvl="0" rtl="0">
              <a:spcBef>
                <a:spcPts val="0"/>
              </a:spcBef>
              <a:buNone/>
            </a:pPr>
            <a:r>
              <a:rPr b="1" lang="en" sz="1800">
                <a:latin typeface="Georgia"/>
                <a:ea typeface="Georgia"/>
                <a:cs typeface="Georgia"/>
                <a:sym typeface="Georgia"/>
              </a:rPr>
              <a:t>Fifth Paragraph:</a:t>
            </a:r>
            <a:r>
              <a:rPr lang="en" sz="1200">
                <a:latin typeface="Georgia"/>
                <a:ea typeface="Georgia"/>
                <a:cs typeface="Georgia"/>
                <a:sym typeface="Georgia"/>
              </a:rPr>
              <a:t> </a:t>
            </a:r>
          </a:p>
          <a:p>
            <a:pPr lvl="0" rtl="0">
              <a:spcBef>
                <a:spcPts val="0"/>
              </a:spcBef>
              <a:buNone/>
            </a:pPr>
            <a:r>
              <a:rPr lang="en" sz="1200">
                <a:latin typeface="Georgia"/>
                <a:ea typeface="Georgia"/>
                <a:cs typeface="Georgia"/>
                <a:sym typeface="Georgia"/>
              </a:rPr>
              <a:t>The further work includes security primitives, different level of isolation, mutual audibility, and ecosystem and the ethical issue related to cloud.</a:t>
            </a:r>
          </a:p>
          <a:p>
            <a:pPr lvl="0" rtl="0">
              <a:spcBef>
                <a:spcPts val="0"/>
              </a:spcBef>
              <a:buNone/>
            </a:pPr>
            <a:r>
              <a:rPr b="1" lang="en" sz="1800">
                <a:latin typeface="Georgia"/>
                <a:ea typeface="Georgia"/>
                <a:cs typeface="Georgia"/>
                <a:sym typeface="Georgia"/>
              </a:rPr>
              <a:t>http://www.datacenterjournal.com/top-cloud-security-trends-for-2016/</a:t>
            </a:r>
          </a:p>
          <a:p>
            <a:pPr lvl="0" rtl="0">
              <a:spcBef>
                <a:spcPts val="0"/>
              </a:spcBef>
              <a:buNone/>
            </a:pPr>
            <a:r>
              <a:t/>
            </a:r>
            <a:endParaRPr b="1" sz="1800">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b="1" lang="en" sz="1800">
                <a:latin typeface="Georgia"/>
                <a:ea typeface="Georgia"/>
                <a:cs typeface="Georgia"/>
                <a:sym typeface="Georgia"/>
              </a:rPr>
              <a:t>Mohsen</a:t>
            </a:r>
          </a:p>
          <a:p>
            <a:pPr lvl="0" rtl="0">
              <a:spcBef>
                <a:spcPts val="0"/>
              </a:spcBef>
              <a:buNone/>
            </a:pPr>
            <a:r>
              <a:t/>
            </a:r>
            <a:endParaRPr b="1" sz="1800">
              <a:latin typeface="Georgia"/>
              <a:ea typeface="Georgia"/>
              <a:cs typeface="Georgia"/>
              <a:sym typeface="Georgia"/>
            </a:endParaRPr>
          </a:p>
          <a:p>
            <a:pPr lvl="0">
              <a:spcBef>
                <a:spcPts val="0"/>
              </a:spcBef>
              <a:buNone/>
            </a:pPr>
            <a:r>
              <a:rPr b="1" lang="en" sz="1800">
                <a:latin typeface="Georgia"/>
                <a:ea typeface="Georgia"/>
                <a:cs typeface="Georgia"/>
                <a:sym typeface="Georgia"/>
              </a:rPr>
              <a:t>First Paragraph:</a:t>
            </a:r>
            <a:r>
              <a:rPr b="1" lang="en" sz="1200">
                <a:latin typeface="Georgia"/>
                <a:ea typeface="Georgia"/>
                <a:cs typeface="Georgia"/>
                <a:sym typeface="Georgia"/>
              </a:rPr>
              <a:t> </a:t>
            </a:r>
            <a:r>
              <a:rPr lang="en" sz="1200">
                <a:latin typeface="Georgia"/>
                <a:ea typeface="Georgia"/>
                <a:cs typeface="Georgia"/>
                <a:sym typeface="Georgia"/>
              </a:rPr>
              <a:t>Multi party trust consideration happen when it comes to the situation that different business entities share the same cloud utilities. </a:t>
            </a:r>
          </a:p>
          <a:p>
            <a:pPr lvl="0">
              <a:spcBef>
                <a:spcPts val="0"/>
              </a:spcBef>
              <a:buNone/>
            </a:pPr>
            <a:r>
              <a:rPr lang="en" sz="1200">
                <a:solidFill>
                  <a:schemeClr val="dk1"/>
                </a:solidFill>
                <a:latin typeface="Georgia"/>
                <a:ea typeface="Georgia"/>
                <a:cs typeface="Georgia"/>
                <a:sym typeface="Georgia"/>
              </a:rPr>
              <a:t>Mutual-auditability :</a:t>
            </a:r>
          </a:p>
          <a:p>
            <a:pPr lvl="0">
              <a:spcBef>
                <a:spcPts val="0"/>
              </a:spcBef>
              <a:buNone/>
            </a:pPr>
            <a:r>
              <a:rPr lang="en" sz="1200">
                <a:solidFill>
                  <a:srgbClr val="011B2A"/>
                </a:solidFill>
                <a:latin typeface="Georgia"/>
                <a:ea typeface="Georgia"/>
                <a:cs typeface="Georgia"/>
                <a:sym typeface="Georgia"/>
              </a:rPr>
              <a:t>“What this means is that as an administrator, you can verify to the user that their actions are their actions, and that you didn’t complete any actions yourself. As a user, I can also verify that my actions are my actions -- I can see that I’m the one that performed them. Most importantly, an auditor (or any other 3rd party for that matter) can go in and determine which actions were completed by which parties. “</a:t>
            </a:r>
          </a:p>
          <a:p>
            <a:pPr lvl="0">
              <a:spcBef>
                <a:spcPts val="0"/>
              </a:spcBef>
              <a:buNone/>
            </a:pPr>
            <a:r>
              <a:rPr lang="en" sz="1200" u="sng">
                <a:solidFill>
                  <a:schemeClr val="hlink"/>
                </a:solidFill>
                <a:latin typeface="Georgia"/>
                <a:ea typeface="Georgia"/>
                <a:cs typeface="Georgia"/>
                <a:sym typeface="Georgia"/>
                <a:hlinkClick r:id="rId2"/>
              </a:rPr>
              <a:t>https://www.joyent.com/blog/the-four-keys-of-cloud-security-mutual-auditability</a:t>
            </a:r>
            <a:r>
              <a:rPr lang="en" sz="1200">
                <a:solidFill>
                  <a:schemeClr val="dk1"/>
                </a:solidFill>
                <a:latin typeface="Georgia"/>
                <a:ea typeface="Georgia"/>
                <a:cs typeface="Georgia"/>
                <a:sym typeface="Georgia"/>
              </a:rPr>
              <a:t> </a:t>
            </a:r>
          </a:p>
          <a:p>
            <a:pPr lvl="0" rtl="0">
              <a:spcBef>
                <a:spcPts val="0"/>
              </a:spcBef>
              <a:buClr>
                <a:schemeClr val="dk1"/>
              </a:buClr>
              <a:buSzPct val="100000"/>
              <a:buFont typeface="Arial"/>
              <a:buNone/>
            </a:pPr>
            <a:r>
              <a:t/>
            </a:r>
            <a:endParaRPr>
              <a:solidFill>
                <a:schemeClr val="dk1"/>
              </a:solidFill>
              <a:latin typeface="Georgia"/>
              <a:ea typeface="Georgia"/>
              <a:cs typeface="Georgia"/>
              <a:sym typeface="Georgia"/>
            </a:endParaRPr>
          </a:p>
          <a:p>
            <a:pPr lvl="0" rtl="0">
              <a:spcBef>
                <a:spcPts val="0"/>
              </a:spcBef>
              <a:buNone/>
            </a:pPr>
            <a:r>
              <a:rPr b="1" lang="en" sz="1800">
                <a:latin typeface="Georgia"/>
                <a:ea typeface="Georgia"/>
                <a:cs typeface="Georgia"/>
                <a:sym typeface="Georgia"/>
              </a:rPr>
              <a:t>such as -&gt; </a:t>
            </a:r>
            <a:r>
              <a:rPr b="1" lang="en" sz="1200">
                <a:latin typeface="Georgia"/>
                <a:ea typeface="Georgia"/>
                <a:cs typeface="Georgia"/>
                <a:sym typeface="Georgia"/>
              </a:rPr>
              <a:t>Data Breaches:</a:t>
            </a:r>
            <a:r>
              <a:rPr lang="en" sz="1200">
                <a:latin typeface="Georgia"/>
                <a:ea typeface="Georgia"/>
                <a:cs typeface="Georgia"/>
                <a:sym typeface="Georgia"/>
              </a:rPr>
              <a:t> overall data breaching was three times more likely to occur for businesses that utilize the cloud than those that don’t. The simple conclusion is that the cloud comes with a unique set of characteristics that make it more vulnerable.</a:t>
            </a:r>
          </a:p>
          <a:p>
            <a:pPr lvl="0" rtl="0">
              <a:spcBef>
                <a:spcPts val="0"/>
              </a:spcBef>
              <a:buNone/>
            </a:pPr>
            <a:r>
              <a:rPr b="1" lang="en" sz="1800">
                <a:latin typeface="Georgia"/>
                <a:ea typeface="Georgia"/>
                <a:cs typeface="Georgia"/>
                <a:sym typeface="Georgia"/>
              </a:rPr>
              <a:t>Such as </a:t>
            </a:r>
            <a:r>
              <a:rPr b="1" lang="en" sz="1200">
                <a:latin typeface="Georgia"/>
                <a:ea typeface="Georgia"/>
                <a:cs typeface="Georgia"/>
                <a:sym typeface="Georgia"/>
              </a:rPr>
              <a:t>-&gt; Compliance violations and regulatory actions: </a:t>
            </a:r>
            <a:r>
              <a:rPr lang="en" sz="1200">
                <a:latin typeface="Georgia"/>
                <a:ea typeface="Georgia"/>
                <a:cs typeface="Georgia"/>
                <a:sym typeface="Georgia"/>
              </a:rPr>
              <a:t>most companies operate under some sort of regulatory control of their information, whether it’s HIPAA </a:t>
            </a:r>
            <a:r>
              <a:rPr lang="en" sz="1200">
                <a:latin typeface="Georgia"/>
                <a:ea typeface="Georgia"/>
                <a:cs typeface="Georgia"/>
                <a:sym typeface="Georgia"/>
              </a:rPr>
              <a:t>(Health Insurance Portability and Accountability Act of 1996) </a:t>
            </a:r>
            <a:r>
              <a:rPr lang="en" sz="1200">
                <a:latin typeface="Georgia"/>
                <a:ea typeface="Georgia"/>
                <a:cs typeface="Georgia"/>
                <a:sym typeface="Georgia"/>
              </a:rPr>
              <a:t>for private health information, FERPA T</a:t>
            </a:r>
            <a:r>
              <a:rPr lang="en" sz="1200">
                <a:solidFill>
                  <a:srgbClr val="222222"/>
                </a:solidFill>
                <a:highlight>
                  <a:srgbClr val="FFFFFF"/>
                </a:highlight>
                <a:latin typeface="Georgia"/>
                <a:ea typeface="Georgia"/>
                <a:cs typeface="Georgia"/>
                <a:sym typeface="Georgia"/>
              </a:rPr>
              <a:t>he Family Educational Rights and Privacy Act</a:t>
            </a:r>
            <a:r>
              <a:rPr lang="en" sz="1200">
                <a:latin typeface="Georgia"/>
                <a:ea typeface="Georgia"/>
                <a:cs typeface="Georgia"/>
                <a:sym typeface="Georgia"/>
              </a:rPr>
              <a:t> for confidential student records, or one of many other government and industry regulations. Under these mandates, companies must know where their data is, who is able to access it, and how it is being protected. BYOC often violates every one of these tenets, putting the organization in a state of non-compliance, which can have serious repercussions.</a:t>
            </a:r>
          </a:p>
          <a:p>
            <a:pPr lvl="0" rtl="0">
              <a:spcBef>
                <a:spcPts val="0"/>
              </a:spcBef>
              <a:buNone/>
            </a:pPr>
            <a:r>
              <a:t/>
            </a:r>
            <a:endParaRPr sz="1200">
              <a:latin typeface="Georgia"/>
              <a:ea typeface="Georgia"/>
              <a:cs typeface="Georgia"/>
              <a:sym typeface="Georgia"/>
            </a:endParaRPr>
          </a:p>
          <a:p>
            <a:pPr lvl="0" rtl="0">
              <a:spcBef>
                <a:spcPts val="0"/>
              </a:spcBef>
              <a:buNone/>
            </a:pPr>
            <a:r>
              <a:t/>
            </a:r>
            <a:endParaRPr sz="1200">
              <a:latin typeface="Georgia"/>
              <a:ea typeface="Georgia"/>
              <a:cs typeface="Georgia"/>
              <a:sym typeface="Georgia"/>
            </a:endParaRPr>
          </a:p>
          <a:p>
            <a:pPr lvl="0" rtl="0">
              <a:spcBef>
                <a:spcPts val="0"/>
              </a:spcBef>
              <a:buNone/>
            </a:pPr>
            <a:r>
              <a:t/>
            </a:r>
            <a:endParaRPr sz="1200">
              <a:latin typeface="Georgia"/>
              <a:ea typeface="Georgia"/>
              <a:cs typeface="Georgia"/>
              <a:sym typeface="Georgia"/>
            </a:endParaRPr>
          </a:p>
          <a:p>
            <a:pPr lvl="0" rtl="0">
              <a:spcBef>
                <a:spcPts val="0"/>
              </a:spcBef>
              <a:buNone/>
            </a:pPr>
            <a:r>
              <a:rPr b="1" lang="en" sz="1800">
                <a:latin typeface="Georgia"/>
                <a:ea typeface="Georgia"/>
                <a:cs typeface="Georgia"/>
                <a:sym typeface="Georgia"/>
              </a:rPr>
              <a:t>Second Paragraph: </a:t>
            </a:r>
            <a:r>
              <a:rPr lang="en" sz="1200">
                <a:solidFill>
                  <a:srgbClr val="011B2A"/>
                </a:solidFill>
                <a:latin typeface="Georgia"/>
                <a:ea typeface="Georgia"/>
                <a:cs typeface="Georgia"/>
                <a:sym typeface="Georgia"/>
              </a:rPr>
              <a:t>Four security issues that are important for Cloud Service Providers (CSPs)  :</a:t>
            </a:r>
            <a:r>
              <a:rPr lang="en" sz="1200">
                <a:latin typeface="Georgia"/>
                <a:ea typeface="Georgia"/>
                <a:cs typeface="Georgia"/>
                <a:sym typeface="Georgia"/>
              </a:rPr>
              <a:t> Confidentiality</a:t>
            </a:r>
            <a:r>
              <a:rPr lang="en" sz="1200">
                <a:solidFill>
                  <a:srgbClr val="011B2A"/>
                </a:solidFill>
                <a:latin typeface="Georgia"/>
                <a:ea typeface="Georgia"/>
                <a:cs typeface="Georgia"/>
                <a:sym typeface="Georgia"/>
              </a:rPr>
              <a:t>, Integrity, Availability, </a:t>
            </a:r>
            <a:r>
              <a:rPr lang="en" sz="1200">
                <a:solidFill>
                  <a:schemeClr val="dk1"/>
                </a:solidFill>
                <a:latin typeface="Georgia"/>
                <a:ea typeface="Georgia"/>
                <a:cs typeface="Georgia"/>
                <a:sym typeface="Georgia"/>
              </a:rPr>
              <a:t>Mutual-auditability.</a:t>
            </a:r>
          </a:p>
          <a:p>
            <a:pPr lvl="0" rtl="0">
              <a:spcBef>
                <a:spcPts val="0"/>
              </a:spcBef>
              <a:buNone/>
            </a:pPr>
            <a:r>
              <a:rPr b="1" lang="en" sz="1800">
                <a:latin typeface="Georgia"/>
                <a:ea typeface="Georgia"/>
                <a:cs typeface="Georgia"/>
                <a:sym typeface="Georgia"/>
              </a:rPr>
              <a:t>such as -&gt; </a:t>
            </a:r>
            <a:r>
              <a:rPr b="1" lang="en" sz="1200">
                <a:latin typeface="Georgia"/>
                <a:ea typeface="Georgia"/>
                <a:cs typeface="Georgia"/>
                <a:sym typeface="Georgia"/>
              </a:rPr>
              <a:t>Loss of control over end user actions: </a:t>
            </a:r>
            <a:r>
              <a:rPr lang="en" sz="1200">
                <a:latin typeface="Georgia"/>
                <a:ea typeface="Georgia"/>
                <a:cs typeface="Georgia"/>
                <a:sym typeface="Georgia"/>
              </a:rPr>
              <a:t>When companies are in the dark about workers using cloud services, those employees can be doing just about anything and no one would know—until it’s too late. For instance, a salesperson who is about to resign from the company could download a report of all customer contacts, upload the data to a personal cloud storage service, and then access that information once she is employed by a competitor. The preceding example is actually one of the more common insider threats today.</a:t>
            </a:r>
          </a:p>
          <a:p>
            <a:pPr lvl="0" rtl="0">
              <a:spcBef>
                <a:spcPts val="0"/>
              </a:spcBef>
              <a:buNone/>
            </a:pPr>
            <a:r>
              <a:rPr b="1" lang="en" sz="1800">
                <a:latin typeface="Georgia"/>
                <a:ea typeface="Georgia"/>
                <a:cs typeface="Georgia"/>
                <a:sym typeface="Georgia"/>
              </a:rPr>
              <a:t>such as -&gt; </a:t>
            </a:r>
            <a:r>
              <a:rPr b="1" lang="en" sz="1200">
                <a:latin typeface="Georgia"/>
                <a:ea typeface="Georgia"/>
                <a:cs typeface="Georgia"/>
                <a:sym typeface="Georgia"/>
              </a:rPr>
              <a:t>Hijacking of Accounts: </a:t>
            </a:r>
            <a:r>
              <a:rPr lang="en" sz="1200">
                <a:latin typeface="Georgia"/>
                <a:ea typeface="Georgia"/>
                <a:cs typeface="Georgia"/>
                <a:sym typeface="Georgia"/>
              </a:rPr>
              <a:t>The growth and implementation of the cloud in many organizations has opened a whole new set of issues in account hijacking.Attackers now have the ability to use your (or your employees’) login information to remotely access sensitive data stored on the cloud; additionally, attackers can falsify and manipulate information through hijacked credentials. </a:t>
            </a:r>
          </a:p>
          <a:p>
            <a:pPr lvl="0" rtl="0">
              <a:spcBef>
                <a:spcPts val="0"/>
              </a:spcBef>
              <a:buNone/>
            </a:pPr>
            <a:r>
              <a:t/>
            </a:r>
            <a:endParaRPr b="1" sz="1800">
              <a:latin typeface="Georgia"/>
              <a:ea typeface="Georgia"/>
              <a:cs typeface="Georgia"/>
              <a:sym typeface="Georgia"/>
            </a:endParaRPr>
          </a:p>
          <a:p>
            <a:pPr lvl="0" rtl="0">
              <a:spcBef>
                <a:spcPts val="0"/>
              </a:spcBef>
              <a:buNone/>
            </a:pPr>
            <a:r>
              <a:t/>
            </a:r>
            <a:endParaRPr b="1" sz="1800">
              <a:latin typeface="Georgia"/>
              <a:ea typeface="Georgia"/>
              <a:cs typeface="Georgia"/>
              <a:sym typeface="Georgia"/>
            </a:endParaRPr>
          </a:p>
          <a:p>
            <a:pPr lvl="0" rtl="0">
              <a:spcBef>
                <a:spcPts val="0"/>
              </a:spcBef>
              <a:buNone/>
            </a:pPr>
            <a:r>
              <a:t/>
            </a:r>
            <a:endParaRPr b="1" sz="1800">
              <a:latin typeface="Georgia"/>
              <a:ea typeface="Georgia"/>
              <a:cs typeface="Georgia"/>
              <a:sym typeface="Georgia"/>
            </a:endParaRPr>
          </a:p>
          <a:p>
            <a:pPr lvl="0" rtl="0">
              <a:spcBef>
                <a:spcPts val="0"/>
              </a:spcBef>
              <a:buNone/>
            </a:pPr>
            <a:r>
              <a:rPr b="1" lang="en" sz="1800">
                <a:latin typeface="Georgia"/>
                <a:ea typeface="Georgia"/>
                <a:cs typeface="Georgia"/>
                <a:sym typeface="Georgia"/>
              </a:rPr>
              <a:t>Third Paragraph:</a:t>
            </a:r>
            <a:r>
              <a:rPr lang="en" sz="1200">
                <a:latin typeface="Georgia"/>
                <a:ea typeface="Georgia"/>
                <a:cs typeface="Georgia"/>
                <a:sym typeface="Georgia"/>
              </a:rPr>
              <a:t> </a:t>
            </a:r>
          </a:p>
          <a:p>
            <a:pPr lvl="0" rtl="0">
              <a:spcBef>
                <a:spcPts val="0"/>
              </a:spcBef>
              <a:buNone/>
            </a:pPr>
            <a:r>
              <a:rPr b="1" lang="en" sz="1800">
                <a:latin typeface="Georgia"/>
                <a:ea typeface="Georgia"/>
                <a:cs typeface="Georgia"/>
                <a:sym typeface="Georgia"/>
              </a:rPr>
              <a:t>such as -&gt; </a:t>
            </a:r>
            <a:r>
              <a:rPr b="1" lang="en" sz="1200">
                <a:latin typeface="Georgia"/>
                <a:ea typeface="Georgia"/>
                <a:cs typeface="Georgia"/>
                <a:sym typeface="Georgia"/>
              </a:rPr>
              <a:t>Abuse of Cloud Services: </a:t>
            </a:r>
            <a:r>
              <a:rPr lang="en" sz="1200">
                <a:latin typeface="Georgia"/>
                <a:ea typeface="Georgia"/>
                <a:cs typeface="Georgia"/>
                <a:sym typeface="Georgia"/>
              </a:rPr>
              <a:t>Application Programming Interfaces (API) give users the opportunity to customize their cloud experience. However, APIs can be a threat to cloud security because of their very nature. Not only do they give companies the ability to customize features of their cloud services to fit business needs, but they also authenticate, provide access, and effect encryption.</a:t>
            </a:r>
          </a:p>
          <a:p>
            <a:pPr lvl="0">
              <a:spcBef>
                <a:spcPts val="0"/>
              </a:spcBef>
              <a:buNone/>
            </a:pPr>
            <a:r>
              <a:rPr b="1" lang="en" sz="1800">
                <a:latin typeface="Georgia"/>
                <a:ea typeface="Georgia"/>
                <a:cs typeface="Georgia"/>
                <a:sym typeface="Georgia"/>
              </a:rPr>
              <a:t>such as -&gt;</a:t>
            </a:r>
            <a:r>
              <a:rPr b="1" lang="en" sz="1200">
                <a:latin typeface="Georgia"/>
                <a:ea typeface="Georgia"/>
                <a:cs typeface="Georgia"/>
                <a:sym typeface="Georgia"/>
              </a:rPr>
              <a:t> Malware infections that unleash a targeted attack:</a:t>
            </a:r>
            <a:r>
              <a:rPr lang="en" sz="1200">
                <a:latin typeface="Georgia"/>
                <a:ea typeface="Georgia"/>
                <a:cs typeface="Georgia"/>
                <a:sym typeface="Georgia"/>
              </a:rPr>
              <a:t> cloud services can be used as a vector of data exfiltration. Skyhigh uncovered a novel data exfiltration technique whereby attackers encoded sensitive data into video files and uploaded them to YouTube. We’ve also detected malware that </a:t>
            </a:r>
            <a:r>
              <a:rPr lang="en" sz="1200">
                <a:latin typeface="Georgia"/>
                <a:ea typeface="Georgia"/>
                <a:cs typeface="Georgia"/>
                <a:sym typeface="Georgia"/>
              </a:rPr>
              <a:t>infiltrates</a:t>
            </a:r>
            <a:r>
              <a:rPr lang="en" sz="1200">
                <a:latin typeface="Georgia"/>
                <a:ea typeface="Georgia"/>
                <a:cs typeface="Georgia"/>
                <a:sym typeface="Georgia"/>
              </a:rPr>
              <a:t> sensitive data via a private Twitter account 140 characters at a time. In the case of the Dyre malware variant, cyber criminals used file sharing services to deliver the malware to targets using phishing attacks.</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rtl="0">
              <a:spcBef>
                <a:spcPts val="0"/>
              </a:spcBef>
              <a:buNone/>
            </a:pPr>
            <a:r>
              <a:rPr lang="en" sz="1200">
                <a:latin typeface="Georgia"/>
                <a:ea typeface="Georgia"/>
                <a:cs typeface="Georgia"/>
                <a:sym typeface="Georgia"/>
              </a:rPr>
              <a:t>http://www.papertracer.com/blog/cloud-computing-security-make-your-data-more-secure</a:t>
            </a: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b="1" lang="en" sz="1800">
                <a:latin typeface="Georgia"/>
                <a:ea typeface="Georgia"/>
                <a:cs typeface="Georgia"/>
                <a:sym typeface="Georgia"/>
              </a:rPr>
              <a:t>Mohsen</a:t>
            </a:r>
          </a:p>
          <a:p>
            <a:pPr lvl="0" rtl="0">
              <a:spcBef>
                <a:spcPts val="0"/>
              </a:spcBef>
              <a:buNone/>
            </a:pPr>
            <a:r>
              <a:t/>
            </a:r>
            <a:endParaRPr>
              <a:latin typeface="Georgia"/>
              <a:ea typeface="Georgia"/>
              <a:cs typeface="Georgia"/>
              <a:sym typeface="Georgia"/>
            </a:endParaRPr>
          </a:p>
          <a:p>
            <a:pPr lvl="0" rtl="0">
              <a:spcBef>
                <a:spcPts val="0"/>
              </a:spcBef>
              <a:buNone/>
            </a:pPr>
            <a:r>
              <a:rPr b="1" lang="en" sz="1800">
                <a:latin typeface="Georgia"/>
                <a:ea typeface="Georgia"/>
                <a:cs typeface="Georgia"/>
                <a:sym typeface="Georgia"/>
              </a:rPr>
              <a:t>First Paragraph: </a:t>
            </a:r>
          </a:p>
          <a:p>
            <a:pPr lvl="0" rtl="0">
              <a:spcBef>
                <a:spcPts val="0"/>
              </a:spcBef>
              <a:buNone/>
            </a:pPr>
            <a:r>
              <a:rPr lang="en" sz="1200">
                <a:latin typeface="Georgia"/>
                <a:ea typeface="Georgia"/>
                <a:cs typeface="Georgia"/>
                <a:sym typeface="Georgia"/>
              </a:rPr>
              <a:t>As cloud computing providers can provide the clients with scalable and dynamic computing resource at a low cost, security issue has become the most widespread issue which involve academia researchers. Industry decision makers and government organizations. </a:t>
            </a:r>
          </a:p>
          <a:p>
            <a:pPr lvl="0" rtl="0">
              <a:spcBef>
                <a:spcPts val="0"/>
              </a:spcBef>
              <a:buNone/>
            </a:pPr>
            <a:r>
              <a:t/>
            </a:r>
            <a:endParaRPr>
              <a:latin typeface="Georgia"/>
              <a:ea typeface="Georgia"/>
              <a:cs typeface="Georgia"/>
              <a:sym typeface="Georgia"/>
            </a:endParaRPr>
          </a:p>
          <a:p>
            <a:pPr lvl="0" rtl="0">
              <a:spcBef>
                <a:spcPts val="0"/>
              </a:spcBef>
              <a:buNone/>
            </a:pPr>
            <a:r>
              <a:rPr b="1" lang="en" sz="1800">
                <a:latin typeface="Georgia"/>
                <a:ea typeface="Georgia"/>
                <a:cs typeface="Georgia"/>
                <a:sym typeface="Georgia"/>
              </a:rPr>
              <a:t>Second Paragraph: </a:t>
            </a:r>
          </a:p>
          <a:p>
            <a:pPr lvl="0" rtl="0">
              <a:spcBef>
                <a:spcPts val="0"/>
              </a:spcBef>
              <a:buNone/>
            </a:pPr>
            <a:r>
              <a:rPr lang="en" sz="1200">
                <a:latin typeface="Georgia"/>
                <a:ea typeface="Georgia"/>
                <a:cs typeface="Georgia"/>
                <a:sym typeface="Georgia"/>
              </a:rPr>
              <a:t>Cloud computing are not the safe solution for some business scenarios because of its issues like service availability, data confidentiality, reputation fate sharing.</a:t>
            </a:r>
          </a:p>
          <a:p>
            <a:pPr lvl="0" rtl="0">
              <a:spcBef>
                <a:spcPts val="0"/>
              </a:spcBef>
              <a:buNone/>
            </a:pPr>
            <a:r>
              <a:t/>
            </a:r>
            <a:endParaRPr>
              <a:latin typeface="Georgia"/>
              <a:ea typeface="Georgia"/>
              <a:cs typeface="Georgia"/>
              <a:sym typeface="Georgia"/>
            </a:endParaRPr>
          </a:p>
          <a:p>
            <a:pPr lvl="0" rtl="0">
              <a:spcBef>
                <a:spcPts val="0"/>
              </a:spcBef>
              <a:buNone/>
            </a:pPr>
            <a:r>
              <a:rPr b="1" lang="en" sz="1800">
                <a:latin typeface="Georgia"/>
                <a:ea typeface="Georgia"/>
                <a:cs typeface="Georgia"/>
                <a:sym typeface="Georgia"/>
              </a:rPr>
              <a:t>Third Paragraph: </a:t>
            </a:r>
          </a:p>
          <a:p>
            <a:pPr lvl="0" rtl="0">
              <a:spcBef>
                <a:spcPts val="0"/>
              </a:spcBef>
              <a:buNone/>
            </a:pPr>
            <a:r>
              <a:rPr lang="en" sz="1200">
                <a:latin typeface="Georgia"/>
                <a:ea typeface="Georgia"/>
                <a:cs typeface="Georgia"/>
                <a:sym typeface="Georgia"/>
              </a:rPr>
              <a:t>The vague term of cloud computing has been changed from time to time which make the discussion of the cloud computing security lack of consistence. </a:t>
            </a:r>
          </a:p>
          <a:p>
            <a:pPr lvl="0">
              <a:spcBef>
                <a:spcPts val="0"/>
              </a:spcBef>
              <a:buNone/>
            </a:pPr>
            <a:r>
              <a:t/>
            </a:r>
            <a:endParaRPr>
              <a:latin typeface="Georgia"/>
              <a:ea typeface="Georgia"/>
              <a:cs typeface="Georgia"/>
              <a:sym typeface="Georgia"/>
            </a:endParaRPr>
          </a:p>
          <a:p>
            <a:pPr lvl="0" rtl="0">
              <a:spcBef>
                <a:spcPts val="0"/>
              </a:spcBef>
              <a:buNone/>
            </a:pPr>
            <a:r>
              <a:rPr lang="en" u="sng">
                <a:solidFill>
                  <a:schemeClr val="hlink"/>
                </a:solidFill>
                <a:latin typeface="Georgia"/>
                <a:ea typeface="Georgia"/>
                <a:cs typeface="Georgia"/>
                <a:sym typeface="Georgia"/>
                <a:hlinkClick r:id="rId2"/>
              </a:rPr>
              <a:t>https://www.forbes.com/sites/oracle/2016/04/19/how-to-determine-if-you-can-trust-cloud-security/#1f816cc722ce</a:t>
            </a:r>
            <a:r>
              <a:rPr lang="en">
                <a:latin typeface="Georgia"/>
                <a:ea typeface="Georgia"/>
                <a:cs typeface="Georgia"/>
                <a:sym typeface="Georgia"/>
              </a:rPr>
              <a:t> </a:t>
            </a: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sz="1800">
                <a:latin typeface="Georgia"/>
                <a:ea typeface="Georgia"/>
                <a:cs typeface="Georgia"/>
                <a:sym typeface="Georgia"/>
              </a:rPr>
              <a:t>Mohsen</a:t>
            </a:r>
          </a:p>
          <a:p>
            <a:pPr lvl="0">
              <a:spcBef>
                <a:spcPts val="0"/>
              </a:spcBef>
              <a:buNone/>
            </a:pPr>
            <a:r>
              <a:rPr lang="en" sz="1200">
                <a:latin typeface="Georgia"/>
                <a:ea typeface="Georgia"/>
                <a:cs typeface="Georgia"/>
                <a:sym typeface="Georgia"/>
              </a:rPr>
              <a:t>“Related work” is referring to the “3.1 What is not new” of the paper. </a:t>
            </a:r>
          </a:p>
          <a:p>
            <a:pPr lvl="0">
              <a:spcBef>
                <a:spcPts val="0"/>
              </a:spcBef>
              <a:buNone/>
            </a:pPr>
            <a:r>
              <a:t/>
            </a:r>
            <a:endParaRPr>
              <a:latin typeface="Georgia"/>
              <a:ea typeface="Georgia"/>
              <a:cs typeface="Georgia"/>
              <a:sym typeface="Georgia"/>
            </a:endParaRPr>
          </a:p>
          <a:p>
            <a:pPr lvl="0">
              <a:spcBef>
                <a:spcPts val="0"/>
              </a:spcBef>
              <a:buNone/>
            </a:pPr>
            <a:r>
              <a:t/>
            </a:r>
            <a:endParaRPr>
              <a:latin typeface="Georgia"/>
              <a:ea typeface="Georgia"/>
              <a:cs typeface="Georgia"/>
              <a:sym typeface="Georgia"/>
            </a:endParaRPr>
          </a:p>
          <a:p>
            <a:pPr lvl="0">
              <a:spcBef>
                <a:spcPts val="0"/>
              </a:spcBef>
              <a:buNone/>
            </a:pPr>
            <a:r>
              <a:rPr b="1" lang="en" sz="1800">
                <a:latin typeface="Georgia"/>
                <a:ea typeface="Georgia"/>
                <a:cs typeface="Georgia"/>
                <a:sym typeface="Georgia"/>
              </a:rPr>
              <a:t>First Paragraph: </a:t>
            </a:r>
          </a:p>
          <a:p>
            <a:pPr lvl="0" rtl="0">
              <a:spcBef>
                <a:spcPts val="0"/>
              </a:spcBef>
              <a:buNone/>
            </a:pPr>
            <a:r>
              <a:rPr lang="en" sz="1200">
                <a:latin typeface="Georgia"/>
                <a:ea typeface="Georgia"/>
                <a:cs typeface="Georgia"/>
                <a:sym typeface="Georgia"/>
              </a:rPr>
              <a:t>phishing is the attempt to get sensitive information like usernames , passwords, and credit card details for vicious reasons through pretending a trustworthy entity in an electronic environment.</a:t>
            </a:r>
          </a:p>
          <a:p>
            <a:pPr lvl="0">
              <a:spcBef>
                <a:spcPts val="0"/>
              </a:spcBef>
              <a:buNone/>
            </a:pPr>
            <a:r>
              <a:rPr lang="en" sz="1200">
                <a:latin typeface="Georgia"/>
                <a:ea typeface="Georgia"/>
                <a:cs typeface="Georgia"/>
                <a:sym typeface="Georgia"/>
              </a:rPr>
              <a:t>downtime is referring to the periods when a computer system is not available.  </a:t>
            </a:r>
          </a:p>
          <a:p>
            <a:pPr lvl="0" rtl="0">
              <a:spcBef>
                <a:spcPts val="0"/>
              </a:spcBef>
              <a:buNone/>
            </a:pPr>
            <a:r>
              <a:t/>
            </a:r>
            <a:endParaRPr>
              <a:latin typeface="Georgia"/>
              <a:ea typeface="Georgia"/>
              <a:cs typeface="Georgia"/>
              <a:sym typeface="Georgia"/>
            </a:endParaRPr>
          </a:p>
          <a:p>
            <a:pPr lvl="0">
              <a:spcBef>
                <a:spcPts val="0"/>
              </a:spcBef>
              <a:buNone/>
            </a:pPr>
            <a:r>
              <a:rPr b="1" lang="en" sz="1800">
                <a:latin typeface="Georgia"/>
                <a:ea typeface="Georgia"/>
                <a:cs typeface="Georgia"/>
                <a:sym typeface="Georgia"/>
              </a:rPr>
              <a:t>Second Paragraph: </a:t>
            </a:r>
          </a:p>
          <a:p>
            <a:pPr lvl="0" rtl="0">
              <a:spcBef>
                <a:spcPts val="0"/>
              </a:spcBef>
              <a:buNone/>
            </a:pPr>
            <a:r>
              <a:rPr lang="en" sz="1200">
                <a:latin typeface="Georgia"/>
                <a:ea typeface="Georgia"/>
                <a:cs typeface="Georgia"/>
                <a:sym typeface="Georgia"/>
              </a:rPr>
              <a:t>data loss is an error condition in information system whose data is compromised by failures or neglect in storage, transmission and processing. </a:t>
            </a:r>
          </a:p>
          <a:p>
            <a:pPr lvl="0" rtl="0">
              <a:spcBef>
                <a:spcPts val="0"/>
              </a:spcBef>
              <a:buNone/>
            </a:pPr>
            <a:r>
              <a:rPr lang="en" sz="1200">
                <a:latin typeface="Georgia"/>
                <a:ea typeface="Georgia"/>
                <a:cs typeface="Georgia"/>
                <a:sym typeface="Georgia"/>
              </a:rPr>
              <a:t>password weaknesses is referring to the degree of the complexity of the password combination is so shallow that other people can figure it out easily. </a:t>
            </a:r>
          </a:p>
          <a:p>
            <a:pPr lvl="0" rtl="0">
              <a:spcBef>
                <a:spcPts val="0"/>
              </a:spcBef>
              <a:buNone/>
            </a:pPr>
            <a:r>
              <a:rPr lang="en" sz="1200">
                <a:latin typeface="Georgia"/>
                <a:ea typeface="Georgia"/>
                <a:cs typeface="Georgia"/>
                <a:sym typeface="Georgia"/>
              </a:rPr>
              <a:t>Botnet is a combination of the words robot and network which can be used to perform distributed DDoS attack or steal data and other malicious purpose. </a:t>
            </a:r>
          </a:p>
          <a:p>
            <a:pPr lvl="0">
              <a:spcBef>
                <a:spcPts val="0"/>
              </a:spcBef>
              <a:buNone/>
            </a:pPr>
            <a:r>
              <a:t/>
            </a:r>
            <a:endParaRPr>
              <a:latin typeface="Georgia"/>
              <a:ea typeface="Georgia"/>
              <a:cs typeface="Georgia"/>
              <a:sym typeface="Georgia"/>
            </a:endParaRPr>
          </a:p>
          <a:p>
            <a:pPr lvl="0" rtl="0">
              <a:spcBef>
                <a:spcPts val="0"/>
              </a:spcBef>
              <a:buNone/>
            </a:pPr>
            <a:r>
              <a:rPr b="1" lang="en" sz="1800">
                <a:latin typeface="Georgia"/>
                <a:ea typeface="Georgia"/>
                <a:cs typeface="Georgia"/>
                <a:sym typeface="Georgia"/>
              </a:rPr>
              <a:t>Third Paragraph: </a:t>
            </a:r>
          </a:p>
          <a:p>
            <a:pPr lvl="0">
              <a:spcBef>
                <a:spcPts val="0"/>
              </a:spcBef>
              <a:buNone/>
            </a:pPr>
            <a:r>
              <a:rPr lang="en" sz="1200">
                <a:latin typeface="Georgia"/>
                <a:ea typeface="Georgia"/>
                <a:cs typeface="Georgia"/>
                <a:sym typeface="Georgia"/>
              </a:rPr>
              <a:t>ACM(</a:t>
            </a:r>
            <a:r>
              <a:rPr lang="en" sz="1200">
                <a:highlight>
                  <a:srgbClr val="FFFFFF"/>
                </a:highlight>
                <a:latin typeface="Georgia"/>
                <a:ea typeface="Georgia"/>
                <a:cs typeface="Georgia"/>
                <a:sym typeface="Georgia"/>
              </a:rPr>
              <a:t>Association for Computing Machinery</a:t>
            </a:r>
            <a:r>
              <a:rPr lang="en" sz="1200">
                <a:latin typeface="Georgia"/>
                <a:ea typeface="Georgia"/>
                <a:cs typeface="Georgia"/>
                <a:sym typeface="Georgia"/>
              </a:rPr>
              <a:t>) Conference on Computer and Communications Security is under dedicated tracks from various sources. </a:t>
            </a:r>
          </a:p>
          <a:p>
            <a:pPr lvl="0">
              <a:spcBef>
                <a:spcPts val="0"/>
              </a:spcBef>
              <a:buNone/>
            </a:pPr>
            <a:r>
              <a:rPr lang="en" sz="1200">
                <a:latin typeface="Georgia"/>
                <a:ea typeface="Georgia"/>
                <a:cs typeface="Georgia"/>
                <a:sym typeface="Georgia"/>
              </a:rPr>
              <a:t>Black hat hacker is a hacker who uses his knowledge to penetrate computer security network system for unjustified reason . </a:t>
            </a:r>
          </a:p>
          <a:p>
            <a:pPr lvl="0" rtl="0">
              <a:spcBef>
                <a:spcPts val="0"/>
              </a:spcBef>
              <a:buNone/>
            </a:pPr>
            <a:r>
              <a:rPr lang="en" sz="1200">
                <a:latin typeface="Georgia"/>
                <a:ea typeface="Georgia"/>
                <a:cs typeface="Georgia"/>
                <a:sym typeface="Georgia"/>
              </a:rPr>
              <a:t>EC2 users are being used by the black hat without notice to perform cyber crimes. </a:t>
            </a:r>
          </a:p>
          <a:p>
            <a:pPr lvl="0">
              <a:spcBef>
                <a:spcPts val="0"/>
              </a:spcBef>
              <a:buNone/>
            </a:pPr>
            <a:r>
              <a:t/>
            </a:r>
            <a:endParaRPr sz="1200">
              <a:latin typeface="Georgia"/>
              <a:ea typeface="Georgia"/>
              <a:cs typeface="Georgia"/>
              <a:sym typeface="Georgia"/>
            </a:endParaRPr>
          </a:p>
          <a:p>
            <a:pPr lvl="0">
              <a:spcBef>
                <a:spcPts val="0"/>
              </a:spcBef>
              <a:buNone/>
            </a:pPr>
            <a:r>
              <a:rPr b="1" lang="en" sz="1200">
                <a:highlight>
                  <a:srgbClr val="FFFFFF"/>
                </a:highlight>
                <a:latin typeface="Georgia"/>
                <a:ea typeface="Georgia"/>
                <a:cs typeface="Georgia"/>
                <a:sym typeface="Georgia"/>
              </a:rPr>
              <a:t>EC2</a:t>
            </a:r>
            <a:r>
              <a:rPr lang="en" sz="1200">
                <a:highlight>
                  <a:srgbClr val="FFFFFF"/>
                </a:highlight>
                <a:latin typeface="Georgia"/>
                <a:ea typeface="Georgia"/>
                <a:cs typeface="Georgia"/>
                <a:sym typeface="Georgia"/>
              </a:rPr>
              <a:t> is a virtual computing environment, that enables customers to use Web service interfaces to launch instances with a variety of operating systems, load them with your custom applications, manage your network's access permissions, and run your image using as many or few systems as you need.</a:t>
            </a:r>
          </a:p>
          <a:p>
            <a:pPr lvl="0">
              <a:spcBef>
                <a:spcPts val="0"/>
              </a:spcBef>
              <a:buNone/>
            </a:pPr>
            <a:r>
              <a:rPr lang="en" u="sng">
                <a:solidFill>
                  <a:schemeClr val="hlink"/>
                </a:solidFill>
                <a:latin typeface="Georgia"/>
                <a:ea typeface="Georgia"/>
                <a:cs typeface="Georgia"/>
                <a:sym typeface="Georgia"/>
                <a:hlinkClick r:id="rId2"/>
              </a:rPr>
              <a:t>https://www.tripwire.com/state-of-security/security-awareness/6-common-phishing-attacks-and-how-to-protect-against-them/</a:t>
            </a:r>
          </a:p>
          <a:p>
            <a:pPr lv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a:p>
            <a:pPr lvl="0" rtl="0">
              <a:spcBef>
                <a:spcPts val="0"/>
              </a:spcBef>
              <a:buNone/>
            </a:pPr>
            <a:r>
              <a:t/>
            </a:r>
            <a:endParaRPr>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sz="1800">
                <a:latin typeface="Georgia"/>
                <a:ea typeface="Georgia"/>
                <a:cs typeface="Georgia"/>
                <a:sym typeface="Georgia"/>
              </a:rPr>
              <a:t>Mohsen</a:t>
            </a:r>
          </a:p>
          <a:p>
            <a:pPr lvl="0">
              <a:spcBef>
                <a:spcPts val="0"/>
              </a:spcBef>
              <a:buNone/>
            </a:pPr>
            <a:r>
              <a:rPr lang="en" sz="1200">
                <a:latin typeface="Georgia"/>
                <a:ea typeface="Georgia"/>
                <a:cs typeface="Georgia"/>
                <a:sym typeface="Georgia"/>
              </a:rPr>
              <a:t>“</a:t>
            </a:r>
            <a:r>
              <a:rPr lang="en" sz="1200">
                <a:latin typeface="Georgia"/>
                <a:ea typeface="Georgia"/>
                <a:cs typeface="Georgia"/>
                <a:sym typeface="Georgia"/>
              </a:rPr>
              <a:t>Point one: Distracted by definition” </a:t>
            </a:r>
            <a:r>
              <a:rPr lang="en" sz="1200">
                <a:latin typeface="Georgia"/>
                <a:ea typeface="Georgia"/>
                <a:cs typeface="Georgia"/>
                <a:sym typeface="Georgia"/>
              </a:rPr>
              <a:t> is referring to the “2. DISTRACTED BY DEFINITIONS” of the paper.</a:t>
            </a:r>
          </a:p>
          <a:p>
            <a:pPr lvl="0">
              <a:spcBef>
                <a:spcPts val="0"/>
              </a:spcBef>
              <a:buNone/>
            </a:pPr>
            <a:r>
              <a:t/>
            </a:r>
            <a:endParaRPr>
              <a:latin typeface="Georgia"/>
              <a:ea typeface="Georgia"/>
              <a:cs typeface="Georgia"/>
              <a:sym typeface="Georgia"/>
            </a:endParaRPr>
          </a:p>
          <a:p>
            <a:pPr lvl="0">
              <a:spcBef>
                <a:spcPts val="0"/>
              </a:spcBef>
              <a:buNone/>
            </a:pPr>
            <a:r>
              <a:rPr b="1" lang="en" sz="1800">
                <a:latin typeface="Georgia"/>
                <a:ea typeface="Georgia"/>
                <a:cs typeface="Georgia"/>
                <a:sym typeface="Georgia"/>
              </a:rPr>
              <a:t>First &amp; Second Paragraph: </a:t>
            </a:r>
          </a:p>
          <a:p>
            <a:pPr lvl="0">
              <a:spcBef>
                <a:spcPts val="0"/>
              </a:spcBef>
              <a:buNone/>
            </a:pPr>
            <a:r>
              <a:rPr lang="en" sz="1200">
                <a:latin typeface="Georgia"/>
                <a:ea typeface="Georgia"/>
                <a:cs typeface="Georgia"/>
                <a:sym typeface="Georgia"/>
              </a:rPr>
              <a:t>The meaning of the term cloud computing changes from time to time that it is defined more by usage than the </a:t>
            </a:r>
            <a:r>
              <a:rPr lang="en" sz="1200">
                <a:latin typeface="Georgia"/>
                <a:ea typeface="Georgia"/>
                <a:cs typeface="Georgia"/>
                <a:sym typeface="Georgia"/>
              </a:rPr>
              <a:t>official</a:t>
            </a:r>
            <a:r>
              <a:rPr lang="en" sz="1200">
                <a:latin typeface="Georgia"/>
                <a:ea typeface="Georgia"/>
                <a:cs typeface="Georgia"/>
                <a:sym typeface="Georgia"/>
              </a:rPr>
              <a:t> </a:t>
            </a:r>
            <a:r>
              <a:rPr lang="en" sz="1200">
                <a:latin typeface="Georgia"/>
                <a:ea typeface="Georgia"/>
                <a:cs typeface="Georgia"/>
                <a:sym typeface="Georgia"/>
              </a:rPr>
              <a:t>documentation</a:t>
            </a:r>
            <a:r>
              <a:rPr lang="en" sz="1200">
                <a:latin typeface="Georgia"/>
                <a:ea typeface="Georgia"/>
                <a:cs typeface="Georgia"/>
                <a:sym typeface="Georgia"/>
              </a:rPr>
              <a:t> . </a:t>
            </a:r>
          </a:p>
          <a:p>
            <a:pPr lvl="0">
              <a:spcBef>
                <a:spcPts val="0"/>
              </a:spcBef>
              <a:buNone/>
            </a:pPr>
            <a:r>
              <a:rPr lang="en" sz="1200">
                <a:latin typeface="Georgia"/>
                <a:ea typeface="Georgia"/>
                <a:cs typeface="Georgia"/>
                <a:sym typeface="Georgia"/>
              </a:rPr>
              <a:t>“Above the Clouds: A Berkeley View of Cloud Computing,” article points out the definition that “cloud computing to include application software delivered as services over the Internet, and the hardware and systems software in the datacenters that facilitate these services “</a:t>
            </a:r>
          </a:p>
          <a:p>
            <a:pPr lvl="0">
              <a:spcBef>
                <a:spcPts val="0"/>
              </a:spcBef>
              <a:buNone/>
            </a:pPr>
            <a:r>
              <a:t/>
            </a:r>
            <a:endParaRPr>
              <a:latin typeface="Georgia"/>
              <a:ea typeface="Georgia"/>
              <a:cs typeface="Georgia"/>
              <a:sym typeface="Georgia"/>
            </a:endParaRPr>
          </a:p>
          <a:p>
            <a:pPr lvl="0">
              <a:spcBef>
                <a:spcPts val="0"/>
              </a:spcBef>
              <a:buNone/>
            </a:pPr>
            <a:r>
              <a:rPr b="1" lang="en" sz="1800">
                <a:latin typeface="Georgia"/>
                <a:ea typeface="Georgia"/>
                <a:cs typeface="Georgia"/>
                <a:sym typeface="Georgia"/>
              </a:rPr>
              <a:t>Third &amp; Fourth Paragraph: </a:t>
            </a:r>
          </a:p>
          <a:p>
            <a:pPr lvl="0">
              <a:spcBef>
                <a:spcPts val="0"/>
              </a:spcBef>
              <a:buNone/>
            </a:pPr>
            <a:r>
              <a:rPr lang="en" sz="1200">
                <a:latin typeface="Georgia"/>
                <a:ea typeface="Georgia"/>
                <a:cs typeface="Georgia"/>
                <a:sym typeface="Georgia"/>
              </a:rPr>
              <a:t>The more clear definition is from by the e U.S. National Institute of Standards and Technology which defines the cloud computing should include feature like  on demand services broad network access, resource pooling ,rapid elasticity and metered service which is similar to a utility.  </a:t>
            </a:r>
          </a:p>
          <a:p>
            <a:pPr lvl="0">
              <a:spcBef>
                <a:spcPts val="0"/>
              </a:spcBef>
              <a:buNone/>
            </a:pPr>
            <a:r>
              <a:t/>
            </a:r>
            <a:endParaRPr b="1" sz="1800">
              <a:latin typeface="Georgia"/>
              <a:ea typeface="Georgia"/>
              <a:cs typeface="Georgia"/>
              <a:sym typeface="Georgia"/>
            </a:endParaRPr>
          </a:p>
          <a:p>
            <a:pPr lvl="0">
              <a:spcBef>
                <a:spcPts val="0"/>
              </a:spcBef>
              <a:buNone/>
            </a:pPr>
            <a:r>
              <a:rPr b="1" lang="en" sz="1800">
                <a:latin typeface="Georgia"/>
                <a:ea typeface="Georgia"/>
                <a:cs typeface="Georgia"/>
                <a:sym typeface="Georgia"/>
              </a:rPr>
              <a:t>Fifth Paragraph: </a:t>
            </a:r>
          </a:p>
          <a:p>
            <a:pPr lvl="0">
              <a:spcBef>
                <a:spcPts val="0"/>
              </a:spcBef>
              <a:buNone/>
            </a:pPr>
            <a:r>
              <a:rPr lang="en" sz="1200">
                <a:latin typeface="Georgia"/>
                <a:ea typeface="Georgia"/>
                <a:cs typeface="Georgia"/>
                <a:sym typeface="Georgia"/>
              </a:rPr>
              <a:t>public clouds is accessible to the general public or a large industry group.</a:t>
            </a:r>
          </a:p>
          <a:p>
            <a:pPr lvl="0">
              <a:spcBef>
                <a:spcPts val="0"/>
              </a:spcBef>
              <a:buNone/>
            </a:pPr>
            <a:r>
              <a:rPr lang="en" sz="1200">
                <a:latin typeface="Georgia"/>
                <a:ea typeface="Georgia"/>
                <a:cs typeface="Georgia"/>
                <a:sym typeface="Georgia"/>
              </a:rPr>
              <a:t>community clouds is serving several organizations.</a:t>
            </a:r>
          </a:p>
          <a:p>
            <a:pPr lvl="0">
              <a:spcBef>
                <a:spcPts val="0"/>
              </a:spcBef>
              <a:buNone/>
            </a:pPr>
            <a:r>
              <a:rPr lang="en" sz="1200">
                <a:latin typeface="Georgia"/>
                <a:ea typeface="Georgia"/>
                <a:cs typeface="Georgia"/>
                <a:sym typeface="Georgia"/>
              </a:rPr>
              <a:t>private clouds is limited to a single organization.</a:t>
            </a:r>
          </a:p>
          <a:p>
            <a:pPr lvl="0">
              <a:spcBef>
                <a:spcPts val="0"/>
              </a:spcBef>
              <a:buNone/>
            </a:pPr>
            <a:r>
              <a:rPr lang="en" sz="1200">
                <a:latin typeface="Georgia"/>
                <a:ea typeface="Georgia"/>
                <a:cs typeface="Georgia"/>
                <a:sym typeface="Georgia"/>
              </a:rPr>
              <a:t>hybrid clouds is a mix of the others.</a:t>
            </a:r>
          </a:p>
          <a:p>
            <a:pPr lvl="0">
              <a:spcBef>
                <a:spcPts val="0"/>
              </a:spcBef>
              <a:buNone/>
            </a:pPr>
            <a:r>
              <a:t/>
            </a:r>
            <a:endParaRPr>
              <a:latin typeface="Georgia"/>
              <a:ea typeface="Georgia"/>
              <a:cs typeface="Georgia"/>
              <a:sym typeface="Georgia"/>
            </a:endParaRPr>
          </a:p>
          <a:p>
            <a:pPr lvl="0" rtl="0">
              <a:spcBef>
                <a:spcPts val="0"/>
              </a:spcBef>
              <a:buNone/>
            </a:pPr>
            <a:r>
              <a:rPr lang="en">
                <a:latin typeface="Georgia"/>
                <a:ea typeface="Georgia"/>
                <a:cs typeface="Georgia"/>
                <a:sym typeface="Georgia"/>
              </a:rPr>
              <a:t>http://www.tech-cave.com/cloud-computing-10-popular-cloud-based-apps/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latin typeface="Georgia"/>
                <a:ea typeface="Georgia"/>
                <a:cs typeface="Georgia"/>
                <a:sym typeface="Georgia"/>
              </a:rPr>
              <a:t>Adrian starts here : </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a:t>
            </a:r>
            <a:r>
              <a:rPr lang="en" sz="1200">
                <a:latin typeface="Georgia"/>
                <a:ea typeface="Georgia"/>
                <a:cs typeface="Georgia"/>
                <a:sym typeface="Georgia"/>
              </a:rPr>
              <a:t>Point two : New assessment”  is referring to the “3.2 What is new” of the paper.</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The bad hackers can use cloud computing resource to perform the DDos(distributed denial-of-service) attack in a more reliable service than traditional botnets even if the price will be costly.</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The shared resource environment in cloud computing raises the side channels for passively observing information and the covert channels for actively sending data. These exposed channels will be used by the attacker to place VM on the same physical machine to the target machine to build a side channel between VM to enable SSH keystroke timing attack. </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a:t>
            </a:r>
            <a:r>
              <a:rPr b="1" lang="en" sz="1200">
                <a:solidFill>
                  <a:srgbClr val="222222"/>
                </a:solidFill>
                <a:highlight>
                  <a:srgbClr val="FFFFFF"/>
                </a:highlight>
                <a:latin typeface="Georgia"/>
                <a:ea typeface="Georgia"/>
                <a:cs typeface="Georgia"/>
                <a:sym typeface="Georgia"/>
              </a:rPr>
              <a:t>Fate</a:t>
            </a:r>
            <a:r>
              <a:rPr lang="en" sz="1200">
                <a:solidFill>
                  <a:srgbClr val="222222"/>
                </a:solidFill>
                <a:highlight>
                  <a:srgbClr val="FFFFFF"/>
                </a:highlight>
                <a:latin typeface="Georgia"/>
                <a:ea typeface="Georgia"/>
                <a:cs typeface="Georgia"/>
                <a:sym typeface="Georgia"/>
              </a:rPr>
              <a:t>-</a:t>
            </a:r>
            <a:r>
              <a:rPr b="1" lang="en" sz="1200">
                <a:solidFill>
                  <a:srgbClr val="222222"/>
                </a:solidFill>
                <a:highlight>
                  <a:srgbClr val="FFFFFF"/>
                </a:highlight>
                <a:latin typeface="Georgia"/>
                <a:ea typeface="Georgia"/>
                <a:cs typeface="Georgia"/>
                <a:sym typeface="Georgia"/>
              </a:rPr>
              <a:t>sharing</a:t>
            </a:r>
            <a:r>
              <a:rPr lang="en" sz="1200">
                <a:solidFill>
                  <a:srgbClr val="222222"/>
                </a:solidFill>
                <a:highlight>
                  <a:srgbClr val="FFFFFF"/>
                </a:highlight>
                <a:latin typeface="Georgia"/>
                <a:ea typeface="Georgia"/>
                <a:cs typeface="Georgia"/>
                <a:sym typeface="Georgia"/>
              </a:rPr>
              <a:t> is an engineering design philosophy where related parts of a system are yoked together, so that they either fail together or not at all. </a:t>
            </a:r>
            <a:r>
              <a:rPr b="1" lang="en" sz="1200">
                <a:solidFill>
                  <a:srgbClr val="222222"/>
                </a:solidFill>
                <a:highlight>
                  <a:srgbClr val="FFFFFF"/>
                </a:highlight>
                <a:latin typeface="Georgia"/>
                <a:ea typeface="Georgia"/>
                <a:cs typeface="Georgia"/>
                <a:sym typeface="Georgia"/>
              </a:rPr>
              <a:t>Fate</a:t>
            </a:r>
            <a:r>
              <a:rPr lang="en" sz="1200">
                <a:solidFill>
                  <a:srgbClr val="222222"/>
                </a:solidFill>
                <a:highlight>
                  <a:srgbClr val="FFFFFF"/>
                </a:highlight>
                <a:latin typeface="Georgia"/>
                <a:ea typeface="Georgia"/>
                <a:cs typeface="Georgia"/>
                <a:sym typeface="Georgia"/>
              </a:rPr>
              <a:t>-</a:t>
            </a:r>
            <a:r>
              <a:rPr b="1" lang="en" sz="1200">
                <a:solidFill>
                  <a:srgbClr val="222222"/>
                </a:solidFill>
                <a:highlight>
                  <a:srgbClr val="FFFFFF"/>
                </a:highlight>
                <a:latin typeface="Georgia"/>
                <a:ea typeface="Georgia"/>
                <a:cs typeface="Georgia"/>
                <a:sym typeface="Georgia"/>
              </a:rPr>
              <a:t>sharing</a:t>
            </a:r>
            <a:r>
              <a:rPr lang="en" sz="1200">
                <a:solidFill>
                  <a:srgbClr val="222222"/>
                </a:solidFill>
                <a:highlight>
                  <a:srgbClr val="FFFFFF"/>
                </a:highlight>
                <a:latin typeface="Georgia"/>
                <a:ea typeface="Georgia"/>
                <a:cs typeface="Georgia"/>
                <a:sym typeface="Georgia"/>
              </a:rPr>
              <a:t> is an example of the end-to-end principle.</a:t>
            </a:r>
            <a:r>
              <a:rPr lang="en" sz="1200">
                <a:latin typeface="Georgia"/>
                <a:ea typeface="Georgia"/>
                <a:cs typeface="Georgia"/>
                <a:sym typeface="Georgia"/>
              </a:rPr>
              <a:t>”</a:t>
            </a:r>
          </a:p>
          <a:p>
            <a:pPr lvl="0">
              <a:spcBef>
                <a:spcPts val="0"/>
              </a:spcBef>
              <a:buNone/>
            </a:pPr>
            <a:r>
              <a:rPr lang="en" sz="1200">
                <a:latin typeface="Georgia"/>
                <a:ea typeface="Georgia"/>
                <a:cs typeface="Georgia"/>
                <a:sym typeface="Georgia"/>
              </a:rPr>
              <a:t>Fate sharing has two sides : </a:t>
            </a:r>
          </a:p>
          <a:p>
            <a:pPr lvl="0">
              <a:spcBef>
                <a:spcPts val="0"/>
              </a:spcBef>
              <a:buNone/>
            </a:pPr>
            <a:r>
              <a:rPr lang="en" sz="1200">
                <a:latin typeface="Georgia"/>
                <a:ea typeface="Georgia"/>
                <a:cs typeface="Georgia"/>
                <a:sym typeface="Georgia"/>
              </a:rPr>
              <a:t>The pro is that it  can let the cloud tenants to benefit from the concentration of the security expertise which uses best practices for securing. </a:t>
            </a:r>
          </a:p>
          <a:p>
            <a:pPr lvl="0">
              <a:spcBef>
                <a:spcPts val="0"/>
              </a:spcBef>
              <a:buNone/>
            </a:pPr>
            <a:r>
              <a:rPr lang="en" sz="1200">
                <a:latin typeface="Georgia"/>
                <a:ea typeface="Georgia"/>
                <a:cs typeface="Georgia"/>
                <a:sym typeface="Georgia"/>
              </a:rPr>
              <a:t>The con is that some individual subverter can disrupt other users via using cloud provider's IP address for spamming which will make the IP address of the provider blacklisted. </a:t>
            </a: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https://networkphil.com/2016/03/18/fate-sharing-in-the-network-core/</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 </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rtl="0">
              <a:spcBef>
                <a:spcPts val="0"/>
              </a:spcBef>
              <a:buNone/>
            </a:pPr>
            <a:r>
              <a:t/>
            </a:r>
            <a:endParaRPr sz="1200">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latin typeface="Georgia"/>
                <a:ea typeface="Georgia"/>
                <a:cs typeface="Georgia"/>
                <a:sym typeface="Georgia"/>
              </a:rPr>
              <a:t>“</a:t>
            </a:r>
            <a:r>
              <a:rPr lang="en" sz="1200">
                <a:latin typeface="Georgia"/>
                <a:ea typeface="Georgia"/>
                <a:cs typeface="Georgia"/>
                <a:sym typeface="Georgia"/>
              </a:rPr>
              <a:t>Point three: Novelties in the cloud threat model</a:t>
            </a:r>
            <a:r>
              <a:rPr lang="en" sz="1200">
                <a:latin typeface="Georgia"/>
                <a:ea typeface="Georgia"/>
                <a:cs typeface="Georgia"/>
                <a:sym typeface="Georgia"/>
              </a:rPr>
              <a:t>” is referring to the “3.3 Novelties in the cloud threat model” in the paper. </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rtl="0">
              <a:spcBef>
                <a:spcPts val="0"/>
              </a:spcBef>
              <a:buNone/>
            </a:pPr>
            <a:r>
              <a:rPr lang="en" sz="1200">
                <a:latin typeface="Georgia"/>
                <a:ea typeface="Georgia"/>
                <a:cs typeface="Georgia"/>
                <a:sym typeface="Georgia"/>
              </a:rPr>
              <a:t>The covert and side channels can be constructed via sharing the resources which exposes the visibility of the activity of the users.  Activity patterns also contains sensitive info which will compromise the business info of the customer.</a:t>
            </a:r>
          </a:p>
          <a:p>
            <a:pPr lvl="0" rtl="0">
              <a:spcBef>
                <a:spcPts val="0"/>
              </a:spcBef>
              <a:buNone/>
            </a:pPr>
            <a:r>
              <a:t/>
            </a:r>
            <a:endParaRPr sz="1200">
              <a:latin typeface="Georgia"/>
              <a:ea typeface="Georgia"/>
              <a:cs typeface="Georgia"/>
              <a:sym typeface="Georgia"/>
            </a:endParaRPr>
          </a:p>
          <a:p>
            <a:pPr lvl="0" rtl="0">
              <a:spcBef>
                <a:spcPts val="0"/>
              </a:spcBef>
              <a:buNone/>
            </a:pPr>
            <a:r>
              <a:rPr lang="en" sz="1200">
                <a:latin typeface="Georgia"/>
                <a:ea typeface="Georgia"/>
                <a:cs typeface="Georgia"/>
                <a:sym typeface="Georgia"/>
              </a:rPr>
              <a:t>The instinct of the shared environment in the cloud makes it hard to track illegal use of the system thus will put the reputation of the company to a danger position. </a:t>
            </a:r>
          </a:p>
          <a:p>
            <a:pPr lvl="0" rtl="0">
              <a:spcBef>
                <a:spcPts val="0"/>
              </a:spcBef>
              <a:buNone/>
            </a:pPr>
            <a:r>
              <a:t/>
            </a:r>
            <a:endParaRPr sz="1200">
              <a:latin typeface="Georgia"/>
              <a:ea typeface="Georgia"/>
              <a:cs typeface="Georgia"/>
              <a:sym typeface="Georgia"/>
            </a:endParaRPr>
          </a:p>
          <a:p>
            <a:pPr lvl="0" rtl="0">
              <a:spcBef>
                <a:spcPts val="0"/>
              </a:spcBef>
              <a:buNone/>
            </a:pPr>
            <a:r>
              <a:rPr lang="en" sz="1200">
                <a:latin typeface="Georgia"/>
                <a:ea typeface="Georgia"/>
                <a:cs typeface="Georgia"/>
                <a:sym typeface="Georgia"/>
              </a:rPr>
              <a:t>Longer trust chain can be like SAAS to PAAS to IAAS instead of just simply provider/user model.</a:t>
            </a:r>
          </a:p>
          <a:p>
            <a:pPr lvl="0" rtl="0">
              <a:spcBef>
                <a:spcPts val="0"/>
              </a:spcBef>
              <a:buNone/>
            </a:pPr>
            <a:r>
              <a:t/>
            </a:r>
            <a:endParaRPr sz="1200">
              <a:latin typeface="Georgia"/>
              <a:ea typeface="Georgia"/>
              <a:cs typeface="Georgia"/>
              <a:sym typeface="Georgia"/>
            </a:endParaRPr>
          </a:p>
          <a:p>
            <a:pPr lvl="0" rtl="0">
              <a:spcBef>
                <a:spcPts val="0"/>
              </a:spcBef>
              <a:buNone/>
            </a:pPr>
            <a:r>
              <a:rPr lang="en" sz="1200">
                <a:latin typeface="Georgia"/>
                <a:ea typeface="Georgia"/>
                <a:cs typeface="Georgia"/>
                <a:sym typeface="Georgia"/>
              </a:rPr>
              <a:t>The latent subverters can be among the cloud user with disguising them well which will run botnet and spam under the cloud. </a:t>
            </a:r>
          </a:p>
          <a:p>
            <a:pPr lvl="0" rtl="0">
              <a:spcBef>
                <a:spcPts val="0"/>
              </a:spcBef>
              <a:buNone/>
            </a:pPr>
            <a:r>
              <a:rPr lang="en" sz="1200">
                <a:latin typeface="Georgia"/>
                <a:ea typeface="Georgia"/>
                <a:cs typeface="Georgia"/>
                <a:sym typeface="Georgia"/>
              </a:rPr>
              <a:t>Cloud providers can also sell the user data to other bidders.</a:t>
            </a:r>
          </a:p>
          <a:p>
            <a:pPr lvl="0" rtl="0">
              <a:spcBef>
                <a:spcPts val="0"/>
              </a:spcBef>
              <a:buNone/>
            </a:pPr>
            <a:r>
              <a:t/>
            </a:r>
            <a:endParaRPr sz="1200">
              <a:latin typeface="Georgia"/>
              <a:ea typeface="Georgia"/>
              <a:cs typeface="Georgia"/>
              <a:sym typeface="Georgia"/>
            </a:endParaRPr>
          </a:p>
          <a:p>
            <a:pPr lvl="0" rtl="0">
              <a:spcBef>
                <a:spcPts val="0"/>
              </a:spcBef>
              <a:buNone/>
            </a:pPr>
            <a:r>
              <a:rPr lang="en" sz="1200">
                <a:latin typeface="Georgia"/>
                <a:ea typeface="Georgia"/>
                <a:cs typeface="Georgia"/>
                <a:sym typeface="Georgia"/>
              </a:rPr>
              <a:t>Competitive business can use the same cloud facilities in which causes strong conflict of interest and even incurs to access each other’s confidential information within the same cloud environment. </a:t>
            </a:r>
          </a:p>
          <a:p>
            <a:pPr lvl="0" rtl="0">
              <a:spcBef>
                <a:spcPts val="0"/>
              </a:spcBef>
              <a:buNone/>
            </a:pPr>
            <a:r>
              <a:t/>
            </a:r>
            <a:endParaRPr sz="1200">
              <a:latin typeface="Georgia"/>
              <a:ea typeface="Georgia"/>
              <a:cs typeface="Georgia"/>
              <a:sym typeface="Georgia"/>
            </a:endParaRPr>
          </a:p>
          <a:p>
            <a:pPr lvl="0" rtl="0">
              <a:spcBef>
                <a:spcPts val="0"/>
              </a:spcBef>
              <a:buNone/>
            </a:pPr>
            <a:r>
              <a:t/>
            </a:r>
            <a:endParaRPr sz="1200">
              <a:latin typeface="Georgia"/>
              <a:ea typeface="Georgia"/>
              <a:cs typeface="Georgia"/>
              <a:sym typeface="Georgia"/>
            </a:endParaRPr>
          </a:p>
          <a:p>
            <a:pPr lvl="0" rtl="0">
              <a:spcBef>
                <a:spcPts val="0"/>
              </a:spcBef>
              <a:buNone/>
            </a:pPr>
            <a:r>
              <a:rPr lang="en" sz="1200">
                <a:latin typeface="Georgia"/>
                <a:ea typeface="Georgia"/>
                <a:cs typeface="Georgia"/>
                <a:sym typeface="Georgia"/>
              </a:rPr>
              <a:t>The cloud stakeholders with conflicts need to use mutual auditability for reassurance to protect their business in the cloud. </a:t>
            </a:r>
          </a:p>
          <a:p>
            <a:pPr lvl="0" rtl="0">
              <a:spcBef>
                <a:spcPts val="0"/>
              </a:spcBef>
              <a:buNone/>
            </a:pPr>
            <a:r>
              <a:rPr lang="en" sz="1200">
                <a:latin typeface="Georgia"/>
                <a:ea typeface="Georgia"/>
                <a:cs typeface="Georgia"/>
                <a:sym typeface="Georgia"/>
              </a:rPr>
              <a:t>Auditability allows the attribution of blame in search and capture evidence for the incidents inside the cloud which will be useful for the lawsuit and law enforcement department. </a:t>
            </a:r>
          </a:p>
          <a:p>
            <a:pPr lvl="0" rtl="0">
              <a:spcBef>
                <a:spcPts val="0"/>
              </a:spcBef>
              <a:buNone/>
            </a:pPr>
            <a:r>
              <a:t/>
            </a:r>
            <a:endParaRPr sz="1200">
              <a:latin typeface="Georgia"/>
              <a:ea typeface="Georgia"/>
              <a:cs typeface="Georgia"/>
              <a:sym typeface="Georgia"/>
            </a:endParaRPr>
          </a:p>
          <a:p>
            <a:pPr lvl="0" rtl="0">
              <a:spcBef>
                <a:spcPts val="0"/>
              </a:spcBef>
              <a:buNone/>
            </a:pPr>
            <a:r>
              <a:rPr lang="en" sz="1200">
                <a:latin typeface="Georgia"/>
                <a:ea typeface="Georgia"/>
                <a:cs typeface="Georgia"/>
                <a:sym typeface="Georgia"/>
              </a:rPr>
              <a:t>The misconception of the overestimate the availability of the cloud environment leads to inadequate security good practices like backup across many cloud providers. </a:t>
            </a:r>
          </a:p>
          <a:p>
            <a:pPr lvl="0" rtl="0">
              <a:spcBef>
                <a:spcPts val="0"/>
              </a:spcBef>
              <a:buNone/>
            </a:pPr>
            <a:r>
              <a:t/>
            </a:r>
            <a:endParaRPr sz="1200">
              <a:latin typeface="Georgia"/>
              <a:ea typeface="Georgia"/>
              <a:cs typeface="Georgia"/>
              <a:sym typeface="Georgia"/>
            </a:endParaRPr>
          </a:p>
          <a:p>
            <a:pPr lvl="0" rtl="0">
              <a:spcBef>
                <a:spcPts val="0"/>
              </a:spcBef>
              <a:buNone/>
            </a:pPr>
            <a:r>
              <a:rPr lang="en" sz="1200">
                <a:latin typeface="Georgia"/>
                <a:ea typeface="Georgia"/>
                <a:cs typeface="Georgia"/>
                <a:sym typeface="Georgia"/>
              </a:rPr>
              <a:t>https://blog.cloudhq.net/top-10-cloud-security-threats-in-2013/</a:t>
            </a:r>
          </a:p>
          <a:p>
            <a:pPr lvl="0" rtl="0">
              <a:spcBef>
                <a:spcPts val="0"/>
              </a:spcBef>
              <a:buNone/>
            </a:pPr>
            <a:r>
              <a:t/>
            </a:r>
            <a:endParaRPr sz="1200">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latin typeface="Georgia"/>
                <a:ea typeface="Georgia"/>
                <a:cs typeface="Georgia"/>
                <a:sym typeface="Georgia"/>
              </a:rPr>
              <a:t>“</a:t>
            </a:r>
            <a:r>
              <a:rPr lang="en" sz="1200">
                <a:latin typeface="Georgia"/>
                <a:ea typeface="Georgia"/>
                <a:cs typeface="Georgia"/>
                <a:sym typeface="Georgia"/>
              </a:rPr>
              <a:t>Point four: Already seen   </a:t>
            </a:r>
            <a:r>
              <a:rPr lang="en" sz="1200">
                <a:latin typeface="Georgia"/>
                <a:ea typeface="Georgia"/>
                <a:cs typeface="Georgia"/>
                <a:sym typeface="Georgia"/>
              </a:rPr>
              <a:t>”  is referring to the “4. SOME DEJA VU” of the </a:t>
            </a:r>
            <a:r>
              <a:rPr lang="en" sz="1200">
                <a:latin typeface="Georgia"/>
                <a:ea typeface="Georgia"/>
                <a:cs typeface="Georgia"/>
                <a:sym typeface="Georgia"/>
              </a:rPr>
              <a:t>paper</a:t>
            </a:r>
            <a:r>
              <a:rPr lang="en" sz="1200">
                <a:latin typeface="Georgia"/>
                <a:ea typeface="Georgia"/>
                <a:cs typeface="Georgia"/>
                <a:sym typeface="Georgia"/>
              </a:rPr>
              <a:t> </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Multics (Multiplexed Information and Computing Service) is an influential early time-sharing OS which is  based around the idea of a single-level memory. Essentially all modern OS are heavily influenced by Multics. It introduces the concept of computing utility.</a:t>
            </a:r>
          </a:p>
          <a:p>
            <a:pPr lvl="0">
              <a:spcBef>
                <a:spcPts val="0"/>
              </a:spcBef>
              <a:buNone/>
            </a:pPr>
            <a:r>
              <a:rPr lang="en" sz="1200" u="sng">
                <a:solidFill>
                  <a:schemeClr val="hlink"/>
                </a:solidFill>
                <a:latin typeface="Georgia"/>
                <a:ea typeface="Georgia"/>
                <a:cs typeface="Georgia"/>
                <a:sym typeface="Georgia"/>
                <a:hlinkClick r:id="rId2"/>
              </a:rPr>
              <a:t>http://www.multicians.org/</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First, Multics implemented permission based protection mechanisms instead of exclusion-based in which means all the access to every object checked current authority in advanced.</a:t>
            </a:r>
          </a:p>
          <a:p>
            <a:pPr lvl="0">
              <a:spcBef>
                <a:spcPts val="0"/>
              </a:spcBef>
              <a:buNone/>
            </a:pPr>
            <a:r>
              <a:rPr lang="en" sz="1200">
                <a:latin typeface="Georgia"/>
                <a:ea typeface="Georgia"/>
                <a:cs typeface="Georgia"/>
                <a:sym typeface="Georgia"/>
              </a:rPr>
              <a:t>Second, Multics embraced a format of Kerckhoffs’ principle which is for maintaining open design for its mechanisms with only the protection keys secret. </a:t>
            </a:r>
          </a:p>
          <a:p>
            <a:pPr lvl="0">
              <a:spcBef>
                <a:spcPts val="0"/>
              </a:spcBef>
              <a:buNone/>
            </a:pPr>
            <a:r>
              <a:rPr lang="en" sz="1200">
                <a:latin typeface="Georgia"/>
                <a:ea typeface="Georgia"/>
                <a:cs typeface="Georgia"/>
                <a:sym typeface="Georgia"/>
              </a:rPr>
              <a:t>Third, the system operates at least privilege. </a:t>
            </a:r>
          </a:p>
          <a:p>
            <a:pPr lvl="0">
              <a:spcBef>
                <a:spcPts val="0"/>
              </a:spcBef>
              <a:buNone/>
            </a:pPr>
            <a:r>
              <a:rPr lang="en" sz="1200">
                <a:latin typeface="Georgia"/>
                <a:ea typeface="Georgia"/>
                <a:cs typeface="Georgia"/>
                <a:sym typeface="Georgia"/>
              </a:rPr>
              <a:t>Finally, the design of Multics explicitly realized the importance of human usability.</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u="sng">
                <a:solidFill>
                  <a:schemeClr val="hlink"/>
                </a:solidFill>
                <a:latin typeface="Georgia"/>
                <a:ea typeface="Georgia"/>
                <a:cs typeface="Georgia"/>
                <a:sym typeface="Georgia"/>
                <a:hlinkClick r:id="rId3"/>
              </a:rPr>
              <a:t>http://www.multicians.org/myths.html#aim</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rPr lang="en" sz="1200">
                <a:latin typeface="Georgia"/>
                <a:ea typeface="Georgia"/>
                <a:cs typeface="Georgia"/>
                <a:sym typeface="Georgia"/>
              </a:rPr>
              <a:t> </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rtl="0">
              <a:spcBef>
                <a:spcPts val="0"/>
              </a:spcBef>
              <a:buNone/>
            </a:pPr>
            <a:r>
              <a:t/>
            </a:r>
            <a:endParaRPr sz="1200">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1" y="1191255"/>
            <a:ext cx="745763" cy="45826"/>
            <a:chOff x="4580560" y="2589003"/>
            <a:chExt cx="1064463" cy="25200"/>
          </a:xfrm>
        </p:grpSpPr>
        <p:sp>
          <p:nvSpPr>
            <p:cNvPr id="12" name="Shape 12"/>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1" y="4169130"/>
            <a:ext cx="745763" cy="45826"/>
            <a:chOff x="4580560" y="2589003"/>
            <a:chExt cx="1064463" cy="25200"/>
          </a:xfrm>
        </p:grpSpPr>
        <p:sp>
          <p:nvSpPr>
            <p:cNvPr id="75" name="Shape 75"/>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7"/>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1" y="1191255"/>
            <a:ext cx="745763" cy="45826"/>
            <a:chOff x="4580560" y="2589003"/>
            <a:chExt cx="1064463" cy="25200"/>
          </a:xfrm>
        </p:grpSpPr>
        <p:sp>
          <p:nvSpPr>
            <p:cNvPr id="19" name="Shape 19"/>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1" y="1191255"/>
            <a:ext cx="745763" cy="45826"/>
            <a:chOff x="4580560" y="2589003"/>
            <a:chExt cx="1064463" cy="25200"/>
          </a:xfrm>
        </p:grpSpPr>
        <p:sp>
          <p:nvSpPr>
            <p:cNvPr id="26" name="Shape 26"/>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1" y="1191255"/>
            <a:ext cx="745763" cy="45826"/>
            <a:chOff x="4580560" y="2589003"/>
            <a:chExt cx="1064463" cy="25200"/>
          </a:xfrm>
        </p:grpSpPr>
        <p:sp>
          <p:nvSpPr>
            <p:cNvPr id="34" name="Shape 34"/>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3"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1" y="1191255"/>
            <a:ext cx="745763" cy="45826"/>
            <a:chOff x="4580560" y="2589003"/>
            <a:chExt cx="1064463" cy="25200"/>
          </a:xfrm>
        </p:grpSpPr>
        <p:sp>
          <p:nvSpPr>
            <p:cNvPr id="43" name="Shape 43"/>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1" y="1191255"/>
            <a:ext cx="745763" cy="45826"/>
            <a:chOff x="4580560" y="2589003"/>
            <a:chExt cx="1064463" cy="25200"/>
          </a:xfrm>
        </p:grpSpPr>
        <p:sp>
          <p:nvSpPr>
            <p:cNvPr id="50" name="Shape 50"/>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1" y="4169130"/>
            <a:ext cx="745763" cy="45826"/>
            <a:chOff x="4580560" y="2589003"/>
            <a:chExt cx="1064463" cy="25200"/>
          </a:xfrm>
        </p:grpSpPr>
        <p:sp>
          <p:nvSpPr>
            <p:cNvPr id="57" name="Shape 57"/>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1" y="1191255"/>
            <a:ext cx="745763" cy="45826"/>
            <a:chOff x="4580560" y="2589003"/>
            <a:chExt cx="1064463" cy="25200"/>
          </a:xfrm>
        </p:grpSpPr>
        <p:sp>
          <p:nvSpPr>
            <p:cNvPr id="64" name="Shape 64"/>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What’s New About Cloud Computing Security? </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rPr b="1" lang="en" sz="2400">
                <a:solidFill>
                  <a:srgbClr val="000000"/>
                </a:solidFill>
                <a:latin typeface="Droid Sans"/>
                <a:ea typeface="Droid Sans"/>
                <a:cs typeface="Droid Sans"/>
                <a:sym typeface="Droid Sans"/>
              </a:rPr>
              <a:t>Adrian (Songbo Wu), Mohsen</a:t>
            </a:r>
          </a:p>
        </p:txBody>
      </p:sp>
      <p:pic>
        <p:nvPicPr>
          <p:cNvPr id="88" name="Shape 88"/>
          <p:cNvPicPr preferRelativeResize="0"/>
          <p:nvPr/>
        </p:nvPicPr>
        <p:blipFill>
          <a:blip r:embed="rId3">
            <a:alphaModFix/>
          </a:blip>
          <a:stretch>
            <a:fillRect/>
          </a:stretch>
        </p:blipFill>
        <p:spPr>
          <a:xfrm>
            <a:off x="6565914" y="3478799"/>
            <a:ext cx="2578086" cy="1664700"/>
          </a:xfrm>
          <a:prstGeom prst="rect">
            <a:avLst/>
          </a:prstGeom>
          <a:noFill/>
          <a:ln>
            <a:noFill/>
          </a:ln>
        </p:spPr>
      </p:pic>
      <p:sp>
        <p:nvSpPr>
          <p:cNvPr id="89" name="Shape 89"/>
          <p:cNvSpPr txBox="1"/>
          <p:nvPr/>
        </p:nvSpPr>
        <p:spPr>
          <a:xfrm>
            <a:off x="813925" y="4044450"/>
            <a:ext cx="4345800" cy="651000"/>
          </a:xfrm>
          <a:prstGeom prst="rect">
            <a:avLst/>
          </a:prstGeom>
          <a:noFill/>
          <a:ln>
            <a:noFill/>
          </a:ln>
        </p:spPr>
        <p:txBody>
          <a:bodyPr anchorCtr="0" anchor="t" bIns="91425" lIns="91425" rIns="91425" wrap="square" tIns="91425">
            <a:noAutofit/>
          </a:bodyPr>
          <a:lstStyle/>
          <a:p>
            <a:pPr lvl="0">
              <a:spcBef>
                <a:spcPts val="0"/>
              </a:spcBef>
              <a:buNone/>
            </a:pPr>
            <a:r>
              <a:rPr lang="en"/>
              <a:t>25/09/2017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nvSpPr>
        <p:spPr>
          <a:xfrm>
            <a:off x="1185325" y="458600"/>
            <a:ext cx="5820900" cy="4061400"/>
          </a:xfrm>
          <a:prstGeom prst="rect">
            <a:avLst/>
          </a:prstGeom>
          <a:noFill/>
          <a:ln>
            <a:noFill/>
          </a:ln>
        </p:spPr>
        <p:txBody>
          <a:bodyPr anchorCtr="0" anchor="t" bIns="91425" lIns="91425" rIns="91425" wrap="square" tIns="91425">
            <a:noAutofit/>
          </a:bodyPr>
          <a:lstStyle/>
          <a:p>
            <a:pPr lvl="0" rtl="0">
              <a:spcBef>
                <a:spcPts val="0"/>
              </a:spcBef>
              <a:buNone/>
            </a:pPr>
            <a:r>
              <a:rPr b="1" lang="en" sz="2400">
                <a:latin typeface="Georgia"/>
                <a:ea typeface="Georgia"/>
                <a:cs typeface="Georgia"/>
                <a:sym typeface="Georgia"/>
              </a:rPr>
              <a:t>Point four: Already seen   </a:t>
            </a:r>
          </a:p>
          <a:p>
            <a:pPr lvl="0" rtl="0">
              <a:spcBef>
                <a:spcPts val="0"/>
              </a:spcBef>
              <a:buNone/>
            </a:pPr>
            <a:r>
              <a:t/>
            </a:r>
            <a:endParaRPr sz="1800">
              <a:latin typeface="Georgia"/>
              <a:ea typeface="Georgia"/>
              <a:cs typeface="Georgia"/>
              <a:sym typeface="Georgia"/>
            </a:endParaRPr>
          </a:p>
          <a:p>
            <a:pPr lvl="0" rtl="0">
              <a:spcBef>
                <a:spcPts val="0"/>
              </a:spcBef>
              <a:buNone/>
            </a:pPr>
            <a:r>
              <a:rPr lang="en">
                <a:latin typeface="Georgia"/>
                <a:ea typeface="Georgia"/>
                <a:cs typeface="Georgia"/>
                <a:sym typeface="Georgia"/>
              </a:rPr>
              <a:t>         4.2 </a:t>
            </a:r>
            <a:r>
              <a:rPr b="1" lang="en">
                <a:latin typeface="Georgia"/>
                <a:ea typeface="Georgia"/>
                <a:cs typeface="Georgia"/>
                <a:sym typeface="Georgia"/>
              </a:rPr>
              <a:t>VMMs</a:t>
            </a:r>
          </a:p>
          <a:p>
            <a:pPr lvl="0" rtl="0">
              <a:spcBef>
                <a:spcPts val="0"/>
              </a:spcBef>
              <a:buNone/>
            </a:pPr>
            <a:r>
              <a:t/>
            </a:r>
            <a:endParaRPr sz="18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Lower risks of security failures</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Easier to debug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Security isolation   (k</a:t>
            </a:r>
            <a:r>
              <a:rPr lang="en" sz="1200"/>
              <a:t>×</a:t>
            </a:r>
            <a:r>
              <a:rPr lang="en" sz="1200">
                <a:latin typeface="Georgia"/>
                <a:ea typeface="Georgia"/>
                <a:cs typeface="Georgia"/>
                <a:sym typeface="Georgia"/>
              </a:rPr>
              <a:t>n &gt; k*n)</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Independency of the failure of the programmes </a:t>
            </a:r>
          </a:p>
          <a:p>
            <a:pPr lvl="0" rtl="0">
              <a:spcBef>
                <a:spcPts val="0"/>
              </a:spcBef>
              <a:buNone/>
            </a:pPr>
            <a:r>
              <a:t/>
            </a:r>
            <a:endParaRPr sz="1200">
              <a:latin typeface="Century Gothic"/>
              <a:ea typeface="Century Gothic"/>
              <a:cs typeface="Century Gothic"/>
              <a:sym typeface="Century Gothic"/>
            </a:endParaRPr>
          </a:p>
          <a:p>
            <a:pPr lvl="0" rtl="0">
              <a:spcBef>
                <a:spcPts val="0"/>
              </a:spcBef>
              <a:buNone/>
            </a:pPr>
            <a:r>
              <a:t/>
            </a:r>
            <a:endParaRPr sz="1200">
              <a:latin typeface="Century Gothic"/>
              <a:ea typeface="Century Gothic"/>
              <a:cs typeface="Century Gothic"/>
              <a:sym typeface="Century Gothic"/>
            </a:endParaRPr>
          </a:p>
          <a:p>
            <a:pPr lvl="0" rtl="0">
              <a:spcBef>
                <a:spcPts val="0"/>
              </a:spcBef>
              <a:buNone/>
            </a:pPr>
            <a:r>
              <a:t/>
            </a:r>
            <a:endParaRPr sz="1200">
              <a:latin typeface="Century Gothic"/>
              <a:ea typeface="Century Gothic"/>
              <a:cs typeface="Century Gothic"/>
              <a:sym typeface="Century Gothic"/>
            </a:endParaRPr>
          </a:p>
          <a:p>
            <a:pPr lvl="0" rtl="0">
              <a:spcBef>
                <a:spcPts val="0"/>
              </a:spcBef>
              <a:buNone/>
            </a:pPr>
            <a:r>
              <a:rPr lang="en"/>
              <a:t> </a:t>
            </a:r>
          </a:p>
          <a:p>
            <a:pPr lvl="0" rtl="0">
              <a:spcBef>
                <a:spcPts val="0"/>
              </a:spcBef>
              <a:buNone/>
            </a:pPr>
            <a:r>
              <a:t/>
            </a:r>
            <a:endParaRPr/>
          </a:p>
        </p:txBody>
      </p:sp>
      <p:pic>
        <p:nvPicPr>
          <p:cNvPr id="143" name="Shape 143"/>
          <p:cNvPicPr preferRelativeResize="0"/>
          <p:nvPr/>
        </p:nvPicPr>
        <p:blipFill>
          <a:blip r:embed="rId3">
            <a:alphaModFix/>
          </a:blip>
          <a:stretch>
            <a:fillRect/>
          </a:stretch>
        </p:blipFill>
        <p:spPr>
          <a:xfrm>
            <a:off x="5834537" y="2997450"/>
            <a:ext cx="3057525" cy="194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000"/>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1000"/>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1000"/>
                                        <p:tgtEl>
                                          <p:spTgt spid="1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Effect filter="fade" transition="in">
                                      <p:cBhvr>
                                        <p:cTn dur="1000"/>
                                        <p:tgtEl>
                                          <p:spTgt spid="1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animEffect filter="fade" transition="in">
                                      <p:cBhvr>
                                        <p:cTn dur="1000"/>
                                        <p:tgtEl>
                                          <p:spTgt spid="1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8" st="8"/>
                                            </p:txEl>
                                          </p:spTgt>
                                        </p:tgtEl>
                                        <p:attrNameLst>
                                          <p:attrName>style.visibility</p:attrName>
                                        </p:attrNameLst>
                                      </p:cBhvr>
                                      <p:to>
                                        <p:strVal val="visible"/>
                                      </p:to>
                                    </p:set>
                                    <p:animEffect filter="fade" transition="in">
                                      <p:cBhvr>
                                        <p:cTn dur="1000"/>
                                        <p:tgtEl>
                                          <p:spTgt spid="14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9" st="9"/>
                                            </p:txEl>
                                          </p:spTgt>
                                        </p:tgtEl>
                                        <p:attrNameLst>
                                          <p:attrName>style.visibility</p:attrName>
                                        </p:attrNameLst>
                                      </p:cBhvr>
                                      <p:to>
                                        <p:strVal val="visible"/>
                                      </p:to>
                                    </p:set>
                                    <p:animEffect filter="fade" transition="in">
                                      <p:cBhvr>
                                        <p:cTn dur="1000"/>
                                        <p:tgtEl>
                                          <p:spTgt spid="14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0" st="10"/>
                                            </p:txEl>
                                          </p:spTgt>
                                        </p:tgtEl>
                                        <p:attrNameLst>
                                          <p:attrName>style.visibility</p:attrName>
                                        </p:attrNameLst>
                                      </p:cBhvr>
                                      <p:to>
                                        <p:strVal val="visible"/>
                                      </p:to>
                                    </p:set>
                                    <p:animEffect filter="fade" transition="in">
                                      <p:cBhvr>
                                        <p:cTn dur="1000"/>
                                        <p:tgtEl>
                                          <p:spTgt spid="14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1" st="11"/>
                                            </p:txEl>
                                          </p:spTgt>
                                        </p:tgtEl>
                                        <p:attrNameLst>
                                          <p:attrName>style.visibility</p:attrName>
                                        </p:attrNameLst>
                                      </p:cBhvr>
                                      <p:to>
                                        <p:strVal val="visible"/>
                                      </p:to>
                                    </p:set>
                                    <p:animEffect filter="fade" transition="in">
                                      <p:cBhvr>
                                        <p:cTn dur="1000"/>
                                        <p:tgtEl>
                                          <p:spTgt spid="14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2" st="12"/>
                                            </p:txEl>
                                          </p:spTgt>
                                        </p:tgtEl>
                                        <p:attrNameLst>
                                          <p:attrName>style.visibility</p:attrName>
                                        </p:attrNameLst>
                                      </p:cBhvr>
                                      <p:to>
                                        <p:strVal val="visible"/>
                                      </p:to>
                                    </p:set>
                                    <p:animEffect filter="fade" transition="in">
                                      <p:cBhvr>
                                        <p:cTn dur="1000"/>
                                        <p:tgtEl>
                                          <p:spTgt spid="14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3" st="13"/>
                                            </p:txEl>
                                          </p:spTgt>
                                        </p:tgtEl>
                                        <p:attrNameLst>
                                          <p:attrName>style.visibility</p:attrName>
                                        </p:attrNameLst>
                                      </p:cBhvr>
                                      <p:to>
                                        <p:strVal val="visible"/>
                                      </p:to>
                                    </p:set>
                                    <p:animEffect filter="fade" transition="in">
                                      <p:cBhvr>
                                        <p:cTn dur="1000"/>
                                        <p:tgtEl>
                                          <p:spTgt spid="14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4" st="14"/>
                                            </p:txEl>
                                          </p:spTgt>
                                        </p:tgtEl>
                                        <p:attrNameLst>
                                          <p:attrName>style.visibility</p:attrName>
                                        </p:attrNameLst>
                                      </p:cBhvr>
                                      <p:to>
                                        <p:strVal val="visible"/>
                                      </p:to>
                                    </p:set>
                                    <p:animEffect filter="fade" transition="in">
                                      <p:cBhvr>
                                        <p:cTn dur="1000"/>
                                        <p:tgtEl>
                                          <p:spTgt spid="14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5" st="15"/>
                                            </p:txEl>
                                          </p:spTgt>
                                        </p:tgtEl>
                                        <p:attrNameLst>
                                          <p:attrName>style.visibility</p:attrName>
                                        </p:attrNameLst>
                                      </p:cBhvr>
                                      <p:to>
                                        <p:strVal val="visible"/>
                                      </p:to>
                                    </p:set>
                                    <p:animEffect filter="fade" transition="in">
                                      <p:cBhvr>
                                        <p:cTn dur="1000"/>
                                        <p:tgtEl>
                                          <p:spTgt spid="142">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nvSpPr>
        <p:spPr>
          <a:xfrm>
            <a:off x="1185325" y="458600"/>
            <a:ext cx="5820900" cy="3731700"/>
          </a:xfrm>
          <a:prstGeom prst="rect">
            <a:avLst/>
          </a:prstGeom>
          <a:noFill/>
          <a:ln>
            <a:noFill/>
          </a:ln>
        </p:spPr>
        <p:txBody>
          <a:bodyPr anchorCtr="0" anchor="t" bIns="91425" lIns="91425" rIns="91425" wrap="square" tIns="91425">
            <a:noAutofit/>
          </a:bodyPr>
          <a:lstStyle/>
          <a:p>
            <a:pPr lvl="0" rtl="0">
              <a:spcBef>
                <a:spcPts val="0"/>
              </a:spcBef>
              <a:buNone/>
            </a:pPr>
            <a:r>
              <a:rPr b="1" lang="en" sz="2400">
                <a:latin typeface="Georgia"/>
                <a:ea typeface="Georgia"/>
                <a:cs typeface="Georgia"/>
                <a:sym typeface="Georgia"/>
              </a:rPr>
              <a:t>Point four: Already seen   </a:t>
            </a:r>
          </a:p>
          <a:p>
            <a:pPr lvl="0" rtl="0">
              <a:spcBef>
                <a:spcPts val="0"/>
              </a:spcBef>
              <a:buNone/>
            </a:pPr>
            <a:r>
              <a:t/>
            </a:r>
            <a:endParaRPr sz="1800">
              <a:latin typeface="Georgia"/>
              <a:ea typeface="Georgia"/>
              <a:cs typeface="Georgia"/>
              <a:sym typeface="Georgia"/>
            </a:endParaRPr>
          </a:p>
          <a:p>
            <a:pPr lvl="0" rtl="0">
              <a:spcBef>
                <a:spcPts val="0"/>
              </a:spcBef>
              <a:buNone/>
            </a:pPr>
            <a:r>
              <a:rPr lang="en">
                <a:latin typeface="Georgia"/>
                <a:ea typeface="Georgia"/>
                <a:cs typeface="Georgia"/>
                <a:sym typeface="Georgia"/>
              </a:rPr>
              <a:t>        4.3 </a:t>
            </a:r>
            <a:r>
              <a:rPr b="1" lang="en">
                <a:latin typeface="Georgia"/>
                <a:ea typeface="Georgia"/>
                <a:cs typeface="Georgia"/>
                <a:sym typeface="Georgia"/>
              </a:rPr>
              <a:t>National CSS </a:t>
            </a:r>
          </a:p>
          <a:p>
            <a:pPr lvl="0" rtl="0">
              <a:spcBef>
                <a:spcPts val="0"/>
              </a:spcBef>
              <a:buNone/>
            </a:pPr>
            <a:r>
              <a:t/>
            </a:r>
            <a:endParaRPr sz="18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Negative incident leads to the negative public image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Honestness to the failure and support win client trust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Security risks </a:t>
            </a:r>
            <a:r>
              <a:rPr lang="en" sz="1200">
                <a:latin typeface="Georgia"/>
                <a:ea typeface="Georgia"/>
                <a:cs typeface="Georgia"/>
                <a:sym typeface="Georgia"/>
              </a:rPr>
              <a:t>management</a:t>
            </a:r>
            <a:r>
              <a:rPr lang="en" sz="1200">
                <a:latin typeface="Georgia"/>
                <a:ea typeface="Georgia"/>
                <a:cs typeface="Georgia"/>
                <a:sym typeface="Georgia"/>
              </a:rPr>
              <a:t> influences partnership</a:t>
            </a: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rPr lang="en"/>
              <a:t> </a:t>
            </a:r>
          </a:p>
          <a:p>
            <a:pPr lvl="0" rtl="0">
              <a:spcBef>
                <a:spcPts val="0"/>
              </a:spcBef>
              <a:buNone/>
            </a:pPr>
            <a:r>
              <a:t/>
            </a:r>
            <a:endParaRPr/>
          </a:p>
        </p:txBody>
      </p:sp>
      <p:pic>
        <p:nvPicPr>
          <p:cNvPr id="149" name="Shape 149"/>
          <p:cNvPicPr preferRelativeResize="0"/>
          <p:nvPr/>
        </p:nvPicPr>
        <p:blipFill>
          <a:blip r:embed="rId3">
            <a:alphaModFix/>
          </a:blip>
          <a:stretch>
            <a:fillRect/>
          </a:stretch>
        </p:blipFill>
        <p:spPr>
          <a:xfrm>
            <a:off x="5794675" y="3136724"/>
            <a:ext cx="3349324" cy="200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10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1000"/>
                                        <p:tgtEl>
                                          <p:spTgt spid="1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Effect filter="fade" transition="in">
                                      <p:cBhvr>
                                        <p:cTn dur="1000"/>
                                        <p:tgtEl>
                                          <p:spTgt spid="1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animEffect filter="fade" transition="in">
                                      <p:cBhvr>
                                        <p:cTn dur="1000"/>
                                        <p:tgtEl>
                                          <p:spTgt spid="14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9" st="9"/>
                                            </p:txEl>
                                          </p:spTgt>
                                        </p:tgtEl>
                                        <p:attrNameLst>
                                          <p:attrName>style.visibility</p:attrName>
                                        </p:attrNameLst>
                                      </p:cBhvr>
                                      <p:to>
                                        <p:strVal val="visible"/>
                                      </p:to>
                                    </p:set>
                                    <p:animEffect filter="fade" transition="in">
                                      <p:cBhvr>
                                        <p:cTn dur="1000"/>
                                        <p:tgtEl>
                                          <p:spTgt spid="14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0" st="10"/>
                                            </p:txEl>
                                          </p:spTgt>
                                        </p:tgtEl>
                                        <p:attrNameLst>
                                          <p:attrName>style.visibility</p:attrName>
                                        </p:attrNameLst>
                                      </p:cBhvr>
                                      <p:to>
                                        <p:strVal val="visible"/>
                                      </p:to>
                                    </p:set>
                                    <p:animEffect filter="fade" transition="in">
                                      <p:cBhvr>
                                        <p:cTn dur="1000"/>
                                        <p:tgtEl>
                                          <p:spTgt spid="14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1" st="11"/>
                                            </p:txEl>
                                          </p:spTgt>
                                        </p:tgtEl>
                                        <p:attrNameLst>
                                          <p:attrName>style.visibility</p:attrName>
                                        </p:attrNameLst>
                                      </p:cBhvr>
                                      <p:to>
                                        <p:strVal val="visible"/>
                                      </p:to>
                                    </p:set>
                                    <p:animEffect filter="fade" transition="in">
                                      <p:cBhvr>
                                        <p:cTn dur="1000"/>
                                        <p:tgtEl>
                                          <p:spTgt spid="14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2" st="12"/>
                                            </p:txEl>
                                          </p:spTgt>
                                        </p:tgtEl>
                                        <p:attrNameLst>
                                          <p:attrName>style.visibility</p:attrName>
                                        </p:attrNameLst>
                                      </p:cBhvr>
                                      <p:to>
                                        <p:strVal val="visible"/>
                                      </p:to>
                                    </p:set>
                                    <p:animEffect filter="fade" transition="in">
                                      <p:cBhvr>
                                        <p:cTn dur="1000"/>
                                        <p:tgtEl>
                                          <p:spTgt spid="14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3" st="13"/>
                                            </p:txEl>
                                          </p:spTgt>
                                        </p:tgtEl>
                                        <p:attrNameLst>
                                          <p:attrName>style.visibility</p:attrName>
                                        </p:attrNameLst>
                                      </p:cBhvr>
                                      <p:to>
                                        <p:strVal val="visible"/>
                                      </p:to>
                                    </p:set>
                                    <p:animEffect filter="fade" transition="in">
                                      <p:cBhvr>
                                        <p:cTn dur="1000"/>
                                        <p:tgtEl>
                                          <p:spTgt spid="14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nvSpPr>
        <p:spPr>
          <a:xfrm>
            <a:off x="1185325" y="458600"/>
            <a:ext cx="5820900" cy="2782200"/>
          </a:xfrm>
          <a:prstGeom prst="rect">
            <a:avLst/>
          </a:prstGeom>
          <a:noFill/>
          <a:ln>
            <a:noFill/>
          </a:ln>
        </p:spPr>
        <p:txBody>
          <a:bodyPr anchorCtr="0" anchor="t" bIns="91425" lIns="91425" rIns="91425" wrap="square" tIns="91425">
            <a:noAutofit/>
          </a:bodyPr>
          <a:lstStyle/>
          <a:p>
            <a:pPr lvl="0">
              <a:spcBef>
                <a:spcPts val="0"/>
              </a:spcBef>
              <a:buNone/>
            </a:pPr>
            <a:r>
              <a:rPr b="1" i="1" lang="en" sz="2400">
                <a:latin typeface="Georgia"/>
                <a:ea typeface="Georgia"/>
                <a:cs typeface="Georgia"/>
                <a:sym typeface="Georgia"/>
              </a:rPr>
              <a:t>Future work</a:t>
            </a:r>
          </a:p>
          <a:p>
            <a:pPr lvl="0">
              <a:spcBef>
                <a:spcPts val="0"/>
              </a:spcBef>
              <a:buNone/>
            </a:pPr>
            <a:r>
              <a:t/>
            </a:r>
            <a:endParaRPr sz="18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Security primitives with well design defaults</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Different granularities of isolation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Side channels and covert channels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Mutual audibility requires much more works but strong security feature.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Ecosystem of threats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Ethical issues </a:t>
            </a: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rPr lang="en"/>
              <a:t> </a:t>
            </a:r>
          </a:p>
          <a:p>
            <a:pPr lvl="0" rtl="0">
              <a:spcBef>
                <a:spcPts val="0"/>
              </a:spcBef>
              <a:buNone/>
            </a:pPr>
            <a:r>
              <a:t/>
            </a:r>
            <a:endParaRPr/>
          </a:p>
        </p:txBody>
      </p:sp>
      <p:pic>
        <p:nvPicPr>
          <p:cNvPr id="155" name="Shape 155"/>
          <p:cNvPicPr preferRelativeResize="0"/>
          <p:nvPr/>
        </p:nvPicPr>
        <p:blipFill>
          <a:blip r:embed="rId3">
            <a:alphaModFix/>
          </a:blip>
          <a:stretch>
            <a:fillRect/>
          </a:stretch>
        </p:blipFill>
        <p:spPr>
          <a:xfrm>
            <a:off x="5997250" y="3373025"/>
            <a:ext cx="3146748" cy="1770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1000"/>
                                        <p:tgtEl>
                                          <p:spTgt spid="1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1000"/>
                                        <p:tgtEl>
                                          <p:spTgt spid="1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1000"/>
                                        <p:tgtEl>
                                          <p:spTgt spid="1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animEffect filter="fade" transition="in">
                                      <p:cBhvr>
                                        <p:cTn dur="1000"/>
                                        <p:tgtEl>
                                          <p:spTgt spid="1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animEffect filter="fade" transition="in">
                                      <p:cBhvr>
                                        <p:cTn dur="1000"/>
                                        <p:tgtEl>
                                          <p:spTgt spid="1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9" st="9"/>
                                            </p:txEl>
                                          </p:spTgt>
                                        </p:tgtEl>
                                        <p:attrNameLst>
                                          <p:attrName>style.visibility</p:attrName>
                                        </p:attrNameLst>
                                      </p:cBhvr>
                                      <p:to>
                                        <p:strVal val="visible"/>
                                      </p:to>
                                    </p:set>
                                    <p:animEffect filter="fade" transition="in">
                                      <p:cBhvr>
                                        <p:cTn dur="1000"/>
                                        <p:tgtEl>
                                          <p:spTgt spid="15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0" st="10"/>
                                            </p:txEl>
                                          </p:spTgt>
                                        </p:tgtEl>
                                        <p:attrNameLst>
                                          <p:attrName>style.visibility</p:attrName>
                                        </p:attrNameLst>
                                      </p:cBhvr>
                                      <p:to>
                                        <p:strVal val="visible"/>
                                      </p:to>
                                    </p:set>
                                    <p:animEffect filter="fade" transition="in">
                                      <p:cBhvr>
                                        <p:cTn dur="1000"/>
                                        <p:tgtEl>
                                          <p:spTgt spid="15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1" st="11"/>
                                            </p:txEl>
                                          </p:spTgt>
                                        </p:tgtEl>
                                        <p:attrNameLst>
                                          <p:attrName>style.visibility</p:attrName>
                                        </p:attrNameLst>
                                      </p:cBhvr>
                                      <p:to>
                                        <p:strVal val="visible"/>
                                      </p:to>
                                    </p:set>
                                    <p:animEffect filter="fade" transition="in">
                                      <p:cBhvr>
                                        <p:cTn dur="1000"/>
                                        <p:tgtEl>
                                          <p:spTgt spid="15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2" st="12"/>
                                            </p:txEl>
                                          </p:spTgt>
                                        </p:tgtEl>
                                        <p:attrNameLst>
                                          <p:attrName>style.visibility</p:attrName>
                                        </p:attrNameLst>
                                      </p:cBhvr>
                                      <p:to>
                                        <p:strVal val="visible"/>
                                      </p:to>
                                    </p:set>
                                    <p:animEffect filter="fade" transition="in">
                                      <p:cBhvr>
                                        <p:cTn dur="1000"/>
                                        <p:tgtEl>
                                          <p:spTgt spid="15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3" st="13"/>
                                            </p:txEl>
                                          </p:spTgt>
                                        </p:tgtEl>
                                        <p:attrNameLst>
                                          <p:attrName>style.visibility</p:attrName>
                                        </p:attrNameLst>
                                      </p:cBhvr>
                                      <p:to>
                                        <p:strVal val="visible"/>
                                      </p:to>
                                    </p:set>
                                    <p:animEffect filter="fade" transition="in">
                                      <p:cBhvr>
                                        <p:cTn dur="1000"/>
                                        <p:tgtEl>
                                          <p:spTgt spid="15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4" st="14"/>
                                            </p:txEl>
                                          </p:spTgt>
                                        </p:tgtEl>
                                        <p:attrNameLst>
                                          <p:attrName>style.visibility</p:attrName>
                                        </p:attrNameLst>
                                      </p:cBhvr>
                                      <p:to>
                                        <p:strVal val="visible"/>
                                      </p:to>
                                    </p:set>
                                    <p:animEffect filter="fade" transition="in">
                                      <p:cBhvr>
                                        <p:cTn dur="1000"/>
                                        <p:tgtEl>
                                          <p:spTgt spid="15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5" st="15"/>
                                            </p:txEl>
                                          </p:spTgt>
                                        </p:tgtEl>
                                        <p:attrNameLst>
                                          <p:attrName>style.visibility</p:attrName>
                                        </p:attrNameLst>
                                      </p:cBhvr>
                                      <p:to>
                                        <p:strVal val="visible"/>
                                      </p:to>
                                    </p:set>
                                    <p:animEffect filter="fade" transition="in">
                                      <p:cBhvr>
                                        <p:cTn dur="1000"/>
                                        <p:tgtEl>
                                          <p:spTgt spid="15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6" st="16"/>
                                            </p:txEl>
                                          </p:spTgt>
                                        </p:tgtEl>
                                        <p:attrNameLst>
                                          <p:attrName>style.visibility</p:attrName>
                                        </p:attrNameLst>
                                      </p:cBhvr>
                                      <p:to>
                                        <p:strVal val="visible"/>
                                      </p:to>
                                    </p:set>
                                    <p:animEffect filter="fade" transition="in">
                                      <p:cBhvr>
                                        <p:cTn dur="1000"/>
                                        <p:tgtEl>
                                          <p:spTgt spid="15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7" st="17"/>
                                            </p:txEl>
                                          </p:spTgt>
                                        </p:tgtEl>
                                        <p:attrNameLst>
                                          <p:attrName>style.visibility</p:attrName>
                                        </p:attrNameLst>
                                      </p:cBhvr>
                                      <p:to>
                                        <p:strVal val="visible"/>
                                      </p:to>
                                    </p:set>
                                    <p:animEffect filter="fade" transition="in">
                                      <p:cBhvr>
                                        <p:cTn dur="1000"/>
                                        <p:tgtEl>
                                          <p:spTgt spid="154">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1692874" y="488324"/>
            <a:ext cx="6982776" cy="4655174"/>
          </a:xfrm>
          <a:prstGeom prst="rect">
            <a:avLst/>
          </a:prstGeom>
          <a:noFill/>
          <a:ln>
            <a:noFill/>
          </a:ln>
        </p:spPr>
      </p:pic>
      <p:sp>
        <p:nvSpPr>
          <p:cNvPr id="161" name="Shape 161"/>
          <p:cNvSpPr txBox="1"/>
          <p:nvPr/>
        </p:nvSpPr>
        <p:spPr>
          <a:xfrm>
            <a:off x="2620675" y="1488975"/>
            <a:ext cx="5697000" cy="2702100"/>
          </a:xfrm>
          <a:prstGeom prst="rect">
            <a:avLst/>
          </a:prstGeom>
          <a:noFill/>
          <a:ln>
            <a:noFill/>
          </a:ln>
        </p:spPr>
        <p:txBody>
          <a:bodyPr anchorCtr="0" anchor="t" bIns="91425" lIns="91425" rIns="91425" wrap="square" tIns="91425">
            <a:noAutofit/>
          </a:bodyPr>
          <a:lstStyle/>
          <a:p>
            <a:pPr lvl="0">
              <a:spcBef>
                <a:spcPts val="0"/>
              </a:spcBef>
              <a:buNone/>
            </a:pPr>
            <a:r>
              <a:rPr lang="en" sz="9600">
                <a:solidFill>
                  <a:srgbClr val="00FF00"/>
                </a:solidFill>
              </a:rPr>
              <a:t>Questions?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nvSpPr>
        <p:spPr>
          <a:xfrm>
            <a:off x="1217525" y="1005125"/>
            <a:ext cx="7100100" cy="3773700"/>
          </a:xfrm>
          <a:prstGeom prst="rect">
            <a:avLst/>
          </a:prstGeom>
          <a:noFill/>
          <a:ln>
            <a:noFill/>
          </a:ln>
        </p:spPr>
        <p:txBody>
          <a:bodyPr anchorCtr="0" anchor="t" bIns="91425" lIns="91425" rIns="91425" wrap="square" tIns="91425">
            <a:noAutofit/>
          </a:bodyPr>
          <a:lstStyle/>
          <a:p>
            <a:pPr lvl="0">
              <a:spcBef>
                <a:spcPts val="0"/>
              </a:spcBef>
              <a:buNone/>
            </a:pPr>
            <a:r>
              <a:rPr b="1" i="1" lang="en" sz="1800" u="sng">
                <a:latin typeface="Georgia"/>
                <a:ea typeface="Georgia"/>
                <a:cs typeface="Georgia"/>
                <a:sym typeface="Georgia"/>
              </a:rPr>
              <a:t>Question</a:t>
            </a:r>
            <a:r>
              <a:rPr b="1" lang="en" sz="1800">
                <a:latin typeface="Georgia"/>
                <a:ea typeface="Georgia"/>
                <a:cs typeface="Georgia"/>
                <a:sym typeface="Georgia"/>
              </a:rPr>
              <a:t> : Does AWS need to follow the local law in EU regarding the situation that governments need to reveal the data of customers ?</a:t>
            </a:r>
          </a:p>
          <a:p>
            <a:pPr lvl="0">
              <a:spcBef>
                <a:spcPts val="0"/>
              </a:spcBef>
              <a:buNone/>
            </a:pPr>
            <a:r>
              <a:t/>
            </a:r>
            <a:endParaRPr>
              <a:latin typeface="Georgia"/>
              <a:ea typeface="Georgia"/>
              <a:cs typeface="Georgia"/>
              <a:sym typeface="Georgia"/>
            </a:endParaRPr>
          </a:p>
          <a:p>
            <a:pPr lvl="0">
              <a:spcBef>
                <a:spcPts val="0"/>
              </a:spcBef>
              <a:buNone/>
            </a:pPr>
            <a:r>
              <a:rPr i="1" lang="en" u="sng">
                <a:latin typeface="Georgia"/>
                <a:ea typeface="Georgia"/>
                <a:cs typeface="Georgia"/>
                <a:sym typeface="Georgia"/>
              </a:rPr>
              <a:t>Answer</a:t>
            </a:r>
            <a:r>
              <a:rPr lang="en">
                <a:latin typeface="Georgia"/>
                <a:ea typeface="Georgia"/>
                <a:cs typeface="Georgia"/>
                <a:sym typeface="Georgia"/>
              </a:rPr>
              <a:t> : </a:t>
            </a:r>
            <a:r>
              <a:rPr lang="en" sz="1200">
                <a:latin typeface="Georgia"/>
                <a:ea typeface="Georgia"/>
                <a:cs typeface="Georgia"/>
                <a:sym typeface="Georgia"/>
              </a:rPr>
              <a:t>AWS does not disclose customer content unless they are required to do so to comply with the law or a valid and binding order of a governmental or regulatory body. Unless prohibited from doing so or there is clear indication of illegal conduct in connection with the use of Amazon products or services, Amazon notifies customers before disclosing customer content so they can seek protection from disclosure. </a:t>
            </a:r>
          </a:p>
          <a:p>
            <a:pPr lvl="0">
              <a:spcBef>
                <a:spcPts val="0"/>
              </a:spcBef>
              <a:buNone/>
            </a:pPr>
            <a:r>
              <a:t/>
            </a:r>
            <a:endParaRPr>
              <a:latin typeface="Georgia"/>
              <a:ea typeface="Georgia"/>
              <a:cs typeface="Georgia"/>
              <a:sym typeface="Georgia"/>
            </a:endParaRPr>
          </a:p>
          <a:p>
            <a:pPr lvl="0">
              <a:spcBef>
                <a:spcPts val="0"/>
              </a:spcBef>
              <a:buNone/>
            </a:pPr>
            <a:r>
              <a:t/>
            </a:r>
            <a:endParaRPr>
              <a:latin typeface="Georgia"/>
              <a:ea typeface="Georgia"/>
              <a:cs typeface="Georgia"/>
              <a:sym typeface="Georgia"/>
            </a:endParaRPr>
          </a:p>
          <a:p>
            <a:pPr lvl="0">
              <a:spcBef>
                <a:spcPts val="0"/>
              </a:spcBef>
              <a:buNone/>
            </a:pPr>
            <a:r>
              <a:rPr b="1" i="1" lang="en" sz="1800" u="sng">
                <a:latin typeface="Georgia"/>
                <a:ea typeface="Georgia"/>
                <a:cs typeface="Georgia"/>
                <a:sym typeface="Georgia"/>
              </a:rPr>
              <a:t>Question</a:t>
            </a:r>
            <a:r>
              <a:rPr b="1" lang="en" sz="1800">
                <a:latin typeface="Georgia"/>
                <a:ea typeface="Georgia"/>
                <a:cs typeface="Georgia"/>
                <a:sym typeface="Georgia"/>
              </a:rPr>
              <a:t> : How does the user reduce the risk from side channel and convert channel ?</a:t>
            </a:r>
          </a:p>
          <a:p>
            <a:pPr lvl="0">
              <a:spcBef>
                <a:spcPts val="0"/>
              </a:spcBef>
              <a:buNone/>
            </a:pPr>
            <a:r>
              <a:t/>
            </a:r>
            <a:endParaRPr b="1" i="1" u="sng">
              <a:latin typeface="Georgia"/>
              <a:ea typeface="Georgia"/>
              <a:cs typeface="Georgia"/>
              <a:sym typeface="Georgia"/>
            </a:endParaRPr>
          </a:p>
          <a:p>
            <a:pPr lvl="0">
              <a:spcBef>
                <a:spcPts val="0"/>
              </a:spcBef>
              <a:buNone/>
            </a:pPr>
            <a:r>
              <a:rPr i="1" lang="en" sz="1200" u="sng">
                <a:latin typeface="Georgia"/>
                <a:ea typeface="Georgia"/>
                <a:cs typeface="Georgia"/>
                <a:sym typeface="Georgia"/>
              </a:rPr>
              <a:t>Answer</a:t>
            </a:r>
            <a:r>
              <a:rPr lang="en" sz="1200">
                <a:latin typeface="Georgia"/>
                <a:ea typeface="Georgia"/>
                <a:cs typeface="Georgia"/>
                <a:sym typeface="Georgia"/>
              </a:rPr>
              <a:t> :  Dedicated cloud hosting can help the cloud users to isolate their data centers from subverter hacking via those two channels to some extent. </a:t>
            </a:r>
          </a:p>
          <a:p>
            <a:pPr lvl="0">
              <a:spcBef>
                <a:spcPts val="0"/>
              </a:spcBef>
              <a:buNone/>
            </a:pPr>
            <a:r>
              <a:t/>
            </a:r>
            <a:endParaRPr>
              <a:latin typeface="Georgia"/>
              <a:ea typeface="Georgia"/>
              <a:cs typeface="Georgia"/>
              <a:sym typeface="Georgia"/>
            </a:endParaRPr>
          </a:p>
          <a:p>
            <a:pPr lvl="0" rtl="0">
              <a:spcBef>
                <a:spcPts val="0"/>
              </a:spcBef>
              <a:buNone/>
            </a:pPr>
            <a:r>
              <a:rPr lang="en">
                <a:latin typeface="Georgia"/>
                <a:ea typeface="Georgia"/>
                <a:cs typeface="Georgia"/>
                <a:sym typeface="Georgia"/>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nvSpPr>
        <p:spPr>
          <a:xfrm>
            <a:off x="1150050" y="465650"/>
            <a:ext cx="5820900" cy="3873600"/>
          </a:xfrm>
          <a:prstGeom prst="rect">
            <a:avLst/>
          </a:prstGeom>
          <a:noFill/>
          <a:ln>
            <a:noFill/>
          </a:ln>
        </p:spPr>
        <p:txBody>
          <a:bodyPr anchorCtr="0" anchor="t" bIns="91425" lIns="91425" rIns="91425" wrap="square" tIns="91425">
            <a:noAutofit/>
          </a:bodyPr>
          <a:lstStyle/>
          <a:p>
            <a:pPr lvl="0" rtl="0">
              <a:spcBef>
                <a:spcPts val="0"/>
              </a:spcBef>
              <a:buNone/>
            </a:pPr>
            <a:r>
              <a:rPr b="1" lang="en" sz="2400">
                <a:latin typeface="Georgia"/>
                <a:ea typeface="Georgia"/>
                <a:cs typeface="Georgia"/>
                <a:sym typeface="Georgia"/>
              </a:rPr>
              <a:t>Introduction</a:t>
            </a:r>
          </a:p>
          <a:p>
            <a:pPr lvl="0" rtl="0">
              <a:spcBef>
                <a:spcPts val="0"/>
              </a:spcBef>
              <a:buNone/>
            </a:pPr>
            <a:r>
              <a:t/>
            </a:r>
            <a:endParaRPr sz="1800">
              <a:latin typeface="Georgia"/>
              <a:ea typeface="Georgia"/>
              <a:cs typeface="Georgia"/>
              <a:sym typeface="Georgia"/>
            </a:endParaRPr>
          </a:p>
          <a:p>
            <a:pPr lvl="0" rtl="0">
              <a:spcBef>
                <a:spcPts val="0"/>
              </a:spcBef>
              <a:buNone/>
            </a:pPr>
            <a:r>
              <a:t/>
            </a:r>
            <a:endParaRPr sz="1800">
              <a:latin typeface="Georgia"/>
              <a:ea typeface="Georgia"/>
              <a:cs typeface="Georgia"/>
              <a:sym typeface="Georgia"/>
            </a:endParaRPr>
          </a:p>
          <a:p>
            <a:pPr indent="-304800" lvl="0" marL="457200" rtl="0">
              <a:lnSpc>
                <a:spcPct val="150000"/>
              </a:lnSpc>
              <a:spcBef>
                <a:spcPts val="0"/>
              </a:spcBef>
              <a:buSzPct val="100000"/>
              <a:buFont typeface="Georgia"/>
              <a:buChar char="●"/>
            </a:pPr>
            <a:r>
              <a:rPr lang="en" sz="1200">
                <a:latin typeface="Georgia"/>
                <a:ea typeface="Georgia"/>
                <a:cs typeface="Georgia"/>
                <a:sym typeface="Georgia"/>
              </a:rPr>
              <a:t>Brief description of cloud computing security issues.</a:t>
            </a:r>
          </a:p>
          <a:p>
            <a:pPr lvl="0" rtl="0">
              <a:lnSpc>
                <a:spcPct val="150000"/>
              </a:lnSpc>
              <a:spcBef>
                <a:spcPts val="0"/>
              </a:spcBef>
              <a:buNone/>
            </a:pPr>
            <a:r>
              <a:t/>
            </a:r>
            <a:endParaRPr sz="1200">
              <a:latin typeface="Georgia"/>
              <a:ea typeface="Georgia"/>
              <a:cs typeface="Georgia"/>
              <a:sym typeface="Georgia"/>
            </a:endParaRPr>
          </a:p>
          <a:p>
            <a:pPr indent="-304800" lvl="0" marL="457200" rtl="0">
              <a:lnSpc>
                <a:spcPct val="150000"/>
              </a:lnSpc>
              <a:spcBef>
                <a:spcPts val="0"/>
              </a:spcBef>
              <a:buSzPct val="100000"/>
              <a:buFont typeface="Georgia"/>
              <a:buChar char="●"/>
            </a:pPr>
            <a:r>
              <a:rPr lang="en" sz="1200">
                <a:latin typeface="Georgia"/>
                <a:ea typeface="Georgia"/>
                <a:cs typeface="Georgia"/>
                <a:sym typeface="Georgia"/>
              </a:rPr>
              <a:t>Motivations of writing this cloud computing security article.</a:t>
            </a:r>
          </a:p>
          <a:p>
            <a:pPr lvl="0" rtl="0">
              <a:lnSpc>
                <a:spcPct val="150000"/>
              </a:lnSpc>
              <a:spcBef>
                <a:spcPts val="0"/>
              </a:spcBef>
              <a:buNone/>
            </a:pPr>
            <a:r>
              <a:t/>
            </a:r>
            <a:endParaRPr sz="1200">
              <a:latin typeface="Georgia"/>
              <a:ea typeface="Georgia"/>
              <a:cs typeface="Georgia"/>
              <a:sym typeface="Georgia"/>
            </a:endParaRPr>
          </a:p>
          <a:p>
            <a:pPr indent="-304800" lvl="0" marL="457200" rtl="0">
              <a:lnSpc>
                <a:spcPct val="150000"/>
              </a:lnSpc>
              <a:spcBef>
                <a:spcPts val="0"/>
              </a:spcBef>
              <a:buSzPct val="100000"/>
              <a:buFont typeface="Georgia"/>
              <a:buChar char="●"/>
            </a:pPr>
            <a:r>
              <a:rPr lang="en" sz="1200">
                <a:latin typeface="Georgia"/>
                <a:ea typeface="Georgia"/>
                <a:cs typeface="Georgia"/>
                <a:sym typeface="Georgia"/>
              </a:rPr>
              <a:t>Related work based on the cloud computing security topic.</a:t>
            </a:r>
          </a:p>
          <a:p>
            <a:pPr lvl="0" rtl="0">
              <a:lnSpc>
                <a:spcPct val="150000"/>
              </a:lnSpc>
              <a:spcBef>
                <a:spcPts val="0"/>
              </a:spcBef>
              <a:buNone/>
            </a:pPr>
            <a:r>
              <a:t/>
            </a:r>
            <a:endParaRPr sz="1200">
              <a:latin typeface="Georgia"/>
              <a:ea typeface="Georgia"/>
              <a:cs typeface="Georgia"/>
              <a:sym typeface="Georgia"/>
            </a:endParaRPr>
          </a:p>
          <a:p>
            <a:pPr indent="-304800" lvl="0" marL="457200" rtl="0">
              <a:lnSpc>
                <a:spcPct val="150000"/>
              </a:lnSpc>
              <a:spcBef>
                <a:spcPts val="0"/>
              </a:spcBef>
              <a:buSzPct val="100000"/>
              <a:buFont typeface="Georgia"/>
              <a:buChar char="●"/>
            </a:pPr>
            <a:r>
              <a:rPr lang="en" sz="1200">
                <a:latin typeface="Georgia"/>
                <a:ea typeface="Georgia"/>
                <a:cs typeface="Georgia"/>
                <a:sym typeface="Georgia"/>
              </a:rPr>
              <a:t>Four Important points which have been mentioned in cloud computing security article.</a:t>
            </a:r>
          </a:p>
          <a:p>
            <a:pPr lvl="0" rtl="0">
              <a:lnSpc>
                <a:spcPct val="150000"/>
              </a:lnSpc>
              <a:spcBef>
                <a:spcPts val="0"/>
              </a:spcBef>
              <a:buNone/>
            </a:pPr>
            <a:r>
              <a:t/>
            </a:r>
            <a:endParaRPr sz="1200">
              <a:latin typeface="Georgia"/>
              <a:ea typeface="Georgia"/>
              <a:cs typeface="Georgia"/>
              <a:sym typeface="Georgia"/>
            </a:endParaRPr>
          </a:p>
          <a:p>
            <a:pPr indent="-304800" lvl="0" marL="457200" rtl="0">
              <a:lnSpc>
                <a:spcPct val="150000"/>
              </a:lnSpc>
              <a:spcBef>
                <a:spcPts val="0"/>
              </a:spcBef>
              <a:buSzPct val="100000"/>
              <a:buFont typeface="Georgia"/>
              <a:buChar char="●"/>
            </a:pPr>
            <a:r>
              <a:rPr lang="en" sz="1200">
                <a:latin typeface="Georgia"/>
                <a:ea typeface="Georgia"/>
                <a:cs typeface="Georgia"/>
                <a:sym typeface="Georgia"/>
              </a:rPr>
              <a:t>Future work based on this topic.</a:t>
            </a:r>
          </a:p>
          <a:p>
            <a:pPr lvl="0" rtl="0">
              <a:spcBef>
                <a:spcPts val="0"/>
              </a:spcBef>
              <a:buNone/>
            </a:pPr>
            <a:r>
              <a:t/>
            </a:r>
            <a:endParaRPr/>
          </a:p>
        </p:txBody>
      </p:sp>
      <p:pic>
        <p:nvPicPr>
          <p:cNvPr id="95" name="Shape 95"/>
          <p:cNvPicPr preferRelativeResize="0"/>
          <p:nvPr/>
        </p:nvPicPr>
        <p:blipFill>
          <a:blip r:embed="rId3">
            <a:alphaModFix/>
          </a:blip>
          <a:stretch>
            <a:fillRect/>
          </a:stretch>
        </p:blipFill>
        <p:spPr>
          <a:xfrm>
            <a:off x="6652074" y="0"/>
            <a:ext cx="2491923" cy="16612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0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000"/>
                                        <p:tgtEl>
                                          <p:spTgt spid="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animEffect filter="fade" transition="in">
                                      <p:cBhvr>
                                        <p:cTn dur="1000"/>
                                        <p:tgtEl>
                                          <p:spTgt spid="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7" st="7"/>
                                            </p:txEl>
                                          </p:spTgt>
                                        </p:tgtEl>
                                        <p:attrNameLst>
                                          <p:attrName>style.visibility</p:attrName>
                                        </p:attrNameLst>
                                      </p:cBhvr>
                                      <p:to>
                                        <p:strVal val="visible"/>
                                      </p:to>
                                    </p:set>
                                    <p:animEffect filter="fade" transition="in">
                                      <p:cBhvr>
                                        <p:cTn dur="1000"/>
                                        <p:tgtEl>
                                          <p:spTgt spid="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8" st="8"/>
                                            </p:txEl>
                                          </p:spTgt>
                                        </p:tgtEl>
                                        <p:attrNameLst>
                                          <p:attrName>style.visibility</p:attrName>
                                        </p:attrNameLst>
                                      </p:cBhvr>
                                      <p:to>
                                        <p:strVal val="visible"/>
                                      </p:to>
                                    </p:set>
                                    <p:animEffect filter="fade" transition="in">
                                      <p:cBhvr>
                                        <p:cTn dur="1000"/>
                                        <p:tgtEl>
                                          <p:spTgt spid="9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9" st="9"/>
                                            </p:txEl>
                                          </p:spTgt>
                                        </p:tgtEl>
                                        <p:attrNameLst>
                                          <p:attrName>style.visibility</p:attrName>
                                        </p:attrNameLst>
                                      </p:cBhvr>
                                      <p:to>
                                        <p:strVal val="visible"/>
                                      </p:to>
                                    </p:set>
                                    <p:animEffect filter="fade" transition="in">
                                      <p:cBhvr>
                                        <p:cTn dur="1000"/>
                                        <p:tgtEl>
                                          <p:spTgt spid="9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0" st="10"/>
                                            </p:txEl>
                                          </p:spTgt>
                                        </p:tgtEl>
                                        <p:attrNameLst>
                                          <p:attrName>style.visibility</p:attrName>
                                        </p:attrNameLst>
                                      </p:cBhvr>
                                      <p:to>
                                        <p:strVal val="visible"/>
                                      </p:to>
                                    </p:set>
                                    <p:animEffect filter="fade" transition="in">
                                      <p:cBhvr>
                                        <p:cTn dur="1000"/>
                                        <p:tgtEl>
                                          <p:spTgt spid="9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1" st="11"/>
                                            </p:txEl>
                                          </p:spTgt>
                                        </p:tgtEl>
                                        <p:attrNameLst>
                                          <p:attrName>style.visibility</p:attrName>
                                        </p:attrNameLst>
                                      </p:cBhvr>
                                      <p:to>
                                        <p:strVal val="visible"/>
                                      </p:to>
                                    </p:set>
                                    <p:animEffect filter="fade" transition="in">
                                      <p:cBhvr>
                                        <p:cTn dur="1000"/>
                                        <p:tgtEl>
                                          <p:spTgt spid="9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2" st="12"/>
                                            </p:txEl>
                                          </p:spTgt>
                                        </p:tgtEl>
                                        <p:attrNameLst>
                                          <p:attrName>style.visibility</p:attrName>
                                        </p:attrNameLst>
                                      </p:cBhvr>
                                      <p:to>
                                        <p:strVal val="visible"/>
                                      </p:to>
                                    </p:set>
                                    <p:animEffect filter="fade" transition="in">
                                      <p:cBhvr>
                                        <p:cTn dur="1000"/>
                                        <p:tgtEl>
                                          <p:spTgt spid="94">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nvSpPr>
        <p:spPr>
          <a:xfrm>
            <a:off x="1150050" y="465650"/>
            <a:ext cx="5820900" cy="4149300"/>
          </a:xfrm>
          <a:prstGeom prst="rect">
            <a:avLst/>
          </a:prstGeom>
          <a:noFill/>
          <a:ln>
            <a:noFill/>
          </a:ln>
        </p:spPr>
        <p:txBody>
          <a:bodyPr anchorCtr="0" anchor="t" bIns="91425" lIns="91425" rIns="91425" wrap="square" tIns="91425">
            <a:noAutofit/>
          </a:bodyPr>
          <a:lstStyle/>
          <a:p>
            <a:pPr lvl="0" rtl="0">
              <a:spcBef>
                <a:spcPts val="0"/>
              </a:spcBef>
              <a:buNone/>
            </a:pPr>
            <a:r>
              <a:rPr b="1" lang="en" sz="1800">
                <a:latin typeface="Georgia"/>
                <a:ea typeface="Georgia"/>
                <a:cs typeface="Georgia"/>
                <a:sym typeface="Georgia"/>
              </a:rPr>
              <a:t>Main idea of industry paper: Cloud Computing security</a:t>
            </a:r>
          </a:p>
          <a:p>
            <a:pPr lvl="0" rtl="0">
              <a:spcBef>
                <a:spcPts val="0"/>
              </a:spcBef>
              <a:buNone/>
            </a:pPr>
            <a:r>
              <a:t/>
            </a:r>
            <a:endParaRPr sz="1200">
              <a:latin typeface="Georgia"/>
              <a:ea typeface="Georgia"/>
              <a:cs typeface="Georgia"/>
              <a:sym typeface="Georgia"/>
            </a:endParaRPr>
          </a:p>
          <a:p>
            <a:pPr indent="-304800" lvl="0" marL="457200" rtl="0">
              <a:lnSpc>
                <a:spcPct val="150000"/>
              </a:lnSpc>
              <a:spcBef>
                <a:spcPts val="0"/>
              </a:spcBef>
              <a:buSzPct val="100000"/>
              <a:buFont typeface="Georgia"/>
              <a:buChar char="●"/>
            </a:pPr>
            <a:r>
              <a:rPr lang="en" sz="1200">
                <a:latin typeface="Georgia"/>
                <a:ea typeface="Georgia"/>
                <a:cs typeface="Georgia"/>
                <a:sym typeface="Georgia"/>
              </a:rPr>
              <a:t>In this work we strive to frame the full space of cloud-computing security issues, attempting to separate justified concerns from possible over-reactions. Mutual auditability</a:t>
            </a:r>
          </a:p>
          <a:p>
            <a:pPr lvl="0" rtl="0">
              <a:lnSpc>
                <a:spcPct val="150000"/>
              </a:lnSpc>
              <a:spcBef>
                <a:spcPts val="0"/>
              </a:spcBef>
              <a:buNone/>
            </a:pPr>
            <a:r>
              <a:t/>
            </a:r>
            <a:endParaRPr sz="1200">
              <a:latin typeface="Georgia"/>
              <a:ea typeface="Georgia"/>
              <a:cs typeface="Georgia"/>
              <a:sym typeface="Georgia"/>
            </a:endParaRPr>
          </a:p>
          <a:p>
            <a:pPr indent="-304800" lvl="0" marL="457200" rtl="0">
              <a:lnSpc>
                <a:spcPct val="150000"/>
              </a:lnSpc>
              <a:spcBef>
                <a:spcPts val="0"/>
              </a:spcBef>
              <a:buSzPct val="100000"/>
              <a:buFont typeface="Georgia"/>
              <a:buChar char="●"/>
            </a:pPr>
            <a:r>
              <a:rPr lang="en" sz="1200">
                <a:latin typeface="Georgia"/>
                <a:ea typeface="Georgia"/>
                <a:cs typeface="Georgia"/>
                <a:sym typeface="Georgia"/>
              </a:rPr>
              <a:t>We argue that few cloud computing security issues are fundamentally new or fundamentally intractable.Most of the computing security issues are old or tractable </a:t>
            </a:r>
          </a:p>
          <a:p>
            <a:pPr lvl="0" rtl="0">
              <a:lnSpc>
                <a:spcPct val="150000"/>
              </a:lnSpc>
              <a:spcBef>
                <a:spcPts val="0"/>
              </a:spcBef>
              <a:buNone/>
            </a:pPr>
            <a:r>
              <a:t/>
            </a:r>
            <a:endParaRPr sz="1200">
              <a:latin typeface="Georgia"/>
              <a:ea typeface="Georgia"/>
              <a:cs typeface="Georgia"/>
              <a:sym typeface="Georgia"/>
            </a:endParaRPr>
          </a:p>
          <a:p>
            <a:pPr indent="-304800" lvl="0" marL="457200" rtl="0">
              <a:lnSpc>
                <a:spcPct val="150000"/>
              </a:lnSpc>
              <a:spcBef>
                <a:spcPts val="0"/>
              </a:spcBef>
              <a:buSzPct val="100000"/>
              <a:buFont typeface="Georgia"/>
              <a:buChar char="●"/>
            </a:pPr>
            <a:r>
              <a:rPr lang="en" sz="1200">
                <a:latin typeface="Georgia"/>
                <a:ea typeface="Georgia"/>
                <a:cs typeface="Georgia"/>
                <a:sym typeface="Georgia"/>
              </a:rPr>
              <a:t>we argue that two facets are to some degree new and fundamental to cloud computing: the complexities of multi-party trust considerations, and the ensuing need for mutual auditability. Complexities of multi party trust consideration</a:t>
            </a:r>
          </a:p>
          <a:p>
            <a:pPr lvl="0" rtl="0">
              <a:spcBef>
                <a:spcPts val="0"/>
              </a:spcBef>
              <a:buNone/>
            </a:pPr>
            <a:r>
              <a:t/>
            </a:r>
            <a:endParaRPr/>
          </a:p>
        </p:txBody>
      </p:sp>
      <p:pic>
        <p:nvPicPr>
          <p:cNvPr id="101" name="Shape 101"/>
          <p:cNvPicPr preferRelativeResize="0"/>
          <p:nvPr/>
        </p:nvPicPr>
        <p:blipFill>
          <a:blip r:embed="rId3">
            <a:alphaModFix/>
          </a:blip>
          <a:stretch>
            <a:fillRect/>
          </a:stretch>
        </p:blipFill>
        <p:spPr>
          <a:xfrm>
            <a:off x="6896575" y="0"/>
            <a:ext cx="2247424" cy="9832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000"/>
                                        <p:tgtEl>
                                          <p:spTgt spid="1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1000"/>
                                        <p:tgtEl>
                                          <p:spTgt spid="1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animEffect filter="fade" transition="in">
                                      <p:cBhvr>
                                        <p:cTn dur="1000"/>
                                        <p:tgtEl>
                                          <p:spTgt spid="10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nvSpPr>
        <p:spPr>
          <a:xfrm>
            <a:off x="1150050" y="465650"/>
            <a:ext cx="5820900" cy="3873600"/>
          </a:xfrm>
          <a:prstGeom prst="rect">
            <a:avLst/>
          </a:prstGeom>
          <a:noFill/>
          <a:ln>
            <a:noFill/>
          </a:ln>
        </p:spPr>
        <p:txBody>
          <a:bodyPr anchorCtr="0" anchor="t" bIns="91425" lIns="91425" rIns="91425" wrap="square" tIns="91425">
            <a:noAutofit/>
          </a:bodyPr>
          <a:lstStyle/>
          <a:p>
            <a:pPr lvl="0">
              <a:spcBef>
                <a:spcPts val="0"/>
              </a:spcBef>
              <a:buNone/>
            </a:pPr>
            <a:r>
              <a:rPr b="1" lang="en" sz="2400">
                <a:latin typeface="Georgia"/>
                <a:ea typeface="Georgia"/>
                <a:cs typeface="Georgia"/>
                <a:sym typeface="Georgia"/>
              </a:rPr>
              <a:t>Motivation</a:t>
            </a:r>
          </a:p>
          <a:p>
            <a:pPr lvl="0" rtl="0">
              <a:spcBef>
                <a:spcPts val="0"/>
              </a:spcBef>
              <a:buNone/>
            </a:pPr>
            <a:r>
              <a:t/>
            </a:r>
            <a:endParaRPr sz="1800">
              <a:latin typeface="Georgia"/>
              <a:ea typeface="Georgia"/>
              <a:cs typeface="Georgia"/>
              <a:sym typeface="Georgia"/>
            </a:endParaRPr>
          </a:p>
          <a:p>
            <a:pPr indent="-304800" lvl="0" marL="457200" rtl="0">
              <a:lnSpc>
                <a:spcPct val="100000"/>
              </a:lnSpc>
              <a:spcBef>
                <a:spcPts val="0"/>
              </a:spcBef>
              <a:buSzPct val="100000"/>
              <a:buFont typeface="Georgia"/>
              <a:buChar char="●"/>
            </a:pPr>
            <a:r>
              <a:rPr lang="en" sz="1200">
                <a:latin typeface="Georgia"/>
                <a:ea typeface="Georgia"/>
                <a:cs typeface="Georgia"/>
                <a:sym typeface="Georgia"/>
              </a:rPr>
              <a:t>Security becomes the most significant barrier to faster and more widespread popularity of cloud computing</a:t>
            </a:r>
          </a:p>
          <a:p>
            <a:pPr lvl="0" rtl="0">
              <a:lnSpc>
                <a:spcPct val="100000"/>
              </a:lnSpc>
              <a:spcBef>
                <a:spcPts val="0"/>
              </a:spcBef>
              <a:buNone/>
            </a:pPr>
            <a:r>
              <a:t/>
            </a:r>
            <a:endParaRPr sz="1200">
              <a:latin typeface="Georgia"/>
              <a:ea typeface="Georgia"/>
              <a:cs typeface="Georgia"/>
              <a:sym typeface="Georgia"/>
            </a:endParaRPr>
          </a:p>
          <a:p>
            <a:pPr indent="-304800" lvl="0" marL="457200" rtl="0">
              <a:lnSpc>
                <a:spcPct val="100000"/>
              </a:lnSpc>
              <a:spcBef>
                <a:spcPts val="0"/>
              </a:spcBef>
              <a:buSzPct val="100000"/>
              <a:buFont typeface="Georgia"/>
              <a:buChar char="●"/>
            </a:pPr>
            <a:r>
              <a:rPr lang="en" sz="1200">
                <a:latin typeface="Georgia"/>
                <a:ea typeface="Georgia"/>
                <a:cs typeface="Georgia"/>
                <a:sym typeface="Georgia"/>
              </a:rPr>
              <a:t>The ambiguousness of the term “cloud computing”</a:t>
            </a:r>
          </a:p>
          <a:p>
            <a:pPr lvl="0" rtl="0">
              <a:lnSpc>
                <a:spcPct val="100000"/>
              </a:lnSpc>
              <a:spcBef>
                <a:spcPts val="0"/>
              </a:spcBef>
              <a:buNone/>
            </a:pPr>
            <a:r>
              <a:t/>
            </a:r>
            <a:endParaRPr sz="1200">
              <a:latin typeface="Georgia"/>
              <a:ea typeface="Georgia"/>
              <a:cs typeface="Georgia"/>
              <a:sym typeface="Georgia"/>
            </a:endParaRPr>
          </a:p>
          <a:p>
            <a:pPr indent="-304800" lvl="0" marL="457200" rtl="0">
              <a:lnSpc>
                <a:spcPct val="100000"/>
              </a:lnSpc>
              <a:spcBef>
                <a:spcPts val="0"/>
              </a:spcBef>
              <a:buSzPct val="100000"/>
              <a:buFont typeface="Georgia"/>
              <a:buChar char="●"/>
            </a:pPr>
            <a:r>
              <a:rPr lang="en" sz="1200">
                <a:latin typeface="Georgia"/>
                <a:ea typeface="Georgia"/>
                <a:cs typeface="Georgia"/>
                <a:sym typeface="Georgia"/>
              </a:rPr>
              <a:t>Sort out what is new in security issue in a broader vision </a:t>
            </a:r>
          </a:p>
          <a:p>
            <a:pPr lvl="0" rtl="0">
              <a:spcBef>
                <a:spcPts val="0"/>
              </a:spcBef>
              <a:buNone/>
            </a:pPr>
            <a:r>
              <a:t/>
            </a:r>
            <a:endParaRPr/>
          </a:p>
        </p:txBody>
      </p:sp>
      <p:pic>
        <p:nvPicPr>
          <p:cNvPr id="107" name="Shape 107"/>
          <p:cNvPicPr preferRelativeResize="0"/>
          <p:nvPr/>
        </p:nvPicPr>
        <p:blipFill>
          <a:blip r:embed="rId3">
            <a:alphaModFix/>
          </a:blip>
          <a:stretch>
            <a:fillRect/>
          </a:stretch>
        </p:blipFill>
        <p:spPr>
          <a:xfrm>
            <a:off x="1424150" y="2429599"/>
            <a:ext cx="4992950" cy="1825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nvSpPr>
        <p:spPr>
          <a:xfrm>
            <a:off x="976700" y="463525"/>
            <a:ext cx="6266400" cy="3798300"/>
          </a:xfrm>
          <a:prstGeom prst="rect">
            <a:avLst/>
          </a:prstGeom>
          <a:noFill/>
          <a:ln>
            <a:noFill/>
          </a:ln>
        </p:spPr>
        <p:txBody>
          <a:bodyPr anchorCtr="0" anchor="t" bIns="91425" lIns="91425" rIns="91425" wrap="square" tIns="91425">
            <a:noAutofit/>
          </a:bodyPr>
          <a:lstStyle/>
          <a:p>
            <a:pPr lvl="0">
              <a:spcBef>
                <a:spcPts val="0"/>
              </a:spcBef>
              <a:buNone/>
            </a:pPr>
            <a:r>
              <a:rPr b="1" lang="en" sz="2400">
                <a:latin typeface="Georgia"/>
                <a:ea typeface="Georgia"/>
                <a:cs typeface="Georgia"/>
                <a:sym typeface="Georgia"/>
              </a:rPr>
              <a:t>Related work</a:t>
            </a:r>
          </a:p>
          <a:p>
            <a:pPr lvl="0">
              <a:spcBef>
                <a:spcPts val="0"/>
              </a:spcBef>
              <a:buNone/>
            </a:pPr>
            <a:r>
              <a:t/>
            </a:r>
            <a:endParaRPr sz="18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Phishing , downtime, data loss, password weakness ,host running botnets are not new</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Academia area like ACM cloud computing Security workshop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The black hat community makes the cloud platform as their crimes scene.  </a:t>
            </a: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rPr lang="en"/>
              <a:t> </a:t>
            </a:r>
          </a:p>
          <a:p>
            <a:pPr lvl="0" rtl="0">
              <a:spcBef>
                <a:spcPts val="0"/>
              </a:spcBef>
              <a:buNone/>
            </a:pPr>
            <a:r>
              <a:t/>
            </a:r>
            <a:endParaRPr/>
          </a:p>
        </p:txBody>
      </p:sp>
      <p:pic>
        <p:nvPicPr>
          <p:cNvPr id="113" name="Shape 113"/>
          <p:cNvPicPr preferRelativeResize="0"/>
          <p:nvPr/>
        </p:nvPicPr>
        <p:blipFill>
          <a:blip r:embed="rId3">
            <a:alphaModFix/>
          </a:blip>
          <a:stretch>
            <a:fillRect/>
          </a:stretch>
        </p:blipFill>
        <p:spPr>
          <a:xfrm>
            <a:off x="1253875" y="2525325"/>
            <a:ext cx="5164550" cy="160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1000"/>
                                        <p:tgtEl>
                                          <p:spTgt spid="1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Effect filter="fade" transition="in">
                                      <p:cBhvr>
                                        <p:cTn dur="1000"/>
                                        <p:tgtEl>
                                          <p:spTgt spid="1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9" st="9"/>
                                            </p:txEl>
                                          </p:spTgt>
                                        </p:tgtEl>
                                        <p:attrNameLst>
                                          <p:attrName>style.visibility</p:attrName>
                                        </p:attrNameLst>
                                      </p:cBhvr>
                                      <p:to>
                                        <p:strVal val="visible"/>
                                      </p:to>
                                    </p:set>
                                    <p:animEffect filter="fade" transition="in">
                                      <p:cBhvr>
                                        <p:cTn dur="1000"/>
                                        <p:tgtEl>
                                          <p:spTgt spid="11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nvSpPr>
        <p:spPr>
          <a:xfrm>
            <a:off x="221700" y="624875"/>
            <a:ext cx="8635200" cy="3882000"/>
          </a:xfrm>
          <a:prstGeom prst="rect">
            <a:avLst/>
          </a:prstGeom>
          <a:noFill/>
          <a:ln>
            <a:noFill/>
          </a:ln>
        </p:spPr>
        <p:txBody>
          <a:bodyPr anchorCtr="0" anchor="t" bIns="91425" lIns="91425" rIns="91425" wrap="square" tIns="91425">
            <a:noAutofit/>
          </a:bodyPr>
          <a:lstStyle/>
          <a:p>
            <a:pPr lvl="0">
              <a:spcBef>
                <a:spcPts val="0"/>
              </a:spcBef>
              <a:buNone/>
            </a:pPr>
            <a:r>
              <a:rPr b="1" lang="en" sz="2400">
                <a:latin typeface="Georgia"/>
                <a:ea typeface="Georgia"/>
                <a:cs typeface="Georgia"/>
                <a:sym typeface="Georgia"/>
              </a:rPr>
              <a:t>Point one: Distracted by definition </a:t>
            </a:r>
          </a:p>
          <a:p>
            <a:pPr lvl="0">
              <a:spcBef>
                <a:spcPts val="0"/>
              </a:spcBef>
              <a:buNone/>
            </a:pPr>
            <a:r>
              <a:t/>
            </a:r>
            <a:endParaRPr sz="1800"/>
          </a:p>
          <a:p>
            <a:pPr lvl="0">
              <a:spcBef>
                <a:spcPts val="0"/>
              </a:spcBef>
              <a:buNone/>
            </a:pPr>
            <a:r>
              <a:t/>
            </a:r>
            <a:endParaRPr sz="1800">
              <a:latin typeface="Georgia"/>
              <a:ea typeface="Georgia"/>
              <a:cs typeface="Georgia"/>
              <a:sym typeface="Georgia"/>
            </a:endParaRPr>
          </a:p>
          <a:p>
            <a:pPr indent="-304800" lvl="0" marL="457200">
              <a:spcBef>
                <a:spcPts val="0"/>
              </a:spcBef>
              <a:buSzPct val="100000"/>
              <a:buFont typeface="Georgia"/>
              <a:buChar char="●"/>
            </a:pPr>
            <a:r>
              <a:rPr lang="en" sz="1200">
                <a:latin typeface="Georgia"/>
                <a:ea typeface="Georgia"/>
                <a:cs typeface="Georgia"/>
                <a:sym typeface="Georgia"/>
              </a:rPr>
              <a:t>The term of cloud computing keep changing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Key features including the illusion and no up front </a:t>
            </a:r>
            <a:r>
              <a:rPr lang="en" sz="1200">
                <a:latin typeface="Georgia"/>
                <a:ea typeface="Georgia"/>
                <a:cs typeface="Georgia"/>
                <a:sym typeface="Georgia"/>
              </a:rPr>
              <a:t>commitment</a:t>
            </a:r>
            <a:r>
              <a:rPr lang="en" sz="1200">
                <a:latin typeface="Georgia"/>
                <a:ea typeface="Georgia"/>
                <a:cs typeface="Georgia"/>
                <a:sym typeface="Georgia"/>
              </a:rPr>
              <a:t> and pay as you go.</a:t>
            </a:r>
          </a:p>
          <a:p>
            <a:pPr lvl="0" rtl="0">
              <a:spcBef>
                <a:spcPts val="0"/>
              </a:spcBef>
              <a:buNone/>
            </a:pPr>
            <a:r>
              <a:rPr lang="en" sz="1200">
                <a:latin typeface="Georgia"/>
                <a:ea typeface="Georgia"/>
                <a:cs typeface="Georgia"/>
                <a:sym typeface="Georgia"/>
              </a:rPr>
              <a:t> </a:t>
            </a:r>
          </a:p>
          <a:p>
            <a:pPr indent="-304800" lvl="0" marL="457200" rtl="0">
              <a:spcBef>
                <a:spcPts val="0"/>
              </a:spcBef>
              <a:buSzPct val="100000"/>
              <a:buFont typeface="Georgia"/>
              <a:buChar char="●"/>
            </a:pPr>
            <a:r>
              <a:rPr lang="en" sz="1200">
                <a:latin typeface="Georgia"/>
                <a:ea typeface="Georgia"/>
                <a:cs typeface="Georgia"/>
                <a:sym typeface="Georgia"/>
              </a:rPr>
              <a:t>NIST definition which is the spirit of this paper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SaaS VS PaaS VS IaaS</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Public clouds VS community clouds VS private clouds VS hybrid clouds </a:t>
            </a: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rPr lang="en"/>
              <a:t> </a:t>
            </a:r>
          </a:p>
          <a:p>
            <a:pPr lvl="0" rtl="0">
              <a:spcBef>
                <a:spcPts val="0"/>
              </a:spcBef>
              <a:buNone/>
            </a:pPr>
            <a:r>
              <a:t/>
            </a:r>
            <a:endParaRPr/>
          </a:p>
        </p:txBody>
      </p:sp>
      <p:pic>
        <p:nvPicPr>
          <p:cNvPr id="119" name="Shape 119"/>
          <p:cNvPicPr preferRelativeResize="0"/>
          <p:nvPr/>
        </p:nvPicPr>
        <p:blipFill>
          <a:blip r:embed="rId3">
            <a:alphaModFix/>
          </a:blip>
          <a:stretch>
            <a:fillRect/>
          </a:stretch>
        </p:blipFill>
        <p:spPr>
          <a:xfrm>
            <a:off x="6691099" y="1399600"/>
            <a:ext cx="2012049" cy="202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0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1000"/>
                                        <p:tgtEl>
                                          <p:spTgt spid="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1000"/>
                                        <p:tgtEl>
                                          <p:spTgt spid="1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1000"/>
                                        <p:tgtEl>
                                          <p:spTgt spid="1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Effect filter="fade" transition="in">
                                      <p:cBhvr>
                                        <p:cTn dur="1000"/>
                                        <p:tgtEl>
                                          <p:spTgt spid="1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animEffect filter="fade" transition="in">
                                      <p:cBhvr>
                                        <p:cTn dur="1000"/>
                                        <p:tgtEl>
                                          <p:spTgt spid="11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0" st="10"/>
                                            </p:txEl>
                                          </p:spTgt>
                                        </p:tgtEl>
                                        <p:attrNameLst>
                                          <p:attrName>style.visibility</p:attrName>
                                        </p:attrNameLst>
                                      </p:cBhvr>
                                      <p:to>
                                        <p:strVal val="visible"/>
                                      </p:to>
                                    </p:set>
                                    <p:animEffect filter="fade" transition="in">
                                      <p:cBhvr>
                                        <p:cTn dur="1000"/>
                                        <p:tgtEl>
                                          <p:spTgt spid="11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1" st="11"/>
                                            </p:txEl>
                                          </p:spTgt>
                                        </p:tgtEl>
                                        <p:attrNameLst>
                                          <p:attrName>style.visibility</p:attrName>
                                        </p:attrNameLst>
                                      </p:cBhvr>
                                      <p:to>
                                        <p:strVal val="visible"/>
                                      </p:to>
                                    </p:set>
                                    <p:animEffect filter="fade" transition="in">
                                      <p:cBhvr>
                                        <p:cTn dur="1000"/>
                                        <p:tgtEl>
                                          <p:spTgt spid="11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2" st="12"/>
                                            </p:txEl>
                                          </p:spTgt>
                                        </p:tgtEl>
                                        <p:attrNameLst>
                                          <p:attrName>style.visibility</p:attrName>
                                        </p:attrNameLst>
                                      </p:cBhvr>
                                      <p:to>
                                        <p:strVal val="visible"/>
                                      </p:to>
                                    </p:set>
                                    <p:animEffect filter="fade" transition="in">
                                      <p:cBhvr>
                                        <p:cTn dur="1000"/>
                                        <p:tgtEl>
                                          <p:spTgt spid="11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3" st="13"/>
                                            </p:txEl>
                                          </p:spTgt>
                                        </p:tgtEl>
                                        <p:attrNameLst>
                                          <p:attrName>style.visibility</p:attrName>
                                        </p:attrNameLst>
                                      </p:cBhvr>
                                      <p:to>
                                        <p:strVal val="visible"/>
                                      </p:to>
                                    </p:set>
                                    <p:animEffect filter="fade" transition="in">
                                      <p:cBhvr>
                                        <p:cTn dur="1000"/>
                                        <p:tgtEl>
                                          <p:spTgt spid="11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4" st="14"/>
                                            </p:txEl>
                                          </p:spTgt>
                                        </p:tgtEl>
                                        <p:attrNameLst>
                                          <p:attrName>style.visibility</p:attrName>
                                        </p:attrNameLst>
                                      </p:cBhvr>
                                      <p:to>
                                        <p:strVal val="visible"/>
                                      </p:to>
                                    </p:set>
                                    <p:animEffect filter="fade" transition="in">
                                      <p:cBhvr>
                                        <p:cTn dur="1000"/>
                                        <p:tgtEl>
                                          <p:spTgt spid="11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5" st="15"/>
                                            </p:txEl>
                                          </p:spTgt>
                                        </p:tgtEl>
                                        <p:attrNameLst>
                                          <p:attrName>style.visibility</p:attrName>
                                        </p:attrNameLst>
                                      </p:cBhvr>
                                      <p:to>
                                        <p:strVal val="visible"/>
                                      </p:to>
                                    </p:set>
                                    <p:animEffect filter="fade" transition="in">
                                      <p:cBhvr>
                                        <p:cTn dur="1000"/>
                                        <p:tgtEl>
                                          <p:spTgt spid="11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6" st="16"/>
                                            </p:txEl>
                                          </p:spTgt>
                                        </p:tgtEl>
                                        <p:attrNameLst>
                                          <p:attrName>style.visibility</p:attrName>
                                        </p:attrNameLst>
                                      </p:cBhvr>
                                      <p:to>
                                        <p:strVal val="visible"/>
                                      </p:to>
                                    </p:set>
                                    <p:animEffect filter="fade" transition="in">
                                      <p:cBhvr>
                                        <p:cTn dur="1000"/>
                                        <p:tgtEl>
                                          <p:spTgt spid="118">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nvSpPr>
        <p:spPr>
          <a:xfrm>
            <a:off x="1185325" y="458600"/>
            <a:ext cx="5820900" cy="2349600"/>
          </a:xfrm>
          <a:prstGeom prst="rect">
            <a:avLst/>
          </a:prstGeom>
          <a:noFill/>
          <a:ln>
            <a:noFill/>
          </a:ln>
        </p:spPr>
        <p:txBody>
          <a:bodyPr anchorCtr="0" anchor="t" bIns="91425" lIns="91425" rIns="91425" wrap="square" tIns="91425">
            <a:noAutofit/>
          </a:bodyPr>
          <a:lstStyle/>
          <a:p>
            <a:pPr lvl="0">
              <a:spcBef>
                <a:spcPts val="0"/>
              </a:spcBef>
              <a:buNone/>
            </a:pPr>
            <a:r>
              <a:rPr b="1" lang="en" sz="2400">
                <a:latin typeface="Georgia"/>
                <a:ea typeface="Georgia"/>
                <a:cs typeface="Georgia"/>
                <a:sym typeface="Georgia"/>
              </a:rPr>
              <a:t>Point two : New assessment  </a:t>
            </a:r>
          </a:p>
          <a:p>
            <a:pPr lv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Cloud computing is more trustworthy than botnets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Vulnerabilities like Shared resource environment and unexpected side </a:t>
            </a:r>
            <a:br>
              <a:rPr lang="en" sz="1200">
                <a:latin typeface="Georgia"/>
                <a:ea typeface="Georgia"/>
                <a:cs typeface="Georgia"/>
                <a:sym typeface="Georgia"/>
              </a:rPr>
            </a:br>
            <a:r>
              <a:rPr lang="en" sz="1200">
                <a:latin typeface="Georgia"/>
                <a:ea typeface="Georgia"/>
                <a:cs typeface="Georgia"/>
                <a:sym typeface="Georgia"/>
              </a:rPr>
              <a:t>channels and covert channels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Fate-sharing consequences</a:t>
            </a:r>
          </a:p>
          <a:p>
            <a:pPr lvl="0">
              <a:spcBef>
                <a:spcPts val="0"/>
              </a:spcBef>
              <a:buNone/>
            </a:pPr>
            <a:r>
              <a:t/>
            </a:r>
            <a:endParaRPr>
              <a:solidFill>
                <a:schemeClr val="lt2"/>
              </a:solidFill>
            </a:endParaRPr>
          </a:p>
          <a:p>
            <a:pPr lvl="0" rtl="0">
              <a:spcBef>
                <a:spcPts val="0"/>
              </a:spcBef>
              <a:buNone/>
            </a:pPr>
            <a:r>
              <a:rPr lang="en">
                <a:solidFill>
                  <a:schemeClr val="lt2"/>
                </a:solidFill>
              </a:rPr>
              <a:t>	</a:t>
            </a:r>
          </a:p>
          <a:p>
            <a:pPr lvl="0" rtl="0">
              <a:spcBef>
                <a:spcPts val="0"/>
              </a:spcBef>
              <a:buNone/>
            </a:pPr>
            <a:r>
              <a:t/>
            </a:r>
            <a:endParaRPr>
              <a:solidFill>
                <a:schemeClr val="lt2"/>
              </a:solidFill>
            </a:endParaRPr>
          </a:p>
          <a:p>
            <a:pPr lvl="0" rtl="0">
              <a:spcBef>
                <a:spcPts val="0"/>
              </a:spcBef>
              <a:buNone/>
            </a:pPr>
            <a:r>
              <a:t/>
            </a:r>
            <a:endParaRPr>
              <a:solidFill>
                <a:schemeClr val="lt2"/>
              </a:solidFill>
            </a:endParaRPr>
          </a:p>
          <a:p>
            <a:pPr lvl="0" rtl="0">
              <a:spcBef>
                <a:spcPts val="0"/>
              </a:spcBef>
              <a:buNone/>
            </a:pPr>
            <a:r>
              <a:t/>
            </a:r>
            <a:endParaRPr>
              <a:solidFill>
                <a:schemeClr val="lt2"/>
              </a:solidFill>
            </a:endParaRPr>
          </a:p>
          <a:p>
            <a:pPr lvl="0" rtl="0">
              <a:spcBef>
                <a:spcPts val="0"/>
              </a:spcBef>
              <a:buNone/>
            </a:pPr>
            <a:r>
              <a:rPr lang="en"/>
              <a:t> </a:t>
            </a:r>
          </a:p>
          <a:p>
            <a:pPr lvl="0" rtl="0">
              <a:spcBef>
                <a:spcPts val="0"/>
              </a:spcBef>
              <a:buNone/>
            </a:pPr>
            <a:r>
              <a:t/>
            </a:r>
            <a:endParaRPr/>
          </a:p>
        </p:txBody>
      </p:sp>
      <p:pic>
        <p:nvPicPr>
          <p:cNvPr id="125" name="Shape 125"/>
          <p:cNvPicPr preferRelativeResize="0"/>
          <p:nvPr/>
        </p:nvPicPr>
        <p:blipFill>
          <a:blip r:embed="rId3">
            <a:alphaModFix/>
          </a:blip>
          <a:stretch>
            <a:fillRect/>
          </a:stretch>
        </p:blipFill>
        <p:spPr>
          <a:xfrm>
            <a:off x="1633600" y="3218675"/>
            <a:ext cx="6266872" cy="192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1000"/>
                                        <p:tgtEl>
                                          <p:spTgt spid="1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1000"/>
                                        <p:tgtEl>
                                          <p:spTgt spid="1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animEffect filter="fade" transition="in">
                                      <p:cBhvr>
                                        <p:cTn dur="1000"/>
                                        <p:tgtEl>
                                          <p:spTgt spid="12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8" st="8"/>
                                            </p:txEl>
                                          </p:spTgt>
                                        </p:tgtEl>
                                        <p:attrNameLst>
                                          <p:attrName>style.visibility</p:attrName>
                                        </p:attrNameLst>
                                      </p:cBhvr>
                                      <p:to>
                                        <p:strVal val="visible"/>
                                      </p:to>
                                    </p:set>
                                    <p:animEffect filter="fade" transition="in">
                                      <p:cBhvr>
                                        <p:cTn dur="1000"/>
                                        <p:tgtEl>
                                          <p:spTgt spid="12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9" st="9"/>
                                            </p:txEl>
                                          </p:spTgt>
                                        </p:tgtEl>
                                        <p:attrNameLst>
                                          <p:attrName>style.visibility</p:attrName>
                                        </p:attrNameLst>
                                      </p:cBhvr>
                                      <p:to>
                                        <p:strVal val="visible"/>
                                      </p:to>
                                    </p:set>
                                    <p:animEffect filter="fade" transition="in">
                                      <p:cBhvr>
                                        <p:cTn dur="1000"/>
                                        <p:tgtEl>
                                          <p:spTgt spid="12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0" st="10"/>
                                            </p:txEl>
                                          </p:spTgt>
                                        </p:tgtEl>
                                        <p:attrNameLst>
                                          <p:attrName>style.visibility</p:attrName>
                                        </p:attrNameLst>
                                      </p:cBhvr>
                                      <p:to>
                                        <p:strVal val="visible"/>
                                      </p:to>
                                    </p:set>
                                    <p:animEffect filter="fade" transition="in">
                                      <p:cBhvr>
                                        <p:cTn dur="1000"/>
                                        <p:tgtEl>
                                          <p:spTgt spid="12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1" st="11"/>
                                            </p:txEl>
                                          </p:spTgt>
                                        </p:tgtEl>
                                        <p:attrNameLst>
                                          <p:attrName>style.visibility</p:attrName>
                                        </p:attrNameLst>
                                      </p:cBhvr>
                                      <p:to>
                                        <p:strVal val="visible"/>
                                      </p:to>
                                    </p:set>
                                    <p:animEffect filter="fade" transition="in">
                                      <p:cBhvr>
                                        <p:cTn dur="1000"/>
                                        <p:tgtEl>
                                          <p:spTgt spid="12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2" st="12"/>
                                            </p:txEl>
                                          </p:spTgt>
                                        </p:tgtEl>
                                        <p:attrNameLst>
                                          <p:attrName>style.visibility</p:attrName>
                                        </p:attrNameLst>
                                      </p:cBhvr>
                                      <p:to>
                                        <p:strVal val="visible"/>
                                      </p:to>
                                    </p:set>
                                    <p:animEffect filter="fade" transition="in">
                                      <p:cBhvr>
                                        <p:cTn dur="1000"/>
                                        <p:tgtEl>
                                          <p:spTgt spid="12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3" st="13"/>
                                            </p:txEl>
                                          </p:spTgt>
                                        </p:tgtEl>
                                        <p:attrNameLst>
                                          <p:attrName>style.visibility</p:attrName>
                                        </p:attrNameLst>
                                      </p:cBhvr>
                                      <p:to>
                                        <p:strVal val="visible"/>
                                      </p:to>
                                    </p:set>
                                    <p:animEffect filter="fade" transition="in">
                                      <p:cBhvr>
                                        <p:cTn dur="1000"/>
                                        <p:tgtEl>
                                          <p:spTgt spid="12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nvSpPr>
        <p:spPr>
          <a:xfrm>
            <a:off x="439575" y="398425"/>
            <a:ext cx="7959600" cy="3953100"/>
          </a:xfrm>
          <a:prstGeom prst="rect">
            <a:avLst/>
          </a:prstGeom>
          <a:noFill/>
          <a:ln>
            <a:noFill/>
          </a:ln>
        </p:spPr>
        <p:txBody>
          <a:bodyPr anchorCtr="0" anchor="t" bIns="91425" lIns="91425" rIns="91425" wrap="square" tIns="91425">
            <a:noAutofit/>
          </a:bodyPr>
          <a:lstStyle/>
          <a:p>
            <a:pPr lvl="0" rtl="0">
              <a:spcBef>
                <a:spcPts val="0"/>
              </a:spcBef>
              <a:buNone/>
            </a:pPr>
            <a:r>
              <a:rPr b="1" lang="en" sz="2400">
                <a:latin typeface="Georgia"/>
                <a:ea typeface="Georgia"/>
                <a:cs typeface="Georgia"/>
                <a:sym typeface="Georgia"/>
              </a:rPr>
              <a:t>Point three: Novelties in the cloud threat model</a:t>
            </a:r>
          </a:p>
          <a:p>
            <a:pPr lvl="0">
              <a:spcBef>
                <a:spcPts val="0"/>
              </a:spcBef>
              <a:buNone/>
            </a:pPr>
            <a:r>
              <a:t/>
            </a:r>
            <a:endParaRPr sz="1800">
              <a:latin typeface="Georgia"/>
              <a:ea typeface="Georgia"/>
              <a:cs typeface="Georgia"/>
              <a:sym typeface="Georgia"/>
            </a:endParaRPr>
          </a:p>
          <a:p>
            <a:pPr lvl="0" rtl="0">
              <a:spcBef>
                <a:spcPts val="0"/>
              </a:spcBef>
              <a:buNone/>
            </a:pPr>
            <a:r>
              <a:t/>
            </a:r>
            <a:endParaRPr sz="18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Protection of the activity pattern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Business reputation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Longer trust chain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Subverters among participants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Business competitors sharing the same cloud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Auditability in cloud computing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Char char="●"/>
            </a:pPr>
            <a:r>
              <a:rPr lang="en" sz="1200">
                <a:latin typeface="Georgia"/>
                <a:ea typeface="Georgia"/>
                <a:cs typeface="Georgia"/>
                <a:sym typeface="Georgia"/>
              </a:rPr>
              <a:t>Misunderstanding of the </a:t>
            </a:r>
            <a:r>
              <a:rPr lang="en" sz="1200">
                <a:latin typeface="Georgia"/>
                <a:ea typeface="Georgia"/>
                <a:cs typeface="Georgia"/>
                <a:sym typeface="Georgia"/>
              </a:rPr>
              <a:t>availability</a:t>
            </a:r>
            <a:r>
              <a:rPr lang="en" sz="1200">
                <a:latin typeface="Georgia"/>
                <a:ea typeface="Georgia"/>
                <a:cs typeface="Georgia"/>
                <a:sym typeface="Georgia"/>
              </a:rPr>
              <a:t>   </a:t>
            </a: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rPr lang="en"/>
              <a:t> </a:t>
            </a:r>
          </a:p>
          <a:p>
            <a:pPr lvl="0" rtl="0">
              <a:spcBef>
                <a:spcPts val="0"/>
              </a:spcBef>
              <a:buNone/>
            </a:pPr>
            <a:r>
              <a:t/>
            </a:r>
            <a:endParaRPr/>
          </a:p>
        </p:txBody>
      </p:sp>
      <p:pic>
        <p:nvPicPr>
          <p:cNvPr id="131" name="Shape 131"/>
          <p:cNvPicPr preferRelativeResize="0"/>
          <p:nvPr/>
        </p:nvPicPr>
        <p:blipFill>
          <a:blip r:embed="rId3">
            <a:alphaModFix/>
          </a:blip>
          <a:stretch>
            <a:fillRect/>
          </a:stretch>
        </p:blipFill>
        <p:spPr>
          <a:xfrm>
            <a:off x="5023896" y="1253396"/>
            <a:ext cx="2440599" cy="252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1000"/>
                                        <p:tgtEl>
                                          <p:spTgt spid="1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Effect filter="fade" transition="in">
                                      <p:cBhvr>
                                        <p:cTn dur="1000"/>
                                        <p:tgtEl>
                                          <p:spTgt spid="1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Effect filter="fade" transition="in">
                                      <p:cBhvr>
                                        <p:cTn dur="1000"/>
                                        <p:tgtEl>
                                          <p:spTgt spid="1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animEffect filter="fade" transition="in">
                                      <p:cBhvr>
                                        <p:cTn dur="1000"/>
                                        <p:tgtEl>
                                          <p:spTgt spid="1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9" st="9"/>
                                            </p:txEl>
                                          </p:spTgt>
                                        </p:tgtEl>
                                        <p:attrNameLst>
                                          <p:attrName>style.visibility</p:attrName>
                                        </p:attrNameLst>
                                      </p:cBhvr>
                                      <p:to>
                                        <p:strVal val="visible"/>
                                      </p:to>
                                    </p:set>
                                    <p:animEffect filter="fade" transition="in">
                                      <p:cBhvr>
                                        <p:cTn dur="1000"/>
                                        <p:tgtEl>
                                          <p:spTgt spid="13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0" st="10"/>
                                            </p:txEl>
                                          </p:spTgt>
                                        </p:tgtEl>
                                        <p:attrNameLst>
                                          <p:attrName>style.visibility</p:attrName>
                                        </p:attrNameLst>
                                      </p:cBhvr>
                                      <p:to>
                                        <p:strVal val="visible"/>
                                      </p:to>
                                    </p:set>
                                    <p:animEffect filter="fade" transition="in">
                                      <p:cBhvr>
                                        <p:cTn dur="1000"/>
                                        <p:tgtEl>
                                          <p:spTgt spid="13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1" st="11"/>
                                            </p:txEl>
                                          </p:spTgt>
                                        </p:tgtEl>
                                        <p:attrNameLst>
                                          <p:attrName>style.visibility</p:attrName>
                                        </p:attrNameLst>
                                      </p:cBhvr>
                                      <p:to>
                                        <p:strVal val="visible"/>
                                      </p:to>
                                    </p:set>
                                    <p:animEffect filter="fade" transition="in">
                                      <p:cBhvr>
                                        <p:cTn dur="1000"/>
                                        <p:tgtEl>
                                          <p:spTgt spid="13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2" st="12"/>
                                            </p:txEl>
                                          </p:spTgt>
                                        </p:tgtEl>
                                        <p:attrNameLst>
                                          <p:attrName>style.visibility</p:attrName>
                                        </p:attrNameLst>
                                      </p:cBhvr>
                                      <p:to>
                                        <p:strVal val="visible"/>
                                      </p:to>
                                    </p:set>
                                    <p:animEffect filter="fade" transition="in">
                                      <p:cBhvr>
                                        <p:cTn dur="1000"/>
                                        <p:tgtEl>
                                          <p:spTgt spid="13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3" st="13"/>
                                            </p:txEl>
                                          </p:spTgt>
                                        </p:tgtEl>
                                        <p:attrNameLst>
                                          <p:attrName>style.visibility</p:attrName>
                                        </p:attrNameLst>
                                      </p:cBhvr>
                                      <p:to>
                                        <p:strVal val="visible"/>
                                      </p:to>
                                    </p:set>
                                    <p:animEffect filter="fade" transition="in">
                                      <p:cBhvr>
                                        <p:cTn dur="1000"/>
                                        <p:tgtEl>
                                          <p:spTgt spid="13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4" st="14"/>
                                            </p:txEl>
                                          </p:spTgt>
                                        </p:tgtEl>
                                        <p:attrNameLst>
                                          <p:attrName>style.visibility</p:attrName>
                                        </p:attrNameLst>
                                      </p:cBhvr>
                                      <p:to>
                                        <p:strVal val="visible"/>
                                      </p:to>
                                    </p:set>
                                    <p:animEffect filter="fade" transition="in">
                                      <p:cBhvr>
                                        <p:cTn dur="1000"/>
                                        <p:tgtEl>
                                          <p:spTgt spid="13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5" st="15"/>
                                            </p:txEl>
                                          </p:spTgt>
                                        </p:tgtEl>
                                        <p:attrNameLst>
                                          <p:attrName>style.visibility</p:attrName>
                                        </p:attrNameLst>
                                      </p:cBhvr>
                                      <p:to>
                                        <p:strVal val="visible"/>
                                      </p:to>
                                    </p:set>
                                    <p:animEffect filter="fade" transition="in">
                                      <p:cBhvr>
                                        <p:cTn dur="1000"/>
                                        <p:tgtEl>
                                          <p:spTgt spid="13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6" st="16"/>
                                            </p:txEl>
                                          </p:spTgt>
                                        </p:tgtEl>
                                        <p:attrNameLst>
                                          <p:attrName>style.visibility</p:attrName>
                                        </p:attrNameLst>
                                      </p:cBhvr>
                                      <p:to>
                                        <p:strVal val="visible"/>
                                      </p:to>
                                    </p:set>
                                    <p:animEffect filter="fade" transition="in">
                                      <p:cBhvr>
                                        <p:cTn dur="1000"/>
                                        <p:tgtEl>
                                          <p:spTgt spid="130">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7" st="17"/>
                                            </p:txEl>
                                          </p:spTgt>
                                        </p:tgtEl>
                                        <p:attrNameLst>
                                          <p:attrName>style.visibility</p:attrName>
                                        </p:attrNameLst>
                                      </p:cBhvr>
                                      <p:to>
                                        <p:strVal val="visible"/>
                                      </p:to>
                                    </p:set>
                                    <p:animEffect filter="fade" transition="in">
                                      <p:cBhvr>
                                        <p:cTn dur="1000"/>
                                        <p:tgtEl>
                                          <p:spTgt spid="130">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8" st="18"/>
                                            </p:txEl>
                                          </p:spTgt>
                                        </p:tgtEl>
                                        <p:attrNameLst>
                                          <p:attrName>style.visibility</p:attrName>
                                        </p:attrNameLst>
                                      </p:cBhvr>
                                      <p:to>
                                        <p:strVal val="visible"/>
                                      </p:to>
                                    </p:set>
                                    <p:animEffect filter="fade" transition="in">
                                      <p:cBhvr>
                                        <p:cTn dur="1000"/>
                                        <p:tgtEl>
                                          <p:spTgt spid="130">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9" st="19"/>
                                            </p:txEl>
                                          </p:spTgt>
                                        </p:tgtEl>
                                        <p:attrNameLst>
                                          <p:attrName>style.visibility</p:attrName>
                                        </p:attrNameLst>
                                      </p:cBhvr>
                                      <p:to>
                                        <p:strVal val="visible"/>
                                      </p:to>
                                    </p:set>
                                    <p:animEffect filter="fade" transition="in">
                                      <p:cBhvr>
                                        <p:cTn dur="1000"/>
                                        <p:tgtEl>
                                          <p:spTgt spid="130">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0" st="20"/>
                                            </p:txEl>
                                          </p:spTgt>
                                        </p:tgtEl>
                                        <p:attrNameLst>
                                          <p:attrName>style.visibility</p:attrName>
                                        </p:attrNameLst>
                                      </p:cBhvr>
                                      <p:to>
                                        <p:strVal val="visible"/>
                                      </p:to>
                                    </p:set>
                                    <p:animEffect filter="fade" transition="in">
                                      <p:cBhvr>
                                        <p:cTn dur="1000"/>
                                        <p:tgtEl>
                                          <p:spTgt spid="130">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nvSpPr>
        <p:spPr>
          <a:xfrm>
            <a:off x="1185325" y="458600"/>
            <a:ext cx="7331100" cy="3774900"/>
          </a:xfrm>
          <a:prstGeom prst="rect">
            <a:avLst/>
          </a:prstGeom>
          <a:noFill/>
          <a:ln>
            <a:noFill/>
          </a:ln>
        </p:spPr>
        <p:txBody>
          <a:bodyPr anchorCtr="0" anchor="t" bIns="91425" lIns="91425" rIns="91425" wrap="square" tIns="91425">
            <a:noAutofit/>
          </a:bodyPr>
          <a:lstStyle/>
          <a:p>
            <a:pPr lvl="0" rtl="0">
              <a:spcBef>
                <a:spcPts val="0"/>
              </a:spcBef>
              <a:buNone/>
            </a:pPr>
            <a:r>
              <a:rPr b="1" lang="en" sz="2400">
                <a:latin typeface="Georgia"/>
                <a:ea typeface="Georgia"/>
                <a:cs typeface="Georgia"/>
                <a:sym typeface="Georgia"/>
              </a:rPr>
              <a:t>Point four: Already seen  </a:t>
            </a:r>
            <a:r>
              <a:rPr lang="en" sz="2400">
                <a:latin typeface="Georgia"/>
                <a:ea typeface="Georgia"/>
                <a:cs typeface="Georgia"/>
                <a:sym typeface="Georgia"/>
              </a:rPr>
              <a:t> </a:t>
            </a:r>
          </a:p>
          <a:p>
            <a:pPr lvl="0" rtl="0">
              <a:spcBef>
                <a:spcPts val="0"/>
              </a:spcBef>
              <a:buNone/>
            </a:pPr>
            <a:r>
              <a:t/>
            </a:r>
            <a:endParaRPr sz="1800">
              <a:latin typeface="Georgia"/>
              <a:ea typeface="Georgia"/>
              <a:cs typeface="Georgia"/>
              <a:sym typeface="Georgia"/>
            </a:endParaRPr>
          </a:p>
          <a:p>
            <a:pPr lvl="0" rtl="0">
              <a:spcBef>
                <a:spcPts val="0"/>
              </a:spcBef>
              <a:buNone/>
            </a:pPr>
            <a:r>
              <a:rPr lang="en">
                <a:latin typeface="Georgia"/>
                <a:ea typeface="Georgia"/>
                <a:cs typeface="Georgia"/>
                <a:sym typeface="Georgia"/>
              </a:rPr>
              <a:t>         4.1 </a:t>
            </a:r>
            <a:r>
              <a:rPr b="1" lang="en">
                <a:latin typeface="Georgia"/>
                <a:ea typeface="Georgia"/>
                <a:cs typeface="Georgia"/>
                <a:sym typeface="Georgia"/>
              </a:rPr>
              <a:t>Multics (1969-2016)</a:t>
            </a:r>
          </a:p>
          <a:p>
            <a:pPr lvl="0" rtl="0">
              <a:spcBef>
                <a:spcPts val="0"/>
              </a:spcBef>
              <a:buNone/>
            </a:pPr>
            <a:r>
              <a:t/>
            </a:r>
            <a:endParaRPr sz="18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Introduce the Concept of the computing utility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Based on the permission instead of exclusion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Open design for mechanism with protection key secret </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Least privilege</a:t>
            </a:r>
          </a:p>
          <a:p>
            <a:pPr lvl="0" rtl="0">
              <a:spcBef>
                <a:spcPts val="0"/>
              </a:spcBef>
              <a:buNone/>
            </a:pPr>
            <a:r>
              <a:t/>
            </a:r>
            <a:endParaRPr sz="1200">
              <a:latin typeface="Georgia"/>
              <a:ea typeface="Georgia"/>
              <a:cs typeface="Georgia"/>
              <a:sym typeface="Georgia"/>
            </a:endParaRPr>
          </a:p>
          <a:p>
            <a:pPr indent="-304800" lvl="0" marL="457200" rtl="0">
              <a:spcBef>
                <a:spcPts val="0"/>
              </a:spcBef>
              <a:buSzPct val="100000"/>
              <a:buFont typeface="Georgia"/>
              <a:buChar char="●"/>
            </a:pPr>
            <a:r>
              <a:rPr lang="en" sz="1200">
                <a:latin typeface="Georgia"/>
                <a:ea typeface="Georgia"/>
                <a:cs typeface="Georgia"/>
                <a:sym typeface="Georgia"/>
              </a:rPr>
              <a:t>Human usability </a:t>
            </a: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t/>
            </a:r>
            <a:endParaRPr sz="1800">
              <a:latin typeface="Century Gothic"/>
              <a:ea typeface="Century Gothic"/>
              <a:cs typeface="Century Gothic"/>
              <a:sym typeface="Century Gothic"/>
            </a:endParaRPr>
          </a:p>
          <a:p>
            <a:pPr lvl="0" rtl="0">
              <a:spcBef>
                <a:spcPts val="0"/>
              </a:spcBef>
              <a:buNone/>
            </a:pPr>
            <a:r>
              <a:rPr lang="en"/>
              <a:t> </a:t>
            </a:r>
          </a:p>
          <a:p>
            <a:pPr lvl="0" rtl="0">
              <a:spcBef>
                <a:spcPts val="0"/>
              </a:spcBef>
              <a:buNone/>
            </a:pPr>
            <a:r>
              <a:t/>
            </a:r>
            <a:endParaRPr/>
          </a:p>
        </p:txBody>
      </p:sp>
      <p:pic>
        <p:nvPicPr>
          <p:cNvPr id="137" name="Shape 137"/>
          <p:cNvPicPr preferRelativeResize="0"/>
          <p:nvPr/>
        </p:nvPicPr>
        <p:blipFill>
          <a:blip r:embed="rId3">
            <a:alphaModFix/>
          </a:blip>
          <a:stretch>
            <a:fillRect/>
          </a:stretch>
        </p:blipFill>
        <p:spPr>
          <a:xfrm>
            <a:off x="6086375" y="1586725"/>
            <a:ext cx="1832975" cy="17582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0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1000"/>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1000"/>
                                        <p:tgtEl>
                                          <p:spTgt spid="1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Effect filter="fade" transition="in">
                                      <p:cBhvr>
                                        <p:cTn dur="1000"/>
                                        <p:tgtEl>
                                          <p:spTgt spid="1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animEffect filter="fade" transition="in">
                                      <p:cBhvr>
                                        <p:cTn dur="1000"/>
                                        <p:tgtEl>
                                          <p:spTgt spid="1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7" st="7"/>
                                            </p:txEl>
                                          </p:spTgt>
                                        </p:tgtEl>
                                        <p:attrNameLst>
                                          <p:attrName>style.visibility</p:attrName>
                                        </p:attrNameLst>
                                      </p:cBhvr>
                                      <p:to>
                                        <p:strVal val="visible"/>
                                      </p:to>
                                    </p:set>
                                    <p:animEffect filter="fade" transition="in">
                                      <p:cBhvr>
                                        <p:cTn dur="1000"/>
                                        <p:tgtEl>
                                          <p:spTgt spid="1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8" st="8"/>
                                            </p:txEl>
                                          </p:spTgt>
                                        </p:tgtEl>
                                        <p:attrNameLst>
                                          <p:attrName>style.visibility</p:attrName>
                                        </p:attrNameLst>
                                      </p:cBhvr>
                                      <p:to>
                                        <p:strVal val="visible"/>
                                      </p:to>
                                    </p:set>
                                    <p:animEffect filter="fade" transition="in">
                                      <p:cBhvr>
                                        <p:cTn dur="1000"/>
                                        <p:tgtEl>
                                          <p:spTgt spid="1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9" st="9"/>
                                            </p:txEl>
                                          </p:spTgt>
                                        </p:tgtEl>
                                        <p:attrNameLst>
                                          <p:attrName>style.visibility</p:attrName>
                                        </p:attrNameLst>
                                      </p:cBhvr>
                                      <p:to>
                                        <p:strVal val="visible"/>
                                      </p:to>
                                    </p:set>
                                    <p:animEffect filter="fade" transition="in">
                                      <p:cBhvr>
                                        <p:cTn dur="1000"/>
                                        <p:tgtEl>
                                          <p:spTgt spid="13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0" st="10"/>
                                            </p:txEl>
                                          </p:spTgt>
                                        </p:tgtEl>
                                        <p:attrNameLst>
                                          <p:attrName>style.visibility</p:attrName>
                                        </p:attrNameLst>
                                      </p:cBhvr>
                                      <p:to>
                                        <p:strVal val="visible"/>
                                      </p:to>
                                    </p:set>
                                    <p:animEffect filter="fade" transition="in">
                                      <p:cBhvr>
                                        <p:cTn dur="1000"/>
                                        <p:tgtEl>
                                          <p:spTgt spid="13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1" st="11"/>
                                            </p:txEl>
                                          </p:spTgt>
                                        </p:tgtEl>
                                        <p:attrNameLst>
                                          <p:attrName>style.visibility</p:attrName>
                                        </p:attrNameLst>
                                      </p:cBhvr>
                                      <p:to>
                                        <p:strVal val="visible"/>
                                      </p:to>
                                    </p:set>
                                    <p:animEffect filter="fade" transition="in">
                                      <p:cBhvr>
                                        <p:cTn dur="1000"/>
                                        <p:tgtEl>
                                          <p:spTgt spid="13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2" st="12"/>
                                            </p:txEl>
                                          </p:spTgt>
                                        </p:tgtEl>
                                        <p:attrNameLst>
                                          <p:attrName>style.visibility</p:attrName>
                                        </p:attrNameLst>
                                      </p:cBhvr>
                                      <p:to>
                                        <p:strVal val="visible"/>
                                      </p:to>
                                    </p:set>
                                    <p:animEffect filter="fade" transition="in">
                                      <p:cBhvr>
                                        <p:cTn dur="1000"/>
                                        <p:tgtEl>
                                          <p:spTgt spid="13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3" st="13"/>
                                            </p:txEl>
                                          </p:spTgt>
                                        </p:tgtEl>
                                        <p:attrNameLst>
                                          <p:attrName>style.visibility</p:attrName>
                                        </p:attrNameLst>
                                      </p:cBhvr>
                                      <p:to>
                                        <p:strVal val="visible"/>
                                      </p:to>
                                    </p:set>
                                    <p:animEffect filter="fade" transition="in">
                                      <p:cBhvr>
                                        <p:cTn dur="1000"/>
                                        <p:tgtEl>
                                          <p:spTgt spid="13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4" st="14"/>
                                            </p:txEl>
                                          </p:spTgt>
                                        </p:tgtEl>
                                        <p:attrNameLst>
                                          <p:attrName>style.visibility</p:attrName>
                                        </p:attrNameLst>
                                      </p:cBhvr>
                                      <p:to>
                                        <p:strVal val="visible"/>
                                      </p:to>
                                    </p:set>
                                    <p:animEffect filter="fade" transition="in">
                                      <p:cBhvr>
                                        <p:cTn dur="1000"/>
                                        <p:tgtEl>
                                          <p:spTgt spid="13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5" st="15"/>
                                            </p:txEl>
                                          </p:spTgt>
                                        </p:tgtEl>
                                        <p:attrNameLst>
                                          <p:attrName>style.visibility</p:attrName>
                                        </p:attrNameLst>
                                      </p:cBhvr>
                                      <p:to>
                                        <p:strVal val="visible"/>
                                      </p:to>
                                    </p:set>
                                    <p:animEffect filter="fade" transition="in">
                                      <p:cBhvr>
                                        <p:cTn dur="1000"/>
                                        <p:tgtEl>
                                          <p:spTgt spid="13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6" st="16"/>
                                            </p:txEl>
                                          </p:spTgt>
                                        </p:tgtEl>
                                        <p:attrNameLst>
                                          <p:attrName>style.visibility</p:attrName>
                                        </p:attrNameLst>
                                      </p:cBhvr>
                                      <p:to>
                                        <p:strVal val="visible"/>
                                      </p:to>
                                    </p:set>
                                    <p:animEffect filter="fade" transition="in">
                                      <p:cBhvr>
                                        <p:cTn dur="1000"/>
                                        <p:tgtEl>
                                          <p:spTgt spid="13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7" st="17"/>
                                            </p:txEl>
                                          </p:spTgt>
                                        </p:tgtEl>
                                        <p:attrNameLst>
                                          <p:attrName>style.visibility</p:attrName>
                                        </p:attrNameLst>
                                      </p:cBhvr>
                                      <p:to>
                                        <p:strVal val="visible"/>
                                      </p:to>
                                    </p:set>
                                    <p:animEffect filter="fade" transition="in">
                                      <p:cBhvr>
                                        <p:cTn dur="1000"/>
                                        <p:tgtEl>
                                          <p:spTgt spid="136">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