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36"/>
  </p:notesMasterIdLst>
  <p:sldIdLst>
    <p:sldId id="256" r:id="rId7"/>
    <p:sldId id="294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49827" autoAdjust="0"/>
  </p:normalViewPr>
  <p:slideViewPr>
    <p:cSldViewPr snapToGrid="0" snapToObjects="1">
      <p:cViewPr varScale="1">
        <p:scale>
          <a:sx n="58" d="100"/>
          <a:sy n="58" d="100"/>
        </p:scale>
        <p:origin x="29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2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23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NZ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23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NZ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23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425AF1F-9F5D-47B3-B0B8-C6E09C401098}" type="slidenum">
              <a:rPr lang="en-NZ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NZ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991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 this chapter we turn our attention specifically to buffer overflow attacks. This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type of attack is one of the most common attacks seen and results from careless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programming in applications. A look at the list of vulnerability advisories from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organizations such as CERT or SANS continue to include a significant number of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buffer overflow  or heap overflow  exploits, including a number of serious, remotely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exploitable vulnerabilities. Similarly, several of the items in the CWE/SANS Top 25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Most Dangerous Software Errors list, Risky Resource Management category, are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buffer overflow variants. These can result in exploits to both operating systems and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common applications, and still comprise the majority of exploits in widely deployed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exploit toolkits [VEEN12]. Yet this type of attack has been known since it was first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widely used by the Morris Internet Worm in 1988, and techniques for preventing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its occurrence are well known and documented. 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E2E0A19-0B87-41F8-9490-432D0EC0F1FB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880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806103D-0456-4077-A265-085D701F7268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 stack buffer overflow occurs when the targeted buffer is located on the stack, usually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as a local variable in a function’s stack frame. This form of attack is also referred to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as stack smashing . Stack buffer overflow attacks have been exploited since first being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seen in the wild in the Morris Internet Worm in 1988. The exploits it used included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 unchecked buffer overflow resulting from the use of the C gets() function in the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fingerd daemon. The publication by Aleph One (Elias Levy) of details of the attack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and how to exploit it [LEVY96] hastened further use of this technique. As indicated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 the chapter introduction, stack buffer overflows are still being widely exploited, as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new vulnerabilities continue to be discovered in widely deployed software.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better understand how buffer overflows work, we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first take a brief digression into the mechanisms used by program functions to manage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their local state on each call. When one function calls another, at the very least it needs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somewhere to save the return address so the called function can return control when it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finishes. Aside from that, it also needs locations to save the parameters to be passed in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the called function and also possibly to save register values that it wishes to continue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using when the called function returns. All of these data are usually saved on the stack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 a structure known as a stack frame . The called function also needs locations to save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its local variables, somewhere different for every call so that it is possible for a function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call itself either directly or indirectly. This is known as a recursive function call.  In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most modern languages, including C, local variables are also stored in the function’s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stack frame. One further piece of information then needed is some means of chaining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these frames together, so that as a function is exiting it can restore the stack frame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for the calling function before transferring control to the return address.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620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BDE077C-662E-4526-A9C6-8AA1A800C9DC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11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1736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17B5295-6A3C-42C4-B6FF-A30888488936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We have seen that finding and exploiting a stack buffer overflow is not that difficult.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large number of exploits over the previous couple of decades clearly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illustrates this. There is consequently a need to defend systems against such attacks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by either preventing them, or at least detecting and aborting such attacks. This section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discusses possible approaches to implementing such protections. These can be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broadly classified into two categories: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• Compile-time defenses, which aim to harden programs to resist attacks in new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• Run-time defenses, which aim to detect and abort attacks in existing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While suitable defenses have been known for a couple of decades, the very large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existing base of vulnerable software and systems hinders their deployment. Hence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interest in run-time defenses, which can be deployed as operating systems and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updates and can provide some protection for existing vulnerable programs. Most of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these techniques are mentioned in [LHCEE03].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Compile-time defenses aim to prevent or detect buffer overflows by instrumenting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programs when they are compiled. The possibilities for doing this range from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choosing a high-level language that does not permit buffer overflows, to encouraging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safe coding standards, using safe standard libraries, or including additional code to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detect corruption of the stack frame.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3567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26B6024-F1AB-4181-96B6-A965F5B2889D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One possibility, as noted earlier, is to write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program using a modern high-level programming language, one that has a strong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notion of variable type and what constitutes permissible operations on them. Such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languages are not vulnerable to buffer overflow attacks because their compilers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include additional code to enforce range checks automatically, removing the need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for the programmer to explicitly code them. The flexibility and safety provided by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these languages does come at a cost in resource use, both at compile time and also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 additional code that must executed at run time to impose checks such as that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on buffer limits. These disadvantages are much less significant than they used to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be, due to the rapid increase in processor performance. Increasingly programs are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being written in these languages and hence should be immune to buffer overflows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 their code (though if they use existing system libraries or run-time execution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environments written in less safe languages, they may still be vulnerable). As we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also noted, the distance from the underlying machine language and architecture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also means that access to some instructions and hardware resources is lost. This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limits their usefulness in writing code, such as device drivers, that must interact with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such resources. For these reasons, there is still likely to be at least some code written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 less safe languages such as C.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8063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FC9552-7587-4D80-B9AB-7B99D109C2ED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If languages such as C are being used, then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programmers need to be aware that their ability to manipulate pointer addresses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and access memory directly comes at a cost. It has been noted that C was designed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as a systems programming language, running on systems that were vastly smaller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and more constrained than we now use. This meant C’s designers placed much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more emphasis on space efficiency and performance considerations than on type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safety. They assumed that programmers would exercise due care in writing code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using these languages and take responsibility for ensuring the safe use of all data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structures and variables.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Unfortunately, as several decades of experience has shown, this has not been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case. This may be seen in large legacy body of potentially unsafe code in the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Linux, UNIX, and Windows operating systems and applications, some of which are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potentially vulnerable to buffer overflows.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 order to harden these systems, the programmer needs to inspect the code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and rewrite any unsafe coding constructs in a safe manner. Given the rapid uptake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buffer overflow exploits, this process has begun in some cases. A good example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is the OpenBSD project, which produces a free, multiplatform 4.4BSD-based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UNIX-like operating system. Among other technology changes, programmers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have undertaken an extensive audit of the existing code base, including the operating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system, standard libraries, and common utilities. This has resulted in what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is widely regarded as one of the safest operating systems in widespread use. The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OpenBSD project claims as of mid-2006 that there has been only one remote hole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discovered in the default install in more than eight years. This is a clearly enviable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record. Microsoft programmers have also undertaken a major project in reviewing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their code base, partly in response to continuing bad publicity over the number of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vulnerabilities, including many buffer overflow issues, that have been found in their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operating systems and applications code. This has clearly been a difficult process,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though they claim that their more recent Vista and Windows operating systems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benefit greatly from this process.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767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With regard to programmers working on code for their own programs,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discipline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required to ensure that buffer overflows are not allowed to occur is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 subset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the various safe programming techniques we discuss in Chapter 11 . </a:t>
            </a:r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Most specifically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, it means a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mindset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that codes not just for success, or for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expected, but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is constantly aware of how things might go wrong, and coding for </a:t>
            </a:r>
            <a:r>
              <a:rPr lang="en-NZ" sz="1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graceful </a:t>
            </a:r>
            <a:r>
              <a:rPr lang="en-NZ" sz="12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failure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,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always doing something sensible when the unexpected occurs. </a:t>
            </a:r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More specifically, in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case of preventing buffer overflows, it means always ensuring that any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code that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writes to a buffer must first check to ensure sufficient space is available. </a:t>
            </a:r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While the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preceding examples in this chapter have emphasized issues with standard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library routines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such as gets(), and with the input and manipulation of string data,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problem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is not confined to these cases. It is quite possible to write explicit code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move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values in an unsafe manner. </a:t>
            </a:r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Figure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10.10a shows an example of an unsafe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byte copy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function.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Why do you think it is unsafe? Question: how big</a:t>
            </a:r>
            <a:r>
              <a:rPr lang="en-NZ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is the array that is the target of the copy? How could you improve the security of this function?</a:t>
            </a:r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This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code copies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len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bytes out of the from array into the to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array starting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at position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pos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and returning the end position. Unfortunately, this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function is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given no information about the actual size of the destination buffer to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and hence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is unable to ensure an overflow does not occur. In this case, the calling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code should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ensure that the value of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size+len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is not larger than the size of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array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. This also illustrates that the input is not necessarily a string; it could just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as easily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be binary data, just carelessly manipulated. </a:t>
            </a:r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Figure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10.10b shows an example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an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unsafe byte input function.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Why do you think it is unsafe? Question: how big</a:t>
            </a:r>
            <a:r>
              <a:rPr lang="en-NZ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is the array that is the target of the copy? How could you improve the security of this function?</a:t>
            </a:r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  <a:ea typeface="+mn-ea"/>
            </a:endParaRPr>
          </a:p>
          <a:p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It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reads the length of binary data expected and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then reads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that number of bytes into the destination buffer. Again the problem is that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this code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is not given any information about the size of the buffer and hence is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unable to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check for possible overflow. These examples emphasize both the need to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always verify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amount of space being used and the fact that problems can occur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both with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plain C code, as well as from calling standard library routines. A further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complexity with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 is caused by array and pointer notations being almost equivalent,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but with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slightly different nuances in use. In particular, the use of pointer arithmetic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and subsequent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dereferencing can result in access beyond the allocated variable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space, but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 a less obvious manner. Considerable care is needed in coding such constructs.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B71DBB3-C170-4A35-9BFC-62E20CE3A34F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15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9947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6E12908-0EB0-4E3C-887A-88228D7E7393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Given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problems that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can occur in C with unsafe array and pointer references, there have been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 number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proposals to augment compilers to automatically insert range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checks on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such references. While this is fairly easy for statically allocated arrays,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handling dynamically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allocated memory is more problematic, because the size information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is not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available at compile time. Handling this requires an extension to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semantics of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 pointer to include bounds information and the use of library routines to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ensure these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values are set correctly. Several such approaches are listed in [LHEE03].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However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, there is generally a performance penalty with the use of such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techniques</a:t>
            </a:r>
            <a:r>
              <a:rPr lang="en-NZ" sz="20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that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may or may not be acceptable. These techniques also require all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programs and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libraries that require these safety features to be recompiled with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modified compiler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. While this can be feasible for a new release of an operating system and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its associated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utilities, there will still likely be problems with third-party applications.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 common concern with C comes from the use of unsafe standard library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routines, especially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some of the string manipulation routines. One approach to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improving the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safety of systems has been to replace these with safer variants. This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can include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provision of new functions, such as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strlcpy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() in the BSD family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systems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, including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OpenBSD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. Using these requires rewriting the source to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conform to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new safer semantics. Alternatively, it involves replacement of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standard string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library with a safer variant.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Libsafe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is a well-known example of this. It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implements the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standard semantics but includes additional checks to ensure that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copy operations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do not extend beyond the local variable space in the stack frame.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So while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it cannot prevent corruption of adjacent local variables, it can prevent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any modification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the old stack frame and return address values, and thus prevent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classic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stack buffer overflow types of attack we examined previously. This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library is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implemented as a dynamic library, arranged to load before the existing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standard libraries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, and can thus provide protection for existing programs without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requiring them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be recompiled, provided they dynamically access the standard library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routines (as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most programs do). The modified library code has been found to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typically be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at least as efficient as the standard libraries, and thus its use is an easy way of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protecting existing programs against some forms of buffer overflow attacks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.</a:t>
            </a:r>
          </a:p>
          <a:p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r>
              <a:rPr lang="en-NZ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Libsafe</a:t>
            </a:r>
            <a:r>
              <a:rPr lang="en-NZ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will terminate the program, what if that was the intention of the attacker?</a:t>
            </a:r>
          </a:p>
          <a:p>
            <a:r>
              <a:rPr lang="en-NZ" sz="12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Libsafe</a:t>
            </a:r>
            <a:r>
              <a:rPr lang="en-NZ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needs to be kept up to date with </a:t>
            </a:r>
            <a:r>
              <a:rPr lang="en-NZ" sz="12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funcitons</a:t>
            </a:r>
            <a:r>
              <a:rPr lang="en-NZ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being protected.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7386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28DA804-F60E-4836-94C9-120B54BC82DE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 effective method for protecting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programs against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classic stack overflow attacks is to instrument the function entry and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exit code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setup and then check its stack frame for any evidence of corruption. If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any modification is found, the program is aborted rather than allowing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attack to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proceed. There are several approaches to providing this protection, which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we discuss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next.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Stackguard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is one of the best known protection mechanisms. It is a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GCC compiler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extension that inserts additional function entry and exit code.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added function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entry code writes a canary value below the old frame pointer address,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before the allocation of space for local variables. The added function exit code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checks that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canary value has not changed before continuing with the usual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function exit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operations of restoring the old frame pointer and transferring control back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the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return address. Any attempt at a classic stack buffer overflow would have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alter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this value in order to change the old frame pointer and return addresses,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and would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thus be detected, resulting in the program being aborted. For this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defense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function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successfully, it is critical that the canary value be unpredictable and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should be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different on different systems. If this were not the case, the attacker would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simply ensure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shellcode included the correct canary value in the required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location. Typically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, a random value is chosen as the canary value on process creation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and saved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as part of the processes state. The code added to the function entry and exit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then use this value.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Cons:</a:t>
            </a:r>
            <a:r>
              <a:rPr lang="en-NZ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There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are some issues with using this approach. First, it requires that all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programs needing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protection be recompiled. Second, because the structure of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stack frame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has changed, it can cause problems with programs, such as debuggers,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which </a:t>
            </a:r>
            <a:r>
              <a:rPr lang="en-NZ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analyze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stack frames. However, the canary technique has been used to recompile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 entire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Linux distribution and provide it with a high level of resistance to stack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overflow attacks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. Similar functionality is available for Windows programs by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compiling them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using Microsoft’s /GS Visual C++ compiler option.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Another variant to protect the stack frame is used by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Stackshield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and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Return Address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Defender (RAD). These are also GCC extensions that include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additional function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entry and exit code. These extensions do not alter the structure of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stack frame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. Instead, on function entry the added code writes a copy of the return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address to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 safe region of memory that would be very difficult to corrupt. On function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exit the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added code checks the return address in the stack frame against the saved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copy and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, if any change is found, aborts the program. Because the format of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stack frame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is unchanged, these extensions are compatible with unmodified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debuggers. Again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, programs must be recompiled to take advantage of these extensions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.</a:t>
            </a:r>
          </a:p>
          <a:p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Cons: Legacy</a:t>
            </a:r>
            <a:r>
              <a:rPr lang="en-NZ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code.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777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BD6F1FB-ACC6-4008-82C1-E02EB25098E7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18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As has been noted, most of the compile-time approaches require recompilation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existing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programs. Hence there is interest in run-time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defenses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that can be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deployed as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operating systems updates to provide some protection for existing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vulnerable programs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. These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defenses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involve changes to the memory management of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virtual address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space of processes. These changes act to either alter the properties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regions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memory, or to make predicting the location of targeted buffers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sufficiently difficult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thwart many types of attacks.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Many of the buffer overflow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attacks, such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as the stack overflow examples in this chapter, involve copying machine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code into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targeted buffer and then transferring execution to it. A possible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defense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is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block the execution of code on the stack, on the assumption that executable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code should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only be found elsewhere in the processes address space.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support this feature efficiently requires support from the processor’s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memory management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unit (MMU) to tag pages of virtual memory as being </a:t>
            </a:r>
            <a:r>
              <a:rPr lang="en-NZ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nonexecutable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. Some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processors, such as the SPARC used by Solaris, have had support for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this for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some time. Enabling its use in Solaris requires a simple kernel parameter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change. Other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processors, such as the x86 family, have not had this support until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recently, with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relatively recent addition of the no-execute bit in its MMU. Extensions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have been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made available to Linux, BSD, and other UNIX-style systems to support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use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this feature. Some indeed are also capable of protecting the heap as well as the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stack, which is also is the target of attacks, as we discuss in Section 10.3 . Support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for enabling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no-execute protection is also included in Windows systems since XP SP2.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Making the stack (and heap)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nonexecutable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provides a high degree of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protection against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many types of buffer overflow attacks for existing programs;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hence the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inclusion of this practice is standard in a number of recent operating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systems releases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. However, one issue is support for programs that do need to place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executable code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on the stack. This can occur, for example, in just-in-time compilers,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such as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is used in the Java Runtime system. Executable code on the stack is also used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implement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nested functions in C (a GCC extension) and also Linux signal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handlers. Special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provisions are needed to support these requirements. Nonetheless, this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is regarded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as one of the best methods for protecting existing programs and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hardening systems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against some attacks.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5330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2D73E0F-AFDE-4E45-80E0-98417E5E02FE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19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Another run-time technique that can be used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thwart attacks involves manipulation of the location of key data structures in a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processes address space. In particular, recall that in order to implement the classic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stack overflow attack, the attacker needs to be able to predict the approximate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location of the targeted buffer. The attacker uses this predicted address to determine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 suitable return address to use in the attack to transfer control to the shellcode. One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technique to greatly increase the difficulty of this prediction is to change the address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at which the stack is located in a random manner for each process. The range of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addresses available on modern processors is large (32 bits), and most programs only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need a small fraction of that. Therefore, moving the stack memory region around by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 megabyte or so has minimal impact on most programs but makes predicting the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targeted buffer’s address almost impossible. This amount of variation is also much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larger than the size of most vulnerable buffers, so there is no chance of having a large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enough NOP sled to handle this range of addresses. Again this provides a degree of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protection for existing programs, and while it cannot stop the attack proceeding, the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 will almost certainly abort due to an invalid memory reference.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Related to this approach is the use of random dynamic memory allocation (for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malloc() and related library routines). As we discuss in Section 10.3 , there is a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class of heap buffer overflow attacks that exploit the expected proximity of successive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memory allocations, or indeed the arrangement of the heap management data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structures. Randomizing the allocation of memory on the heap makes the possibility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predicting the address of targeted buffers extremely difficult, thus thwarting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successful execution of some heap overflow attacks.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Another target of attack is the location of standard library routines. In an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attempt to bypass protections such as nonexecutable stacks, some buffer overflow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variants exploit existing code in standard libraries. These are typically loaded at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same address by the same program. To counter this form of attack, we can use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 security extension that randomizes the order of loading standard libraries by a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 and their virtual memory address locations. This makes the address of any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specific function sufficiently unpredictable as to render the chance of a given attack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correctly predicting its address, very low.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OpenBSD system includes versions of all of these extensions in its technological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support for a secure system.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7940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BDE077C-662E-4526-A9C6-8AA1A800C9DC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04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6D44B95-E0C2-4EE8-B2E1-9BBA378B3356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targeted program need not be a trusted system utility. Another possible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target is a program providing a network service; that is, a network daemon. A common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approach for such programs is listening for connection requests from clients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and then spawning a child process to handle that request. The child process typically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has the network connection mapped to its standard input and output. This means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child program’s code may use the same type of unsafe input or buffer copy code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as we’ve seen already. This was indeed the case with the stack overflow attack used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by the Morris Worm back in 1988. It targeted the use of gets() in the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fingerd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daemon handling requests for the UNIX finger network service (which provided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information on the users on the system).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Yet another possible target is a program, or library code, which handles common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document formats (e.g., the library routines used to decode and display GIF or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JPEG images). In this case, the input is not from a terminal or network connection,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but from the file being decoded and displayed. If such code contains a buffer overflow,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it can be triggered as the file contents are read, with the details encoded in a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specially corrupted image. This attack file would be distributed via e-mail, instant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messaging, or as part of a Web page. Because the attacker is not directly interacting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with the targeted program and system, the shellcode would typically open a network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connection back to a system under the attacker’s control, to return information and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possibly receive additional commands to execute. All of this shows that buffer overflows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can be found in a wide variety of programs, processing a range of different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input, and with a variety of possible responses.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preceding descriptions illustrate how simple shellcode can be developed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and deployed in a stack overflow attack. Apart from just spawning a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commandline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(UNIX or DOS) shell, the attacker might want to create shellcode to perform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somewhat more complex operations, as indicated in the case just discussed. The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Metasploit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Project site includes a range of functionality in the shellcode it can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generate, and the Packet Storm Web site includes a large collection of packaged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shellcode, including code that can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• Set up a listening service to launch a remote shell when connected to.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• Create a reverse shell that connects back to the hacker.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• Use local exploits that establish a shell or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execve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a process.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• Flush firewall rules (such as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IPTables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and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IPChains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) that currently block other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attacks.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• Break out of a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chrooted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(restricted execution) environment, giving full access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the system.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Considerably greater detail on the process of writing shellcode for a variety of platforms,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with a range of possible results, can be found in [ANLE07].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5560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09AD7B4-A5FE-411E-A107-6EA6BCA87CCD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21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 final runtime technique that can be used places </a:t>
            </a:r>
            <a:r>
              <a:rPr lang="en-NZ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guard pages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between critical regions of memory in a processes address space. Again, this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exploits the fact that a process has much more virtual memory available than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it typically needs. Gaps are placed between the ranges of addresses used for each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the components of the address space, as was illustrated in Figure 10.4 . These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gaps, or guard pages, are flagged in the MMU as illegal addresses, and any attempt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access them results in the process being aborted. This can prevent buffer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overflow attacks, typically of global data, which attempt to overwrite adjacent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regions in the processes address space, such as the global offset table, as we discuss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 Section 10.3 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 further extension places guard pages between stack frames or between different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allocations on the heap. This can provide further protection against stack and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heap over flow attacks, but at cost in execution time supporting the large number of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page mappings necessary.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542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FB676A9-50E3-438F-B532-F30A22199D53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22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 the classic stack buffer overflow, the attacker overwrites a buffer located in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local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variable area of a stack frame and then overwrites the saved frame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pointer and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return address. </a:t>
            </a:r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Some defences prevent the return address being overwritten,</a:t>
            </a:r>
            <a:r>
              <a:rPr lang="en-NZ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how do we overcome this?</a:t>
            </a:r>
          </a:p>
          <a:p>
            <a:endParaRPr lang="en-NZ" sz="12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variant on this attack overwrites the buffer and saved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frame pointer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address. The saved frame pointer value is changed to refer to a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location near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top of the overwritten buffer, where a dummy stack frame has been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created with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 return address pointing to the shellcode lower in the buffer.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Following this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change, the current function returns to its calling function as normal, since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its return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address has not been changed. However, that calling function is now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using the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replacement dummy frame, and when it returns, control is transferred to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shellcode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 the overwritten buffer.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This may seem a rather indirect attack, but it could be used when only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 limited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buffer overflow is possible, one that permits a change to the saved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frame pointer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but not the return address. You might recall the example program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shown in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Figure 10.7 only permitted enough additional buffer content to overwrite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frame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pointer but not return address. This example probably could not use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this attack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, because the final trailing NULL, which terminates the string read into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buffer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, would alter either the saved frame pointer or return address in a way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that would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typically thwart the attack. However, there is another category of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stack buffer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overflows known as off-by-one attacks. These can occur in a binary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buffer copy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when the programmer has included code to check the number of bytes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being transferred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, but due to a coding error, allows just one more byte to be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copied than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there is space available. This typically occurs when a conditional test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uses &lt;=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instead of &lt;, or &gt;= instead of &gt; . If the buffer is located immediately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below the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saved frame pointer, then this extra byte could change the first (least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significant byte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on an x86 processor) of this address. While changing one byte might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not seem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much, given that the attacker just wants to alter this address from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real previous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stack frame (just above the current frame in memory) to a new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dummy frame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located in the buffer within a the current frame, the change typically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only needs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be a few tens of bytes. With luck in the addresses being used, a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one-byte change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may be all that is needed. Hence an overflow attack transferring control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shellcode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is possible, even if indirectly.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There are some additional limitations on this attack. In the classic stack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overflow attack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, the attacker only needed to guess an approximate address for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buffer, because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some slack could be taken up in the NOP sled. However, for this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indirect attack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work, the attacker must know the buffer address precisely, as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exact address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the dummy stack frame has to be used when overwriting the old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frame pointer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value. This can significantly reduce the attack’s chance of success.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Another problem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for the attacker occurs after control has returned to the calling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function. Because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function is now using the dummy stack frame, any local variables it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was using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are now invalid, and use of them could cause the program to crash before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this function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finishes and returns into the shellcode. However, this is a risk with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most stack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overwriting attacks.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Defenses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against this type of attack include any of the stack protection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mechanisms to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detect modifications to the stack frame or return address by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function exit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code. Also, using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nonexecutable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stacks blocks the execution of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shellcode, although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this alone would not prevent an indirect variant of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return-to-</a:t>
            </a:r>
            <a:r>
              <a:rPr lang="en-NZ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systemcall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attack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we will consider next. Randomization of the stack in memory and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system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libraries would both act to greatly hinder the ability of the attacker to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guess the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correct addresses to use and hence block successful execution of the attack.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736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00895F0-570B-4FEA-9CD7-44B4FBCBEE33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23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Given the introduction of non-executable stacks as a defense against buffer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overflows, attackers have turned to a variant attack in which the return address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is changed to jump to existing code on the system. You may recall we noted this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as an option when we examined the basics of a stack overflow attack. Most commonly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address of a standard library function is chosen, such as the system()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function. The attacker specifies an overflow that fills the buffer, replaces the saved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frame pointer with a suitable address, replaces the return address with the address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the desired library function, writes a placeholder value that the library function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will believe is a return address, and then writes the values of one (or more) parameters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this library function. When the attacked function returns, it restores the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(modified) frame pointer, then pops and transfers control to the return address,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which causes the code in the library function to start executing. Because the function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believes it has been called, it treats the value currently on the top of the stack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(the placeholder) as a return address, with its parameters above that. In turn it will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construct a new frame below this location and run.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If the library function being called is, for example, system (”shell command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line”), then the specified shell commands would be run before control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returns to the attacked program, which would then most likely crash. Depending on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type of parameters and their interpretation by the library function, the attacker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may need to know precisely their address (typically within the overwritten buffer).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 this example, though, the “shell command line” could be prefixed by a run of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spaces, which would be treated as white space and ignored by the shell, thus allowing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some leeway in the accuracy of guessing its address.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Another variant chains two library calls one after the other. This works by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making the placeholder value (which the first library function called treats as its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return address) to be the address of a second function. Then the parameters for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each have to be suitably located on the stack, which generally limits what functions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can be called, and in what order. A common use of this technique makes the first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address that of the strcpy() library function. The parameters specified cause it to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copy some shellcode from the attacked buffer to another region of memory that is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not marked nonexecutable. The second address points to the destination address to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which the shellcode was copied. This allows an attacker to inject their own code but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have it avoid the nonexecutable stack limitation.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Again, defenses against this include any of the stack protection mechanisms to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detect modifications to the stack frame or return address by the function exit code.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Likewise, randomization of the stack in memory, and of system libraries, hinders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successful execution of such attacks.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48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BDEF4A2-ED2B-42F3-B979-AC59084ABC26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24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With growing awareness of problems with buffer overflows on the stack and the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development of defenses against them, attackers have turned their attention to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exploiting overflows in buffers located elsewhere in the process address space. One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possible target is a buffer located in memory dynamically allocated from the heap 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heap is typically located above the program code and global data and grows up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 memory (while the stack grows down toward it). Memory is requested from the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heap by programs for use in dynamic data structures, such as linked lists of records.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If such a record contains a buffer vulnerable to overflow, the memory following it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can be corrupted. Unlike the stack, there will not be return addresses here to easily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cause a transfer of control. However, if the allocated space includes a pointer to a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function, which the code then subsequently calls, an attacker can arrange for this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address to be modified to point to shellcode in the overwritten buffer. Typically,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this might occur when a program uses a list of records to hold chunks of data while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processing input/output or decoding a compressed image or video file. As well as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holding the current chunk of data, this record may contain a pointer to the function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processing this class of input (thus allowing different categories of data chunks to be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processed by the one generic function). Such code is used and has been successfully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attacked.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1306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C724E2F-D41B-4E43-A340-84F8D7A5713C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25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As an example, consider the program code shown in Figure 10.11a . This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declares a structure containing a buffer and a function pointer. Consider the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lines of code shown in the main() routine. This uses the standard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malloc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()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library function to allocate space for a new instance of the structure on the heap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and then places a reference to the function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showlen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() in its function pointer to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process the buffer. Again, the unsafe gets() library routine is used to illustrate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 unsafe buffer copy. Following this, the function pointer is invoked to process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buffer.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 attacker, having identified a program containing such a heap overflow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vulnerability, would construct an attack sequence as follows. Examining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program when it runs would identify that it is typically located at address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0x080497a8 and that the structure contains just the 64-byte buffer and then the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function pointer. Assume the attacker will use the shellcode we designed earlier,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shown in Figure 10.8 . The attacker would pad this shellcode to exactly 64 bytes by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extending the NOP sled at the front and then append a suitable target address in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buffer to overwrite the function pointer. This could be 0x080497b8 (with bytes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reversed because x86 is little-endian as discussed before). Figure 10.11b shows the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contents of the resulting attack script and the result of it being directed against the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vulnerable program (again assumed to be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setuid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root), with the successful execution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the desired, privileged shell commands.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Even if the vulnerable structure on the heap does not directly contain function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pointers, attacks have been found. These exploit the fact that the allocated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areas of memory on the heap include additional memory beyond what the user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requested. This additional memory holds management data structures used by the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memory allocation and deallocation library routines. These surrounding structures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may either directly or indirectly give an attacker access to a function pointer that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is eventually called. Interactions among multiple overflows of several buffers may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even be used (one loading the shellcode, another adjusting a target function pointer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refer to it).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Defenses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against heap overflows include making the heap also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nonexecutable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This will block the execution of code written into the heap. However, a variant of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return-to-system call is still possible. Randomizing the allocation of memory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on the heap makes the possibility of predicting the address of targeted buffers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extremely difficult, thus thwarting the successful execution of some heap overflow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attacks. Additionally, if the memory allocator and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deallocator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include checks for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corruption of the management data, they could detect and abort any attempts to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overflow outside an allocated area of memory.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8522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AE168A5-6DD3-4DF7-A4CA-616A32187146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26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 final category of buffer overflows we consider involves buffers located in the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program’s global (or static) data area. Figure 10.4 showed that this is loaded from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program file and located in memory above the program code. Again, if unsafe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buffer operations are used, data may overflow a global buffer and change adjacent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memory locations, including perhaps one with a function pointer, which is then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subsequently called.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Defenses against such attacks include making the global data area non-executable,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arranging function pointers to be located below any other types of data, and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using guard pages between the global data area and any other management areas.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588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4F2B227-FDE0-4148-AEE5-6141A8239590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27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Figure 10.12a illustrates such a vulnerable program (which shares many similarities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with Figure 10.11a , except that the structure is declared as a global variable).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design of the attack is very similar; indeed only the target address changes. The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global structure was found to be at address 0x08049740, which was used as the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target address in the attack. Note that global variables do not usually change location,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as their addresses are used directly in the program code. The attack script and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result of successfully executing it are shown in Figure 10.12b 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More complex variations of this attack exploit the fact that the process address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space may contain other management tables in regions adjacent to the global data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area. Such tables can include references to </a:t>
            </a:r>
            <a:r>
              <a:rPr lang="en-NZ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destructor functions (a GCC C and C++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extension), a global-offsets table (used to resolve function references to dynamic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libraries once they have been loaded), and other structures. Again, the aim of the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attack is to overwrite some function pointer that the attacker believes will then be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called later by the attacked program, transferring control to shellcode of the attacker’s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choice.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Defenses against such attacks include making the global data area nonexecutable,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arranging function pointers to be located below any other types of data, and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using guard pages between the global data area and any other management areas.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99775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E2E0A19-0B87-41F8-9490-432D0EC0F1FB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28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48049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DC938B2-E23B-44E8-983D-084639F446B1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29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Chapter 10 summary.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3316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541CAD2-7610-431F-ACB9-6671A7A9CF70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We begin with an introduction to the basics of buffer overflow. Then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we present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details of the classic stack buffer overflow. This includes a discussion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how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functions store their local variables on the stack and the consequence of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attempting to store more data in them than there is space available. We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continue with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 overview of the purpose and design of shellcode, which is the custom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code injected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by an attacker and to which control is transferred as a result of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buffer overflow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Next we consider ways of defending against buffer overflow attacks. We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start with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obvious approach of preventing them by not writing code that is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vulnerable to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buffer overflows in the first place. However, given the large, existing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body of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buggy code, we also need to consider hardware and software mechanisms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that can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detect and thwart buffer overflow attacks. These include mechanisms to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protect executable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address space, techniques to detect stack modifications, and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approaches that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randomize the address space layout to hinder successful execution of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these attacks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Finally, we briefly survey some of the other overflow techniques,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including return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system call and heap overflows, and mention </a:t>
            </a:r>
            <a:r>
              <a:rPr lang="en-NZ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defenses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against these.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06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 buffer overflow , also known as a buffer overrun , is defined in the NIST </a:t>
            </a:r>
            <a:r>
              <a:rPr lang="en-NZ" sz="12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Glossary of </a:t>
            </a:r>
            <a:r>
              <a:rPr lang="en-NZ" sz="1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Key Information Security Terms as follows: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Buffer Overrun A condition at an interface under which more input can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be placed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into a buffer or data holding area than the capacity allocated,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overwriting other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information. Attackers exploit such a condition to crash a system or to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insert specially crafted code that allows them to gain control of the system.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95DD698-FD43-4BBE-8EAB-744018C9966B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4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62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97101EA-BA54-41C1-92B6-AD0237F805C1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 buffer overflow can occur as a result of a programming error when a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process attempts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store data beyond the limits of a fixed-sized buffer and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consequently overwrites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adjacent memory locations. These locations could hold other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 variables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or parameters or program control flow data such as return addresses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and pointers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previous stack frames. The buffer could be located on the stack, in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heap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, or in the data section of the process. The consequences of this error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include corruption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data used by the program, unexpected transfer of control in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program, possibly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memory access violations, and very likely eventual program termination.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When done deliberately as part of an attack on a system, the transfer of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control could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be to code of the attacker’s choosing, resulting in the ability to execute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arbitrary code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with the privileges of the attacked process.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592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5AAFE60-B03E-4276-94C6-0EC11DD8DB09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illustrate the basic operation of a buffer overflow, consider the C main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function given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 Figure 10.1a . This contains three variables (valid , str1, and str2),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whose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values will typically be saved in adjacent memory locations. The order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and location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these will depend on the type of variable (local or global),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language and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compiler used, and the target machine architecture. </a:t>
            </a:r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This program</a:t>
            </a:r>
            <a:r>
              <a:rPr lang="en-NZ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checks if a string read from standard input equals the expected next value (tag).</a:t>
            </a:r>
          </a:p>
          <a:p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r>
              <a:rPr lang="en-NZ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Next_tag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(str1) reads a tag from memory into str1, in this case we assume that this will be START.</a:t>
            </a:r>
          </a:p>
          <a:p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Gets(str2) reads from standard input.</a:t>
            </a:r>
          </a:p>
          <a:p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Box</a:t>
            </a:r>
            <a:r>
              <a:rPr lang="en-NZ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(b) shows what is the result of different inputs.</a:t>
            </a:r>
          </a:p>
          <a:p>
            <a:r>
              <a:rPr lang="en-NZ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Why do you think we have these results?</a:t>
            </a:r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204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0272207-9BDE-4CCB-A0C5-5BB5D457E175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However, for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purpose of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this example we will assume that they are saved in consecutive memory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locations, from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highest to lowest, as shown in Figure 10.2 .  This will typically be the case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for local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variables in a C function on common processor architectures such as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Intel Pentium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family. The purpose of the code fragment is to call the function </a:t>
            </a:r>
            <a:r>
              <a:rPr lang="en-NZ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next_tag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(str1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) to copy into str1 some expected tag value. Let’s assume this will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be the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string START. It then reads the next line from the standard input for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 using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C library gets() function and then compares the string read with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expected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tag. If the next line did indeed contain just the string START, this comparison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would succeed, and the variable VALID would be set to TRUE.  This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case is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shown in the first of the three example program runs in Figure 10.1b .  Any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other input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tag would leave it with the value FALSE. Such a code fragment might be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used to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parse some structured network protocol interaction or formatted text file.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problem with this code exists because the traditional C library gets()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function does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not include any checking on the amount of data copied. It will read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next line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text from the program’s standard input up until the first newline 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character occurs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and copy it into the supplied buffer followed by the NULL terminator used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with C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strings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.</a:t>
            </a:r>
          </a:p>
          <a:p>
            <a:endParaRPr lang="en-NZ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If more than seven characters are present on the input line, when read in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they will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(along with the terminating NULL character) require more room than is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available in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str2 buffer. Consequently, the extra characters will proceed to overwrite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values of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adjacent variable, str1 in this case. For example, if the input line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contained EVILINPUTVALUE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, the result will be that str1 will be overwritten with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characters TVALUE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, and str2 will use not only the eight characters allocated to it but seven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more from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str1 as well. This can be seen in the second example run in Figure 10.1b . The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overflow has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resulted in corruption of a variable not directly used to save the input.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Because these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strings are not equal, valid also retains the value FALSE. Further, if 16 or </a:t>
            </a:r>
            <a:r>
              <a:rPr lang="en-NZ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more characters </a:t>
            </a:r>
            <a:r>
              <a:rPr lang="en-NZ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were input, additional memory locations would be overwritten.</a:t>
            </a:r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087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354AF27-A558-44E1-BBB9-46309610185C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exploit any type of buffer overflow, such as those we have illustrated here,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attacker needs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1. To identify a buffer overflow vulnerability in some program that can be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triggered using externally sourced data under the attackers control, and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2. To understand how that buffer will be stored in the processes memory, and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hence the potential for corrupting adjacent memory locations and potentially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altering the flow of execution of the program.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Identifying vulnerable programs may be done by inspection of program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source, tracing the execution of programs as they process oversized input, or using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tools such as </a:t>
            </a:r>
            <a:r>
              <a:rPr lang="en-NZ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fuzzing , which we discuss in Chapter 11 .2, to automatically identify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potentially vulnerable programs. What the attacker does with the resulting corruption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memory varies considerably, depending on what values are being overwritten.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We will explore some of the alternatives in the following sections.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345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27564E-7370-4585-A7E4-C10349632311}" type="slidenum"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Before exploring buffer overflows further, it is worth considering just how the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potential for their occurrence developed and why programs are not necessarily protected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from such errors. To understand this, we need to briefly consider the history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programming languages and the fundamental operation of computer systems.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At the basic machine level, all of the data manipulated by machine instructions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executed by the computer processor are stored in either the processor’s registers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or in memory. The data are simply arrays of bytes. Their interpretation is entirely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determined by the function of the instructions accessing them. Some instructions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will treat the bytes are representing integer values, others as addresses of data or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instructions, and others as arrays of characters. There is nothing intrinsic in the registers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or memory that indicates that some locations have an interpretation different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from others. Thus, the responsibility is placed on the assembly language programmer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ensure that the correct interpretation is placed on any saved data value. The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use of assembly (and hence machine) language programs gives the greatest access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the resources of the computer system, but at the highest cost and responsibility in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coding effort for the programmer.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At the other end of the abstraction spectrum, modern high-level programming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languages like Java, ADA, Python, and many others have a very strong notion of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type of variables and what constitutes permissible operations on them. Such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languages do not suffer from buffer overflows because they do not permit more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data to be saved into a buffer than it has space for. The higher levels of abstraction,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and safe usage features of these languages, mean programmers can focus more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on solving the problem at hand and less on managing details of interactions with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variables. But this flexibility and safety comes at a cost in resource use, both at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compile time, and in additional code that must executed at run time to impose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checks such as that on buffer limits. The distance from the underlying machine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language and architecture also means that access to some instructions and hardware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resources is lost. This limits their usefulness in writing code, such as device drivers,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that must interact with such resources.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 between these extremes are languages such as C and its derivatives, which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have many modern high-level control structures and data type abstractions but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which still provide the ability to access and manipulate memory data directly. The C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programming language was designed by Dennis Ritchie, at Bell Laboratories, in the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early 1970s. It was used very early to write the UNIX operating system and many of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applications that run on it. Its continued success was due to its ability to access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low-level machine resources while still having the expressiveness of high-level control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and data structures and because it was fairly easily ported to a wide range of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processor architectures. It is worth noting that UNIX was one of the earliest operating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systems written in a high-level language. Up until then (and indeed in some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cases for many years after), operating systems were typically written in assembly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language, which limited them to a specific processor architecture. Unfortunately,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ability to access low-level machine resources means that the language is susceptible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to inappropriate use of memory contents. This was aggravated by the fact that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many of the common and widely used library functions, especially those relating to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input and processing of strings, failed to perform checks on the size of the buffers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being used. Because these functions were common and widely used, and because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UNIX and derivative operating systems like Linux are widely deployed, this means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there is a large legacy body of code using these unsafe functions, which are thus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potentially vulnerable to buffer overflows. We return to this issue when we discuss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N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countermeasures for managing buffer overflows.</a:t>
            </a:r>
            <a:endParaRPr lang="en-N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599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48320" y="3963960"/>
            <a:ext cx="196992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6581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483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4648320" y="3076920"/>
            <a:ext cx="1969920" cy="157140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4648320" y="3076920"/>
            <a:ext cx="1969920" cy="157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8880" cy="741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483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6581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48320" y="3963960"/>
            <a:ext cx="196992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48320" y="3963960"/>
            <a:ext cx="196992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6581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483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4648320" y="3076920"/>
            <a:ext cx="1969920" cy="157140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4648320" y="3076920"/>
            <a:ext cx="1969920" cy="157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8880" cy="741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483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6581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48320" y="3963960"/>
            <a:ext cx="196992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48320" y="3963960"/>
            <a:ext cx="196992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6581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483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4648320" y="3076920"/>
            <a:ext cx="1969920" cy="157140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4648320" y="3076920"/>
            <a:ext cx="1969920" cy="157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8880" cy="741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483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6581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48320" y="3963960"/>
            <a:ext cx="196992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48320" y="3963960"/>
            <a:ext cx="196992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6581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6483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148"/>
          <p:cNvPicPr/>
          <p:nvPr/>
        </p:nvPicPr>
        <p:blipFill>
          <a:blip r:embed="rId2"/>
          <a:stretch/>
        </p:blipFill>
        <p:spPr>
          <a:xfrm>
            <a:off x="4648320" y="3076920"/>
            <a:ext cx="1969920" cy="1571400"/>
          </a:xfrm>
          <a:prstGeom prst="rect">
            <a:avLst/>
          </a:prstGeom>
          <a:ln>
            <a:noFill/>
          </a:ln>
        </p:spPr>
      </p:pic>
      <p:pic>
        <p:nvPicPr>
          <p:cNvPr id="150" name="Picture 149"/>
          <p:cNvPicPr/>
          <p:nvPr/>
        </p:nvPicPr>
        <p:blipFill>
          <a:blip r:embed="rId2"/>
          <a:stretch/>
        </p:blipFill>
        <p:spPr>
          <a:xfrm>
            <a:off x="4648320" y="3076920"/>
            <a:ext cx="1969920" cy="157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8880" cy="741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483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56581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48320" y="3963960"/>
            <a:ext cx="196992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48320" y="3963960"/>
            <a:ext cx="196992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6581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6483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8880" cy="741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Picture 187"/>
          <p:cNvPicPr/>
          <p:nvPr/>
        </p:nvPicPr>
        <p:blipFill>
          <a:blip r:embed="rId2"/>
          <a:stretch/>
        </p:blipFill>
        <p:spPr>
          <a:xfrm>
            <a:off x="4648320" y="3076920"/>
            <a:ext cx="1969920" cy="1571400"/>
          </a:xfrm>
          <a:prstGeom prst="rect">
            <a:avLst/>
          </a:prstGeom>
          <a:ln>
            <a:noFill/>
          </a:ln>
        </p:spPr>
      </p:pic>
      <p:pic>
        <p:nvPicPr>
          <p:cNvPr id="189" name="Picture 188"/>
          <p:cNvPicPr/>
          <p:nvPr/>
        </p:nvPicPr>
        <p:blipFill>
          <a:blip r:embed="rId2"/>
          <a:stretch/>
        </p:blipFill>
        <p:spPr>
          <a:xfrm>
            <a:off x="4648320" y="3076920"/>
            <a:ext cx="1969920" cy="157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8880" cy="741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483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6581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48320" y="3963960"/>
            <a:ext cx="196992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483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48320" y="3963960"/>
            <a:ext cx="196992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56581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46483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6" name="Picture 225"/>
          <p:cNvPicPr/>
          <p:nvPr/>
        </p:nvPicPr>
        <p:blipFill>
          <a:blip r:embed="rId2"/>
          <a:stretch/>
        </p:blipFill>
        <p:spPr>
          <a:xfrm>
            <a:off x="4648320" y="3076920"/>
            <a:ext cx="1969920" cy="1571400"/>
          </a:xfrm>
          <a:prstGeom prst="rect">
            <a:avLst/>
          </a:prstGeom>
          <a:ln>
            <a:noFill/>
          </a:ln>
        </p:spPr>
      </p:pic>
      <p:pic>
        <p:nvPicPr>
          <p:cNvPr id="227" name="Picture 226"/>
          <p:cNvPicPr/>
          <p:nvPr/>
        </p:nvPicPr>
        <p:blipFill>
          <a:blip r:embed="rId2"/>
          <a:stretch/>
        </p:blipFill>
        <p:spPr>
          <a:xfrm>
            <a:off x="4648320" y="3076920"/>
            <a:ext cx="1969920" cy="157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658120" y="396396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6483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658120" y="1600200"/>
            <a:ext cx="96120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48320" y="3963960"/>
            <a:ext cx="1969920" cy="215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N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5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 hidden="1"/>
          <p:cNvSpPr/>
          <p:nvPr/>
        </p:nvSpPr>
        <p:spPr>
          <a:xfrm>
            <a:off x="8457840" y="6499440"/>
            <a:ext cx="83880" cy="83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 hidden="1"/>
          <p:cNvSpPr/>
          <p:nvPr/>
        </p:nvSpPr>
        <p:spPr>
          <a:xfrm>
            <a:off x="569160" y="6499440"/>
            <a:ext cx="83880" cy="83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6"/>
          <p:cNvPicPr/>
          <p:nvPr/>
        </p:nvPicPr>
        <p:blipFill>
          <a:blip r:embed="rId14"/>
          <a:stretch/>
        </p:blipFill>
        <p:spPr>
          <a:xfrm>
            <a:off x="0" y="0"/>
            <a:ext cx="8992080" cy="673452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NZ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5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 hidden="1"/>
          <p:cNvSpPr/>
          <p:nvPr/>
        </p:nvSpPr>
        <p:spPr>
          <a:xfrm>
            <a:off x="8457840" y="6499440"/>
            <a:ext cx="83880" cy="83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2" hidden="1"/>
          <p:cNvSpPr/>
          <p:nvPr/>
        </p:nvSpPr>
        <p:spPr>
          <a:xfrm>
            <a:off x="569160" y="6499440"/>
            <a:ext cx="83880" cy="83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NZ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5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 hidden="1"/>
          <p:cNvSpPr/>
          <p:nvPr/>
        </p:nvSpPr>
        <p:spPr>
          <a:xfrm>
            <a:off x="8457840" y="6499440"/>
            <a:ext cx="83880" cy="83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" hidden="1"/>
          <p:cNvSpPr/>
          <p:nvPr/>
        </p:nvSpPr>
        <p:spPr>
          <a:xfrm>
            <a:off x="569160" y="6499440"/>
            <a:ext cx="83880" cy="83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NZ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5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 hidden="1"/>
          <p:cNvSpPr/>
          <p:nvPr/>
        </p:nvSpPr>
        <p:spPr>
          <a:xfrm>
            <a:off x="8457840" y="6499440"/>
            <a:ext cx="83880" cy="83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" hidden="1"/>
          <p:cNvSpPr/>
          <p:nvPr/>
        </p:nvSpPr>
        <p:spPr>
          <a:xfrm>
            <a:off x="569160" y="6499440"/>
            <a:ext cx="83880" cy="83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PlaceHolder 3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48320" y="1600200"/>
            <a:ext cx="1969920" cy="45252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717600" y="1600200"/>
            <a:ext cx="1969920" cy="45252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5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 hidden="1"/>
          <p:cNvSpPr/>
          <p:nvPr/>
        </p:nvSpPr>
        <p:spPr>
          <a:xfrm>
            <a:off x="8457840" y="6499440"/>
            <a:ext cx="83880" cy="83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2" hidden="1"/>
          <p:cNvSpPr/>
          <p:nvPr/>
        </p:nvSpPr>
        <p:spPr>
          <a:xfrm>
            <a:off x="569160" y="6499440"/>
            <a:ext cx="83880" cy="83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NZ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S0aBV-Wae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WCVkbB66Y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www.youtube.com/watch?v=aKShnpOXqn0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MtvF-FTxGQ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2"/>
          <p:cNvSpPr/>
          <p:nvPr/>
        </p:nvSpPr>
        <p:spPr>
          <a:xfrm>
            <a:off x="-1244992" y="479355"/>
            <a:ext cx="11050174" cy="2770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NZ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Buffer </a:t>
            </a:r>
            <a:r>
              <a:rPr lang="en-NZ" sz="3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Overflows</a:t>
            </a:r>
            <a:endParaRPr lang="en-N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NZ" sz="18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(and some related exploits)</a:t>
            </a:r>
          </a:p>
          <a:p>
            <a:pPr algn="ctr">
              <a:lnSpc>
                <a:spcPct val="100000"/>
              </a:lnSpc>
            </a:pPr>
            <a:endParaRPr lang="en-NZ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NZ" sz="18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10 from Stallings</a:t>
            </a:r>
            <a:endParaRPr lang="en-NZ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4645080" y="197928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80" y="2941906"/>
            <a:ext cx="68326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67640" y="-99360"/>
            <a:ext cx="8228880" cy="15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ts val="722"/>
              </a:lnSpc>
            </a:pPr>
            <a:r>
              <a:rPr lang="en-NZ" sz="5400" b="0" strike="noStrike" spc="-1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Stack Buffer Overflows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380880" y="1905120"/>
            <a:ext cx="822888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Occur when buffer is located on stack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90000"/>
              </a:lnSpc>
              <a:buClr>
                <a:srgbClr val="FFFFFF"/>
              </a:buClr>
              <a:buSzPct val="120000"/>
              <a:buFont typeface="Arial"/>
              <a:buChar char="•"/>
            </a:pPr>
            <a:r>
              <a:rPr lang="en-NZ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Also referred to as </a:t>
            </a:r>
            <a:r>
              <a:rPr lang="en-NZ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stack smashing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90000"/>
              </a:lnSpc>
              <a:buClr>
                <a:srgbClr val="FFFFFF"/>
              </a:buClr>
              <a:buSzPct val="120000"/>
              <a:buFont typeface="Arial"/>
              <a:buChar char="•"/>
            </a:pPr>
            <a:r>
              <a:rPr lang="en-NZ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Used by Morris Worm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90000"/>
              </a:lnSpc>
              <a:buClr>
                <a:srgbClr val="FFFFFF"/>
              </a:buClr>
              <a:buSzPct val="120000"/>
              <a:buFont typeface="Arial"/>
              <a:buChar char="•"/>
            </a:pPr>
            <a:r>
              <a:rPr lang="en-NZ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Exploits included an unchecked buffer overflow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Are still being widely exploited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Stack frame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90000"/>
              </a:lnSpc>
              <a:buClr>
                <a:srgbClr val="FFFFFF"/>
              </a:buClr>
              <a:buSzPct val="120000"/>
              <a:buFont typeface="Arial"/>
              <a:buChar char="•"/>
            </a:pPr>
            <a:r>
              <a:rPr lang="en-NZ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When one function calls another it needs somewhere to save the return address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90000"/>
              </a:lnSpc>
              <a:buClr>
                <a:srgbClr val="FFFFFF"/>
              </a:buClr>
              <a:buSzPct val="120000"/>
              <a:buFont typeface="Arial"/>
              <a:buChar char="•"/>
            </a:pPr>
            <a:r>
              <a:rPr lang="en-NZ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Also needs locations to save the parameters to be              passed in to the called function and to possibly                       save register values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Picture 3"/>
          <p:cNvPicPr/>
          <p:nvPr/>
        </p:nvPicPr>
        <p:blipFill>
          <a:blip r:embed="rId3"/>
          <a:stretch/>
        </p:blipFill>
        <p:spPr>
          <a:xfrm>
            <a:off x="7162920" y="5445360"/>
            <a:ext cx="2012040" cy="141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302" y="351692"/>
            <a:ext cx="762469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Watch this explanation!</a:t>
            </a:r>
          </a:p>
          <a:p>
            <a:r>
              <a:rPr lang="en-US" dirty="0" smtClean="0">
                <a:hlinkClick r:id="rId3"/>
              </a:rPr>
              <a:t>https://www.youtube.com/watch?v=1S0aBV-Waeo</a:t>
            </a:r>
            <a:endParaRPr lang="en-US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228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67640" y="-315360"/>
            <a:ext cx="8228880" cy="15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ts val="722"/>
              </a:lnSpc>
            </a:pPr>
            <a:r>
              <a:rPr lang="en-NZ" sz="5400" b="0" strike="noStrike" spc="-1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Buffer Overflow Defenses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380880" y="1905120"/>
            <a:ext cx="3276000" cy="342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Buffer overflows are widely exploited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7013880" y="4617000"/>
            <a:ext cx="90720" cy="528480"/>
          </a:xfrm>
          <a:custGeom>
            <a:avLst/>
            <a:gdLst/>
            <a:ahLst/>
            <a:cxnLst/>
            <a:rect l="l" t="t" r="r" b="b"/>
            <a:pathLst>
              <a:path h="529330">
                <a:moveTo>
                  <a:pt x="45720" y="0"/>
                </a:moveTo>
                <a:lnTo>
                  <a:pt x="45720" y="529330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4"/>
          <p:cNvSpPr/>
          <p:nvPr/>
        </p:nvSpPr>
        <p:spPr>
          <a:xfrm>
            <a:off x="5947200" y="2931840"/>
            <a:ext cx="1111680" cy="528480"/>
          </a:xfrm>
          <a:custGeom>
            <a:avLst/>
            <a:gdLst/>
            <a:ahLst/>
            <a:cxnLst/>
            <a:rect l="l" t="t" r="r" b="b"/>
            <a:pathLst>
              <a:path w="1112252" h="529330">
                <a:moveTo>
                  <a:pt x="0" y="0"/>
                </a:moveTo>
                <a:lnTo>
                  <a:pt x="0" y="360723"/>
                </a:lnTo>
                <a:lnTo>
                  <a:pt x="1112252" y="360723"/>
                </a:lnTo>
                <a:lnTo>
                  <a:pt x="1112252" y="529330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5"/>
          <p:cNvSpPr/>
          <p:nvPr/>
        </p:nvSpPr>
        <p:spPr>
          <a:xfrm>
            <a:off x="4789440" y="4617000"/>
            <a:ext cx="90720" cy="528480"/>
          </a:xfrm>
          <a:custGeom>
            <a:avLst/>
            <a:gdLst/>
            <a:ahLst/>
            <a:cxnLst/>
            <a:rect l="l" t="t" r="r" b="b"/>
            <a:pathLst>
              <a:path h="529330">
                <a:moveTo>
                  <a:pt x="45720" y="0"/>
                </a:moveTo>
                <a:lnTo>
                  <a:pt x="45720" y="529330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6"/>
          <p:cNvSpPr/>
          <p:nvPr/>
        </p:nvSpPr>
        <p:spPr>
          <a:xfrm>
            <a:off x="4835160" y="2931840"/>
            <a:ext cx="1111680" cy="528480"/>
          </a:xfrm>
          <a:custGeom>
            <a:avLst/>
            <a:gdLst/>
            <a:ahLst/>
            <a:cxnLst/>
            <a:rect l="l" t="t" r="r" b="b"/>
            <a:pathLst>
              <a:path w="1112252" h="529330">
                <a:moveTo>
                  <a:pt x="1112252" y="0"/>
                </a:moveTo>
                <a:lnTo>
                  <a:pt x="1112252" y="360723"/>
                </a:lnTo>
                <a:lnTo>
                  <a:pt x="0" y="360723"/>
                </a:lnTo>
                <a:lnTo>
                  <a:pt x="0" y="529330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7"/>
          <p:cNvSpPr/>
          <p:nvPr/>
        </p:nvSpPr>
        <p:spPr>
          <a:xfrm>
            <a:off x="5037120" y="1775880"/>
            <a:ext cx="1819440" cy="115488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  <p:sp>
        <p:nvSpPr>
          <p:cNvPr id="298" name="CustomShape 8"/>
          <p:cNvSpPr/>
          <p:nvPr/>
        </p:nvSpPr>
        <p:spPr>
          <a:xfrm>
            <a:off x="5239440" y="1968120"/>
            <a:ext cx="1819440" cy="11548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94680" rIns="60840" bIns="94680" anchor="ctr"/>
          <a:lstStyle/>
          <a:p>
            <a:pPr algn="ctr">
              <a:lnSpc>
                <a:spcPct val="90000"/>
              </a:lnSpc>
            </a:pPr>
            <a:r>
              <a:rPr lang="en-NZ" sz="1600" b="0" strike="noStrike" spc="-1" dirty="0"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Two broad </a:t>
            </a:r>
            <a:r>
              <a:rPr lang="en-NZ" sz="1600" b="0" strike="noStrike" spc="-1" dirty="0" err="1"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defense</a:t>
            </a:r>
            <a:r>
              <a:rPr lang="en-NZ" sz="1600" b="0" strike="noStrike" spc="-1" dirty="0"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approaches</a:t>
            </a:r>
            <a:endParaRPr lang="en-NZ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9"/>
          <p:cNvSpPr/>
          <p:nvPr/>
        </p:nvSpPr>
        <p:spPr>
          <a:xfrm>
            <a:off x="3925080" y="3461040"/>
            <a:ext cx="1819440" cy="115488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  <p:sp>
        <p:nvSpPr>
          <p:cNvPr id="300" name="CustomShape 10"/>
          <p:cNvSpPr/>
          <p:nvPr/>
        </p:nvSpPr>
        <p:spPr>
          <a:xfrm>
            <a:off x="4127400" y="3653280"/>
            <a:ext cx="1819440" cy="11548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94680" rIns="60840" bIns="94680" anchor="ctr"/>
          <a:lstStyle/>
          <a:p>
            <a:pPr algn="ctr">
              <a:lnSpc>
                <a:spcPct val="90000"/>
              </a:lnSpc>
            </a:pPr>
            <a:r>
              <a:rPr lang="en-NZ" sz="1600" b="0" strike="noStrike" spc="-1" dirty="0"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Compile-time</a:t>
            </a:r>
            <a:endParaRPr lang="en-NZ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3925080" y="5146200"/>
            <a:ext cx="1819440" cy="115488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  <p:sp>
        <p:nvSpPr>
          <p:cNvPr id="302" name="CustomShape 12"/>
          <p:cNvSpPr/>
          <p:nvPr/>
        </p:nvSpPr>
        <p:spPr>
          <a:xfrm>
            <a:off x="4127400" y="5338440"/>
            <a:ext cx="1819440" cy="11548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94680" rIns="60840" bIns="94680" anchor="ctr"/>
          <a:lstStyle/>
          <a:p>
            <a:pPr algn="ctr">
              <a:lnSpc>
                <a:spcPct val="90000"/>
              </a:lnSpc>
            </a:pPr>
            <a:r>
              <a:rPr lang="en-NZ" sz="1600" b="0" strike="noStrike" spc="-1" dirty="0"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Aim to harden programs to resist attacks in new programs</a:t>
            </a:r>
            <a:endParaRPr lang="en-NZ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6149520" y="3461040"/>
            <a:ext cx="1819440" cy="115488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  <p:sp>
        <p:nvSpPr>
          <p:cNvPr id="304" name="CustomShape 14"/>
          <p:cNvSpPr/>
          <p:nvPr/>
        </p:nvSpPr>
        <p:spPr>
          <a:xfrm>
            <a:off x="6351840" y="3653280"/>
            <a:ext cx="1819440" cy="11548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94680" rIns="60840" bIns="94680" anchor="ctr"/>
          <a:lstStyle/>
          <a:p>
            <a:pPr algn="ctr">
              <a:lnSpc>
                <a:spcPct val="90000"/>
              </a:lnSpc>
            </a:pPr>
            <a:r>
              <a:rPr lang="en-NZ" sz="1600" b="0" strike="noStrike" spc="-1" dirty="0"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Run-time</a:t>
            </a:r>
            <a:endParaRPr lang="en-NZ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15"/>
          <p:cNvSpPr/>
          <p:nvPr/>
        </p:nvSpPr>
        <p:spPr>
          <a:xfrm>
            <a:off x="6149520" y="5146200"/>
            <a:ext cx="1819440" cy="115488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  <p:sp>
        <p:nvSpPr>
          <p:cNvPr id="306" name="CustomShape 16"/>
          <p:cNvSpPr/>
          <p:nvPr/>
        </p:nvSpPr>
        <p:spPr>
          <a:xfrm>
            <a:off x="6351840" y="5338440"/>
            <a:ext cx="1819440" cy="11548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94680" rIns="60840" bIns="94680" anchor="ctr"/>
          <a:lstStyle/>
          <a:p>
            <a:pPr algn="ctr">
              <a:lnSpc>
                <a:spcPct val="90000"/>
              </a:lnSpc>
            </a:pPr>
            <a:r>
              <a:rPr lang="en-NZ" sz="1600" b="0" strike="noStrike" spc="-1" dirty="0"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Aim to detect and abort attacks in existing programs</a:t>
            </a:r>
            <a:endParaRPr lang="en-NZ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90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67640" y="188640"/>
            <a:ext cx="8228880" cy="15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NZ" sz="5400" b="0" strike="noStrike" spc="-1" dirty="0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Compile-Time </a:t>
            </a:r>
            <a:r>
              <a:rPr lang="en-NZ" sz="5400" b="0" strike="noStrike" spc="-1" dirty="0" err="1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Defenses</a:t>
            </a:r>
            <a:r>
              <a:rPr lang="en-NZ" sz="5400" b="0" strike="noStrike" spc="-1" dirty="0" smtClean="0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:</a:t>
            </a:r>
          </a:p>
          <a:p>
            <a:endParaRPr lang="en-N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ts val="722"/>
              </a:lnSpc>
            </a:pPr>
            <a:r>
              <a:rPr lang="en-NZ" sz="5400" b="0" strike="noStrike" spc="-1" dirty="0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Programming Language</a:t>
            </a:r>
            <a:endParaRPr lang="en-N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0" y="2362320"/>
            <a:ext cx="3419280" cy="420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 a modern high-level language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SzPct val="120000"/>
              <a:buFont typeface="Arial"/>
              <a:buChar char="•"/>
            </a:pPr>
            <a:r>
              <a:rPr lang="en-NZ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Not vulnerable to buffer overflow attacks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SzPct val="120000"/>
              <a:buFont typeface="Arial"/>
              <a:buChar char="•"/>
            </a:pPr>
            <a:r>
              <a:rPr lang="en-NZ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Compiler enforces range checks and permissible operations on variables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3597120" y="2340000"/>
            <a:ext cx="5409360" cy="620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199080" tIns="113760" rIns="199080" bIns="113760" anchor="ctr"/>
          <a:lstStyle/>
          <a:p>
            <a:pPr algn="ctr">
              <a:lnSpc>
                <a:spcPct val="90000"/>
              </a:lnSpc>
            </a:pPr>
            <a:r>
              <a:rPr lang="en-NZ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Disadvantages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3597120" y="2961360"/>
            <a:ext cx="5409360" cy="3359160"/>
          </a:xfrm>
          <a:prstGeom prst="rect">
            <a:avLst/>
          </a:prstGeom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120" tIns="96120" rIns="128160" bIns="144000"/>
          <a:lstStyle/>
          <a:p>
            <a:pPr marL="171360" lvl="1" indent="-17064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lang="en-NZ" sz="1800" b="0" strike="noStrike" spc="-1" dirty="0"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Additional code must be executed at run time to impose checks</a:t>
            </a:r>
            <a:endParaRPr lang="en-NZ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lang="en-NZ" sz="1800" b="0" strike="noStrike" spc="-1" dirty="0"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Flexibility and safety comes at a cost in resource use</a:t>
            </a:r>
            <a:endParaRPr lang="en-NZ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lang="en-NZ" sz="1800" b="0" strike="noStrike" spc="-1" dirty="0"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Distance from the underlying machine language and architecture means that access to some instructions and hardware resources is lost</a:t>
            </a:r>
            <a:endParaRPr lang="en-NZ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lang="en-NZ" sz="1800" b="0" strike="noStrike" spc="-1" dirty="0"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Limits their usefulness in writing code, such as device drivers, that must interact with such resources</a:t>
            </a:r>
            <a:endParaRPr lang="en-NZ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80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827640" y="260640"/>
            <a:ext cx="9143280" cy="152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NZ" sz="5400" b="0" strike="noStrike" spc="-1" dirty="0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Compile-Time </a:t>
            </a:r>
            <a:r>
              <a:rPr lang="en-NZ" sz="5400" b="0" strike="noStrike" spc="-1" dirty="0" err="1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Defenses</a:t>
            </a:r>
            <a:r>
              <a:rPr lang="en-NZ" sz="5400" b="0" strike="noStrike" spc="-1" dirty="0" smtClean="0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:</a:t>
            </a:r>
          </a:p>
          <a:p>
            <a:endParaRPr lang="en-N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ts val="722"/>
              </a:lnSpc>
            </a:pPr>
            <a:r>
              <a:rPr lang="en-NZ" sz="5400" b="0" strike="noStrike" spc="-1" dirty="0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Safe Coding Techniques</a:t>
            </a:r>
            <a:endParaRPr lang="en-N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457200" y="2133720"/>
            <a:ext cx="8457480" cy="44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 designers placed much more emphasis on space efficiency and performance considerations than on type safety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Assumed programmers would exercise due care in writing code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Programmers need to inspect the code and rewrite any unsafe coding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 example of this is the OpenBSD project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Programmers have audited the existing code base, including the operating system, standard libraries, and common utilities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This has resulted in what is widely regarded as one of the safest operating systems in widespread use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Picture 4"/>
          <p:cNvPicPr/>
          <p:nvPr/>
        </p:nvPicPr>
        <p:blipFill>
          <a:blip r:embed="rId3"/>
          <a:srcRect r="-7693"/>
          <a:stretch/>
        </p:blipFill>
        <p:spPr>
          <a:xfrm>
            <a:off x="467640" y="404640"/>
            <a:ext cx="8269560" cy="612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799670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0" y="0"/>
            <a:ext cx="9143280" cy="14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NZ" sz="4100" b="0" strike="noStrike" spc="-1" dirty="0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Compile-Time </a:t>
            </a:r>
            <a:r>
              <a:rPr lang="en-NZ" sz="4100" b="0" strike="noStrike" spc="-1" dirty="0" err="1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Defenses</a:t>
            </a:r>
            <a:r>
              <a:rPr lang="en-NZ" sz="4100" b="0" strike="noStrike" spc="-1" dirty="0" smtClean="0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:</a:t>
            </a:r>
          </a:p>
          <a:p>
            <a:endParaRPr lang="en-N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ts val="722"/>
              </a:lnSpc>
            </a:pPr>
            <a:r>
              <a:rPr lang="en-NZ" sz="4100" b="0" strike="noStrike" spc="-1" dirty="0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Language Extensions/Safe Libraries</a:t>
            </a:r>
            <a:endParaRPr lang="en-N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80880" y="1700640"/>
            <a:ext cx="7934760" cy="61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Handling dynamically allocated memory is more problematic because the size information is not available at compile time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Requires an extension and the use of library routines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Programs and libraries need to be recompiled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Likely to have problems with third-party applications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2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Concern with C is use of unsafe standard library routines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9320" lvl="3" indent="-34236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One approach has been to replace these with safer variants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28880" lvl="4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Libsafe is an example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28880" lvl="4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Library is implemented as a dynamic library arranged to load before the existing standard libraries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Picture 5"/>
          <p:cNvPicPr/>
          <p:nvPr/>
        </p:nvPicPr>
        <p:blipFill>
          <a:blip r:embed="rId3"/>
          <a:stretch/>
        </p:blipFill>
        <p:spPr>
          <a:xfrm>
            <a:off x="7315200" y="4276800"/>
            <a:ext cx="2580480" cy="2580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0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467640" y="116640"/>
            <a:ext cx="8305200" cy="152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NZ" sz="5400" b="0" strike="noStrike" spc="-1" dirty="0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Compile-Time </a:t>
            </a:r>
            <a:r>
              <a:rPr lang="en-NZ" sz="5400" b="0" strike="noStrike" spc="-1" dirty="0" err="1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Defenses</a:t>
            </a:r>
            <a:r>
              <a:rPr lang="en-NZ" sz="5400" b="0" strike="noStrike" spc="-1" dirty="0" smtClean="0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:</a:t>
            </a:r>
          </a:p>
          <a:p>
            <a:endParaRPr lang="en-N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ts val="722"/>
              </a:lnSpc>
            </a:pPr>
            <a:r>
              <a:rPr lang="en-NZ" sz="5400" b="0" strike="noStrike" spc="-1" dirty="0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Stack Protection</a:t>
            </a:r>
            <a:endParaRPr lang="en-N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457200" y="1981080"/>
            <a:ext cx="822888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Add function entry and exit code to check stack for signs of corruption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 random canary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Value needs to be unpredictable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Should be different on different systems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Stackshield and Return Address Defender (RAD)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GCC extensions that include additional function entry and exit code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Function entry writes a copy of the return address to a safe region of memory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Function exit code checks the return address in the stack frame against the saved copy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 change is found, aborts the program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0" name="Picture 45"/>
          <p:cNvPicPr/>
          <p:nvPr/>
        </p:nvPicPr>
        <p:blipFill>
          <a:blip r:embed="rId3"/>
          <a:stretch/>
        </p:blipFill>
        <p:spPr>
          <a:xfrm>
            <a:off x="6248520" y="2514600"/>
            <a:ext cx="1917000" cy="1129680"/>
          </a:xfrm>
          <a:prstGeom prst="rect">
            <a:avLst/>
          </a:prstGeom>
          <a:ln>
            <a:noFill/>
          </a:ln>
        </p:spPr>
      </p:pic>
      <p:pic>
        <p:nvPicPr>
          <p:cNvPr id="321" name="Picture 46"/>
          <p:cNvPicPr/>
          <p:nvPr/>
        </p:nvPicPr>
        <p:blipFill>
          <a:blip r:embed="rId4"/>
          <a:stretch/>
        </p:blipFill>
        <p:spPr>
          <a:xfrm>
            <a:off x="7948246" y="2637000"/>
            <a:ext cx="1010714" cy="100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89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680" y="548640"/>
            <a:ext cx="9143280" cy="162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NZ" sz="5400" b="0" strike="noStrike" spc="-1" dirty="0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Run-Time </a:t>
            </a:r>
            <a:r>
              <a:rPr lang="en-NZ" sz="5400" b="0" strike="noStrike" spc="-1" dirty="0" err="1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Defenses</a:t>
            </a:r>
            <a:r>
              <a:rPr lang="en-NZ" sz="5400" b="0" strike="noStrike" spc="-1" dirty="0" smtClean="0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:</a:t>
            </a:r>
          </a:p>
          <a:p>
            <a:r>
              <a:rPr lang="en-NZ" sz="5400" spc="-1" dirty="0" smtClean="0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Address Space Protection</a:t>
            </a:r>
            <a:endParaRPr lang="en-N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460800" y="2516400"/>
            <a:ext cx="4218480" cy="157752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87840" tIns="29160" rIns="29160" bIns="29160" anchor="ctr"/>
          <a:lstStyle/>
          <a:p>
            <a:pPr algn="ctr">
              <a:lnSpc>
                <a:spcPct val="90000"/>
              </a:lnSpc>
            </a:pPr>
            <a:r>
              <a:rPr lang="en-NZ" sz="2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Use virtual memory support to make some regions of memory non-executable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460800" y="4292280"/>
            <a:ext cx="3374640" cy="22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28600" lvl="1" indent="-22788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lang="en-NZ" sz="2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Requires support from memory management unit (MMU)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lang="en-NZ" sz="2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Long existed on SPARC / Solaris systems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lang="en-NZ" sz="2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Recent on x86 Linux/Unix/Windows systems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4464000" y="2516400"/>
            <a:ext cx="4218480" cy="157752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87840" tIns="29160" rIns="29160" bIns="29160" anchor="ctr"/>
          <a:lstStyle/>
          <a:p>
            <a:pPr algn="ctr">
              <a:lnSpc>
                <a:spcPct val="90000"/>
              </a:lnSpc>
            </a:pPr>
            <a:r>
              <a:rPr lang="en-NZ" sz="2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Issues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4464000" y="4292280"/>
            <a:ext cx="3374640" cy="22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28600" lvl="1" indent="-22788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lang="en-NZ" sz="2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Support for executable stack code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lang="en-NZ" sz="2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Special provisions are needed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72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-28440" y="332640"/>
            <a:ext cx="9143280" cy="162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NZ" sz="4800" b="0" strike="noStrike" spc="-1" dirty="0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Run-Time </a:t>
            </a:r>
            <a:r>
              <a:rPr lang="en-NZ" sz="4800" b="0" strike="noStrike" spc="-1" dirty="0" err="1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Defenses</a:t>
            </a:r>
            <a:r>
              <a:rPr lang="en-NZ" sz="4800" b="0" strike="noStrike" spc="-1" dirty="0" smtClean="0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:</a:t>
            </a:r>
          </a:p>
          <a:p>
            <a:r>
              <a:rPr lang="en-NZ" sz="4800" spc="-1" dirty="0" smtClean="0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Address Space Randomization</a:t>
            </a:r>
            <a:endParaRPr lang="en-N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457200" y="2133000"/>
            <a:ext cx="8228880" cy="44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3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Manipulate location of key data structures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Stack, heap, global data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Using random shift for each process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Large address range on modern systems means wasting some has negligible impact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3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Randomize location of heap buffers 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3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Random location of standard library functions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0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302" y="351692"/>
            <a:ext cx="76246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Hackers Exploit 'Shellshock' Bug with Worms in Early </a:t>
            </a:r>
            <a:r>
              <a:rPr lang="en-US" sz="3200" dirty="0" smtClean="0"/>
              <a:t>Attacks</a:t>
            </a:r>
          </a:p>
          <a:p>
            <a:r>
              <a:rPr lang="en-US" sz="3200" dirty="0" smtClean="0"/>
              <a:t>IB Times UK</a:t>
            </a:r>
          </a:p>
          <a:p>
            <a:r>
              <a:rPr lang="en-US" dirty="0" smtClean="0">
                <a:hlinkClick r:id="rId3"/>
              </a:rPr>
              <a:t>https://www.youtube.com/watch?v=3WCVkbB66Y0</a:t>
            </a:r>
            <a:endParaRPr lang="en-US" dirty="0" smtClean="0"/>
          </a:p>
          <a:p>
            <a:endParaRPr lang="en-US" sz="3200" dirty="0"/>
          </a:p>
          <a:p>
            <a:r>
              <a:rPr lang="en-US" sz="3200" dirty="0" smtClean="0"/>
              <a:t>The Shellshock Bug explained In About Four Minutes</a:t>
            </a:r>
          </a:p>
          <a:p>
            <a:r>
              <a:rPr lang="en-US" sz="3200" dirty="0" smtClean="0"/>
              <a:t>Tom Scott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://www.youtube.com/watch?v=aKShnpOXqn0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989258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-304920"/>
            <a:ext cx="9143280" cy="12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ts val="722"/>
              </a:lnSpc>
            </a:pPr>
            <a:r>
              <a:rPr lang="en-NZ" sz="4800" b="0" strike="noStrike" spc="-1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Stack Overflow Variants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57200" y="1219320"/>
            <a:ext cx="3885480" cy="5257080"/>
          </a:xfrm>
          <a:prstGeom prst="roundRect">
            <a:avLst>
              <a:gd name="adj" fmla="val 10000"/>
            </a:avLst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152280" tIns="152280" rIns="152280" bIns="3832920" anchor="ctr"/>
          <a:lstStyle/>
          <a:p>
            <a:pPr algn="ctr">
              <a:lnSpc>
                <a:spcPct val="90000"/>
              </a:lnSpc>
            </a:pPr>
            <a:r>
              <a:rPr lang="en-NZ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Target program can be: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845640" y="2796840"/>
            <a:ext cx="3108240" cy="103212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106560" tIns="87480" rIns="76320" bIns="87480" anchor="ctr"/>
          <a:lstStyle/>
          <a:p>
            <a:pPr algn="ctr">
              <a:lnSpc>
                <a:spcPct val="90000"/>
              </a:lnSpc>
            </a:pPr>
            <a:r>
              <a:rPr lang="en-NZ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A trusted system utility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845640" y="3988800"/>
            <a:ext cx="3108240" cy="103212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106560" tIns="87480" rIns="76320" bIns="87480" anchor="ctr"/>
          <a:lstStyle/>
          <a:p>
            <a:pPr algn="ctr">
              <a:lnSpc>
                <a:spcPct val="90000"/>
              </a:lnSpc>
            </a:pPr>
            <a:r>
              <a:rPr lang="en-NZ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Network service daemon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5"/>
          <p:cNvSpPr/>
          <p:nvPr/>
        </p:nvSpPr>
        <p:spPr>
          <a:xfrm>
            <a:off x="845640" y="5180760"/>
            <a:ext cx="3108240" cy="103212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106560" tIns="87480" rIns="76320" bIns="87480" anchor="ctr"/>
          <a:lstStyle/>
          <a:p>
            <a:pPr algn="ctr">
              <a:lnSpc>
                <a:spcPct val="90000"/>
              </a:lnSpc>
            </a:pPr>
            <a:r>
              <a:rPr lang="en-NZ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Commonly used library code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6"/>
          <p:cNvSpPr/>
          <p:nvPr/>
        </p:nvSpPr>
        <p:spPr>
          <a:xfrm>
            <a:off x="4572000" y="1219320"/>
            <a:ext cx="4342680" cy="5257080"/>
          </a:xfrm>
          <a:prstGeom prst="roundRect">
            <a:avLst>
              <a:gd name="adj" fmla="val 10000"/>
            </a:avLst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167760" tIns="167760" rIns="167760" bIns="3848400" anchor="ctr"/>
          <a:lstStyle/>
          <a:p>
            <a:pPr algn="ctr">
              <a:lnSpc>
                <a:spcPct val="90000"/>
              </a:lnSpc>
            </a:pPr>
            <a:r>
              <a:rPr lang="en-NZ" sz="44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Shellcode functions</a:t>
            </a:r>
            <a:endParaRPr lang="en-NZ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7"/>
          <p:cNvSpPr/>
          <p:nvPr/>
        </p:nvSpPr>
        <p:spPr>
          <a:xfrm>
            <a:off x="4800600" y="2797560"/>
            <a:ext cx="3885480" cy="607680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53280" tIns="44280" rIns="35640" bIns="44640" anchor="ctr"/>
          <a:lstStyle/>
          <a:p>
            <a:pPr algn="ctr">
              <a:lnSpc>
                <a:spcPct val="90000"/>
              </a:lnSpc>
            </a:pPr>
            <a:r>
              <a:rPr lang="en-NZ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Launch a remote shell when connected to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8"/>
          <p:cNvSpPr/>
          <p:nvPr/>
        </p:nvSpPr>
        <p:spPr>
          <a:xfrm>
            <a:off x="4800600" y="3499200"/>
            <a:ext cx="3885480" cy="607680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53280" tIns="44280" rIns="35640" bIns="44640" anchor="ctr"/>
          <a:lstStyle/>
          <a:p>
            <a:pPr algn="ctr">
              <a:lnSpc>
                <a:spcPct val="90000"/>
              </a:lnSpc>
            </a:pPr>
            <a:r>
              <a:rPr lang="en-NZ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Create a reverse shell that connects back to the hacker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9"/>
          <p:cNvSpPr/>
          <p:nvPr/>
        </p:nvSpPr>
        <p:spPr>
          <a:xfrm>
            <a:off x="4800600" y="4201200"/>
            <a:ext cx="3885480" cy="607680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53280" tIns="44280" rIns="35640" bIns="44640" anchor="ctr"/>
          <a:lstStyle/>
          <a:p>
            <a:pPr algn="ctr">
              <a:lnSpc>
                <a:spcPct val="90000"/>
              </a:lnSpc>
            </a:pPr>
            <a:r>
              <a:rPr lang="en-NZ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Use local exploits that establish a shell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10"/>
          <p:cNvSpPr/>
          <p:nvPr/>
        </p:nvSpPr>
        <p:spPr>
          <a:xfrm>
            <a:off x="4800600" y="4903200"/>
            <a:ext cx="3885480" cy="607680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53280" tIns="44280" rIns="35640" bIns="44640" anchor="ctr"/>
          <a:lstStyle/>
          <a:p>
            <a:pPr algn="ctr">
              <a:lnSpc>
                <a:spcPct val="90000"/>
              </a:lnSpc>
            </a:pPr>
            <a:r>
              <a:rPr lang="en-NZ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Flush firewall rules that currently block other attacks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11"/>
          <p:cNvSpPr/>
          <p:nvPr/>
        </p:nvSpPr>
        <p:spPr>
          <a:xfrm>
            <a:off x="4800600" y="5604840"/>
            <a:ext cx="3885480" cy="607680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53280" tIns="44280" rIns="35640" bIns="44640" anchor="ctr"/>
          <a:lstStyle/>
          <a:p>
            <a:pPr algn="ctr">
              <a:lnSpc>
                <a:spcPct val="90000"/>
              </a:lnSpc>
            </a:pPr>
            <a:r>
              <a:rPr lang="en-NZ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Break out of a chroot (restricted execution) environment, giving full access to the system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9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0" y="188640"/>
            <a:ext cx="9143280" cy="162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NZ" sz="5400" b="0" strike="noStrike" spc="-1" dirty="0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Run-Time </a:t>
            </a:r>
            <a:r>
              <a:rPr lang="en-NZ" sz="5400" b="0" strike="noStrike" spc="-1" dirty="0" err="1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Defenses</a:t>
            </a:r>
            <a:r>
              <a:rPr lang="en-NZ" sz="5400" b="0" strike="noStrike" spc="-1" dirty="0" smtClean="0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:</a:t>
            </a:r>
            <a:endParaRPr lang="en-NZ" sz="5400" spc="-1" dirty="0">
              <a:solidFill>
                <a:srgbClr val="FFB91D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r>
              <a:rPr lang="en-NZ" sz="5400" b="0" strike="noStrike" spc="-1" dirty="0" smtClean="0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Guard Pages</a:t>
            </a:r>
            <a:endParaRPr lang="en-N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1043640" y="2133720"/>
            <a:ext cx="7344000" cy="44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Place guard pages between critical regions of memory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Flagged in MMU as illegal addresses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Any attempted access aborts process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Further extension places guard pages Between stack frames and heap buffers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Cost in execution time to support the large number of page mappings necessary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1" name="Picture 4"/>
          <p:cNvPicPr/>
          <p:nvPr/>
        </p:nvPicPr>
        <p:blipFill>
          <a:blip r:embed="rId3"/>
          <a:stretch/>
        </p:blipFill>
        <p:spPr>
          <a:xfrm>
            <a:off x="6982200" y="5016600"/>
            <a:ext cx="2161080" cy="1840680"/>
          </a:xfrm>
          <a:prstGeom prst="rect">
            <a:avLst/>
          </a:prstGeom>
          <a:ln>
            <a:noFill/>
          </a:ln>
        </p:spPr>
      </p:pic>
      <p:pic>
        <p:nvPicPr>
          <p:cNvPr id="332" name="Picture 5"/>
          <p:cNvPicPr/>
          <p:nvPr/>
        </p:nvPicPr>
        <p:blipFill>
          <a:blip r:embed="rId3"/>
          <a:stretch/>
        </p:blipFill>
        <p:spPr>
          <a:xfrm>
            <a:off x="0" y="5016600"/>
            <a:ext cx="2161080" cy="1840680"/>
          </a:xfrm>
          <a:prstGeom prst="rect">
            <a:avLst/>
          </a:prstGeom>
          <a:ln>
            <a:noFill/>
          </a:ln>
          <a:scene3d>
            <a:camera prst="orthographicFront">
              <a:rot lat="0" lon="10499978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6876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67640" y="-171360"/>
            <a:ext cx="8228880" cy="15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ts val="722"/>
              </a:lnSpc>
            </a:pPr>
            <a:r>
              <a:rPr lang="en-NZ" sz="5400" b="0" strike="noStrike" spc="-1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Replacement Stack Frame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 rot="16200000">
            <a:off x="-730998" y="2703660"/>
            <a:ext cx="4799880" cy="2747038"/>
          </a:xfrm>
          <a:prstGeom prst="flowChartManualOperation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vert="vert" lIns="115560" tIns="0" rIns="114480" bIns="0"/>
          <a:lstStyle/>
          <a:p>
            <a:pPr>
              <a:lnSpc>
                <a:spcPct val="90000"/>
              </a:lnSpc>
            </a:pPr>
            <a:r>
              <a:rPr lang="en-NZ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Variant that overwrites buffer and saved frame pointer address</a:t>
            </a:r>
            <a:endParaRPr lang="en-N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 lvl="1" indent="-1137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NZ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Saved frame pointer value is changed to refer to a dummy stack frame</a:t>
            </a:r>
            <a:endParaRPr lang="en-N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 lvl="1" indent="-1137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NZ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Current function returns to the replacement dummy frame</a:t>
            </a:r>
            <a:endParaRPr lang="en-N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 lvl="1" indent="-1137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NZ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Control is transferred to the shellcode in the overwritten buffer</a:t>
            </a:r>
            <a:endParaRPr lang="en-N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 rot="16200000">
            <a:off x="2171520" y="2771640"/>
            <a:ext cx="4799880" cy="2611080"/>
          </a:xfrm>
          <a:prstGeom prst="flowChartManualOperation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vert="vert" lIns="115560" tIns="0" rIns="114480" bIns="0"/>
          <a:lstStyle/>
          <a:p>
            <a:pPr>
              <a:lnSpc>
                <a:spcPct val="90000"/>
              </a:lnSpc>
            </a:pPr>
            <a:r>
              <a:rPr lang="en-NZ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Off-by-one attacks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 lvl="1" indent="-1137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NZ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Coding error that allows one more byte to be copied than there is space available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 rot="16200000">
            <a:off x="4979520" y="2771640"/>
            <a:ext cx="4799880" cy="2611080"/>
          </a:xfrm>
          <a:prstGeom prst="flowChartManualOperation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vert="vert" lIns="115560" tIns="0" rIns="114480" bIns="0"/>
          <a:lstStyle/>
          <a:p>
            <a:pPr>
              <a:lnSpc>
                <a:spcPct val="90000"/>
              </a:lnSpc>
            </a:pPr>
            <a:r>
              <a:rPr lang="en-NZ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Defenses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 lvl="1" indent="-1137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NZ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Any stack protection mechanisms to detect modifications to the stack frame or return address by function exit code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 lvl="1" indent="-1137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NZ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Use non-executable stacks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 lvl="1" indent="-1137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NZ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Randomization of the stack in memory and of system libraries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6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67640" y="-315360"/>
            <a:ext cx="8228880" cy="15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ts val="722"/>
              </a:lnSpc>
            </a:pPr>
            <a:r>
              <a:rPr lang="en-NZ" sz="5400" b="0" strike="noStrike" spc="-1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Return to System Call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788000" y="1917000"/>
            <a:ext cx="403776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Stack overflow variant replaces return address with standard library function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Response to non-executable stack defenses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Attacker constructs suitable parameters on stack above return address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Function returns and library function executes</a:t>
            </a: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Attacker may need exact buffer address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Can even chain two library calls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395640" y="2133000"/>
            <a:ext cx="4041000" cy="452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Defenses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Any stack protection mechanisms to detect modifications to the stack frame or return address by function exit code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 non-executable stacks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Randomization of the stack in memory and of system libraries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Line 4"/>
          <p:cNvSpPr/>
          <p:nvPr/>
        </p:nvSpPr>
        <p:spPr>
          <a:xfrm flipH="1">
            <a:off x="4570920" y="2134080"/>
            <a:ext cx="1800" cy="41148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071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67640" y="-315360"/>
            <a:ext cx="8228880" cy="15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ts val="722"/>
              </a:lnSpc>
            </a:pPr>
            <a:r>
              <a:rPr lang="en-NZ" sz="5400" b="0" strike="noStrike" spc="-1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Heap Overflow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457200" y="1752480"/>
            <a:ext cx="8228880" cy="28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Attack buffer located in heap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Typically located above program code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Memory is requested by programs to use in dynamic data structures (such as linked lists of records)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 return address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Hence no easy transfer of control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May have function pointers can exploit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 manipulate management data structures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1600200" y="4611600"/>
            <a:ext cx="6095160" cy="63288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156600" tIns="89280" rIns="156600" bIns="89280" anchor="ctr"/>
          <a:lstStyle/>
          <a:p>
            <a:pPr algn="ctr">
              <a:lnSpc>
                <a:spcPct val="90000"/>
              </a:lnSpc>
            </a:pPr>
            <a:r>
              <a:rPr lang="en-NZ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Defenses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4"/>
          <p:cNvSpPr/>
          <p:nvPr/>
        </p:nvSpPr>
        <p:spPr>
          <a:xfrm>
            <a:off x="1600200" y="5245200"/>
            <a:ext cx="6095160" cy="1267560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117360" rIns="156600" bIns="176040"/>
          <a:lstStyle/>
          <a:p>
            <a:pPr marL="228600" lvl="1" indent="-22788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lang="en-NZ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Making the heap non-executable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buClr>
                <a:srgbClr val="FFFFFF"/>
              </a:buClr>
              <a:buFont typeface="Symbol"/>
              <a:buChar char=""/>
            </a:pPr>
            <a:r>
              <a:rPr lang="en-NZ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Randomizing the allocation of memory on the heap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1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Picture 4"/>
          <p:cNvPicPr/>
          <p:nvPr/>
        </p:nvPicPr>
        <p:blipFill>
          <a:blip r:embed="rId3"/>
          <a:srcRect l="5066" b="36821"/>
          <a:stretch/>
        </p:blipFill>
        <p:spPr>
          <a:xfrm>
            <a:off x="0" y="1080"/>
            <a:ext cx="4730400" cy="4332240"/>
          </a:xfrm>
          <a:prstGeom prst="rect">
            <a:avLst/>
          </a:prstGeom>
          <a:ln>
            <a:noFill/>
          </a:ln>
        </p:spPr>
      </p:pic>
      <p:pic>
        <p:nvPicPr>
          <p:cNvPr id="346" name="Picture 5"/>
          <p:cNvPicPr/>
          <p:nvPr/>
        </p:nvPicPr>
        <p:blipFill>
          <a:blip r:embed="rId4"/>
          <a:srcRect l="3167" r="10029"/>
          <a:stretch/>
        </p:blipFill>
        <p:spPr>
          <a:xfrm>
            <a:off x="3774960" y="1917000"/>
            <a:ext cx="5376240" cy="4724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24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467640" y="-171360"/>
            <a:ext cx="8228880" cy="15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ts val="722"/>
              </a:lnSpc>
            </a:pPr>
            <a:r>
              <a:rPr lang="en-NZ" sz="5400" b="0" strike="noStrike" spc="-1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Global Data Overflow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4716000" y="1989000"/>
            <a:ext cx="403776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3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Can attack buffer located in global data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May be located above program code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 has function pointer and vulnerable buffer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 adjacent process management tables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Aim to overwrite function pointer later called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395640" y="2061000"/>
            <a:ext cx="4041000" cy="452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Defenses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Non executable or random global data region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Move function pointers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Guard pages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Line 4"/>
          <p:cNvSpPr/>
          <p:nvPr/>
        </p:nvSpPr>
        <p:spPr>
          <a:xfrm flipH="1">
            <a:off x="4572000" y="2059560"/>
            <a:ext cx="1440" cy="4265640"/>
          </a:xfrm>
          <a:prstGeom prst="line">
            <a:avLst/>
          </a:prstGeom>
          <a:ln>
            <a:solidFill>
              <a:schemeClr val="accent2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351" name="Picture 9"/>
          <p:cNvPicPr/>
          <p:nvPr/>
        </p:nvPicPr>
        <p:blipFill>
          <a:blip r:embed="rId3"/>
          <a:stretch/>
        </p:blipFill>
        <p:spPr>
          <a:xfrm>
            <a:off x="179640" y="4941000"/>
            <a:ext cx="2017800" cy="1719000"/>
          </a:xfrm>
          <a:prstGeom prst="rect">
            <a:avLst/>
          </a:prstGeom>
          <a:ln>
            <a:noFill/>
          </a:ln>
          <a:scene3d>
            <a:camera prst="orthographicFront">
              <a:rot lat="0" lon="105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237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Picture 1"/>
          <p:cNvPicPr/>
          <p:nvPr/>
        </p:nvPicPr>
        <p:blipFill>
          <a:blip r:embed="rId3"/>
          <a:srcRect l="6443" b="41375"/>
          <a:stretch/>
        </p:blipFill>
        <p:spPr>
          <a:xfrm>
            <a:off x="0" y="-99360"/>
            <a:ext cx="4713120" cy="4019760"/>
          </a:xfrm>
          <a:prstGeom prst="rect">
            <a:avLst/>
          </a:prstGeom>
          <a:ln>
            <a:noFill/>
          </a:ln>
        </p:spPr>
      </p:pic>
      <p:pic>
        <p:nvPicPr>
          <p:cNvPr id="353" name="Picture 2"/>
          <p:cNvPicPr/>
          <p:nvPr/>
        </p:nvPicPr>
        <p:blipFill>
          <a:blip r:embed="rId4"/>
          <a:srcRect l="5660" r="4593"/>
          <a:stretch/>
        </p:blipFill>
        <p:spPr>
          <a:xfrm>
            <a:off x="3636000" y="1845000"/>
            <a:ext cx="5333400" cy="4749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516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2"/>
          <p:cNvSpPr/>
          <p:nvPr/>
        </p:nvSpPr>
        <p:spPr>
          <a:xfrm>
            <a:off x="288388" y="479355"/>
            <a:ext cx="5141741" cy="2770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NZ" sz="32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Heartbleed</a:t>
            </a:r>
          </a:p>
          <a:p>
            <a:pPr>
              <a:lnSpc>
                <a:spcPct val="100000"/>
              </a:lnSpc>
            </a:pPr>
            <a:endParaRPr lang="en-NZ" sz="3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Heartbleed is a security bug in the OpenSSL cryptography library, which is a widely used implementation of the Transport Layer Security (TLS) protocol. It was introduced into the software in 2012 and publicly disclosed in April 2014</a:t>
            </a:r>
            <a:endParaRPr lang="en-NZ" sz="16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NZ" sz="3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NZ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Example </a:t>
            </a:r>
            <a:r>
              <a:rPr lang="en-NZ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of a </a:t>
            </a:r>
            <a:br>
              <a:rPr lang="en-NZ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</a:br>
            <a:r>
              <a:rPr lang="en-NZ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buffer </a:t>
            </a:r>
            <a:r>
              <a:rPr lang="en-NZ" sz="2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underflow</a:t>
            </a:r>
          </a:p>
          <a:p>
            <a:pPr>
              <a:lnSpc>
                <a:spcPct val="100000"/>
              </a:lnSpc>
            </a:pPr>
            <a:endParaRPr lang="en-NZ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NZ" sz="2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Heartbeat request message (#bytes, </a:t>
            </a:r>
            <a:r>
              <a:rPr lang="en-NZ" sz="24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msg</a:t>
            </a:r>
            <a:r>
              <a:rPr lang="en-NZ" sz="2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NZ" sz="2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Reply sends </a:t>
            </a:r>
            <a:r>
              <a:rPr lang="en-NZ" sz="2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msg</a:t>
            </a:r>
            <a:r>
              <a:rPr lang="en-NZ" sz="2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back</a:t>
            </a:r>
            <a:r>
              <a:rPr lang="en-NZ" sz="2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lang="en-NZ" sz="24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NZ" sz="24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NZ" sz="2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Heartbleed in action</a:t>
            </a:r>
            <a:endParaRPr lang="en-NZ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NZ" sz="1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3"/>
              </a:rPr>
              <a:t>https://</a:t>
            </a:r>
            <a:r>
              <a:rPr lang="en-NZ" sz="12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3"/>
              </a:rPr>
              <a:t>www.youtube.com/watch?v=OMtvF-FTxGQ</a:t>
            </a:r>
            <a:endParaRPr lang="en-NZ" sz="12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NZ" sz="3200" b="1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NZ" sz="32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NZ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4645080" y="197928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776" y="0"/>
            <a:ext cx="3217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308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107640" y="-315360"/>
            <a:ext cx="892836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ts val="722"/>
              </a:lnSpc>
            </a:pPr>
            <a:r>
              <a:rPr lang="en-NZ" sz="5400" b="0" strike="noStrike" spc="-1">
                <a:solidFill>
                  <a:srgbClr val="E3BC9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Summary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5652000" y="1412640"/>
            <a:ext cx="3239640" cy="51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lvl="1" indent="-342360">
              <a:lnSpc>
                <a:spcPct val="100000"/>
              </a:lnSpc>
              <a:buClr>
                <a:srgbClr val="FFFFFF"/>
              </a:buClr>
              <a:buSzPct val="150000"/>
              <a:buFont typeface="Arial"/>
              <a:buChar char="•"/>
            </a:pPr>
            <a:r>
              <a:rPr lang="en-NZ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Other forms of overflow attacks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2" indent="-34236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Replacement stack frame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2" indent="-34236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Return to system call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2" indent="-34236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Heap overflows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2" indent="-34236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Global data area overflows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2" indent="-34236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Other types of overflows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179640" y="1484640"/>
            <a:ext cx="3743640" cy="55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lvl="1" indent="-342360">
              <a:lnSpc>
                <a:spcPct val="100000"/>
              </a:lnSpc>
              <a:buClr>
                <a:srgbClr val="FFFFFF"/>
              </a:buClr>
              <a:buSzPct val="150000"/>
              <a:buFont typeface="Arial"/>
              <a:buChar char="•"/>
            </a:pPr>
            <a:r>
              <a:rPr lang="en-NZ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Stack overflows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2" indent="-34236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Buffer overflow basics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2" indent="-34236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Stack buffer overflows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2" indent="-34236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Shellcode 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buClr>
                <a:srgbClr val="FFFFFF"/>
              </a:buClr>
              <a:buSzPct val="150000"/>
              <a:buFont typeface="Arial"/>
              <a:buChar char="•"/>
            </a:pPr>
            <a:r>
              <a:rPr lang="en-NZ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Defending against buffer overflows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2" indent="-34236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Compile-time defenses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2" indent="-34236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Run-time defenses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7" name="Picture 7"/>
          <p:cNvPicPr/>
          <p:nvPr/>
        </p:nvPicPr>
        <p:blipFill>
          <a:blip r:embed="rId3"/>
          <a:srcRect r="-1181"/>
          <a:stretch/>
        </p:blipFill>
        <p:spPr>
          <a:xfrm>
            <a:off x="3636000" y="2565000"/>
            <a:ext cx="1871640" cy="1603440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999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57200" y="0"/>
            <a:ext cx="8228880" cy="15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ts val="722"/>
              </a:lnSpc>
            </a:pPr>
            <a:r>
              <a:rPr lang="en-NZ" sz="5400" b="0" strike="noStrike" spc="-1">
                <a:solidFill>
                  <a:srgbClr val="C5D1D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Buffer Overflow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395640" y="20610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 very common attack mechanism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First widely used by the Morris Worm in 1988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Prevention techniques known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Still of major concern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Legacy of buggy code in widely deployed operating systems and applications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Continued careless programming practices by programmers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188640"/>
            <a:ext cx="9143280" cy="15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en-NZ" sz="5400" b="0" strike="noStrike" spc="-1" dirty="0">
                <a:solidFill>
                  <a:srgbClr val="FFB91D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Buffer Overflow/Buffer Overrun</a:t>
            </a:r>
            <a:endParaRPr lang="en-N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611640" y="1917000"/>
            <a:ext cx="8000280" cy="127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NZ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 buffer overflow, also known as a buffer overrun, is defined in the NIST </a:t>
            </a:r>
            <a:r>
              <a:rPr lang="en-NZ" sz="26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Glossary of Key Information Security Terms</a:t>
            </a:r>
            <a:r>
              <a:rPr lang="en-NZ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as follows: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611640" y="3645000"/>
            <a:ext cx="7771680" cy="32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NZ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“A condition at an interface under which more input can be placed into a buffer or data holding area than the capacity allocated, overwriting other information. Attackers exploit such a condition to crash a system or to insert 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NZ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specially crafted code that allows 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NZ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them to gain control of the system.”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0"/>
            <a:ext cx="8228880" cy="141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ts val="722"/>
              </a:lnSpc>
            </a:pPr>
            <a:r>
              <a:rPr lang="en-NZ" sz="5400" b="0" strike="noStrike" spc="-1">
                <a:solidFill>
                  <a:srgbClr val="E3BC9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Buffer Overflow Basics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67640" y="1845000"/>
            <a:ext cx="3931200" cy="47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Programming error when a process attempts to store data beyond the limits of a fixed-sized buffer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Overwrites adjacent memory locations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90000"/>
              </a:lnSpc>
              <a:buClr>
                <a:srgbClr val="FFFFFF"/>
              </a:buClr>
              <a:buFont typeface="Courier New"/>
              <a:buChar char="o"/>
            </a:pPr>
            <a:r>
              <a:rPr lang="en-NZ" sz="1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Locations could hold other program variables, parameters, or program control flow data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Buffer could be located on the stack, in the heap, or in the data section of the process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 flipH="1" flipV="1">
            <a:off x="4582800" y="1904400"/>
            <a:ext cx="4559760" cy="49521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28440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  <p:sp>
        <p:nvSpPr>
          <p:cNvPr id="248" name="CustomShape 4"/>
          <p:cNvSpPr/>
          <p:nvPr/>
        </p:nvSpPr>
        <p:spPr>
          <a:xfrm>
            <a:off x="5638680" y="1905120"/>
            <a:ext cx="2559600" cy="44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7840" tIns="0" rIns="177840" bIns="177840" anchor="ctr"/>
          <a:lstStyle/>
          <a:p>
            <a:pPr>
              <a:lnSpc>
                <a:spcPct val="90000"/>
              </a:lnSpc>
            </a:pPr>
            <a:r>
              <a:rPr lang="en-NZ" sz="2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Consequences: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NZ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Corruption of program data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NZ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Unexpected transfer of control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NZ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Memory access violations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lvl="1" indent="-22788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NZ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Execution of code chosen by attacker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2"/>
          <p:cNvPicPr/>
          <p:nvPr/>
        </p:nvPicPr>
        <p:blipFill>
          <a:blip r:embed="rId3"/>
          <a:srcRect b="-1659"/>
          <a:stretch/>
        </p:blipFill>
        <p:spPr>
          <a:xfrm>
            <a:off x="555120" y="260640"/>
            <a:ext cx="7976520" cy="640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2"/>
          <p:cNvPicPr/>
          <p:nvPr/>
        </p:nvPicPr>
        <p:blipFill>
          <a:blip r:embed="rId3"/>
          <a:stretch/>
        </p:blipFill>
        <p:spPr>
          <a:xfrm>
            <a:off x="827640" y="188640"/>
            <a:ext cx="7640640" cy="649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39640" y="-243360"/>
            <a:ext cx="8228880" cy="15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ts val="722"/>
              </a:lnSpc>
            </a:pPr>
            <a:r>
              <a:rPr lang="en-NZ" sz="5400" b="0" strike="noStrike" spc="-1">
                <a:solidFill>
                  <a:srgbClr val="E3BC9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Buffer Overflow Attacks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57200" y="1772640"/>
            <a:ext cx="8228880" cy="48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lvl="1" indent="-342360">
              <a:lnSpc>
                <a:spcPct val="100000"/>
              </a:lnSpc>
              <a:buClr>
                <a:srgbClr val="FFFFFF"/>
              </a:buClr>
              <a:buSzPct val="150000"/>
              <a:buFont typeface="Arial"/>
              <a:buChar char="•"/>
            </a:pPr>
            <a:r>
              <a:rPr lang="en-NZ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 exploit a buffer overflow an attacker needs: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SzPct val="150000"/>
              <a:buFont typeface="Arial"/>
              <a:buChar char="•"/>
            </a:pPr>
            <a:r>
              <a:rPr lang="en-NZ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 identify a buffer overflow vulnerability in some program that can be triggered using externally sourced data under the attacker’s control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SzPct val="150000"/>
              <a:buFont typeface="Arial"/>
              <a:buChar char="•"/>
            </a:pPr>
            <a:r>
              <a:rPr lang="en-NZ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 understand how that buffer is stored in memory and determine potential for corruption 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lvl="1" indent="-342360">
              <a:lnSpc>
                <a:spcPct val="100000"/>
              </a:lnSpc>
              <a:buClr>
                <a:srgbClr val="FFFFFF"/>
              </a:buClr>
              <a:buSzPct val="150000"/>
              <a:buFont typeface="Arial"/>
              <a:buChar char="•"/>
            </a:pPr>
            <a:r>
              <a:rPr lang="en-NZ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Identifying vulnerable programs can be done by: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SzPct val="150000"/>
              <a:buFont typeface="Arial"/>
              <a:buChar char="•"/>
            </a:pPr>
            <a:r>
              <a:rPr lang="en-NZ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Inspection of program source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SzPct val="150000"/>
              <a:buFont typeface="Arial"/>
              <a:buChar char="•"/>
            </a:pPr>
            <a:r>
              <a:rPr lang="en-NZ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Tracing the execution of programs as they process oversized input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SzPct val="150000"/>
              <a:buFont typeface="Arial"/>
              <a:buChar char="•"/>
            </a:pPr>
            <a:r>
              <a:rPr lang="en-NZ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Using tools such as fuzzing to automatically identify potentially vulnerable programs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67640" y="198832"/>
            <a:ext cx="8228880" cy="14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en-NZ" sz="5400" b="0" strike="noStrike" spc="-1" dirty="0">
                <a:solidFill>
                  <a:srgbClr val="E3BC9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Programming Language History</a:t>
            </a:r>
            <a:endParaRPr lang="en-NZ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80880" y="1700640"/>
            <a:ext cx="8305200" cy="187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1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 the machine level data manipulated by machine instructions executed by the computer processor are stored in either the processor’s registers or in memory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10000"/>
              </a:lnSpc>
              <a:buClr>
                <a:srgbClr val="FFFFFF"/>
              </a:buClr>
              <a:buFont typeface="Arial"/>
              <a:buChar char="•"/>
            </a:pPr>
            <a:r>
              <a:rPr lang="en-NZ" sz="1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Assembly language programmer is responsible for the correct interpretation of any saved data value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660600" y="3862440"/>
            <a:ext cx="2788920" cy="1611720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113760" tIns="113760" rIns="113760" bIns="598320"/>
          <a:lstStyle/>
          <a:p>
            <a:pPr>
              <a:lnSpc>
                <a:spcPct val="90000"/>
              </a:lnSpc>
            </a:pPr>
            <a:r>
              <a:rPr lang="en-NZ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Modern high-level languages have a strong notion of type and valid operations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1231920" y="4937400"/>
            <a:ext cx="2788920" cy="17020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3800" tIns="163800" rIns="113760" bIns="163440"/>
          <a:lstStyle/>
          <a:p>
            <a:pPr marL="171360" lvl="1" indent="-1706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NZ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Not vulnerable to buffer overflows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NZ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Does incur overhead, some limits on use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3872880" y="4052880"/>
            <a:ext cx="895680" cy="693720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  <p:sp>
        <p:nvSpPr>
          <p:cNvPr id="258" name="CustomShape 6"/>
          <p:cNvSpPr/>
          <p:nvPr/>
        </p:nvSpPr>
        <p:spPr>
          <a:xfrm>
            <a:off x="5141520" y="3862440"/>
            <a:ext cx="2788920" cy="1611720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  <p:txBody>
          <a:bodyPr lIns="113760" tIns="113760" rIns="113760" bIns="598320"/>
          <a:lstStyle/>
          <a:p>
            <a:pPr>
              <a:lnSpc>
                <a:spcPct val="90000"/>
              </a:lnSpc>
            </a:pPr>
            <a:r>
              <a:rPr lang="en-NZ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 and related languages have high-level control structures, but allow direct access to memory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7"/>
          <p:cNvSpPr/>
          <p:nvPr/>
        </p:nvSpPr>
        <p:spPr>
          <a:xfrm>
            <a:off x="5712840" y="4937400"/>
            <a:ext cx="2788920" cy="17020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3800" tIns="163800" rIns="113760" bIns="163440"/>
          <a:lstStyle/>
          <a:p>
            <a:pPr marL="171360" lvl="1" indent="-1706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NZ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Hence are vulnerable to buffer overflow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lvl="1" indent="-1706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lang="en-NZ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Have a large legacy of widely used, unsafe, and hence vulnerable code</a:t>
            </a:r>
            <a:endParaRPr lang="en-N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10369</TotalTime>
  <Words>10112</Words>
  <Application>Microsoft Office PowerPoint</Application>
  <PresentationFormat>On-screen Show (4:3)</PresentationFormat>
  <Paragraphs>731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Arial</vt:lpstr>
      <vt:lpstr>Century Gothic</vt:lpstr>
      <vt:lpstr>Courier New</vt:lpstr>
      <vt:lpstr>DejaVu Sans</vt:lpstr>
      <vt:lpstr>Palatino Linotype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Computer Science, UNSW@ADFA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11 Lecture Overheads</dc:subject>
  <dc:creator>Dr Lawrie Brown</dc:creator>
  <dc:description/>
  <cp:lastModifiedBy>Ian Welch</cp:lastModifiedBy>
  <cp:revision>136</cp:revision>
  <cp:lastPrinted>2016-09-21T23:42:03Z</cp:lastPrinted>
  <dcterms:created xsi:type="dcterms:W3CDTF">2014-09-10T15:34:16Z</dcterms:created>
  <dcterms:modified xsi:type="dcterms:W3CDTF">2017-09-12T23:00:10Z</dcterms:modified>
  <dc:language>en-NZ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Computer Science, UNSW@ADFA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39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39</vt:i4>
  </property>
</Properties>
</file>