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9815BBE-0726-4D50-B66E-01FB6D78A124}">
  <a:tblStyle styleId="{19815BBE-0726-4D50-B66E-01FB6D78A12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l.acm.org/citation.cfm?id=2934664"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ssues.apache.org/jira/browse/SPARK"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Paper available at: </a:t>
            </a:r>
            <a:r>
              <a:rPr lang="en-GB" u="sng">
                <a:solidFill>
                  <a:schemeClr val="hlink"/>
                </a:solidFill>
                <a:hlinkClick r:id="rId2"/>
              </a:rPr>
              <a:t>http://dl.acm.org/citation.cfm?id=2934664</a:t>
            </a:r>
          </a:p>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RDDs provide facilities to control placement, lets applications place computations near input data (through an API for “preferred locations” for input sources), and RDDs provide control over data partitioning and colocation (such as specifying that data be hashed by a given key).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sz="1000"/>
              <a:t>A data frame is a set of records with a known schema (analogous to a database table), based around relational algebra.</a:t>
            </a:r>
          </a:p>
          <a:p>
            <a:pPr lvl="0">
              <a:spcBef>
                <a:spcPts val="0"/>
              </a:spcBef>
              <a:buNone/>
            </a:pPr>
            <a:r>
              <a:rPr lang="en-GB" sz="1000"/>
              <a:t>Dataframes supports operations like filtering and aggregation using an API.</a:t>
            </a:r>
          </a:p>
          <a:p>
            <a:pPr lvl="0">
              <a:spcBef>
                <a:spcPts val="0"/>
              </a:spcBef>
              <a:buNone/>
            </a:pPr>
            <a:r>
              <a:rPr lang="en-GB" sz="1000"/>
              <a:t>While Data Frames are still new, they have quickly become a popular API. In a July 2015 survey by Apache, 60% of respondents reported using them.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Databricks Team (2010) - Focused on Spark’s network and I/O primitives. Allowed Spark to jointly set a new record for the Daytona GraySort challenge. Spark sorted 100TB of data 3× faster than the previous record holder which was based on Hadoop MapReduce using 10× fewer machines. This benchmark was not executed in memory but rather on (solid- state) disks. </a:t>
            </a:r>
          </a:p>
          <a:p>
            <a:pPr lvl="0">
              <a:spcBef>
                <a:spcPts val="0"/>
              </a:spcBef>
              <a:buNone/>
            </a:pPr>
            <a:r>
              <a:t/>
            </a:r>
            <a:endParaRPr/>
          </a:p>
          <a:p>
            <a:pPr lvl="0">
              <a:spcBef>
                <a:spcPts val="0"/>
              </a:spcBef>
              <a:buNone/>
            </a:pPr>
            <a:r>
              <a:rPr lang="en-GB"/>
              <a:t>Project Tungsten (2015) - Aimed to remove Java Virtual Machine overhead from many of Spark’s code paths by using code generation and non-garbage-collected memory. One benenefit of doing these optimizations in a general engine is that they simultaneously affect all of Spark’s libraries; machine learning, streaming, and SQL all became faster from each change.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The SparkR project was merged into Spark in 2015 to provide a programming interface in R. The R interface is based on DataFrames and uses almost identical syntax to R’s built-in data frames.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Can also view Sparks JIRA at: </a:t>
            </a:r>
            <a:r>
              <a:rPr lang="en-GB" u="sng">
                <a:solidFill>
                  <a:schemeClr val="hlink"/>
                </a:solidFill>
                <a:hlinkClick r:id="rId2"/>
              </a:rPr>
              <a:t>https://issues.apache.org/jira/browse/SPARK</a:t>
            </a:r>
            <a:r>
              <a:rPr lang="en-GB"/>
              <a:t> to see open issues and notes.</a:t>
            </a: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Scalable data processing will be essential for the next generation of computer applications, however this typically involves multiple complex processing steps on various computing systems. To simplify this task, the Spark project introduced a unified programming model and engine for big data applications.</a:t>
            </a:r>
          </a:p>
          <a:p>
            <a:pPr lvl="0">
              <a:spcBef>
                <a:spcPts val="0"/>
              </a:spcBef>
              <a:buNone/>
            </a:pPr>
            <a:r>
              <a:t/>
            </a:r>
            <a:endParaRPr/>
          </a:p>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The very nature of “big data” is that it is diverse and messy; </a:t>
            </a:r>
          </a:p>
          <a:p>
            <a:pPr lvl="0">
              <a:spcBef>
                <a:spcPts val="0"/>
              </a:spcBef>
              <a:buNone/>
            </a:pPr>
            <a:r>
              <a:rPr lang="en-GB"/>
              <a:t>which means most big data applications need to combine many different processing types.  A typical pipeline will need MapReduce-like code for loading data, SQL-like queries, and iterative machine learning.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Having a separate (specialized) engine for each task can create both complexity and inefficiency as users must piece together disparate systems, and some applications simply cannot be expressed efficiently in any engine.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An analogy used in the paper for the value of generality is comparing smartphones to the separate portable devices that existed before them (i.e. cameras, GPS, cellphones).</a:t>
            </a:r>
          </a:p>
          <a:p>
            <a:pPr lvl="0">
              <a:spcBef>
                <a:spcPts val="0"/>
              </a:spcBef>
              <a:buNone/>
            </a:pPr>
            <a:r>
              <a:t/>
            </a:r>
            <a:endParaRPr/>
          </a:p>
          <a:p>
            <a:pPr lvl="0">
              <a:spcBef>
                <a:spcPts val="0"/>
              </a:spcBef>
              <a:buNone/>
            </a:pPr>
            <a:r>
              <a:rPr lang="en-GB"/>
              <a:t>Spark offers a unified engine, eliminating the need for several disparate specialized engines similar to how a smartphone eleminated the need for the seperate gadgets.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Spark’s generality has several important benefits.</a:t>
            </a:r>
          </a:p>
          <a:p>
            <a:pPr lvl="0">
              <a:spcBef>
                <a:spcPts val="0"/>
              </a:spcBef>
              <a:buNone/>
            </a:pPr>
            <a:r>
              <a:t/>
            </a:r>
            <a:endParaRPr/>
          </a:p>
          <a:p>
            <a:pPr indent="-228600" lvl="0" marL="457200">
              <a:spcBef>
                <a:spcPts val="0"/>
              </a:spcBef>
              <a:buChar char="-"/>
            </a:pPr>
            <a:r>
              <a:rPr lang="en-GB"/>
              <a:t>A</a:t>
            </a:r>
            <a:r>
              <a:rPr lang="en-GB"/>
              <a:t>pplications are easier to develop because they use a unified API. </a:t>
            </a:r>
          </a:p>
          <a:p>
            <a:pPr lvl="0">
              <a:spcBef>
                <a:spcPts val="0"/>
              </a:spcBef>
              <a:buNone/>
            </a:pPr>
            <a:r>
              <a:t/>
            </a:r>
            <a:endParaRPr/>
          </a:p>
          <a:p>
            <a:pPr indent="-228600" lvl="0" marL="457200" rtl="0">
              <a:spcBef>
                <a:spcPts val="0"/>
              </a:spcBef>
              <a:buChar char="-"/>
            </a:pPr>
            <a:r>
              <a:rPr lang="en-GB"/>
              <a:t>I</a:t>
            </a:r>
            <a:r>
              <a:rPr lang="en-GB"/>
              <a:t>t is more efficient to combine processing tasks, as you can use in memory storage rather than writing to disk between each task</a:t>
            </a:r>
          </a:p>
          <a:p>
            <a:pPr lvl="0" rtl="0">
              <a:spcBef>
                <a:spcPts val="0"/>
              </a:spcBef>
              <a:buNone/>
            </a:pPr>
            <a:r>
              <a:t/>
            </a:r>
            <a:endParaRPr/>
          </a:p>
          <a:p>
            <a:pPr indent="-228600" lvl="0" marL="457200">
              <a:spcBef>
                <a:spcPts val="0"/>
              </a:spcBef>
              <a:buChar char="-"/>
            </a:pPr>
            <a:r>
              <a:rPr lang="en-GB"/>
              <a:t>Also enables new applications (such as interactive queries on a graph and streaming machine learning) that were not possible with previous systems.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Similar programming model MapReduce however key point is Spark extends this with a data-sharing abstraction called “Resilient Distributed Datasets,” or RDDs. Using RDDs, Spark can capture a wide range of processing workloads that previously needed separate engines, including SQL, streaming, machine learning, and graph processing.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RDDs give applications control over the most common bottleneck resources in clusters (network and storage I/O). RDDs make data sharing fast by avoiding replication of intermediate data and can closely emulate the in-memory “data sharing” across time that would happen in a system composed of long-running processes.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729450" y="1322450"/>
            <a:ext cx="7688100" cy="1664700"/>
          </a:xfrm>
          <a:prstGeom prst="rect">
            <a:avLst/>
          </a:prstGeom>
        </p:spPr>
        <p:txBody>
          <a:bodyPr anchorCtr="0" anchor="t" bIns="91425" lIns="91425" rIns="91425"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2" name="Shape 12"/>
          <p:cNvSpPr txBox="1"/>
          <p:nvPr>
            <p:ph idx="1" type="subTitle"/>
          </p:nvPr>
        </p:nvSpPr>
        <p:spPr>
          <a:xfrm>
            <a:off x="729627" y="3172900"/>
            <a:ext cx="7688100" cy="541200"/>
          </a:xfrm>
          <a:prstGeom prst="rect">
            <a:avLst/>
          </a:prstGeom>
        </p:spPr>
        <p:txBody>
          <a:bodyPr anchorCtr="0" anchor="t" bIns="91425" lIns="91425" rIns="91425"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3" name="Shape 13"/>
          <p:cNvSpPr txBox="1"/>
          <p:nvPr>
            <p:ph idx="12" type="sldNum"/>
          </p:nvPr>
        </p:nvSpPr>
        <p:spPr>
          <a:xfrm>
            <a:off x="8536302"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pic>
        <p:nvPicPr>
          <p:cNvPr descr="Image result for apache spark" id="14" name="Shape 14"/>
          <p:cNvPicPr preferRelativeResize="0"/>
          <p:nvPr/>
        </p:nvPicPr>
        <p:blipFill>
          <a:blip r:embed="rId2">
            <a:alphaModFix/>
          </a:blip>
          <a:stretch>
            <a:fillRect/>
          </a:stretch>
        </p:blipFill>
        <p:spPr>
          <a:xfrm>
            <a:off x="8270468" y="47100"/>
            <a:ext cx="739956" cy="393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2" name="Shape 72"/>
        <p:cNvGrpSpPr/>
        <p:nvPr/>
      </p:nvGrpSpPr>
      <p:grpSpPr>
        <a:xfrm>
          <a:off x="0" y="0"/>
          <a:ext cx="0" cy="0"/>
          <a:chOff x="0" y="0"/>
          <a:chExt cx="0" cy="0"/>
        </a:xfrm>
      </p:grpSpPr>
      <p:grpSp>
        <p:nvGrpSpPr>
          <p:cNvPr id="73" name="Shape 73"/>
          <p:cNvGrpSpPr/>
          <p:nvPr/>
        </p:nvGrpSpPr>
        <p:grpSpPr>
          <a:xfrm>
            <a:off x="830391" y="4169130"/>
            <a:ext cx="745763" cy="45826"/>
            <a:chOff x="4580560" y="2589003"/>
            <a:chExt cx="1064463" cy="25200"/>
          </a:xfrm>
        </p:grpSpPr>
        <p:sp>
          <p:nvSpPr>
            <p:cNvPr id="74" name="Shape 74"/>
            <p:cNvSpPr/>
            <p:nvPr/>
          </p:nvSpPr>
          <p:spPr>
            <a:xfrm rot="-5400000">
              <a:off x="5366324" y="2335503"/>
              <a:ext cx="25200" cy="5322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5400000">
              <a:off x="4836310" y="2333253"/>
              <a:ext cx="25200" cy="536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729450" y="733950"/>
            <a:ext cx="7688400" cy="1244700"/>
          </a:xfrm>
          <a:prstGeom prst="rect">
            <a:avLst/>
          </a:prstGeom>
        </p:spPr>
        <p:txBody>
          <a:bodyPr anchorCtr="0" anchor="t" bIns="91425" lIns="91425" rIns="91425"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7" name="Shape 77"/>
          <p:cNvSpPr txBox="1"/>
          <p:nvPr>
            <p:ph idx="1" type="body"/>
          </p:nvPr>
        </p:nvSpPr>
        <p:spPr>
          <a:xfrm>
            <a:off x="729450" y="2272887"/>
            <a:ext cx="7688400" cy="1580400"/>
          </a:xfrm>
          <a:prstGeom prst="rect">
            <a:avLst/>
          </a:prstGeom>
        </p:spPr>
        <p:txBody>
          <a:bodyPr anchorCtr="0" anchor="t"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8" name="Shape 78"/>
          <p:cNvSpPr txBox="1"/>
          <p:nvPr>
            <p:ph idx="12" type="sldNum"/>
          </p:nvPr>
        </p:nvSpPr>
        <p:spPr>
          <a:xfrm>
            <a:off x="8536302"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536302"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grpSp>
        <p:nvGrpSpPr>
          <p:cNvPr id="16" name="Shape 16"/>
          <p:cNvGrpSpPr/>
          <p:nvPr/>
        </p:nvGrpSpPr>
        <p:grpSpPr>
          <a:xfrm>
            <a:off x="830391" y="1191255"/>
            <a:ext cx="745763" cy="45826"/>
            <a:chOff x="4580560" y="2589003"/>
            <a:chExt cx="1064463" cy="25200"/>
          </a:xfrm>
        </p:grpSpPr>
        <p:sp>
          <p:nvSpPr>
            <p:cNvPr id="17" name="Shape 17"/>
            <p:cNvSpPr/>
            <p:nvPr/>
          </p:nvSpPr>
          <p:spPr>
            <a:xfrm rot="-5400000">
              <a:off x="5366324" y="2335503"/>
              <a:ext cx="25200" cy="5322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rot="-5400000">
              <a:off x="4836310" y="2333253"/>
              <a:ext cx="25200" cy="536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grpSp>
      <p:sp>
        <p:nvSpPr>
          <p:cNvPr id="19" name="Shape 19"/>
          <p:cNvSpPr txBox="1"/>
          <p:nvPr>
            <p:ph type="title"/>
          </p:nvPr>
        </p:nvSpPr>
        <p:spPr>
          <a:xfrm>
            <a:off x="729450" y="1322450"/>
            <a:ext cx="7688400" cy="1518600"/>
          </a:xfrm>
          <a:prstGeom prst="rect">
            <a:avLst/>
          </a:prstGeom>
        </p:spPr>
        <p:txBody>
          <a:bodyPr anchorCtr="0" anchor="t"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0" name="Shape 20"/>
          <p:cNvSpPr txBox="1"/>
          <p:nvPr>
            <p:ph idx="12" type="sldNum"/>
          </p:nvPr>
        </p:nvSpPr>
        <p:spPr>
          <a:xfrm>
            <a:off x="8536302"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sp>
        <p:nvSpPr>
          <p:cNvPr id="22" name="Shape 22"/>
          <p:cNvSpPr/>
          <p:nvPr/>
        </p:nvSpPr>
        <p:spPr>
          <a:xfrm>
            <a:off x="0" y="0"/>
            <a:ext cx="9144000" cy="48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nvGrpSpPr>
          <p:cNvPr id="23" name="Shape 23"/>
          <p:cNvGrpSpPr/>
          <p:nvPr/>
        </p:nvGrpSpPr>
        <p:grpSpPr>
          <a:xfrm>
            <a:off x="830391" y="1191255"/>
            <a:ext cx="745763" cy="45826"/>
            <a:chOff x="4580560" y="2589003"/>
            <a:chExt cx="1064463" cy="25200"/>
          </a:xfrm>
        </p:grpSpPr>
        <p:sp>
          <p:nvSpPr>
            <p:cNvPr id="24" name="Shape 24"/>
            <p:cNvSpPr/>
            <p:nvPr/>
          </p:nvSpPr>
          <p:spPr>
            <a:xfrm rot="-5400000">
              <a:off x="5366324" y="2335503"/>
              <a:ext cx="25200" cy="532200"/>
            </a:xfrm>
            <a:prstGeom prst="rect">
              <a:avLst/>
            </a:prstGeom>
            <a:solidFill>
              <a:srgbClr val="D37033"/>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5400000">
              <a:off x="4836310" y="2333253"/>
              <a:ext cx="25200" cy="536700"/>
            </a:xfrm>
            <a:prstGeom prst="rect">
              <a:avLst/>
            </a:prstGeom>
            <a:solidFill>
              <a:srgbClr val="414042"/>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729450" y="1318650"/>
            <a:ext cx="7688700" cy="535200"/>
          </a:xfrm>
          <a:prstGeom prst="rect">
            <a:avLst/>
          </a:prstGeom>
        </p:spPr>
        <p:txBody>
          <a:bodyPr anchorCtr="0" anchor="t" bIns="91425" lIns="91425" rIns="91425"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7" name="Shape 27"/>
          <p:cNvSpPr txBox="1"/>
          <p:nvPr>
            <p:ph idx="1" type="body"/>
          </p:nvPr>
        </p:nvSpPr>
        <p:spPr>
          <a:xfrm>
            <a:off x="729450" y="2078875"/>
            <a:ext cx="7688700" cy="2261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536302"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pic>
        <p:nvPicPr>
          <p:cNvPr descr="Image result for apache spark" id="29" name="Shape 29"/>
          <p:cNvPicPr preferRelativeResize="0"/>
          <p:nvPr/>
        </p:nvPicPr>
        <p:blipFill>
          <a:blip r:embed="rId2">
            <a:alphaModFix/>
          </a:blip>
          <a:stretch>
            <a:fillRect/>
          </a:stretch>
        </p:blipFill>
        <p:spPr>
          <a:xfrm>
            <a:off x="8270468" y="47100"/>
            <a:ext cx="739956"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p:nvPr/>
        </p:nvSpPr>
        <p:spPr>
          <a:xfrm>
            <a:off x="0" y="0"/>
            <a:ext cx="9144000" cy="48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nvGrpSpPr>
          <p:cNvPr id="32" name="Shape 32"/>
          <p:cNvGrpSpPr/>
          <p:nvPr/>
        </p:nvGrpSpPr>
        <p:grpSpPr>
          <a:xfrm>
            <a:off x="830391" y="1191255"/>
            <a:ext cx="745763" cy="45826"/>
            <a:chOff x="4580560" y="2589003"/>
            <a:chExt cx="1064463" cy="25200"/>
          </a:xfrm>
        </p:grpSpPr>
        <p:sp>
          <p:nvSpPr>
            <p:cNvPr id="33" name="Shape 33"/>
            <p:cNvSpPr/>
            <p:nvPr/>
          </p:nvSpPr>
          <p:spPr>
            <a:xfrm rot="-5400000">
              <a:off x="5366324" y="2335503"/>
              <a:ext cx="25200" cy="532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rot="-5400000">
              <a:off x="4836310" y="2333253"/>
              <a:ext cx="25200" cy="5367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729450" y="1318650"/>
            <a:ext cx="7688400" cy="535200"/>
          </a:xfrm>
          <a:prstGeom prst="rect">
            <a:avLst/>
          </a:prstGeom>
        </p:spPr>
        <p:txBody>
          <a:bodyPr anchorCtr="0" anchor="t" bIns="91425" lIns="91425" rIns="91425"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6" name="Shape 36"/>
          <p:cNvSpPr txBox="1"/>
          <p:nvPr>
            <p:ph idx="1" type="body"/>
          </p:nvPr>
        </p:nvSpPr>
        <p:spPr>
          <a:xfrm>
            <a:off x="729325" y="2078875"/>
            <a:ext cx="3774300" cy="2261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2" type="body"/>
          </p:nvPr>
        </p:nvSpPr>
        <p:spPr>
          <a:xfrm>
            <a:off x="4643603" y="2078875"/>
            <a:ext cx="3774300" cy="2261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536302"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9" name="Shape 39"/>
        <p:cNvGrpSpPr/>
        <p:nvPr/>
      </p:nvGrpSpPr>
      <p:grpSpPr>
        <a:xfrm>
          <a:off x="0" y="0"/>
          <a:ext cx="0" cy="0"/>
          <a:chOff x="0" y="0"/>
          <a:chExt cx="0" cy="0"/>
        </a:xfrm>
      </p:grpSpPr>
      <p:sp>
        <p:nvSpPr>
          <p:cNvPr id="40" name="Shape 40"/>
          <p:cNvSpPr/>
          <p:nvPr/>
        </p:nvSpPr>
        <p:spPr>
          <a:xfrm>
            <a:off x="0" y="0"/>
            <a:ext cx="9144000" cy="48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nvGrpSpPr>
          <p:cNvPr id="41" name="Shape 41"/>
          <p:cNvGrpSpPr/>
          <p:nvPr/>
        </p:nvGrpSpPr>
        <p:grpSpPr>
          <a:xfrm>
            <a:off x="830391" y="1191255"/>
            <a:ext cx="745763" cy="45826"/>
            <a:chOff x="4580560" y="2589003"/>
            <a:chExt cx="1064463" cy="25200"/>
          </a:xfrm>
        </p:grpSpPr>
        <p:sp>
          <p:nvSpPr>
            <p:cNvPr id="42" name="Shape 42"/>
            <p:cNvSpPr/>
            <p:nvPr/>
          </p:nvSpPr>
          <p:spPr>
            <a:xfrm rot="-5400000">
              <a:off x="5366324" y="2335503"/>
              <a:ext cx="25200" cy="532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43" name="Shape 43"/>
            <p:cNvSpPr/>
            <p:nvPr/>
          </p:nvSpPr>
          <p:spPr>
            <a:xfrm rot="-5400000">
              <a:off x="4836310" y="2333253"/>
              <a:ext cx="25200" cy="5367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44" name="Shape 44"/>
          <p:cNvSpPr txBox="1"/>
          <p:nvPr>
            <p:ph type="title"/>
          </p:nvPr>
        </p:nvSpPr>
        <p:spPr>
          <a:xfrm>
            <a:off x="729450" y="1318650"/>
            <a:ext cx="7688400" cy="535200"/>
          </a:xfrm>
          <a:prstGeom prst="rect">
            <a:avLst/>
          </a:prstGeom>
        </p:spPr>
        <p:txBody>
          <a:bodyPr anchorCtr="0" anchor="t" bIns="91425" lIns="91425" rIns="91425"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5" name="Shape 45"/>
          <p:cNvSpPr txBox="1"/>
          <p:nvPr>
            <p:ph idx="12" type="sldNum"/>
          </p:nvPr>
        </p:nvSpPr>
        <p:spPr>
          <a:xfrm>
            <a:off x="8536302"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p:nvPr/>
        </p:nvSpPr>
        <p:spPr>
          <a:xfrm>
            <a:off x="0" y="0"/>
            <a:ext cx="9144000" cy="48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nvGrpSpPr>
          <p:cNvPr id="48" name="Shape 48"/>
          <p:cNvGrpSpPr/>
          <p:nvPr/>
        </p:nvGrpSpPr>
        <p:grpSpPr>
          <a:xfrm>
            <a:off x="830391" y="1191255"/>
            <a:ext cx="745763" cy="45826"/>
            <a:chOff x="4580560" y="2589003"/>
            <a:chExt cx="1064463" cy="25200"/>
          </a:xfrm>
        </p:grpSpPr>
        <p:sp>
          <p:nvSpPr>
            <p:cNvPr id="49" name="Shape 49"/>
            <p:cNvSpPr/>
            <p:nvPr/>
          </p:nvSpPr>
          <p:spPr>
            <a:xfrm rot="-5400000">
              <a:off x="5366324" y="2335503"/>
              <a:ext cx="25200" cy="532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0" name="Shape 50"/>
            <p:cNvSpPr/>
            <p:nvPr/>
          </p:nvSpPr>
          <p:spPr>
            <a:xfrm rot="-5400000">
              <a:off x="4836310" y="2333253"/>
              <a:ext cx="25200" cy="5367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51" name="Shape 51"/>
          <p:cNvSpPr txBox="1"/>
          <p:nvPr>
            <p:ph type="title"/>
          </p:nvPr>
        </p:nvSpPr>
        <p:spPr>
          <a:xfrm>
            <a:off x="730000" y="1318650"/>
            <a:ext cx="3300900" cy="1381500"/>
          </a:xfrm>
          <a:prstGeom prst="rect">
            <a:avLst/>
          </a:prstGeom>
        </p:spPr>
        <p:txBody>
          <a:bodyPr anchorCtr="0" anchor="t" bIns="91425" lIns="91425" rIns="91425"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2" name="Shape 52"/>
          <p:cNvSpPr txBox="1"/>
          <p:nvPr>
            <p:ph idx="1" type="body"/>
          </p:nvPr>
        </p:nvSpPr>
        <p:spPr>
          <a:xfrm>
            <a:off x="721225" y="2781725"/>
            <a:ext cx="3300900" cy="1597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3" name="Shape 53"/>
          <p:cNvSpPr txBox="1"/>
          <p:nvPr>
            <p:ph idx="12" type="sldNum"/>
          </p:nvPr>
        </p:nvSpPr>
        <p:spPr>
          <a:xfrm>
            <a:off x="8536302"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4" name="Shape 54"/>
        <p:cNvGrpSpPr/>
        <p:nvPr/>
      </p:nvGrpSpPr>
      <p:grpSpPr>
        <a:xfrm>
          <a:off x="0" y="0"/>
          <a:ext cx="0" cy="0"/>
          <a:chOff x="0" y="0"/>
          <a:chExt cx="0" cy="0"/>
        </a:xfrm>
      </p:grpSpPr>
      <p:grpSp>
        <p:nvGrpSpPr>
          <p:cNvPr id="55" name="Shape 55"/>
          <p:cNvGrpSpPr/>
          <p:nvPr/>
        </p:nvGrpSpPr>
        <p:grpSpPr>
          <a:xfrm>
            <a:off x="830391" y="4169130"/>
            <a:ext cx="745763" cy="45826"/>
            <a:chOff x="4580560" y="2589003"/>
            <a:chExt cx="1064463" cy="25200"/>
          </a:xfrm>
        </p:grpSpPr>
        <p:sp>
          <p:nvSpPr>
            <p:cNvPr id="56" name="Shape 56"/>
            <p:cNvSpPr/>
            <p:nvPr/>
          </p:nvSpPr>
          <p:spPr>
            <a:xfrm rot="-5400000">
              <a:off x="5366324" y="2335503"/>
              <a:ext cx="25200" cy="5322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rot="-5400000">
              <a:off x="4836310" y="2333253"/>
              <a:ext cx="25200" cy="536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grpSp>
      <p:sp>
        <p:nvSpPr>
          <p:cNvPr id="58" name="Shape 58"/>
          <p:cNvSpPr txBox="1"/>
          <p:nvPr>
            <p:ph type="title"/>
          </p:nvPr>
        </p:nvSpPr>
        <p:spPr>
          <a:xfrm>
            <a:off x="729450" y="864300"/>
            <a:ext cx="7021200" cy="2985000"/>
          </a:xfrm>
          <a:prstGeom prst="rect">
            <a:avLst/>
          </a:prstGeom>
        </p:spPr>
        <p:txBody>
          <a:bodyPr anchorCtr="0" anchor="ctr"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59" name="Shape 59"/>
          <p:cNvSpPr txBox="1"/>
          <p:nvPr>
            <p:ph idx="12" type="sldNum"/>
          </p:nvPr>
        </p:nvSpPr>
        <p:spPr>
          <a:xfrm>
            <a:off x="8536302"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0" name="Shape 60"/>
        <p:cNvGrpSpPr/>
        <p:nvPr/>
      </p:nvGrpSpPr>
      <p:grpSpPr>
        <a:xfrm>
          <a:off x="0" y="0"/>
          <a:ext cx="0" cy="0"/>
          <a:chOff x="0" y="0"/>
          <a:chExt cx="0" cy="0"/>
        </a:xfrm>
      </p:grpSpPr>
      <p:sp>
        <p:nvSpPr>
          <p:cNvPr id="61" name="Shape 61"/>
          <p:cNvSpPr/>
          <p:nvPr/>
        </p:nvSpPr>
        <p:spPr>
          <a:xfrm>
            <a:off x="0" y="0"/>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nvGrpSpPr>
          <p:cNvPr id="62" name="Shape 62"/>
          <p:cNvGrpSpPr/>
          <p:nvPr/>
        </p:nvGrpSpPr>
        <p:grpSpPr>
          <a:xfrm>
            <a:off x="830391" y="1191255"/>
            <a:ext cx="745763" cy="45826"/>
            <a:chOff x="4580560" y="2589003"/>
            <a:chExt cx="1064463" cy="25200"/>
          </a:xfrm>
        </p:grpSpPr>
        <p:sp>
          <p:nvSpPr>
            <p:cNvPr id="63" name="Shape 63"/>
            <p:cNvSpPr/>
            <p:nvPr/>
          </p:nvSpPr>
          <p:spPr>
            <a:xfrm rot="-5400000">
              <a:off x="5366324" y="2335503"/>
              <a:ext cx="25200" cy="532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64" name="Shape 64"/>
            <p:cNvSpPr/>
            <p:nvPr/>
          </p:nvSpPr>
          <p:spPr>
            <a:xfrm rot="-5400000">
              <a:off x="4836310" y="2333253"/>
              <a:ext cx="25200" cy="5367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65" name="Shape 65"/>
          <p:cNvSpPr txBox="1"/>
          <p:nvPr>
            <p:ph type="title"/>
          </p:nvPr>
        </p:nvSpPr>
        <p:spPr>
          <a:xfrm>
            <a:off x="730000" y="1318650"/>
            <a:ext cx="3300900" cy="1687200"/>
          </a:xfrm>
          <a:prstGeom prst="rect">
            <a:avLst/>
          </a:prstGeom>
        </p:spPr>
        <p:txBody>
          <a:bodyPr anchorCtr="0" anchor="t" bIns="91425" lIns="91425" rIns="91425"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6" name="Shape 66"/>
          <p:cNvSpPr txBox="1"/>
          <p:nvPr>
            <p:ph idx="1" type="subTitle"/>
          </p:nvPr>
        </p:nvSpPr>
        <p:spPr>
          <a:xfrm>
            <a:off x="724950" y="3161525"/>
            <a:ext cx="3300900" cy="759000"/>
          </a:xfrm>
          <a:prstGeom prst="rect">
            <a:avLst/>
          </a:prstGeom>
        </p:spPr>
        <p:txBody>
          <a:bodyPr anchorCtr="0" anchor="t" bIns="91425" lIns="91425" rIns="91425"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7" name="Shape 67"/>
          <p:cNvSpPr txBox="1"/>
          <p:nvPr>
            <p:ph idx="2" type="body"/>
          </p:nvPr>
        </p:nvSpPr>
        <p:spPr>
          <a:xfrm>
            <a:off x="5174225" y="1352625"/>
            <a:ext cx="3374400" cy="3025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536302"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9" name="Shape 69"/>
        <p:cNvGrpSpPr/>
        <p:nvPr/>
      </p:nvGrpSpPr>
      <p:grpSpPr>
        <a:xfrm>
          <a:off x="0" y="0"/>
          <a:ext cx="0" cy="0"/>
          <a:chOff x="0" y="0"/>
          <a:chExt cx="0" cy="0"/>
        </a:xfrm>
      </p:grpSpPr>
      <p:sp>
        <p:nvSpPr>
          <p:cNvPr id="70" name="Shape 70"/>
          <p:cNvSpPr txBox="1"/>
          <p:nvPr>
            <p:ph idx="1" type="body"/>
          </p:nvPr>
        </p:nvSpPr>
        <p:spPr>
          <a:xfrm>
            <a:off x="724950" y="4372551"/>
            <a:ext cx="7697400" cy="4605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71" name="Shape 71"/>
          <p:cNvSpPr txBox="1"/>
          <p:nvPr>
            <p:ph idx="12" type="sldNum"/>
          </p:nvPr>
        </p:nvSpPr>
        <p:spPr>
          <a:xfrm>
            <a:off x="8536302"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park.apache.org/committers.html"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park.apache.org/releas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park.apache.org"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atabricks.com/blog/2015/04/28/project-tungsten-bringing-spark-closer-to-bare-metal.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postgresql.org/message-id/attachment/32513/EquivalenceRules.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spark.apache.org/docs/latest/spark-standalone.html" TargetMode="External"/><Relationship Id="rId4" Type="http://schemas.openxmlformats.org/officeDocument/2006/relationships/hyperlink" Target="https://spark.apache.org/docs/latest/running-on-mesos.html" TargetMode="External"/><Relationship Id="rId5" Type="http://schemas.openxmlformats.org/officeDocument/2006/relationships/hyperlink" Target="https://spark.apache.org/docs/latest/running-on-yar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729450" y="1322450"/>
            <a:ext cx="7688100" cy="1664700"/>
          </a:xfrm>
          <a:prstGeom prst="rect">
            <a:avLst/>
          </a:prstGeom>
        </p:spPr>
        <p:txBody>
          <a:bodyPr anchorCtr="0" anchor="t" bIns="91425" lIns="91425" rIns="91425" tIns="91425">
            <a:noAutofit/>
          </a:bodyPr>
          <a:lstStyle/>
          <a:p>
            <a:pPr lvl="0">
              <a:spcBef>
                <a:spcPts val="0"/>
              </a:spcBef>
              <a:buNone/>
            </a:pPr>
            <a:r>
              <a:rPr lang="en-GB"/>
              <a:t>Apache Spark: A Unified Engine for Big Data Processing</a:t>
            </a:r>
          </a:p>
        </p:txBody>
      </p:sp>
      <p:sp>
        <p:nvSpPr>
          <p:cNvPr id="86" name="Shape 86"/>
          <p:cNvSpPr txBox="1"/>
          <p:nvPr>
            <p:ph idx="1" type="subTitle"/>
          </p:nvPr>
        </p:nvSpPr>
        <p:spPr>
          <a:xfrm>
            <a:off x="729450" y="3380300"/>
            <a:ext cx="7688100" cy="568800"/>
          </a:xfrm>
          <a:prstGeom prst="rect">
            <a:avLst/>
          </a:prstGeom>
        </p:spPr>
        <p:txBody>
          <a:bodyPr anchorCtr="0" anchor="t" bIns="91425" lIns="91425" rIns="91425" tIns="91425">
            <a:noAutofit/>
          </a:bodyPr>
          <a:lstStyle/>
          <a:p>
            <a:pPr lvl="0">
              <a:spcBef>
                <a:spcPts val="0"/>
              </a:spcBef>
              <a:buNone/>
            </a:pPr>
            <a:r>
              <a:rPr lang="en-GB"/>
              <a:t>Generality</a:t>
            </a:r>
            <a:r>
              <a:rPr lang="en-GB"/>
              <a:t>, Ongoing Work and Conclusions</a:t>
            </a:r>
          </a:p>
        </p:txBody>
      </p:sp>
      <p:sp>
        <p:nvSpPr>
          <p:cNvPr id="87" name="Shape 87"/>
          <p:cNvSpPr txBox="1"/>
          <p:nvPr>
            <p:ph idx="1" type="subTitle"/>
          </p:nvPr>
        </p:nvSpPr>
        <p:spPr>
          <a:xfrm>
            <a:off x="776900" y="3799900"/>
            <a:ext cx="7688100" cy="568800"/>
          </a:xfrm>
          <a:prstGeom prst="rect">
            <a:avLst/>
          </a:prstGeom>
        </p:spPr>
        <p:txBody>
          <a:bodyPr anchorCtr="0" anchor="t" bIns="91425" lIns="91425" rIns="91425" tIns="91425">
            <a:noAutofit/>
          </a:bodyPr>
          <a:lstStyle/>
          <a:p>
            <a:pPr lvl="0" rtl="0">
              <a:spcBef>
                <a:spcPts val="0"/>
              </a:spcBef>
              <a:buNone/>
            </a:pPr>
            <a:r>
              <a:rPr lang="en-GB" sz="1000"/>
              <a:t>Ben Evans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Limitations of Hardware for Efficiency</a:t>
            </a:r>
          </a:p>
        </p:txBody>
      </p:sp>
      <p:sp>
        <p:nvSpPr>
          <p:cNvPr id="142" name="Shape 142"/>
          <p:cNvSpPr txBox="1"/>
          <p:nvPr>
            <p:ph idx="1" type="body"/>
          </p:nvPr>
        </p:nvSpPr>
        <p:spPr>
          <a:xfrm>
            <a:off x="729450" y="2078875"/>
            <a:ext cx="7688700" cy="2261100"/>
          </a:xfrm>
          <a:prstGeom prst="rect">
            <a:avLst/>
          </a:prstGeom>
        </p:spPr>
        <p:txBody>
          <a:bodyPr anchorCtr="0" anchor="t" bIns="91425" lIns="91425" rIns="91425" tIns="91425">
            <a:noAutofit/>
          </a:bodyPr>
          <a:lstStyle/>
          <a:p>
            <a:pPr lvl="0">
              <a:spcBef>
                <a:spcPts val="0"/>
              </a:spcBef>
              <a:buNone/>
            </a:pPr>
            <a:r>
              <a:rPr lang="en-GB" sz="1400"/>
              <a:t> Local storage: Each node has local memory with approx 50GB/s bandwidth, as well as 10-20 local disks for approximately 1GB/s to 2GB/s  of disk bandwidth</a:t>
            </a:r>
          </a:p>
          <a:p>
            <a:pPr lvl="0">
              <a:spcBef>
                <a:spcPts val="0"/>
              </a:spcBef>
              <a:buNone/>
            </a:pPr>
            <a:r>
              <a:rPr lang="en-GB" sz="1400"/>
              <a:t>- Links: Each node has a 10GBps link, approx </a:t>
            </a:r>
            <a:r>
              <a:rPr b="1" lang="en-GB" sz="1400"/>
              <a:t>40x less </a:t>
            </a:r>
            <a:r>
              <a:rPr lang="en-GB" sz="1400"/>
              <a:t>than its memory bandwidth, and </a:t>
            </a:r>
            <a:r>
              <a:rPr b="1" lang="en-GB" sz="1400"/>
              <a:t>2x less</a:t>
            </a:r>
            <a:r>
              <a:rPr lang="en-GB" sz="1400"/>
              <a:t> than its aggregate disk bandwidth</a:t>
            </a:r>
          </a:p>
          <a:p>
            <a:pPr lvl="0">
              <a:spcBef>
                <a:spcPts val="0"/>
              </a:spcBef>
              <a:buNone/>
            </a:pPr>
            <a:r>
              <a:rPr lang="en-GB" sz="1400"/>
              <a:t>- Racks: Nodes are organized into racks of 20-40 machines, with 40GBps - 80 GBps bandwidth out of each rack, or</a:t>
            </a:r>
            <a:r>
              <a:rPr b="1" lang="en-GB" sz="1400"/>
              <a:t> 2-5x </a:t>
            </a:r>
            <a:r>
              <a:rPr lang="en-GB" sz="1400"/>
              <a:t>lower than in-rack network performance. </a:t>
            </a:r>
          </a:p>
          <a:p>
            <a:pPr lvl="0">
              <a:spcBef>
                <a:spcPts val="0"/>
              </a:spcBef>
              <a:buNone/>
            </a:pPr>
            <a:r>
              <a:rPr lang="en-GB" sz="1400"/>
              <a:t>The most important performance concern (related to hardware) is therefor the placement of data and computation in the network</a:t>
            </a:r>
          </a:p>
          <a:p>
            <a:pPr lvl="0">
              <a:spcBef>
                <a:spcPts val="0"/>
              </a:spcBef>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RDD Placement</a:t>
            </a:r>
          </a:p>
        </p:txBody>
      </p:sp>
      <p:sp>
        <p:nvSpPr>
          <p:cNvPr id="148" name="Shape 148"/>
          <p:cNvSpPr txBox="1"/>
          <p:nvPr>
            <p:ph idx="1" type="body"/>
          </p:nvPr>
        </p:nvSpPr>
        <p:spPr>
          <a:xfrm>
            <a:off x="729450" y="2078875"/>
            <a:ext cx="7688700" cy="2261100"/>
          </a:xfrm>
          <a:prstGeom prst="rect">
            <a:avLst/>
          </a:prstGeom>
        </p:spPr>
        <p:txBody>
          <a:bodyPr anchorCtr="0" anchor="t" bIns="91425" lIns="91425" rIns="91425" tIns="91425">
            <a:noAutofit/>
          </a:bodyPr>
          <a:lstStyle/>
          <a:p>
            <a:pPr lvl="0">
              <a:spcBef>
                <a:spcPts val="0"/>
              </a:spcBef>
              <a:buNone/>
            </a:pPr>
            <a:r>
              <a:rPr lang="en-GB" sz="1800"/>
              <a:t>RDDs provide facilities to control placement (place computations near input data)</a:t>
            </a:r>
          </a:p>
          <a:p>
            <a:pPr lvl="0">
              <a:spcBef>
                <a:spcPts val="0"/>
              </a:spcBef>
              <a:buNone/>
            </a:pPr>
            <a:r>
              <a:rPr lang="en-GB" sz="1800"/>
              <a:t>RDDs provide control over data partitioning and colocation (such as specifying that data be hashed by a given key).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ctrTitle"/>
          </p:nvPr>
        </p:nvSpPr>
        <p:spPr>
          <a:xfrm>
            <a:off x="729450" y="1322450"/>
            <a:ext cx="7688100" cy="1664700"/>
          </a:xfrm>
          <a:prstGeom prst="rect">
            <a:avLst/>
          </a:prstGeom>
        </p:spPr>
        <p:txBody>
          <a:bodyPr anchorCtr="0" anchor="t" bIns="91425" lIns="91425" rIns="91425" tIns="91425">
            <a:noAutofit/>
          </a:bodyPr>
          <a:lstStyle/>
          <a:p>
            <a:pPr lvl="0">
              <a:spcBef>
                <a:spcPts val="0"/>
              </a:spcBef>
              <a:buNone/>
            </a:pPr>
            <a:r>
              <a:rPr lang="en-GB"/>
              <a:t>Ongoing work</a:t>
            </a:r>
          </a:p>
        </p:txBody>
      </p:sp>
      <p:sp>
        <p:nvSpPr>
          <p:cNvPr id="154" name="Shape 154"/>
          <p:cNvSpPr txBox="1"/>
          <p:nvPr>
            <p:ph idx="1" type="subTitle"/>
          </p:nvPr>
        </p:nvSpPr>
        <p:spPr>
          <a:xfrm>
            <a:off x="729627" y="3172900"/>
            <a:ext cx="7688100" cy="541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Contributors</a:t>
            </a:r>
          </a:p>
        </p:txBody>
      </p:sp>
      <p:sp>
        <p:nvSpPr>
          <p:cNvPr id="160" name="Shape 160"/>
          <p:cNvSpPr txBox="1"/>
          <p:nvPr>
            <p:ph idx="1" type="body"/>
          </p:nvPr>
        </p:nvSpPr>
        <p:spPr>
          <a:xfrm>
            <a:off x="729450" y="2078875"/>
            <a:ext cx="7688700" cy="2261100"/>
          </a:xfrm>
          <a:prstGeom prst="rect">
            <a:avLst/>
          </a:prstGeom>
        </p:spPr>
        <p:txBody>
          <a:bodyPr anchorCtr="0" anchor="t" bIns="91425" lIns="91425" rIns="91425" tIns="91425">
            <a:noAutofit/>
          </a:bodyPr>
          <a:lstStyle/>
          <a:p>
            <a:pPr lvl="0" rtl="0">
              <a:spcBef>
                <a:spcPts val="0"/>
              </a:spcBef>
              <a:buNone/>
            </a:pPr>
            <a:r>
              <a:rPr lang="en-GB"/>
              <a:t>Many contributors from both industry and research </a:t>
            </a:r>
          </a:p>
          <a:p>
            <a:pPr lvl="0" rtl="0">
              <a:spcBef>
                <a:spcPts val="0"/>
              </a:spcBef>
              <a:buNone/>
            </a:pPr>
            <a:r>
              <a:rPr lang="en-GB" u="sng">
                <a:solidFill>
                  <a:schemeClr val="hlink"/>
                </a:solidFill>
                <a:hlinkClick r:id="rId3"/>
              </a:rPr>
              <a:t>https://spark.apache.org/committers.html</a:t>
            </a:r>
          </a:p>
          <a:p>
            <a:pPr lvl="0" rtl="0">
              <a:spcBef>
                <a:spcPts val="0"/>
              </a:spcBef>
              <a:buNone/>
            </a:pPr>
            <a:r>
              <a:t/>
            </a:r>
            <a:endParaRPr/>
          </a:p>
          <a:p>
            <a:pPr lvl="0" rtl="0">
              <a:spcBef>
                <a:spcPts val="0"/>
              </a:spcBef>
              <a:buNone/>
            </a:pPr>
            <a:r>
              <a:rPr lang="en-GB"/>
              <a:t>Very active and ongoing!</a:t>
            </a:r>
          </a:p>
        </p:txBody>
      </p:sp>
      <p:pic>
        <p:nvPicPr>
          <p:cNvPr descr="Screen Shot 2017-08-19 at 10.33.30 AM.png" id="161" name="Shape 161"/>
          <p:cNvPicPr preferRelativeResize="0"/>
          <p:nvPr/>
        </p:nvPicPr>
        <p:blipFill>
          <a:blip r:embed="rId4">
            <a:alphaModFix/>
          </a:blip>
          <a:stretch>
            <a:fillRect/>
          </a:stretch>
        </p:blipFill>
        <p:spPr>
          <a:xfrm>
            <a:off x="5433875" y="1449775"/>
            <a:ext cx="3379675" cy="309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Data Frames</a:t>
            </a:r>
          </a:p>
        </p:txBody>
      </p:sp>
      <p:sp>
        <p:nvSpPr>
          <p:cNvPr id="167" name="Shape 167"/>
          <p:cNvSpPr txBox="1"/>
          <p:nvPr>
            <p:ph idx="1" type="body"/>
          </p:nvPr>
        </p:nvSpPr>
        <p:spPr>
          <a:xfrm>
            <a:off x="729450" y="2078875"/>
            <a:ext cx="7688700" cy="2261100"/>
          </a:xfrm>
          <a:prstGeom prst="rect">
            <a:avLst/>
          </a:prstGeom>
        </p:spPr>
        <p:txBody>
          <a:bodyPr anchorCtr="0" anchor="t" bIns="91425" lIns="91425" rIns="91425" tIns="91425">
            <a:noAutofit/>
          </a:bodyPr>
          <a:lstStyle/>
          <a:p>
            <a:pPr lvl="0">
              <a:spcBef>
                <a:spcPts val="0"/>
              </a:spcBef>
              <a:buNone/>
            </a:pPr>
            <a:r>
              <a:rPr lang="en-GB" sz="1800"/>
              <a:t>S</a:t>
            </a:r>
            <a:r>
              <a:rPr lang="en-GB" sz="1800"/>
              <a:t>park extended in 2015 to add a more declarative API called DataFrame - based on relational algebra</a:t>
            </a:r>
          </a:p>
          <a:p>
            <a:pPr lvl="0">
              <a:spcBef>
                <a:spcPts val="0"/>
              </a:spcBef>
              <a:buNone/>
            </a:pPr>
            <a:r>
              <a:t/>
            </a:r>
            <a:endParaRPr sz="1800"/>
          </a:p>
          <a:p>
            <a:pPr lvl="0">
              <a:spcBef>
                <a:spcPts val="0"/>
              </a:spcBef>
              <a:buNone/>
            </a:pPr>
            <a:r>
              <a:rPr lang="en-GB" sz="1800"/>
              <a:t>Offers optimizations not seen with sparks traditional functional API (Predictive pushdown, operator reordering, join  algorithm selection).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Performance Optimizations</a:t>
            </a:r>
          </a:p>
        </p:txBody>
      </p:sp>
      <p:sp>
        <p:nvSpPr>
          <p:cNvPr id="173" name="Shape 173"/>
          <p:cNvSpPr txBox="1"/>
          <p:nvPr>
            <p:ph idx="1" type="body"/>
          </p:nvPr>
        </p:nvSpPr>
        <p:spPr>
          <a:xfrm>
            <a:off x="729450" y="2078875"/>
            <a:ext cx="7688700" cy="2261100"/>
          </a:xfrm>
          <a:prstGeom prst="rect">
            <a:avLst/>
          </a:prstGeom>
        </p:spPr>
        <p:txBody>
          <a:bodyPr anchorCtr="0" anchor="t" bIns="91425" lIns="91425" rIns="91425" tIns="91425">
            <a:noAutofit/>
          </a:bodyPr>
          <a:lstStyle/>
          <a:p>
            <a:pPr lvl="0">
              <a:spcBef>
                <a:spcPts val="0"/>
              </a:spcBef>
              <a:buNone/>
            </a:pPr>
            <a:r>
              <a:rPr lang="en-GB" sz="1400"/>
              <a:t>- Focusing on o</a:t>
            </a:r>
            <a:r>
              <a:rPr lang="en-GB" sz="1400"/>
              <a:t>ptimising sparks  network and IO primitives. Allowed spark to set a new record at Daytona GraySort challenge (100tb of data 3x faster than </a:t>
            </a:r>
            <a:r>
              <a:rPr lang="en-GB" sz="1400"/>
              <a:t>previous</a:t>
            </a:r>
            <a:r>
              <a:rPr lang="en-GB" sz="1400"/>
              <a:t> record using 10x fewer machines)</a:t>
            </a:r>
          </a:p>
          <a:p>
            <a:pPr lvl="0">
              <a:spcBef>
                <a:spcPts val="0"/>
              </a:spcBef>
              <a:buNone/>
            </a:pPr>
            <a:r>
              <a:rPr lang="en-GB" sz="1400"/>
              <a:t>- Removing JVM overhead from much of sparks code</a:t>
            </a:r>
          </a:p>
          <a:p>
            <a:pPr lvl="0">
              <a:spcBef>
                <a:spcPts val="0"/>
              </a:spcBef>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Added support for R</a:t>
            </a:r>
          </a:p>
        </p:txBody>
      </p:sp>
      <p:sp>
        <p:nvSpPr>
          <p:cNvPr id="179" name="Shape 179"/>
          <p:cNvSpPr txBox="1"/>
          <p:nvPr>
            <p:ph idx="1" type="body"/>
          </p:nvPr>
        </p:nvSpPr>
        <p:spPr>
          <a:xfrm>
            <a:off x="729450" y="2078875"/>
            <a:ext cx="7688700" cy="2261100"/>
          </a:xfrm>
          <a:prstGeom prst="rect">
            <a:avLst/>
          </a:prstGeom>
        </p:spPr>
        <p:txBody>
          <a:bodyPr anchorCtr="0" anchor="t" bIns="91425" lIns="91425" rIns="91425" tIns="91425">
            <a:noAutofit/>
          </a:bodyPr>
          <a:lstStyle/>
          <a:p>
            <a:pPr lvl="0">
              <a:spcBef>
                <a:spcPts val="0"/>
              </a:spcBef>
              <a:buNone/>
            </a:pPr>
            <a:r>
              <a:rPr lang="en-GB"/>
              <a:t>SparkR project merged into Spark in 2015 to add support for the R programming language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729450" y="1318650"/>
            <a:ext cx="7688700" cy="535200"/>
          </a:xfrm>
          <a:prstGeom prst="rect">
            <a:avLst/>
          </a:prstGeom>
        </p:spPr>
        <p:txBody>
          <a:bodyPr anchorCtr="0" anchor="t" bIns="91425" lIns="91425" rIns="91425" tIns="91425">
            <a:noAutofit/>
          </a:bodyPr>
          <a:lstStyle/>
          <a:p>
            <a:pPr indent="-228600" lvl="0" marL="457200">
              <a:spcBef>
                <a:spcPts val="0"/>
              </a:spcBef>
              <a:buChar char="+"/>
            </a:pPr>
            <a:r>
              <a:rPr lang="en-GB"/>
              <a:t>Much more!</a:t>
            </a:r>
          </a:p>
        </p:txBody>
      </p:sp>
      <p:sp>
        <p:nvSpPr>
          <p:cNvPr id="185" name="Shape 185"/>
          <p:cNvSpPr txBox="1"/>
          <p:nvPr>
            <p:ph idx="1" type="body"/>
          </p:nvPr>
        </p:nvSpPr>
        <p:spPr>
          <a:xfrm>
            <a:off x="729450" y="2078875"/>
            <a:ext cx="7688700" cy="2261100"/>
          </a:xfrm>
          <a:prstGeom prst="rect">
            <a:avLst/>
          </a:prstGeom>
        </p:spPr>
        <p:txBody>
          <a:bodyPr anchorCtr="0" anchor="t" bIns="91425" lIns="91425" rIns="91425" tIns="91425">
            <a:noAutofit/>
          </a:bodyPr>
          <a:lstStyle/>
          <a:p>
            <a:pPr lvl="0">
              <a:spcBef>
                <a:spcPts val="0"/>
              </a:spcBef>
              <a:buNone/>
            </a:pPr>
            <a:r>
              <a:rPr lang="en-GB" sz="1800"/>
              <a:t>This paper was only released in 2016, but viewing the release notes (</a:t>
            </a:r>
            <a:r>
              <a:rPr lang="en-GB" sz="1800" u="sng">
                <a:solidFill>
                  <a:schemeClr val="hlink"/>
                </a:solidFill>
                <a:hlinkClick r:id="rId3"/>
              </a:rPr>
              <a:t>https://spark.apache.org/releases/</a:t>
            </a:r>
            <a:r>
              <a:rPr lang="en-GB" sz="1800"/>
              <a:t>)  for each release we can see there is still lots of ongoing work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ctrTitle"/>
          </p:nvPr>
        </p:nvSpPr>
        <p:spPr>
          <a:xfrm>
            <a:off x="729450" y="1322450"/>
            <a:ext cx="7688100" cy="1664700"/>
          </a:xfrm>
          <a:prstGeom prst="rect">
            <a:avLst/>
          </a:prstGeom>
        </p:spPr>
        <p:txBody>
          <a:bodyPr anchorCtr="0" anchor="t" bIns="91425" lIns="91425" rIns="91425" tIns="91425">
            <a:noAutofit/>
          </a:bodyPr>
          <a:lstStyle/>
          <a:p>
            <a:pPr lvl="0">
              <a:spcBef>
                <a:spcPts val="0"/>
              </a:spcBef>
              <a:buNone/>
            </a:pPr>
            <a:r>
              <a:rPr lang="en-GB"/>
              <a:t>Conclusions</a:t>
            </a:r>
          </a:p>
        </p:txBody>
      </p:sp>
      <p:sp>
        <p:nvSpPr>
          <p:cNvPr id="191" name="Shape 191"/>
          <p:cNvSpPr txBox="1"/>
          <p:nvPr>
            <p:ph idx="1" type="subTitle"/>
          </p:nvPr>
        </p:nvSpPr>
        <p:spPr>
          <a:xfrm>
            <a:off x="729627" y="3172900"/>
            <a:ext cx="7688100" cy="541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Scalability</a:t>
            </a:r>
          </a:p>
        </p:txBody>
      </p:sp>
      <p:sp>
        <p:nvSpPr>
          <p:cNvPr id="197" name="Shape 197"/>
          <p:cNvSpPr txBox="1"/>
          <p:nvPr>
            <p:ph idx="1" type="body"/>
          </p:nvPr>
        </p:nvSpPr>
        <p:spPr>
          <a:xfrm>
            <a:off x="729450" y="2078875"/>
            <a:ext cx="7688700" cy="2261100"/>
          </a:xfrm>
          <a:prstGeom prst="rect">
            <a:avLst/>
          </a:prstGeom>
        </p:spPr>
        <p:txBody>
          <a:bodyPr anchorCtr="0" anchor="t" bIns="91425" lIns="91425" rIns="91425" tIns="91425">
            <a:noAutofit/>
          </a:bodyPr>
          <a:lstStyle/>
          <a:p>
            <a:pPr lvl="0">
              <a:spcBef>
                <a:spcPts val="0"/>
              </a:spcBef>
              <a:buNone/>
            </a:pPr>
            <a:r>
              <a:rPr lang="en-GB" sz="2400"/>
              <a:t>Scalable</a:t>
            </a:r>
            <a:r>
              <a:rPr lang="en-GB" sz="2400"/>
              <a:t> data processing will be essential for next generation of computer applications</a:t>
            </a:r>
          </a:p>
          <a:p>
            <a:pPr lvl="0">
              <a:spcBef>
                <a:spcPts val="0"/>
              </a:spcBef>
              <a:buNone/>
            </a:pPr>
            <a:r>
              <a:rPr lang="en-GB" sz="1600"/>
              <a:t>Typically this </a:t>
            </a:r>
            <a:r>
              <a:rPr lang="en-GB" sz="1600"/>
              <a:t>involves</a:t>
            </a:r>
            <a:r>
              <a:rPr lang="en-GB" sz="1600"/>
              <a:t> a complex sequences of compressing steps on different computing systems, spark aims to simplify this!</a:t>
            </a:r>
          </a:p>
        </p:txBody>
      </p:sp>
      <p:sp>
        <p:nvSpPr>
          <p:cNvPr id="198" name="Shape 198"/>
          <p:cNvSpPr txBox="1"/>
          <p:nvPr/>
        </p:nvSpPr>
        <p:spPr>
          <a:xfrm>
            <a:off x="5656450" y="4202275"/>
            <a:ext cx="2669100" cy="657000"/>
          </a:xfrm>
          <a:prstGeom prst="rect">
            <a:avLst/>
          </a:prstGeom>
          <a:noFill/>
          <a:ln>
            <a:noFill/>
          </a:ln>
        </p:spPr>
        <p:txBody>
          <a:bodyPr anchorCtr="0" anchor="t" bIns="91425" lIns="91425" rIns="91425" tIns="91425">
            <a:noAutofit/>
          </a:bodyPr>
          <a:lstStyle/>
          <a:p>
            <a:pPr lvl="0">
              <a:spcBef>
                <a:spcPts val="0"/>
              </a:spcBef>
              <a:buNone/>
            </a:pPr>
            <a:r>
              <a:rPr lang="en-GB" sz="1800" u="sng">
                <a:solidFill>
                  <a:schemeClr val="hlink"/>
                </a:solidFill>
                <a:hlinkClick r:id="rId3"/>
              </a:rPr>
              <a:t>https://spark.apache.org</a:t>
            </a:r>
          </a:p>
          <a:p>
            <a:pPr lvl="0">
              <a:spcBef>
                <a:spcPts val="0"/>
              </a:spcBef>
              <a:buNone/>
            </a:pPr>
            <a:r>
              <a:t/>
            </a:r>
            <a:endParaRPr sz="1800"/>
          </a:p>
        </p:txBody>
      </p:sp>
      <p:pic>
        <p:nvPicPr>
          <p:cNvPr descr="Image result for apache license" id="199" name="Shape 199"/>
          <p:cNvPicPr preferRelativeResize="0"/>
          <p:nvPr/>
        </p:nvPicPr>
        <p:blipFill>
          <a:blip r:embed="rId4">
            <a:alphaModFix/>
          </a:blip>
          <a:stretch>
            <a:fillRect/>
          </a:stretch>
        </p:blipFill>
        <p:spPr>
          <a:xfrm>
            <a:off x="942700" y="4202275"/>
            <a:ext cx="1312013" cy="535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Outline</a:t>
            </a:r>
          </a:p>
        </p:txBody>
      </p:sp>
      <p:sp>
        <p:nvSpPr>
          <p:cNvPr id="93" name="Shape 93"/>
          <p:cNvSpPr txBox="1"/>
          <p:nvPr>
            <p:ph idx="1" type="body"/>
          </p:nvPr>
        </p:nvSpPr>
        <p:spPr>
          <a:xfrm>
            <a:off x="729450" y="2078875"/>
            <a:ext cx="7688700" cy="2261100"/>
          </a:xfrm>
          <a:prstGeom prst="rect">
            <a:avLst/>
          </a:prstGeom>
        </p:spPr>
        <p:txBody>
          <a:bodyPr anchorCtr="0" anchor="t" bIns="91425" lIns="91425" rIns="91425" tIns="91425">
            <a:noAutofit/>
          </a:bodyPr>
          <a:lstStyle/>
          <a:p>
            <a:pPr indent="-228600" lvl="0" marL="457200" rtl="0">
              <a:spcBef>
                <a:spcPts val="0"/>
              </a:spcBef>
            </a:pPr>
            <a:r>
              <a:rPr lang="en-GB"/>
              <a:t>Big data requirements</a:t>
            </a:r>
          </a:p>
          <a:p>
            <a:pPr indent="-228600" lvl="0" marL="457200" rtl="0">
              <a:spcBef>
                <a:spcPts val="0"/>
              </a:spcBef>
            </a:pPr>
            <a:r>
              <a:rPr lang="en-GB"/>
              <a:t>Problems with specialization</a:t>
            </a:r>
          </a:p>
          <a:p>
            <a:pPr indent="-228600" lvl="0" marL="457200" rtl="0">
              <a:spcBef>
                <a:spcPts val="0"/>
              </a:spcBef>
            </a:pPr>
            <a:r>
              <a:rPr lang="en-GB"/>
              <a:t>Benefits of sparks generality</a:t>
            </a:r>
          </a:p>
          <a:p>
            <a:pPr indent="-228600" lvl="0" marL="457200" rtl="0">
              <a:spcBef>
                <a:spcPts val="0"/>
              </a:spcBef>
            </a:pPr>
            <a:r>
              <a:rPr lang="en-GB"/>
              <a:t>How spark achieves generality</a:t>
            </a:r>
          </a:p>
          <a:p>
            <a:pPr indent="-228600" lvl="0" marL="457200" rtl="0">
              <a:spcBef>
                <a:spcPts val="0"/>
              </a:spcBef>
            </a:pPr>
            <a:r>
              <a:rPr lang="en-GB"/>
              <a:t>Ongoing work on spark platform</a:t>
            </a:r>
          </a:p>
          <a:p>
            <a:pPr indent="-228600" lvl="0" marL="457200">
              <a:spcBef>
                <a:spcPts val="0"/>
              </a:spcBef>
            </a:pPr>
            <a:r>
              <a:rPr lang="en-GB"/>
              <a:t>Conclusions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727950" y="1739400"/>
            <a:ext cx="7688100" cy="1664700"/>
          </a:xfrm>
          <a:prstGeom prst="rect">
            <a:avLst/>
          </a:prstGeom>
        </p:spPr>
        <p:txBody>
          <a:bodyPr anchorCtr="0" anchor="t" bIns="91425" lIns="91425" rIns="91425" tIns="91425">
            <a:noAutofit/>
          </a:bodyPr>
          <a:lstStyle/>
          <a:p>
            <a:pPr lvl="0" algn="ctr">
              <a:spcBef>
                <a:spcPts val="0"/>
              </a:spcBef>
              <a:buNone/>
            </a:pPr>
            <a:r>
              <a:rPr lang="en-GB"/>
              <a:t>Thank You, </a:t>
            </a:r>
          </a:p>
          <a:p>
            <a:pPr lvl="0" rtl="0" algn="ctr">
              <a:spcBef>
                <a:spcPts val="0"/>
              </a:spcBef>
              <a:buNone/>
            </a:pPr>
            <a:r>
              <a:rPr lang="en-GB"/>
              <a:t>Any questions?</a:t>
            </a:r>
          </a:p>
          <a:p>
            <a:pPr lvl="0" rtl="0" algn="ctr">
              <a:spcBef>
                <a:spcPts val="0"/>
              </a:spcBef>
              <a:buNone/>
            </a:pPr>
            <a:r>
              <a:t/>
            </a:r>
            <a:endParaRPr/>
          </a:p>
          <a:p>
            <a:pPr lvl="0" rtl="0" algn="ctr">
              <a:spcBef>
                <a:spcPts val="0"/>
              </a:spcBef>
              <a:buNone/>
            </a:pPr>
            <a:r>
              <a:rPr b="0" lang="en-GB" sz="2400"/>
              <a:t>EDIT: Questions/Answers added to next slides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729450" y="1318650"/>
            <a:ext cx="7688700" cy="5352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0" lang="en-GB" sz="3000">
                <a:solidFill>
                  <a:schemeClr val="accent1"/>
                </a:solidFill>
                <a:latin typeface="Lato"/>
                <a:ea typeface="Lato"/>
                <a:cs typeface="Lato"/>
                <a:sym typeface="Lato"/>
              </a:rPr>
              <a:t>Questions</a:t>
            </a:r>
          </a:p>
        </p:txBody>
      </p:sp>
      <p:sp>
        <p:nvSpPr>
          <p:cNvPr id="210" name="Shape 210"/>
          <p:cNvSpPr txBox="1"/>
          <p:nvPr>
            <p:ph idx="1" type="body"/>
          </p:nvPr>
        </p:nvSpPr>
        <p:spPr>
          <a:xfrm>
            <a:off x="729450" y="2078875"/>
            <a:ext cx="7688700" cy="2261100"/>
          </a:xfrm>
          <a:prstGeom prst="rect">
            <a:avLst/>
          </a:prstGeom>
        </p:spPr>
        <p:txBody>
          <a:bodyPr anchorCtr="0" anchor="t" bIns="91425" lIns="91425" rIns="91425" tIns="91425">
            <a:noAutofit/>
          </a:bodyPr>
          <a:lstStyle/>
          <a:p>
            <a:pPr lvl="0">
              <a:spcBef>
                <a:spcPts val="0"/>
              </a:spcBef>
              <a:buNone/>
            </a:pPr>
            <a:r>
              <a:rPr lang="en-GB"/>
              <a:t>	- Why would removing reliance on JVM speed up spark?</a:t>
            </a:r>
          </a:p>
          <a:p>
            <a:pPr lvl="0">
              <a:spcBef>
                <a:spcPts val="0"/>
              </a:spcBef>
              <a:buNone/>
            </a:pPr>
            <a:r>
              <a:rPr lang="en-GB"/>
              <a:t>	- Data frame optimization in Spark?</a:t>
            </a:r>
          </a:p>
          <a:p>
            <a:pPr lvl="0">
              <a:spcBef>
                <a:spcPts val="0"/>
              </a:spcBef>
              <a:buNone/>
            </a:pPr>
            <a:r>
              <a:rPr lang="en-GB"/>
              <a:t>	- How is Spark run?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727650" y="1261400"/>
            <a:ext cx="7688700" cy="535200"/>
          </a:xfrm>
          <a:prstGeom prst="rect">
            <a:avLst/>
          </a:prstGeom>
        </p:spPr>
        <p:txBody>
          <a:bodyPr anchorCtr="0" anchor="t" bIns="91425" lIns="91425" rIns="91425" tIns="91425">
            <a:noAutofit/>
          </a:bodyPr>
          <a:lstStyle/>
          <a:p>
            <a:pPr lvl="0" rtl="0">
              <a:spcBef>
                <a:spcPts val="0"/>
              </a:spcBef>
              <a:buNone/>
            </a:pPr>
            <a:r>
              <a:rPr lang="en-GB"/>
              <a:t>Why would removing reliance on JVM speed up spark?</a:t>
            </a:r>
          </a:p>
        </p:txBody>
      </p:sp>
      <p:sp>
        <p:nvSpPr>
          <p:cNvPr id="216" name="Shape 216"/>
          <p:cNvSpPr txBox="1"/>
          <p:nvPr>
            <p:ph idx="1" type="body"/>
          </p:nvPr>
        </p:nvSpPr>
        <p:spPr>
          <a:xfrm>
            <a:off x="727650" y="2194825"/>
            <a:ext cx="7688700" cy="2393400"/>
          </a:xfrm>
          <a:prstGeom prst="rect">
            <a:avLst/>
          </a:prstGeom>
        </p:spPr>
        <p:txBody>
          <a:bodyPr anchorCtr="0" anchor="t" bIns="91425" lIns="91425" rIns="91425" tIns="91425">
            <a:noAutofit/>
          </a:bodyPr>
          <a:lstStyle/>
          <a:p>
            <a:pPr lvl="0" rtl="0">
              <a:spcBef>
                <a:spcPts val="0"/>
              </a:spcBef>
              <a:spcAft>
                <a:spcPts val="1700"/>
              </a:spcAft>
              <a:buNone/>
            </a:pPr>
            <a:r>
              <a:rPr lang="en-GB" sz="1400">
                <a:solidFill>
                  <a:srgbClr val="242729"/>
                </a:solidFill>
                <a:latin typeface="Arial"/>
                <a:ea typeface="Arial"/>
                <a:cs typeface="Arial"/>
                <a:sym typeface="Arial"/>
              </a:rPr>
              <a:t>Because java is slow to startup, as the JVM must be loaded before doing any processing (although with newer versions of java this is becoming less of a problem). Code generation was used to skip java's intermediate step of JVM code, and instead go straight to a machine form. </a:t>
            </a:r>
          </a:p>
          <a:p>
            <a:pPr lvl="0" rtl="0">
              <a:spcBef>
                <a:spcPts val="0"/>
              </a:spcBef>
              <a:spcAft>
                <a:spcPts val="1700"/>
              </a:spcAft>
              <a:buNone/>
            </a:pPr>
            <a:r>
              <a:rPr lang="en-GB" sz="1400">
                <a:solidFill>
                  <a:srgbClr val="242729"/>
                </a:solidFill>
                <a:latin typeface="Arial"/>
                <a:ea typeface="Arial"/>
                <a:cs typeface="Arial"/>
                <a:sym typeface="Arial"/>
              </a:rPr>
              <a:t>There is also a cost associated with garbage collection (proportional to the number of java objects), so manual memory management can help optimise this.</a:t>
            </a:r>
          </a:p>
          <a:p>
            <a:pPr lvl="0" rtl="0">
              <a:spcBef>
                <a:spcPts val="0"/>
              </a:spcBef>
              <a:spcAft>
                <a:spcPts val="1700"/>
              </a:spcAft>
              <a:buNone/>
            </a:pPr>
            <a:r>
              <a:rPr lang="en-GB" sz="1400">
                <a:solidFill>
                  <a:srgbClr val="242729"/>
                </a:solidFill>
                <a:latin typeface="Arial"/>
                <a:ea typeface="Arial"/>
                <a:cs typeface="Arial"/>
                <a:sym typeface="Arial"/>
              </a:rPr>
              <a:t>More information available at: </a:t>
            </a:r>
            <a:r>
              <a:rPr lang="en-GB" sz="1400" u="sng">
                <a:solidFill>
                  <a:schemeClr val="hlink"/>
                </a:solidFill>
                <a:latin typeface="Arial"/>
                <a:ea typeface="Arial"/>
                <a:cs typeface="Arial"/>
                <a:sym typeface="Arial"/>
                <a:hlinkClick r:id="rId3"/>
              </a:rPr>
              <a:t>https://databricks.com/blog/2015/04/28/project-tungsten-bringing-spark-closer-to-bare-metal.html</a:t>
            </a:r>
          </a:p>
          <a:p>
            <a:pPr lvl="0" rtl="0">
              <a:spcBef>
                <a:spcPts val="0"/>
              </a:spcBef>
              <a:spcAft>
                <a:spcPts val="1700"/>
              </a:spcAft>
              <a:buNone/>
            </a:pPr>
            <a:r>
              <a:t/>
            </a:r>
            <a:endParaRPr sz="1400">
              <a:solidFill>
                <a:srgbClr val="242729"/>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How are data frames optimized in Spark?</a:t>
            </a:r>
          </a:p>
        </p:txBody>
      </p:sp>
      <p:sp>
        <p:nvSpPr>
          <p:cNvPr id="222" name="Shape 222"/>
          <p:cNvSpPr txBox="1"/>
          <p:nvPr>
            <p:ph idx="1" type="body"/>
          </p:nvPr>
        </p:nvSpPr>
        <p:spPr>
          <a:xfrm>
            <a:off x="729450" y="2078875"/>
            <a:ext cx="7688700" cy="2261100"/>
          </a:xfrm>
          <a:prstGeom prst="rect">
            <a:avLst/>
          </a:prstGeom>
        </p:spPr>
        <p:txBody>
          <a:bodyPr anchorCtr="0" anchor="t" bIns="91425" lIns="91425" rIns="91425" tIns="91425">
            <a:noAutofit/>
          </a:bodyPr>
          <a:lstStyle/>
          <a:p>
            <a:pPr lvl="0">
              <a:spcBef>
                <a:spcPts val="0"/>
              </a:spcBef>
              <a:buNone/>
            </a:pPr>
            <a:r>
              <a:rPr lang="en-GB"/>
              <a:t>The computation is optimised with Spark SQL's query planner, </a:t>
            </a:r>
            <a:r>
              <a:rPr lang="en-GB" sz="1100">
                <a:solidFill>
                  <a:srgbClr val="000000"/>
                </a:solidFill>
                <a:latin typeface="Arial"/>
                <a:ea typeface="Arial"/>
                <a:cs typeface="Arial"/>
                <a:sym typeface="Arial"/>
              </a:rPr>
              <a:t> </a:t>
            </a:r>
            <a:r>
              <a:rPr lang="en-GB"/>
              <a:t>so offers the same optimizations as seen with typical RDBMS (join ordering, predictive pushdown).</a:t>
            </a:r>
          </a:p>
          <a:p>
            <a:pPr lvl="0">
              <a:spcBef>
                <a:spcPts val="0"/>
              </a:spcBef>
              <a:buNone/>
            </a:pPr>
            <a:r>
              <a:rPr lang="en-GB"/>
              <a:t>The key to these optimizations is since the</a:t>
            </a:r>
            <a:r>
              <a:rPr lang="en-GB"/>
              <a:t> data is represented in relational algebra we can use algebraic rules to make </a:t>
            </a:r>
            <a:r>
              <a:rPr lang="en-GB"/>
              <a:t>substitutions based on equivalence, a comprehensive list of some of the relational algebra rules used for optimization can be viewed here: </a:t>
            </a:r>
            <a:r>
              <a:rPr lang="en-GB" u="sng">
                <a:solidFill>
                  <a:schemeClr val="hlink"/>
                </a:solidFill>
                <a:hlinkClick r:id="rId3"/>
              </a:rPr>
              <a:t>https://www.postgresql.org/message-id/attachment/32513/EquivalenceRules.pdf</a:t>
            </a:r>
          </a:p>
          <a:p>
            <a:pPr lvl="0">
              <a:spcBef>
                <a:spcPts val="0"/>
              </a:spcBef>
              <a:buNone/>
            </a:pPr>
            <a:r>
              <a:t/>
            </a:r>
            <a:endParaRPr/>
          </a:p>
          <a:p>
            <a:pPr lvl="0">
              <a:spcBef>
                <a:spcPts val="0"/>
              </a:spcBef>
              <a:buNone/>
            </a:pPr>
            <a:r>
              <a:rPr lang="en-GB" sz="1100">
                <a:solidFill>
                  <a:srgbClr val="000000"/>
                </a:solidFill>
                <a:latin typeface="Arial"/>
                <a:ea typeface="Arial"/>
                <a:cs typeface="Arial"/>
                <a:sym typeface="Arial"/>
              </a:rPr>
              <a:t>		</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729450" y="1318650"/>
            <a:ext cx="7688700" cy="535200"/>
          </a:xfrm>
          <a:prstGeom prst="rect">
            <a:avLst/>
          </a:prstGeom>
        </p:spPr>
        <p:txBody>
          <a:bodyPr anchorCtr="0" anchor="t" bIns="91425" lIns="91425" rIns="91425" tIns="91425">
            <a:noAutofit/>
          </a:bodyPr>
          <a:lstStyle/>
          <a:p>
            <a:pPr lvl="0" rtl="0">
              <a:spcBef>
                <a:spcPts val="0"/>
              </a:spcBef>
              <a:buNone/>
            </a:pPr>
            <a:r>
              <a:rPr lang="en-GB"/>
              <a:t>How is Spark Run?</a:t>
            </a:r>
          </a:p>
        </p:txBody>
      </p:sp>
      <p:sp>
        <p:nvSpPr>
          <p:cNvPr id="228" name="Shape 228"/>
          <p:cNvSpPr txBox="1"/>
          <p:nvPr>
            <p:ph idx="1" type="body"/>
          </p:nvPr>
        </p:nvSpPr>
        <p:spPr>
          <a:xfrm>
            <a:off x="729450" y="2078875"/>
            <a:ext cx="7688700" cy="2261100"/>
          </a:xfrm>
          <a:prstGeom prst="rect">
            <a:avLst/>
          </a:prstGeom>
        </p:spPr>
        <p:txBody>
          <a:bodyPr anchorCtr="0" anchor="t" bIns="91425" lIns="91425" rIns="91425" tIns="91425">
            <a:noAutofit/>
          </a:bodyPr>
          <a:lstStyle/>
          <a:p>
            <a:pPr lvl="0">
              <a:spcBef>
                <a:spcPts val="0"/>
              </a:spcBef>
              <a:buNone/>
            </a:pPr>
            <a:r>
              <a:rPr lang="en-GB"/>
              <a:t>Several ways,</a:t>
            </a:r>
          </a:p>
          <a:p>
            <a:pPr indent="-228600" lvl="0" marL="457200" rtl="0">
              <a:spcBef>
                <a:spcPts val="0"/>
              </a:spcBef>
              <a:buChar char="-"/>
            </a:pPr>
            <a:r>
              <a:rPr lang="en-GB"/>
              <a:t>Standalone mode (Spark just needs to be installed on each cluster): With this setup we havew a master node, and worker nodes who connect to the master </a:t>
            </a:r>
            <a:r>
              <a:rPr lang="en-GB" u="sng">
                <a:solidFill>
                  <a:schemeClr val="hlink"/>
                </a:solidFill>
                <a:hlinkClick r:id="rId3"/>
              </a:rPr>
              <a:t>https://spark.apache.org/docs/latest/spark-standalone.html</a:t>
            </a:r>
          </a:p>
          <a:p>
            <a:pPr indent="-228600" lvl="0" marL="457200" rtl="0">
              <a:spcBef>
                <a:spcPts val="0"/>
              </a:spcBef>
              <a:buChar char="-"/>
            </a:pPr>
            <a:r>
              <a:rPr lang="en-GB"/>
              <a:t>With Apache Mesos (similar to above, but spark master replaced with a Mesos master) </a:t>
            </a:r>
            <a:r>
              <a:rPr lang="en-GB" u="sng">
                <a:solidFill>
                  <a:schemeClr val="hlink"/>
                </a:solidFill>
                <a:hlinkClick r:id="rId4"/>
              </a:rPr>
              <a:t>https://spark.apache.org/docs/latest/running-on-mesos.html</a:t>
            </a:r>
          </a:p>
          <a:p>
            <a:pPr indent="-228600" lvl="0" marL="457200" rtl="0">
              <a:spcBef>
                <a:spcPts val="0"/>
              </a:spcBef>
              <a:buChar char="-"/>
            </a:pPr>
            <a:r>
              <a:rPr lang="en-GB"/>
              <a:t>With YARN (Security, Scheduling and Resource management controlled by YARN) </a:t>
            </a:r>
            <a:r>
              <a:rPr lang="en-GB" u="sng">
                <a:solidFill>
                  <a:schemeClr val="hlink"/>
                </a:solidFill>
                <a:hlinkClick r:id="rId5"/>
              </a:rPr>
              <a:t>https://spark.apache.org/docs/latest/running-on-yarn.html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"Big Data"		</a:t>
            </a:r>
          </a:p>
        </p:txBody>
      </p:sp>
      <p:sp>
        <p:nvSpPr>
          <p:cNvPr id="99" name="Shape 99"/>
          <p:cNvSpPr txBox="1"/>
          <p:nvPr>
            <p:ph idx="1" type="body"/>
          </p:nvPr>
        </p:nvSpPr>
        <p:spPr>
          <a:xfrm>
            <a:off x="729450" y="2078875"/>
            <a:ext cx="7688700" cy="2261100"/>
          </a:xfrm>
          <a:prstGeom prst="rect">
            <a:avLst/>
          </a:prstGeom>
        </p:spPr>
        <p:txBody>
          <a:bodyPr anchorCtr="0" anchor="t" bIns="91425" lIns="91425" rIns="91425" tIns="91425">
            <a:noAutofit/>
          </a:bodyPr>
          <a:lstStyle/>
          <a:p>
            <a:pPr lvl="0">
              <a:spcBef>
                <a:spcPts val="0"/>
              </a:spcBef>
              <a:buNone/>
            </a:pPr>
            <a:r>
              <a:rPr lang="en-GB"/>
              <a:t>Big data is diverse and messy. </a:t>
            </a:r>
          </a:p>
          <a:p>
            <a:pPr lvl="0">
              <a:spcBef>
                <a:spcPts val="0"/>
              </a:spcBef>
              <a:buNone/>
            </a:pPr>
            <a:r>
              <a:t/>
            </a:r>
            <a:endParaRPr/>
          </a:p>
          <a:p>
            <a:pPr lvl="0">
              <a:spcBef>
                <a:spcPts val="0"/>
              </a:spcBef>
              <a:buNone/>
            </a:pPr>
            <a:r>
              <a:rPr lang="en-GB"/>
              <a:t>A typical big data pipeline often requires several components i.e.</a:t>
            </a:r>
          </a:p>
          <a:p>
            <a:pPr indent="-228600" lvl="0" marL="457200" rtl="0">
              <a:spcBef>
                <a:spcPts val="0"/>
              </a:spcBef>
            </a:pPr>
            <a:r>
              <a:rPr lang="en-GB"/>
              <a:t>MapReduce-like code for data loading</a:t>
            </a:r>
          </a:p>
          <a:p>
            <a:pPr indent="-228600" lvl="0" marL="457200" rtl="0">
              <a:spcBef>
                <a:spcPts val="0"/>
              </a:spcBef>
            </a:pPr>
            <a:r>
              <a:rPr lang="en-GB"/>
              <a:t>SQL-like queries</a:t>
            </a:r>
          </a:p>
          <a:p>
            <a:pPr indent="-228600" lvl="0" marL="457200" rtl="0">
              <a:spcBef>
                <a:spcPts val="0"/>
              </a:spcBef>
            </a:pPr>
            <a:r>
              <a:rPr lang="en-GB"/>
              <a:t>Iterative machine learning.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Problem with Specialized Engines</a:t>
            </a:r>
          </a:p>
        </p:txBody>
      </p:sp>
      <p:sp>
        <p:nvSpPr>
          <p:cNvPr id="105" name="Shape 105"/>
          <p:cNvSpPr txBox="1"/>
          <p:nvPr>
            <p:ph idx="1" type="body"/>
          </p:nvPr>
        </p:nvSpPr>
        <p:spPr>
          <a:xfrm>
            <a:off x="729450" y="2078875"/>
            <a:ext cx="7688700" cy="2261100"/>
          </a:xfrm>
          <a:prstGeom prst="rect">
            <a:avLst/>
          </a:prstGeom>
        </p:spPr>
        <p:txBody>
          <a:bodyPr anchorCtr="0" anchor="t" bIns="91425" lIns="91425" rIns="91425" tIns="91425">
            <a:noAutofit/>
          </a:bodyPr>
          <a:lstStyle/>
          <a:p>
            <a:pPr indent="-228600" lvl="0" marL="457200" rtl="0">
              <a:spcBef>
                <a:spcPts val="0"/>
              </a:spcBef>
            </a:pPr>
            <a:r>
              <a:rPr lang="en-GB"/>
              <a:t>Must stitch together disparate systems, this creates complexity</a:t>
            </a:r>
          </a:p>
          <a:p>
            <a:pPr indent="-228600" lvl="0" marL="457200" rtl="0">
              <a:spcBef>
                <a:spcPts val="0"/>
              </a:spcBef>
            </a:pPr>
            <a:r>
              <a:rPr lang="en-GB"/>
              <a:t>Often need to write data to storage before passing it to next system, this creates </a:t>
            </a:r>
            <a:r>
              <a:rPr lang="en-GB"/>
              <a:t>inefficiency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ctrTitle"/>
          </p:nvPr>
        </p:nvSpPr>
        <p:spPr>
          <a:xfrm>
            <a:off x="729450" y="1322450"/>
            <a:ext cx="7688100" cy="1664700"/>
          </a:xfrm>
          <a:prstGeom prst="rect">
            <a:avLst/>
          </a:prstGeom>
        </p:spPr>
        <p:txBody>
          <a:bodyPr anchorCtr="0" anchor="t" bIns="91425" lIns="91425" rIns="91425" tIns="91425">
            <a:noAutofit/>
          </a:bodyPr>
          <a:lstStyle/>
          <a:p>
            <a:pPr lvl="0">
              <a:spcBef>
                <a:spcPts val="0"/>
              </a:spcBef>
              <a:buNone/>
            </a:pPr>
            <a:r>
              <a:rPr lang="en-GB"/>
              <a:t>Generality</a:t>
            </a:r>
          </a:p>
        </p:txBody>
      </p:sp>
      <p:sp>
        <p:nvSpPr>
          <p:cNvPr id="111" name="Shape 111"/>
          <p:cNvSpPr txBox="1"/>
          <p:nvPr>
            <p:ph idx="1" type="subTitle"/>
          </p:nvPr>
        </p:nvSpPr>
        <p:spPr>
          <a:xfrm>
            <a:off x="729627" y="3172900"/>
            <a:ext cx="7688100" cy="541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Generality Analogy</a:t>
            </a:r>
          </a:p>
        </p:txBody>
      </p:sp>
      <p:pic>
        <p:nvPicPr>
          <p:cNvPr id="117" name="Shape 117"/>
          <p:cNvPicPr preferRelativeResize="0"/>
          <p:nvPr/>
        </p:nvPicPr>
        <p:blipFill>
          <a:blip r:embed="rId3">
            <a:alphaModFix/>
          </a:blip>
          <a:stretch>
            <a:fillRect/>
          </a:stretch>
        </p:blipFill>
        <p:spPr>
          <a:xfrm>
            <a:off x="268625" y="1868200"/>
            <a:ext cx="5105400" cy="3048000"/>
          </a:xfrm>
          <a:prstGeom prst="rect">
            <a:avLst/>
          </a:prstGeom>
          <a:noFill/>
          <a:ln>
            <a:noFill/>
          </a:ln>
        </p:spPr>
      </p:pic>
      <p:sp>
        <p:nvSpPr>
          <p:cNvPr id="118" name="Shape 118"/>
          <p:cNvSpPr txBox="1"/>
          <p:nvPr>
            <p:ph idx="1" type="body"/>
          </p:nvPr>
        </p:nvSpPr>
        <p:spPr>
          <a:xfrm>
            <a:off x="5703475" y="1975175"/>
            <a:ext cx="2901300" cy="2261100"/>
          </a:xfrm>
          <a:prstGeom prst="rect">
            <a:avLst/>
          </a:prstGeom>
        </p:spPr>
        <p:txBody>
          <a:bodyPr anchorCtr="0" anchor="t" bIns="91425" lIns="91425" rIns="91425" tIns="91425">
            <a:noAutofit/>
          </a:bodyPr>
          <a:lstStyle/>
          <a:p>
            <a:pPr lvl="0" rtl="0">
              <a:spcBef>
                <a:spcPts val="0"/>
              </a:spcBef>
              <a:buNone/>
            </a:pPr>
            <a:r>
              <a:rPr lang="en-GB" sz="1800"/>
              <a:t>Spark offers a unified engine, eliminating the need for several disparate specialized engines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Benefits of Sparks Generality</a:t>
            </a:r>
          </a:p>
        </p:txBody>
      </p:sp>
      <p:sp>
        <p:nvSpPr>
          <p:cNvPr id="124" name="Shape 124"/>
          <p:cNvSpPr txBox="1"/>
          <p:nvPr>
            <p:ph idx="1" type="body"/>
          </p:nvPr>
        </p:nvSpPr>
        <p:spPr>
          <a:xfrm>
            <a:off x="729450" y="2078875"/>
            <a:ext cx="7688700" cy="2261100"/>
          </a:xfrm>
          <a:prstGeom prst="rect">
            <a:avLst/>
          </a:prstGeom>
        </p:spPr>
        <p:txBody>
          <a:bodyPr anchorCtr="0" anchor="t" bIns="91425" lIns="91425" rIns="91425" tIns="91425">
            <a:noAutofit/>
          </a:bodyPr>
          <a:lstStyle/>
          <a:p>
            <a:pPr indent="-228600" lvl="0" marL="457200" rtl="0">
              <a:spcBef>
                <a:spcPts val="0"/>
              </a:spcBef>
            </a:pPr>
            <a:r>
              <a:rPr lang="en-GB"/>
              <a:t>Unified API</a:t>
            </a:r>
          </a:p>
          <a:p>
            <a:pPr indent="-228600" lvl="0" marL="457200" rtl="0">
              <a:spcBef>
                <a:spcPts val="0"/>
              </a:spcBef>
            </a:pPr>
            <a:r>
              <a:rPr lang="en-GB"/>
              <a:t>Efficiency - no need to write to disk, can often do processes in memory</a:t>
            </a:r>
          </a:p>
          <a:p>
            <a:pPr indent="-228600" lvl="0" marL="457200">
              <a:spcBef>
                <a:spcPts val="0"/>
              </a:spcBef>
            </a:pPr>
            <a:r>
              <a:rPr lang="en-GB"/>
              <a:t>Enables new applications not previously possible (i.e. Interactive queries on a graph)</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How does spark offer this </a:t>
            </a:r>
            <a:r>
              <a:rPr lang="en-GB"/>
              <a:t>Generality</a:t>
            </a:r>
            <a:r>
              <a:rPr lang="en-GB"/>
              <a:t>?</a:t>
            </a:r>
          </a:p>
        </p:txBody>
      </p:sp>
      <p:sp>
        <p:nvSpPr>
          <p:cNvPr id="130" name="Shape 130"/>
          <p:cNvSpPr txBox="1"/>
          <p:nvPr>
            <p:ph idx="1" type="body"/>
          </p:nvPr>
        </p:nvSpPr>
        <p:spPr>
          <a:xfrm>
            <a:off x="729450" y="2078875"/>
            <a:ext cx="7688700" cy="2261100"/>
          </a:xfrm>
          <a:prstGeom prst="rect">
            <a:avLst/>
          </a:prstGeom>
        </p:spPr>
        <p:txBody>
          <a:bodyPr anchorCtr="0" anchor="t" bIns="91425" lIns="91425" rIns="91425" tIns="91425">
            <a:noAutofit/>
          </a:bodyPr>
          <a:lstStyle/>
          <a:p>
            <a:pPr lvl="0" rtl="0">
              <a:spcBef>
                <a:spcPts val="0"/>
              </a:spcBef>
              <a:buNone/>
            </a:pPr>
            <a:r>
              <a:rPr b="1" lang="en-GB" sz="1800"/>
              <a:t>Resilient Distributed Datasets (RDDs) </a:t>
            </a:r>
            <a:r>
              <a:rPr lang="en-GB" sz="1800"/>
              <a:t>- Data sharing abstraction</a:t>
            </a:r>
          </a:p>
          <a:p>
            <a:pPr lvl="0" rtl="0">
              <a:spcBef>
                <a:spcPts val="0"/>
              </a:spcBef>
              <a:buNone/>
            </a:pPr>
            <a:r>
              <a:rPr lang="en-GB" sz="1800"/>
              <a:t>RDDs can emulate any distributed computation, and will do so </a:t>
            </a:r>
            <a:r>
              <a:rPr b="1" lang="en-GB" sz="1800"/>
              <a:t>efficiently</a:t>
            </a:r>
            <a:r>
              <a:rPr lang="en-GB" sz="1800"/>
              <a:t> in many cases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29450" y="1318650"/>
            <a:ext cx="7688700" cy="535200"/>
          </a:xfrm>
          <a:prstGeom prst="rect">
            <a:avLst/>
          </a:prstGeom>
        </p:spPr>
        <p:txBody>
          <a:bodyPr anchorCtr="0" anchor="t" bIns="91425" lIns="91425" rIns="91425" tIns="91425">
            <a:noAutofit/>
          </a:bodyPr>
          <a:lstStyle/>
          <a:p>
            <a:pPr lvl="0">
              <a:spcBef>
                <a:spcPts val="0"/>
              </a:spcBef>
              <a:buNone/>
            </a:pPr>
            <a:r>
              <a:rPr lang="en-GB"/>
              <a:t>How do RDDs help efficiency?</a:t>
            </a:r>
          </a:p>
        </p:txBody>
      </p:sp>
      <p:graphicFrame>
        <p:nvGraphicFramePr>
          <p:cNvPr id="136" name="Shape 136"/>
          <p:cNvGraphicFramePr/>
          <p:nvPr/>
        </p:nvGraphicFramePr>
        <p:xfrm>
          <a:off x="841250" y="1936800"/>
          <a:ext cx="3000000" cy="3000000"/>
        </p:xfrm>
        <a:graphic>
          <a:graphicData uri="http://schemas.openxmlformats.org/drawingml/2006/table">
            <a:tbl>
              <a:tblPr>
                <a:noFill/>
                <a:tableStyleId>{19815BBE-0726-4D50-B66E-01FB6D78A124}</a:tableStyleId>
              </a:tblPr>
              <a:tblGrid>
                <a:gridCol w="2436775"/>
                <a:gridCol w="2421850"/>
                <a:gridCol w="2421850"/>
              </a:tblGrid>
              <a:tr h="398675">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rPr b="1" lang="en-GB"/>
                        <a:t>MapReduce</a:t>
                      </a:r>
                    </a:p>
                  </a:txBody>
                  <a:tcPr marT="91425" marB="91425" marR="91425" marL="91425"/>
                </a:tc>
                <a:tc>
                  <a:txBody>
                    <a:bodyPr>
                      <a:noAutofit/>
                    </a:bodyPr>
                    <a:lstStyle/>
                    <a:p>
                      <a:pPr lvl="0">
                        <a:spcBef>
                          <a:spcPts val="0"/>
                        </a:spcBef>
                        <a:buNone/>
                      </a:pPr>
                      <a:r>
                        <a:rPr b="1" lang="en-GB"/>
                        <a:t>Spark</a:t>
                      </a:r>
                    </a:p>
                  </a:txBody>
                  <a:tcPr marT="91425" marB="91425" marR="91425" marL="91425"/>
                </a:tc>
              </a:tr>
              <a:tr h="576550">
                <a:tc>
                  <a:txBody>
                    <a:bodyPr>
                      <a:noAutofit/>
                    </a:bodyPr>
                    <a:lstStyle/>
                    <a:p>
                      <a:pPr lvl="0">
                        <a:spcBef>
                          <a:spcPts val="0"/>
                        </a:spcBef>
                        <a:buNone/>
                      </a:pPr>
                      <a:r>
                        <a:rPr b="1" lang="en-GB" sz="1050">
                          <a:solidFill>
                            <a:srgbClr val="333333"/>
                          </a:solidFill>
                          <a:latin typeface="Georgia"/>
                          <a:ea typeface="Georgia"/>
                          <a:cs typeface="Georgia"/>
                          <a:sym typeface="Georgia"/>
                        </a:rPr>
                        <a:t>Replication</a:t>
                      </a:r>
                    </a:p>
                  </a:txBody>
                  <a:tcPr marT="91425" marB="91425" marR="91425" marL="91425"/>
                </a:tc>
                <a:tc>
                  <a:txBody>
                    <a:bodyPr>
                      <a:noAutofit/>
                    </a:bodyPr>
                    <a:lstStyle/>
                    <a:p>
                      <a:pPr lvl="0" rtl="0">
                        <a:spcBef>
                          <a:spcPts val="0"/>
                        </a:spcBef>
                        <a:buNone/>
                      </a:pPr>
                      <a:r>
                        <a:rPr lang="en-GB">
                          <a:solidFill>
                            <a:srgbClr val="E06666"/>
                          </a:solidFill>
                        </a:rPr>
                        <a:t>Must replicate data</a:t>
                      </a:r>
                    </a:p>
                  </a:txBody>
                  <a:tcPr marT="91425" marB="91425" marR="91425" marL="91425"/>
                </a:tc>
                <a:tc>
                  <a:txBody>
                    <a:bodyPr>
                      <a:noAutofit/>
                    </a:bodyPr>
                    <a:lstStyle/>
                    <a:p>
                      <a:pPr lvl="0">
                        <a:spcBef>
                          <a:spcPts val="0"/>
                        </a:spcBef>
                        <a:buNone/>
                      </a:pPr>
                      <a:r>
                        <a:rPr lang="en-GB">
                          <a:solidFill>
                            <a:srgbClr val="6AA84F"/>
                          </a:solidFill>
                        </a:rPr>
                        <a:t>Avoids replication, instead uses "lineage graph"</a:t>
                      </a:r>
                    </a:p>
                  </a:txBody>
                  <a:tcPr marT="91425" marB="91425" marR="91425" marL="91425"/>
                </a:tc>
              </a:tr>
              <a:tr h="977975">
                <a:tc>
                  <a:txBody>
                    <a:bodyPr>
                      <a:noAutofit/>
                    </a:bodyPr>
                    <a:lstStyle/>
                    <a:p>
                      <a:pPr lvl="0">
                        <a:spcBef>
                          <a:spcPts val="0"/>
                        </a:spcBef>
                        <a:buNone/>
                      </a:pPr>
                      <a:r>
                        <a:rPr b="1" lang="en-GB" sz="1050">
                          <a:solidFill>
                            <a:srgbClr val="333333"/>
                          </a:solidFill>
                          <a:latin typeface="Georgia"/>
                          <a:ea typeface="Georgia"/>
                          <a:cs typeface="Georgia"/>
                          <a:sym typeface="Georgia"/>
                        </a:rPr>
                        <a:t>Serialization</a:t>
                      </a:r>
                    </a:p>
                  </a:txBody>
                  <a:tcPr marT="91425" marB="91425" marR="91425" marL="91425"/>
                </a:tc>
                <a:tc>
                  <a:txBody>
                    <a:bodyPr>
                      <a:noAutofit/>
                    </a:bodyPr>
                    <a:lstStyle/>
                    <a:p>
                      <a:pPr lvl="0">
                        <a:spcBef>
                          <a:spcPts val="0"/>
                        </a:spcBef>
                        <a:buNone/>
                      </a:pPr>
                      <a:r>
                        <a:rPr lang="en-GB">
                          <a:solidFill>
                            <a:srgbClr val="E06666"/>
                          </a:solidFill>
                        </a:rPr>
                        <a:t>MapReduce serializes the data, making operations such as sorting/shuffling inefficient</a:t>
                      </a:r>
                    </a:p>
                  </a:txBody>
                  <a:tcPr marT="91425" marB="91425" marR="91425" marL="91425"/>
                </a:tc>
                <a:tc>
                  <a:txBody>
                    <a:bodyPr>
                      <a:noAutofit/>
                    </a:bodyPr>
                    <a:lstStyle/>
                    <a:p>
                      <a:pPr lvl="0">
                        <a:spcBef>
                          <a:spcPts val="0"/>
                        </a:spcBef>
                        <a:buNone/>
                      </a:pPr>
                      <a:r>
                        <a:rPr lang="en-GB">
                          <a:solidFill>
                            <a:srgbClr val="6AA84F"/>
                          </a:solidFill>
                        </a:rPr>
                        <a:t>Since spark is </a:t>
                      </a:r>
                      <a:r>
                        <a:rPr lang="en-GB">
                          <a:solidFill>
                            <a:srgbClr val="6AA84F"/>
                          </a:solidFill>
                        </a:rPr>
                        <a:t>largely</a:t>
                      </a:r>
                      <a:r>
                        <a:rPr lang="en-GB">
                          <a:solidFill>
                            <a:srgbClr val="6AA84F"/>
                          </a:solidFill>
                        </a:rPr>
                        <a:t> in memory this can </a:t>
                      </a:r>
                      <a:r>
                        <a:rPr lang="en-GB">
                          <a:solidFill>
                            <a:srgbClr val="6AA84F"/>
                          </a:solidFill>
                        </a:rPr>
                        <a:t>often</a:t>
                      </a:r>
                      <a:r>
                        <a:rPr lang="en-GB">
                          <a:solidFill>
                            <a:srgbClr val="6AA84F"/>
                          </a:solidFill>
                        </a:rPr>
                        <a:t> be avoided (but is still supported)</a:t>
                      </a:r>
                    </a:p>
                  </a:txBody>
                  <a:tcPr marT="91425" marB="91425" marR="91425" marL="91425"/>
                </a:tc>
              </a:tr>
              <a:tr h="375850">
                <a:tc>
                  <a:txBody>
                    <a:bodyPr>
                      <a:noAutofit/>
                    </a:bodyPr>
                    <a:lstStyle/>
                    <a:p>
                      <a:pPr lvl="0">
                        <a:spcBef>
                          <a:spcPts val="0"/>
                        </a:spcBef>
                        <a:buNone/>
                      </a:pPr>
                      <a:r>
                        <a:rPr b="1" lang="en-GB" sz="1050">
                          <a:solidFill>
                            <a:srgbClr val="333333"/>
                          </a:solidFill>
                          <a:latin typeface="Georgia"/>
                          <a:ea typeface="Georgia"/>
                          <a:cs typeface="Georgia"/>
                          <a:sym typeface="Georgia"/>
                        </a:rPr>
                        <a:t>Disk IO </a:t>
                      </a:r>
                    </a:p>
                  </a:txBody>
                  <a:tcPr marT="91425" marB="91425" marR="91425" marL="91425"/>
                </a:tc>
                <a:tc>
                  <a:txBody>
                    <a:bodyPr>
                      <a:noAutofit/>
                    </a:bodyPr>
                    <a:lstStyle/>
                    <a:p>
                      <a:pPr lvl="0" rtl="0">
                        <a:spcBef>
                          <a:spcPts val="0"/>
                        </a:spcBef>
                        <a:buNone/>
                      </a:pPr>
                      <a:r>
                        <a:rPr lang="en-GB">
                          <a:solidFill>
                            <a:srgbClr val="E06666"/>
                          </a:solidFill>
                        </a:rPr>
                        <a:t>DIsk IO at every stage</a:t>
                      </a:r>
                    </a:p>
                  </a:txBody>
                  <a:tcPr marT="91425" marB="91425" marR="91425" marL="91425"/>
                </a:tc>
                <a:tc>
                  <a:txBody>
                    <a:bodyPr>
                      <a:noAutofit/>
                    </a:bodyPr>
                    <a:lstStyle/>
                    <a:p>
                      <a:pPr lvl="0">
                        <a:spcBef>
                          <a:spcPts val="0"/>
                        </a:spcBef>
                        <a:buNone/>
                      </a:pPr>
                      <a:r>
                        <a:rPr lang="en-GB">
                          <a:solidFill>
                            <a:srgbClr val="6AA84F"/>
                          </a:solidFill>
                        </a:rPr>
                        <a:t>Primarily in memory</a:t>
                      </a:r>
                    </a:p>
                  </a:txBody>
                  <a:tcPr marT="91425" marB="91425" marR="91425" marL="91425"/>
                </a:tc>
              </a:tr>
              <a:tr h="777275">
                <a:tc>
                  <a:txBody>
                    <a:bodyPr>
                      <a:noAutofit/>
                    </a:bodyPr>
                    <a:lstStyle/>
                    <a:p>
                      <a:pPr lvl="0" rtl="0">
                        <a:spcBef>
                          <a:spcPts val="0"/>
                        </a:spcBef>
                        <a:buNone/>
                      </a:pPr>
                      <a:r>
                        <a:rPr b="1" lang="en-GB" sz="1050">
                          <a:solidFill>
                            <a:srgbClr val="333333"/>
                          </a:solidFill>
                          <a:latin typeface="Georgia"/>
                          <a:ea typeface="Georgia"/>
                          <a:cs typeface="Georgia"/>
                          <a:sym typeface="Georgia"/>
                        </a:rPr>
                        <a:t>Lazy Evaluation</a:t>
                      </a:r>
                    </a:p>
                  </a:txBody>
                  <a:tcPr marT="91425" marB="91425" marR="91425" marL="91425"/>
                </a:tc>
                <a:tc>
                  <a:txBody>
                    <a:bodyPr>
                      <a:noAutofit/>
                    </a:bodyPr>
                    <a:lstStyle/>
                    <a:p>
                      <a:pPr lvl="0" rtl="0">
                        <a:spcBef>
                          <a:spcPts val="0"/>
                        </a:spcBef>
                        <a:buNone/>
                      </a:pPr>
                      <a:r>
                        <a:rPr lang="en-GB">
                          <a:solidFill>
                            <a:srgbClr val="E06666"/>
                          </a:solidFill>
                        </a:rPr>
                        <a:t>Not supported</a:t>
                      </a:r>
                    </a:p>
                  </a:txBody>
                  <a:tcPr marT="91425" marB="91425" marR="91425" marL="91425"/>
                </a:tc>
                <a:tc>
                  <a:txBody>
                    <a:bodyPr>
                      <a:noAutofit/>
                    </a:bodyPr>
                    <a:lstStyle/>
                    <a:p>
                      <a:pPr lvl="0" rtl="0">
                        <a:spcBef>
                          <a:spcPts val="0"/>
                        </a:spcBef>
                        <a:buNone/>
                      </a:pPr>
                      <a:r>
                        <a:rPr lang="en-GB">
                          <a:solidFill>
                            <a:srgbClr val="6AA84F"/>
                          </a:solidFill>
                        </a:rPr>
                        <a:t>Content in dataframe not computed until user requests it</a:t>
                      </a: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