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40"/>
  </p:notesMasterIdLst>
  <p:handoutMasterIdLst>
    <p:handoutMasterId r:id="rId41"/>
  </p:handoutMasterIdLst>
  <p:sldIdLst>
    <p:sldId id="383" r:id="rId2"/>
    <p:sldId id="419" r:id="rId3"/>
    <p:sldId id="420" r:id="rId4"/>
    <p:sldId id="421" r:id="rId5"/>
    <p:sldId id="422" r:id="rId6"/>
    <p:sldId id="423" r:id="rId7"/>
    <p:sldId id="434" r:id="rId8"/>
    <p:sldId id="416" r:id="rId9"/>
    <p:sldId id="417" r:id="rId10"/>
    <p:sldId id="418" r:id="rId11"/>
    <p:sldId id="385" r:id="rId12"/>
    <p:sldId id="388" r:id="rId13"/>
    <p:sldId id="386" r:id="rId14"/>
    <p:sldId id="399" r:id="rId15"/>
    <p:sldId id="400" r:id="rId16"/>
    <p:sldId id="403" r:id="rId17"/>
    <p:sldId id="402" r:id="rId18"/>
    <p:sldId id="404" r:id="rId19"/>
    <p:sldId id="405" r:id="rId20"/>
    <p:sldId id="406" r:id="rId21"/>
    <p:sldId id="407" r:id="rId22"/>
    <p:sldId id="410" r:id="rId23"/>
    <p:sldId id="409" r:id="rId24"/>
    <p:sldId id="411" r:id="rId25"/>
    <p:sldId id="412" r:id="rId26"/>
    <p:sldId id="413" r:id="rId27"/>
    <p:sldId id="414" r:id="rId28"/>
    <p:sldId id="415" r:id="rId29"/>
    <p:sldId id="424" r:id="rId30"/>
    <p:sldId id="425" r:id="rId31"/>
    <p:sldId id="426" r:id="rId32"/>
    <p:sldId id="427" r:id="rId33"/>
    <p:sldId id="428" r:id="rId34"/>
    <p:sldId id="429" r:id="rId35"/>
    <p:sldId id="430" r:id="rId36"/>
    <p:sldId id="431" r:id="rId37"/>
    <p:sldId id="432" r:id="rId38"/>
    <p:sldId id="435"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8FF"/>
    <a:srgbClr val="0000FF"/>
    <a:srgbClr val="E3A988"/>
    <a:srgbClr val="E39891"/>
    <a:srgbClr val="4E5174"/>
    <a:srgbClr val="354415"/>
    <a:srgbClr val="0A442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446" autoAdjust="0"/>
  </p:normalViewPr>
  <p:slideViewPr>
    <p:cSldViewPr>
      <p:cViewPr varScale="1">
        <p:scale>
          <a:sx n="50" d="100"/>
          <a:sy n="50" d="100"/>
        </p:scale>
        <p:origin x="19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10/9/2017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Today we will talk a paper called “Controlling Data in the Clouds Outsourcing Computation without Outsourcing Control”. You can see the main idea is “control”</a:t>
            </a:r>
          </a:p>
          <a:p>
            <a:r>
              <a:rPr lang="en-NZ" b="0" dirty="0"/>
              <a:t>Cybersecurity is always important no mater is in traditional inhouse or in the cloud.</a:t>
            </a:r>
          </a:p>
          <a:p>
            <a:r>
              <a:rPr lang="en-NZ" b="0" dirty="0"/>
              <a:t>Let’s some real example before Jessie starts her talk on the paper.</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72140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Why?</a:t>
            </a:r>
            <a:r>
              <a:rPr lang="en-US" sz="1200" dirty="0">
                <a:solidFill>
                  <a:schemeClr val="tx1"/>
                </a:solidFill>
              </a:rPr>
              <a:t> What do</a:t>
            </a:r>
            <a:r>
              <a:rPr lang="en-US" sz="1200" baseline="0" dirty="0">
                <a:solidFill>
                  <a:schemeClr val="tx1"/>
                </a:solidFill>
              </a:rPr>
              <a:t> they worry about?</a:t>
            </a:r>
            <a:endParaRPr lang="en-US" sz="1200" dirty="0">
              <a:solidFill>
                <a:schemeClr val="tx1"/>
              </a:solidFill>
              <a:latin typeface="Arial" panose="020B0604020202020204" pitchFamily="34" charset="0"/>
              <a:cs typeface="Arial" panose="020B0604020202020204" pitchFamily="34" charset="0"/>
            </a:endParaRPr>
          </a:p>
          <a:p>
            <a:r>
              <a:rPr lang="en-US" sz="1200" dirty="0">
                <a:solidFill>
                  <a:schemeClr val="tx1"/>
                </a:solidFill>
                <a:latin typeface="Arial" panose="020B0604020202020204" pitchFamily="34" charset="0"/>
                <a:cs typeface="Arial" panose="020B0604020202020204" pitchFamily="34" charset="0"/>
              </a:rPr>
              <a:t>The answer</a:t>
            </a:r>
            <a:r>
              <a:rPr lang="en-US" sz="1200" baseline="0" dirty="0">
                <a:solidFill>
                  <a:schemeClr val="tx1"/>
                </a:solidFill>
                <a:latin typeface="Arial" panose="020B0604020202020204" pitchFamily="34" charset="0"/>
                <a:cs typeface="Arial" panose="020B0604020202020204" pitchFamily="34" charset="0"/>
              </a:rPr>
              <a:t> is security.</a:t>
            </a:r>
            <a:endParaRPr lang="en-US" sz="12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t>Lack</a:t>
            </a:r>
            <a:r>
              <a:rPr lang="en-US" sz="1200" b="1" baseline="0" dirty="0"/>
              <a:t> of control</a:t>
            </a:r>
            <a:r>
              <a:rPr lang="en-US" sz="1200" baseline="0" dirty="0"/>
              <a:t> in the cloud is the major worry.</a:t>
            </a:r>
          </a:p>
          <a:p>
            <a:pPr marL="171450" indent="-171450">
              <a:buFont typeface="Arial" panose="020B0604020202020204" pitchFamily="34" charset="0"/>
              <a:buChar char="•"/>
            </a:pPr>
            <a:r>
              <a:rPr lang="en-US" sz="1200" dirty="0"/>
              <a:t>Transparency in the cloud implementation is one aspect of control.</a:t>
            </a:r>
            <a:endParaRPr lang="en-NZ" sz="1200" dirty="0"/>
          </a:p>
          <a:p>
            <a:pPr marL="0" indent="0">
              <a:buFont typeface="Arial" panose="020B0604020202020204" pitchFamily="34" charset="0"/>
              <a:buNone/>
            </a:pPr>
            <a:r>
              <a:rPr lang="en-US" sz="1200" dirty="0"/>
              <a:t>For instance, </a:t>
            </a:r>
          </a:p>
          <a:p>
            <a:pPr marL="171450" indent="-171450">
              <a:buFont typeface="Arial" panose="020B0604020202020204" pitchFamily="34" charset="0"/>
              <a:buChar char="•"/>
            </a:pPr>
            <a:r>
              <a:rPr lang="en-US" sz="1200" dirty="0"/>
              <a:t>Be possible or easier attacked</a:t>
            </a:r>
          </a:p>
          <a:p>
            <a:pPr marL="171450" indent="-171450">
              <a:buFont typeface="Arial" panose="020B0604020202020204" pitchFamily="34" charset="0"/>
              <a:buChar char="•"/>
            </a:pPr>
            <a:r>
              <a:rPr lang="en-NZ" sz="1200" dirty="0"/>
              <a:t>Be easier to lock down information</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54188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Authors</a:t>
            </a:r>
            <a:r>
              <a:rPr lang="en-US" baseline="0" dirty="0" smtClean="0"/>
              <a:t> present the security issues that people concern, in order to overcome their fears.</a:t>
            </a:r>
          </a:p>
          <a:p>
            <a:endParaRPr lang="en-US" baseline="0" dirty="0" smtClean="0"/>
          </a:p>
          <a:p>
            <a:r>
              <a:rPr lang="en-US" baseline="0" dirty="0" smtClean="0"/>
              <a:t> The main ideas:</a:t>
            </a:r>
          </a:p>
          <a:p>
            <a:r>
              <a:rPr lang="en-US" baseline="0" dirty="0" smtClean="0"/>
              <a:t>Present concerns and their impacts</a:t>
            </a:r>
          </a:p>
          <a:p>
            <a:r>
              <a:rPr lang="en-US" baseline="0" dirty="0" smtClean="0"/>
              <a:t>Provide some possible solution to solve these concerns</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157418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Here the authors classify the security concerns as:</a:t>
            </a:r>
          </a:p>
          <a:p>
            <a:pPr lvl="0">
              <a:buFont typeface="Wingdings" panose="05000000000000000000" pitchFamily="2" charset="2"/>
              <a:buChar char="ü"/>
            </a:pPr>
            <a:r>
              <a:rPr lang="en-US" sz="2400" i="1" dirty="0"/>
              <a:t>Traditional security</a:t>
            </a:r>
          </a:p>
          <a:p>
            <a:pPr lvl="0">
              <a:buFont typeface="Wingdings" panose="05000000000000000000" pitchFamily="2" charset="2"/>
              <a:buChar char="ü"/>
            </a:pPr>
            <a:r>
              <a:rPr lang="en-US" sz="2400" i="1" dirty="0"/>
              <a:t>Availability</a:t>
            </a:r>
          </a:p>
          <a:p>
            <a:pPr lvl="0">
              <a:buFont typeface="Wingdings" panose="05000000000000000000" pitchFamily="2" charset="2"/>
              <a:buChar char="ü"/>
            </a:pPr>
            <a:r>
              <a:rPr lang="en-US" sz="2400" i="1" dirty="0"/>
              <a:t>Third-party data control</a:t>
            </a:r>
            <a:endParaRPr lang="en-US" sz="2800" i="1" dirty="0"/>
          </a:p>
          <a:p>
            <a:endParaRPr lang="en-US" sz="120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The latest</a:t>
            </a:r>
            <a:r>
              <a:rPr lang="en-US" sz="1200" baseline="0" dirty="0"/>
              <a:t> Cloud Security Alliance’s report contains a different sort of classifying based on 14 different security domains.</a:t>
            </a:r>
          </a:p>
          <a:p>
            <a:endParaRPr lang="en-NZ" sz="120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0636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These concerns involve computer and network intrusions or attacks that will be made possible or at least easier by moving to the cloud. </a:t>
            </a:r>
          </a:p>
          <a:p>
            <a:r>
              <a:rPr lang="en-NZ" dirty="0"/>
              <a:t>It could be easier to lock down information if it's administered by a third party rather than in-house, if companies are worried about insider threats</a:t>
            </a:r>
          </a:p>
          <a:p>
            <a:r>
              <a:rPr lang="en-NZ" dirty="0"/>
              <a:t>In addition, it may be easier to enforce security via contracts with online services providers than via internal controls.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00936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dirty="0"/>
              <a:t>TS1. </a:t>
            </a:r>
            <a:r>
              <a:rPr lang="en-NZ" b="1" dirty="0"/>
              <a:t>VM-level attacks</a:t>
            </a:r>
            <a:r>
              <a:rPr lang="en-NZ" dirty="0"/>
              <a:t>. </a:t>
            </a:r>
            <a:r>
              <a:rPr lang="en-NZ" b="1" dirty="0"/>
              <a:t>Potential vulnerabilities</a:t>
            </a:r>
            <a:r>
              <a:rPr lang="en-NZ" dirty="0"/>
              <a:t> in the hypervisor or VM technology used by cloud vendors are </a:t>
            </a:r>
            <a:r>
              <a:rPr lang="en-NZ" b="1" dirty="0"/>
              <a:t>a potential problem</a:t>
            </a:r>
            <a:r>
              <a:rPr lang="en-NZ" dirty="0"/>
              <a:t> in multi-tenant architectures. Vulnerabilities have appeared in VMWare, </a:t>
            </a:r>
            <a:r>
              <a:rPr lang="en-NZ" dirty="0" err="1"/>
              <a:t>Xen</a:t>
            </a:r>
            <a:r>
              <a:rPr lang="en-NZ" dirty="0"/>
              <a:t>, and Microsoft’s Virtual PC and Virtual Server. Vendors such as Third Brigade mitigate potential VM-level vulnerabilities through monitoring and firewalls.</a:t>
            </a:r>
          </a:p>
        </p:txBody>
      </p:sp>
      <p:sp>
        <p:nvSpPr>
          <p:cNvPr id="4" name="灯片编号占位符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05091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US" sz="2400" dirty="0"/>
              <a:t>Google Docs Glitch Exposes Private Files</a:t>
            </a:r>
          </a:p>
          <a:p>
            <a:pPr marL="0" lvl="0" indent="0">
              <a:buNone/>
            </a:pPr>
            <a:r>
              <a:rPr lang="en-US" sz="2400" dirty="0"/>
              <a:t>In 2009, </a:t>
            </a:r>
            <a:r>
              <a:rPr lang="en-NZ" sz="2400" dirty="0"/>
              <a:t>a glitch within Google's free Google Docs utility caused some private documents to be exposed, the company has confirmed.</a:t>
            </a:r>
            <a:endParaRPr lang="en-US" sz="2400" dirty="0"/>
          </a:p>
          <a:p>
            <a:pPr marL="0" lvl="0" indent="0">
              <a:buNone/>
            </a:pPr>
            <a:r>
              <a:rPr lang="en-NZ" sz="2400" dirty="0"/>
              <a:t>https://www.pcworld.com/article/160927/google_docs_glitch_exposes_private_files.html</a:t>
            </a:r>
          </a:p>
          <a:p>
            <a:pPr marL="0" lvl="0" indent="0">
              <a:buNone/>
            </a:pPr>
            <a:endParaRPr lang="en-NZ" sz="2400" dirty="0"/>
          </a:p>
          <a:p>
            <a:pPr marL="0" lvl="0" indent="0">
              <a:buNone/>
            </a:pPr>
            <a:r>
              <a:rPr lang="en-NZ" sz="2400" dirty="0"/>
              <a:t>Security issues with Google Docs. </a:t>
            </a:r>
            <a:endParaRPr lang="en-US" sz="2400" dirty="0"/>
          </a:p>
          <a:p>
            <a:pPr marL="0" lvl="0" indent="0">
              <a:buNone/>
            </a:pPr>
            <a:r>
              <a:rPr lang="en-NZ" dirty="0"/>
              <a:t>https://peekay.org/2009/03/26/security-issues-with-google-docs/</a:t>
            </a:r>
          </a:p>
        </p:txBody>
      </p:sp>
      <p:sp>
        <p:nvSpPr>
          <p:cNvPr id="4" name="灯片编号占位符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32835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the Salesforce phishing incident</a:t>
            </a:r>
          </a:p>
          <a:p>
            <a:pPr marL="0" lvl="0" indent="0">
              <a:buNone/>
            </a:pPr>
            <a:r>
              <a:rPr lang="en-US" dirty="0"/>
              <a:t>In</a:t>
            </a:r>
            <a:r>
              <a:rPr lang="en-US" baseline="0" dirty="0"/>
              <a:t> 2007, </a:t>
            </a:r>
            <a:r>
              <a:rPr lang="en-NZ" baseline="0" dirty="0"/>
              <a:t>Salesforce warned customers that they may be the targets of malicious software or phishing scams, after </a:t>
            </a:r>
            <a:r>
              <a:rPr lang="en-NZ" b="1" baseline="0" dirty="0"/>
              <a:t>one of its employees was tricked</a:t>
            </a:r>
            <a:r>
              <a:rPr lang="en-NZ" baseline="0" dirty="0"/>
              <a:t> into divulging a corporate password.</a:t>
            </a:r>
            <a:endParaRPr lang="en-NZ" dirty="0"/>
          </a:p>
          <a:p>
            <a:pPr marL="0" lvl="0" indent="0">
              <a:buNone/>
            </a:pPr>
            <a:r>
              <a:rPr lang="en-NZ" dirty="0"/>
              <a:t>https://www.pcworld.com/article/139353/article.html</a:t>
            </a:r>
          </a:p>
        </p:txBody>
      </p:sp>
      <p:sp>
        <p:nvSpPr>
          <p:cNvPr id="4" name="灯片编号占位符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50685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US" sz="2400" dirty="0"/>
              <a:t>For instance, </a:t>
            </a:r>
            <a:r>
              <a:rPr lang="en-NZ" dirty="0"/>
              <a:t> Security Evaluation of Grid Environments(https://hpcrd.lbl.gov/HEPCybersecurity/HEP-Sec-MillerMar2005.ppt)</a:t>
            </a:r>
            <a:r>
              <a:rPr lang="en-NZ" baseline="0" dirty="0"/>
              <a:t> </a:t>
            </a:r>
          </a:p>
          <a:p>
            <a:pPr marL="0" lvl="0" indent="0">
              <a:buNone/>
            </a:pPr>
            <a:r>
              <a:rPr lang="en-NZ" dirty="0"/>
              <a:t>shows an example of how the cloud might attack the machine connecting to it.</a:t>
            </a:r>
          </a:p>
        </p:txBody>
      </p:sp>
      <p:sp>
        <p:nvSpPr>
          <p:cNvPr id="4" name="灯片编号占位符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74607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How does a company </a:t>
            </a:r>
            <a:r>
              <a:rPr lang="en-NZ" b="0" dirty="0"/>
              <a:t>meld its existing framework</a:t>
            </a:r>
            <a:r>
              <a:rPr lang="en-NZ" dirty="0"/>
              <a:t> to include cloud resources?</a:t>
            </a:r>
          </a:p>
          <a:p>
            <a:pPr marL="0" lvl="0" indent="0">
              <a:buNone/>
            </a:pPr>
            <a:r>
              <a:rPr lang="en-NZ" dirty="0"/>
              <a:t>Furthermore, how does an enterprise merge cloud security data (if even available) with its own security metrics and policies? </a:t>
            </a:r>
          </a:p>
        </p:txBody>
      </p:sp>
      <p:sp>
        <p:nvSpPr>
          <p:cNvPr id="4" name="灯片编号占位符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2072460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sz="1200" b="0" i="0" kern="1200" dirty="0">
                <a:solidFill>
                  <a:schemeClr val="tx1"/>
                </a:solidFill>
                <a:effectLst/>
                <a:latin typeface="Arial" pitchFamily="-107" charset="0"/>
                <a:ea typeface="+mn-ea"/>
                <a:cs typeface="+mn-cs"/>
              </a:rPr>
              <a:t>Unlike cloud forensics, a traditional setup would require backup of all the data on physical entities such as DVDs, portable HDDs, etc. for use by people involved in forensics. A normal, traditional setup may also be asked to stop functioning so that records are not changed while forensics is being completed.</a:t>
            </a:r>
          </a:p>
          <a:p>
            <a:pPr marL="0" lvl="0" indent="0">
              <a:buNone/>
            </a:pPr>
            <a:endParaRPr lang="en-NZ" sz="1200" b="0" i="0" kern="1200" dirty="0">
              <a:solidFill>
                <a:schemeClr val="tx1"/>
              </a:solidFill>
              <a:effectLst/>
              <a:latin typeface="Arial" pitchFamily="-107" charset="0"/>
              <a:ea typeface="+mn-ea"/>
              <a:cs typeface="+mn-cs"/>
            </a:endParaRPr>
          </a:p>
          <a:p>
            <a:pPr marL="0" lvl="0" indent="0">
              <a:buNone/>
            </a:pPr>
            <a:r>
              <a:rPr lang="en-NZ" sz="1200" b="0" i="0" kern="1200" dirty="0">
                <a:solidFill>
                  <a:schemeClr val="tx1"/>
                </a:solidFill>
                <a:effectLst/>
                <a:latin typeface="Arial" pitchFamily="-107" charset="0"/>
                <a:ea typeface="+mn-ea"/>
                <a:cs typeface="+mn-cs"/>
              </a:rPr>
              <a:t>For cloud forensics, one can easily replicate the entire process on the backup servers as clouds are always on-demand services. These backup servers can be used by investigators to reconstruct crime and for investigation while the normal business is carried out using main servers. Some additional expenses may be incurred but that is better than the costs of backing up entire data onto physical entities or stopping activities altogether.</a:t>
            </a:r>
          </a:p>
          <a:p>
            <a:pPr marL="0" lvl="0" indent="0">
              <a:buNone/>
            </a:pPr>
            <a:endParaRPr lang="en-NZ" sz="1200" b="0" i="0" kern="1200" dirty="0">
              <a:solidFill>
                <a:schemeClr val="tx1"/>
              </a:solidFill>
              <a:effectLst/>
              <a:latin typeface="Arial" pitchFamily="-107" charset="0"/>
              <a:ea typeface="+mn-ea"/>
              <a:cs typeface="+mn-cs"/>
            </a:endParaRPr>
          </a:p>
          <a:p>
            <a:pPr marL="0" lvl="0" indent="0">
              <a:buNone/>
            </a:pPr>
            <a:r>
              <a:rPr lang="en-NZ" sz="1200" b="0" i="0" kern="1200" dirty="0">
                <a:solidFill>
                  <a:schemeClr val="tx1"/>
                </a:solidFill>
                <a:effectLst/>
                <a:latin typeface="Arial" pitchFamily="-107" charset="0"/>
                <a:ea typeface="+mn-ea"/>
                <a:cs typeface="+mn-cs"/>
              </a:rPr>
              <a:t>However, cloud forensics are not as easy as they seem; the reason being the ignorance of cloud providers or their attitude toward forensics. </a:t>
            </a:r>
            <a:r>
              <a:rPr lang="en-NZ" sz="1200" b="1" i="0" kern="1200" dirty="0">
                <a:solidFill>
                  <a:srgbClr val="FF0000"/>
                </a:solidFill>
                <a:effectLst/>
                <a:latin typeface="Arial" pitchFamily="-107" charset="0"/>
                <a:ea typeface="+mn-ea"/>
                <a:cs typeface="+mn-cs"/>
              </a:rPr>
              <a:t>Different cloud providers use different approaches and cannot easily identify the information that needs to be provided to the people involved in forensics. They may or may not offer all the required data to the investigators.</a:t>
            </a:r>
          </a:p>
          <a:p>
            <a:pPr marL="0" lvl="0" indent="0">
              <a:buNone/>
            </a:pPr>
            <a:endParaRPr lang="en-NZ" dirty="0"/>
          </a:p>
          <a:p>
            <a:pPr marL="0" lvl="0" indent="0">
              <a:buNone/>
            </a:pPr>
            <a:r>
              <a:rPr lang="en-NZ" dirty="0"/>
              <a:t>Traditional digital forensic methodologies permit investigators to seize equipment and perform detailed analysis on the media and data recovered. The likelihood therefore, of the data being removed, overwritten, deleted or destroyed by the perpetrator in this case is low. More closely linked to a CC environment would be businesses that own and maintain their own multi-server type infrastructure, though this would be on a far smaller scale in comparison.</a:t>
            </a:r>
          </a:p>
          <a:p>
            <a:pPr marL="0" lvl="0" indent="0">
              <a:buNone/>
            </a:pPr>
            <a:r>
              <a:rPr lang="en-NZ" dirty="0"/>
              <a:t>However, the scale of the cloud and the rate at which data is overwritten is of concern.</a:t>
            </a:r>
          </a:p>
        </p:txBody>
      </p:sp>
      <p:sp>
        <p:nvSpPr>
          <p:cNvPr id="4" name="灯片编号占位符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40651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happened</a:t>
            </a:r>
            <a:r>
              <a:rPr lang="en-NZ" baseline="0" dirty="0"/>
              <a:t> recently affect 143 million us consumers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NZ" dirty="0"/>
              <a:t>https://www.cnbc.com/2017/09/07/credit-reporting-firm-equifax-says-cybersecurity-incident-could-potentially-affect-143-million-us-consumers.html</a:t>
            </a:r>
          </a:p>
          <a:p>
            <a:r>
              <a:rPr lang="en-NZ" baseline="0" dirty="0"/>
              <a: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403379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Amazon EC2 - permanently destroyed some data in April, 2011</a:t>
            </a:r>
            <a:endParaRPr lang="en-NZ" sz="1200" b="0" i="0" kern="1200" dirty="0">
              <a:solidFill>
                <a:schemeClr val="tx1"/>
              </a:solidFill>
              <a:effectLst/>
              <a:latin typeface="Arial" pitchFamily="-107"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NZ" sz="1200" b="0" i="0" kern="1200" dirty="0">
                <a:solidFill>
                  <a:schemeClr val="tx1"/>
                </a:solidFill>
                <a:effectLst/>
                <a:latin typeface="Arial" pitchFamily="-107" charset="0"/>
                <a:ea typeface="+mn-ea"/>
                <a:cs typeface="+mn-cs"/>
              </a:rPr>
              <a:t>Amazon's Cloud Crash Disaster Permanently Destroyed Many Customers' Data</a:t>
            </a:r>
            <a:endParaRPr lang="en-US" sz="2400" dirty="0">
              <a:solidFill>
                <a:schemeClr val="tx1"/>
              </a:solidFill>
            </a:endParaRPr>
          </a:p>
          <a:p>
            <a:pPr lvl="0"/>
            <a:r>
              <a:rPr lang="en-US" sz="2400" dirty="0">
                <a:solidFill>
                  <a:schemeClr val="tx1"/>
                </a:solidFill>
              </a:rPr>
              <a:t>https://www.businessinsider.com.au/amazon-lost-data-2011-4?r=US&amp;IR=T</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1735784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A1. Uptime. As with the </a:t>
            </a:r>
            <a:r>
              <a:rPr lang="en-NZ" b="1" dirty="0"/>
              <a:t>Traditional Security concerns</a:t>
            </a:r>
            <a:r>
              <a:rPr lang="en-NZ" dirty="0"/>
              <a:t>, cloud providers argue that their server uptime compares well with the availability of the cloud user’s own data centres. Besides just services and applications being down, this includes the concern that a </a:t>
            </a:r>
            <a:r>
              <a:rPr lang="en-NZ" b="1" dirty="0"/>
              <a:t>third-party cloud</a:t>
            </a:r>
            <a:r>
              <a:rPr lang="en-NZ" dirty="0"/>
              <a:t> would </a:t>
            </a:r>
            <a:r>
              <a:rPr lang="en-NZ" b="1" dirty="0"/>
              <a:t>not scale well</a:t>
            </a:r>
            <a:r>
              <a:rPr lang="en-NZ" dirty="0"/>
              <a:t> enough to handle certain applications. </a:t>
            </a:r>
          </a:p>
          <a:p>
            <a:pPr marL="0" lvl="0" indent="0">
              <a:buNone/>
            </a:pPr>
            <a:r>
              <a:rPr lang="en-NZ" dirty="0"/>
              <a:t>A2. Single point of failure. Cloud services are thought of as providing more availability, but perhaps not – </a:t>
            </a:r>
            <a:r>
              <a:rPr lang="en-NZ" b="1" dirty="0"/>
              <a:t>there are more single points of failure and attack</a:t>
            </a:r>
            <a:r>
              <a:rPr lang="en-NZ" dirty="0"/>
              <a:t>.</a:t>
            </a:r>
          </a:p>
          <a:p>
            <a:pPr marL="0" lvl="0" indent="0">
              <a:buNone/>
            </a:pPr>
            <a:r>
              <a:rPr lang="en-NZ" dirty="0"/>
              <a:t>A3. Assurance of computational integrity. Can an enterprise be assured that a cloud provider is faithfully running a hosted application and giving valid results? For example, Stanford's </a:t>
            </a:r>
            <a:r>
              <a:rPr lang="en-NZ" dirty="0" err="1"/>
              <a:t>Folding@Home</a:t>
            </a:r>
            <a:r>
              <a:rPr lang="en-NZ" dirty="0"/>
              <a:t> project gives the same task to multiple clients to reach a consensus on the correct result.</a:t>
            </a:r>
          </a:p>
        </p:txBody>
      </p:sp>
      <p:sp>
        <p:nvSpPr>
          <p:cNvPr id="4" name="灯片编号占位符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56636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NZ" sz="2400" dirty="0"/>
              <a:t>Part of the hype of cloud computing is that the cloud can be implementation independent, </a:t>
            </a:r>
          </a:p>
          <a:p>
            <a:pPr marL="0" lvl="0" indent="0">
              <a:buNone/>
            </a:pPr>
            <a:r>
              <a:rPr lang="en-NZ" sz="2400" dirty="0"/>
              <a:t>but in reality regulatory compliance requires transparency into the cloud. </a:t>
            </a:r>
          </a:p>
          <a:p>
            <a:pPr lvl="0"/>
            <a:endParaRPr lang="en-US" sz="2400" dirty="0">
              <a:solidFill>
                <a:schemeClr val="tx1"/>
              </a:solidFill>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25538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smtClean="0"/>
              <a:t>This is about if a cloud provider can respond in the required time-frame. </a:t>
            </a:r>
          </a:p>
          <a:p>
            <a:pPr marL="0" lvl="0" indent="0">
              <a:buNone/>
            </a:pPr>
            <a:r>
              <a:rPr lang="en-NZ" dirty="0" smtClean="0"/>
              <a:t>or </a:t>
            </a:r>
          </a:p>
          <a:p>
            <a:pPr marL="0" lvl="0" indent="0">
              <a:buNone/>
            </a:pPr>
            <a:r>
              <a:rPr lang="en-NZ" dirty="0" smtClean="0"/>
              <a:t>whether a cloud provide can perform the functions that a cloud user expected. </a:t>
            </a: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883098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Is there </a:t>
            </a:r>
            <a:r>
              <a:rPr lang="en-NZ" b="1" dirty="0"/>
              <a:t>sufficient transparency </a:t>
            </a:r>
            <a:r>
              <a:rPr lang="en-NZ" dirty="0"/>
              <a:t>in the operations of the cloud provider for auditing purposes? </a:t>
            </a:r>
          </a:p>
          <a:p>
            <a:pPr marL="0" lvl="0" indent="0">
              <a:buNone/>
            </a:pPr>
            <a:r>
              <a:rPr lang="en-NZ" dirty="0"/>
              <a:t>Currently, this transparency is provided by documentation and manual audits. </a:t>
            </a:r>
          </a:p>
          <a:p>
            <a:pPr marL="0" lvl="0" indent="0">
              <a:buNone/>
            </a:pPr>
            <a:endParaRPr lang="en-NZ" dirty="0"/>
          </a:p>
          <a:p>
            <a:pPr marL="0" lvl="0" indent="0">
              <a:buNone/>
            </a:pPr>
            <a:r>
              <a:rPr lang="en-NZ" dirty="0"/>
              <a:t>A related concern is proper governance of cloud-related activity. It’s easy, perhaps too easy, to start using a cloud service . </a:t>
            </a:r>
          </a:p>
          <a:p>
            <a:pPr marL="0" lvl="0" indent="0">
              <a:buNone/>
            </a:pPr>
            <a:r>
              <a:rPr lang="en-NZ" dirty="0"/>
              <a:t>One popular auditing guideline is the SAS 70, which defines guidelines for auditors to assess internal controls, for instance controls over the processing of sensitive information. SOX and HIPAA are other well-known regulations. </a:t>
            </a:r>
          </a:p>
          <a:p>
            <a:pPr marL="0" lvl="0" indent="0">
              <a:buNone/>
            </a:pPr>
            <a:r>
              <a:rPr lang="en-NZ" dirty="0"/>
              <a:t>US government agencies generally need to follow guidelines from FISMA, NIST, and FIPS. </a:t>
            </a:r>
          </a:p>
          <a:p>
            <a:pPr marL="0" lvl="0" indent="0">
              <a:buNone/>
            </a:pPr>
            <a:r>
              <a:rPr lang="en-NZ" dirty="0"/>
              <a:t>Certain regulations require data and operations to remain in certain geographic locations. </a:t>
            </a:r>
          </a:p>
          <a:p>
            <a:pPr marL="0" lvl="0" indent="0">
              <a:buNone/>
            </a:pPr>
            <a:r>
              <a:rPr lang="en-NZ" dirty="0"/>
              <a:t>Cloud providers are beginning to respond with geo-targeted offerings. </a:t>
            </a:r>
          </a:p>
          <a:p>
            <a:pPr marL="0" lvl="0" indent="0">
              <a:buNone/>
            </a:pP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3271703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One problem with using another company's infrastructure besides </a:t>
            </a:r>
            <a:r>
              <a:rPr lang="en-NZ" b="1" dirty="0"/>
              <a:t>the uncertain alignment of interests</a:t>
            </a:r>
            <a:r>
              <a:rPr lang="en-NZ" dirty="0"/>
              <a:t> is that there might be surprising </a:t>
            </a:r>
            <a:r>
              <a:rPr lang="en-NZ" b="1" dirty="0"/>
              <a:t>legal implications</a:t>
            </a:r>
            <a:r>
              <a:rPr lang="en-NZ" dirty="0"/>
              <a:t>. For instance, here is a passage from Amazon’s terms of use : 10.4. Non-Assertion. During and after the term of the Agreement, with respect to any of the Services that you elect to use, you will not assert, nor will you authorize, assist, or encourage any third party to assert, against us or any of our customers, end users, vendors, business partners (including third party sellers on websites operated by or on behalf of us), licensors, </a:t>
            </a:r>
            <a:r>
              <a:rPr lang="en-NZ" dirty="0" err="1"/>
              <a:t>sublicensees</a:t>
            </a:r>
            <a:r>
              <a:rPr lang="en-NZ" dirty="0"/>
              <a:t> or transferees, any patent infringement or other intellectual property infringement claim with respect to such Services. This could be interpreted as implying that after you use EC2, you cannot file infringement claims against Amazon or its customers suggesting that EC2 itself violates any of your patents. It's not clear whether this non-assert would be upheld by the courts, but any uncertainty is bad for business. (This passage can</a:t>
            </a:r>
            <a:r>
              <a:rPr lang="en-NZ" baseline="0" dirty="0"/>
              <a:t>not be found on the Amazon web site.</a:t>
            </a:r>
            <a:r>
              <a:rPr lang="en-NZ" dirty="0"/>
              <a:t>)</a:t>
            </a:r>
          </a:p>
          <a:p>
            <a:pPr marL="0" lvl="0" indent="0">
              <a:buNone/>
            </a:pPr>
            <a:endParaRPr lang="en-NZ" dirty="0"/>
          </a:p>
          <a:p>
            <a:pPr marL="0" lvl="0" indent="0">
              <a:buNone/>
            </a:pP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927391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For example, Google Gmail and Google Apps are examples of services supported by a private cloud infrastructure. Corporate users of these services are concerned about confidentiality and availability of their data. According to a CNN article [50]: For </a:t>
            </a:r>
            <a:r>
              <a:rPr lang="en-NZ" dirty="0" err="1"/>
              <a:t>Shoukry</a:t>
            </a:r>
            <a:r>
              <a:rPr lang="en-NZ" dirty="0"/>
              <a:t> </a:t>
            </a:r>
            <a:r>
              <a:rPr lang="en-NZ" dirty="0" err="1"/>
              <a:t>Tiab</a:t>
            </a:r>
            <a:r>
              <a:rPr lang="en-NZ" dirty="0"/>
              <a:t>, the vice president of IT at Jenny Craig, which uses Postini and Google Maps, the primary concern is security and confidentiality. "Am I nervous to host corporate information on someone else's server? Yes, even if it's Google." Note that for consumers, there were initially widespread confidentiality concerns about Gmail, but now those concerns seem to have faded. We believe this is an example of the Privacy Hump: Early on in the life cycle of a technology, there are many concerns about how these technologies will be used. These concerns are lumped together forming a “privacy hump” that represents a barrier to the acceptance of a potentially intrusive technology…. Over time, however, the concerns fade, especially if the value proposition is strong enough. Consumers at least seem to have decided that, in this case, the dangers of placing their data in the cloud were outweighed by the value they received. </a:t>
            </a:r>
          </a:p>
          <a:p>
            <a:pPr marL="0" lvl="0" indent="0">
              <a:buNone/>
            </a:pP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1215369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The data might itself be locked in a proprietary format, and there are also issues with training and processes. </a:t>
            </a:r>
          </a:p>
          <a:p>
            <a:pPr marL="0" lvl="0" indent="0">
              <a:buNone/>
            </a:pPr>
            <a:r>
              <a:rPr lang="en-NZ" dirty="0"/>
              <a:t>There is also the problem of the cloud user having no control over frequent changes in cloud-based services. </a:t>
            </a:r>
          </a:p>
          <a:p>
            <a:pPr marL="0" lvl="0" indent="0">
              <a:buNone/>
            </a:pPr>
            <a:r>
              <a:rPr lang="en-NZ" dirty="0" err="1"/>
              <a:t>Coghead</a:t>
            </a:r>
            <a:r>
              <a:rPr lang="en-NZ" dirty="0"/>
              <a:t>  is one example of a cloud platform whose </a:t>
            </a:r>
            <a:r>
              <a:rPr lang="en-NZ" b="1" dirty="0"/>
              <a:t>shutdown</a:t>
            </a:r>
            <a:r>
              <a:rPr lang="en-NZ" dirty="0"/>
              <a:t> left customers scrambling to </a:t>
            </a:r>
            <a:r>
              <a:rPr lang="en-NZ" b="1" dirty="0"/>
              <a:t>rewrite their applications</a:t>
            </a:r>
            <a:r>
              <a:rPr lang="en-NZ" dirty="0"/>
              <a:t> to run on a different platform. </a:t>
            </a:r>
          </a:p>
          <a:p>
            <a:pPr marL="0" lvl="0" indent="0">
              <a:buNone/>
            </a:pPr>
            <a:r>
              <a:rPr lang="en-NZ" dirty="0"/>
              <a:t>Of course, one answer to lock-in is standardization, for instance </a:t>
            </a:r>
            <a:r>
              <a:rPr lang="en-NZ" dirty="0" err="1"/>
              <a:t>GoGrid</a:t>
            </a:r>
            <a:r>
              <a:rPr lang="en-NZ" dirty="0"/>
              <a:t> API.(http://www.gogrid.com/company/pressreleases/gogrid-moves-api-specification-tocreativecommons.php) </a:t>
            </a: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409619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en-NZ" dirty="0"/>
              <a:t>Another possible concern is ….</a:t>
            </a:r>
          </a:p>
          <a:p>
            <a:pPr marL="0" lvl="0" indent="0">
              <a:buNone/>
            </a:pPr>
            <a:endParaRPr lang="en-NZ" dirty="0"/>
          </a:p>
          <a:p>
            <a:pPr marL="0" lvl="0" indent="0">
              <a:buNone/>
            </a:pPr>
            <a:r>
              <a:rPr lang="en-NZ" dirty="0"/>
              <a:t>Another example is Carbonite, who is suing its hardware providers for faulty equipment causing loss of customer data. </a:t>
            </a:r>
            <a:endParaRPr lang="en-US" dirty="0"/>
          </a:p>
        </p:txBody>
      </p:sp>
      <p:sp>
        <p:nvSpPr>
          <p:cNvPr id="4" name="灯片编号占位符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20201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dirty="0"/>
              <a:t>My parts</a:t>
            </a:r>
            <a:r>
              <a:rPr lang="en-NZ" sz="1200" b="1" baseline="0" dirty="0"/>
              <a:t> are as the following:</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NZ" sz="1200" b="0" i="0" u="none" strike="noStrike" kern="1200" baseline="0" dirty="0">
                <a:solidFill>
                  <a:schemeClr val="tx1"/>
                </a:solidFill>
                <a:latin typeface="Arial" pitchFamily="-107" charset="0"/>
                <a:ea typeface="+mn-ea"/>
                <a:cs typeface="+mn-cs"/>
              </a:rPr>
              <a:t>The section will highlight the “new” security problems when cloud computing becomes maturation and widely used.</a:t>
            </a:r>
            <a:endParaRPr lang="en-NZ" sz="1200" b="1" baseline="0" dirty="0"/>
          </a:p>
          <a:p>
            <a:endParaRPr lang="en-NZ" sz="1200" b="1" baseline="0" dirty="0"/>
          </a:p>
          <a:p>
            <a:r>
              <a:rPr lang="en-NZ" sz="1200" b="1" baseline="0" dirty="0"/>
              <a:t> 3,new problems, </a:t>
            </a:r>
          </a:p>
          <a:p>
            <a:r>
              <a:rPr lang="en-NZ" sz="1200" b="0" dirty="0"/>
              <a:t>Cheap data and data analysis </a:t>
            </a:r>
            <a:br>
              <a:rPr lang="en-NZ" sz="1200" b="0" dirty="0"/>
            </a:br>
            <a:r>
              <a:rPr lang="en-NZ" sz="1200" b="0" dirty="0"/>
              <a:t>Cost-effective </a:t>
            </a:r>
            <a:r>
              <a:rPr lang="en-NZ" sz="1200" b="0" dirty="0" err="1"/>
              <a:t>defense</a:t>
            </a:r>
            <a:r>
              <a:rPr lang="en-NZ" sz="1200" b="0" dirty="0"/>
              <a:t> of availability</a:t>
            </a:r>
            <a:br>
              <a:rPr lang="en-NZ" sz="1200" b="0" dirty="0"/>
            </a:br>
            <a:r>
              <a:rPr lang="en-NZ" sz="1200" b="0" dirty="0"/>
              <a:t>Increased authentication demands </a:t>
            </a:r>
            <a:br>
              <a:rPr lang="en-NZ" sz="1200" b="0" dirty="0"/>
            </a:br>
            <a:r>
              <a:rPr lang="en-NZ" sz="1200" b="0" dirty="0"/>
              <a:t>Mash-up authorization</a:t>
            </a:r>
          </a:p>
          <a:p>
            <a:endParaRPr lang="en-NZ" sz="1200" b="0" baseline="0" dirty="0"/>
          </a:p>
          <a:p>
            <a:r>
              <a:rPr lang="en-NZ" sz="1200" b="1" baseline="0" dirty="0"/>
              <a:t>4. new directions, and 5.  conclusion</a:t>
            </a:r>
            <a:endParaRPr lang="en-US" sz="1200" b="1" dirty="0"/>
          </a:p>
          <a:p>
            <a:endParaRPr lang="en-NZ" sz="1200" b="1" dirty="0"/>
          </a:p>
          <a:p>
            <a:r>
              <a:rPr lang="en-US" sz="1200" b="0" dirty="0"/>
              <a:t>Information-centric security</a:t>
            </a:r>
            <a:br>
              <a:rPr lang="en-US" sz="1200" b="0" dirty="0"/>
            </a:br>
            <a:r>
              <a:rPr lang="en-US" sz="1200" b="0" dirty="0"/>
              <a:t>High-Assurance Remote Server Attestation </a:t>
            </a:r>
            <a:br>
              <a:rPr lang="en-US" sz="1200" b="0" dirty="0"/>
            </a:br>
            <a:r>
              <a:rPr lang="en-US" sz="1200" b="0" dirty="0"/>
              <a:t>Privacy-Enhanced Business Intelligence </a:t>
            </a:r>
          </a:p>
          <a:p>
            <a:endParaRPr lang="en-US" sz="1200" b="1" dirty="0"/>
          </a:p>
          <a:p>
            <a:r>
              <a:rPr lang="en-US" sz="1200" b="1" dirty="0"/>
              <a:t>Attestation=authentication, certification</a:t>
            </a:r>
            <a:endParaRPr lang="en-US" baseline="0" dirty="0"/>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11712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Remember this? </a:t>
            </a:r>
            <a:r>
              <a:rPr lang="en-NZ" baseline="0" dirty="0"/>
              <a:t> iCloud leaks of celebrity photos. In 2014.</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3920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a:solidFill>
                  <a:schemeClr val="tx1"/>
                </a:solidFill>
                <a:latin typeface="Arial" pitchFamily="-107" charset="0"/>
                <a:ea typeface="+mn-ea"/>
                <a:cs typeface="+mn-cs"/>
              </a:rPr>
              <a:t>The section will highlight the “new” security problems when cloud computing becomes maturation and widely used.</a:t>
            </a:r>
          </a:p>
          <a:p>
            <a:endParaRPr lang="en-NZ" sz="1200" b="0" i="0" u="none" strike="noStrike" kern="1200" baseline="0" dirty="0">
              <a:solidFill>
                <a:schemeClr val="tx1"/>
              </a:solidFill>
              <a:latin typeface="Arial" pitchFamily="-107"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NZ" sz="1200" b="0" i="0" u="none" strike="noStrike" kern="1200" baseline="0" dirty="0" smtClean="0">
                <a:solidFill>
                  <a:schemeClr val="tx1"/>
                </a:solidFill>
                <a:latin typeface="Arial" pitchFamily="-107" charset="0"/>
                <a:ea typeface="+mn-ea"/>
                <a:cs typeface="+mn-cs"/>
              </a:rPr>
              <a:t>The first new problem is “Cheap data and data analysis”. When there are huge amount of data that can be used to analyse </a:t>
            </a:r>
          </a:p>
          <a:p>
            <a:r>
              <a:rPr lang="en-NZ" sz="1200" b="0" i="0" u="none" strike="noStrike" kern="1200" baseline="0" dirty="0" smtClean="0">
                <a:solidFill>
                  <a:schemeClr val="tx1"/>
                </a:solidFill>
                <a:latin typeface="Arial" pitchFamily="-107" charset="0"/>
                <a:ea typeface="+mn-ea"/>
                <a:cs typeface="+mn-cs"/>
              </a:rPr>
              <a:t> for the purpose of advertisement. Google is an example. It collect and analyse customer data for its advertising network. Because of the data is so cheap even companies without Google's recourses and do the same thing. </a:t>
            </a:r>
          </a:p>
          <a:p>
            <a:r>
              <a:rPr lang="en-NZ" sz="1200" b="1" i="0" u="none" strike="noStrike" kern="1200" baseline="0" dirty="0" smtClean="0">
                <a:solidFill>
                  <a:schemeClr val="tx1"/>
                </a:solidFill>
                <a:latin typeface="Arial" pitchFamily="-107" charset="0"/>
                <a:ea typeface="+mn-ea"/>
                <a:cs typeface="+mn-cs"/>
              </a:rPr>
              <a:t>The impact on privacy:</a:t>
            </a:r>
          </a:p>
          <a:p>
            <a:r>
              <a:rPr lang="en-NZ" sz="1200" b="0" i="0" u="none" strike="noStrike" kern="1200" baseline="0" dirty="0" smtClean="0">
                <a:solidFill>
                  <a:schemeClr val="tx1"/>
                </a:solidFill>
                <a:latin typeface="Arial" pitchFamily="-107" charset="0"/>
                <a:ea typeface="+mn-ea"/>
                <a:cs typeface="+mn-cs"/>
              </a:rPr>
              <a:t> Because of the cloud, attackers potentially have massive, centralized databases available for analysis and also the raw computing power to mine these databases. For example, Google is essentially doing cheap data mining when it returns search results. How much more privacy did one have before one could be Googled? </a:t>
            </a:r>
          </a:p>
          <a:p>
            <a:r>
              <a:rPr lang="en-NZ" sz="1200" b="0" i="0" u="none" strike="noStrike" kern="1200" baseline="0" dirty="0" smtClean="0">
                <a:solidFill>
                  <a:schemeClr val="tx1"/>
                </a:solidFill>
                <a:latin typeface="Arial" pitchFamily="-107" charset="0"/>
                <a:ea typeface="+mn-ea"/>
                <a:cs typeface="+mn-cs"/>
              </a:rPr>
              <a:t> </a:t>
            </a:r>
          </a:p>
          <a:p>
            <a:r>
              <a:rPr lang="en-US" b="1" dirty="0" smtClean="0"/>
              <a:t>Anonymizing Data </a:t>
            </a:r>
          </a:p>
          <a:p>
            <a:endParaRPr lang="en-NZ" b="1" dirty="0" smtClean="0"/>
          </a:p>
          <a:p>
            <a:r>
              <a:rPr lang="en-NZ" b="0" dirty="0" smtClean="0"/>
              <a:t> Because of privacy concerns, enterprises running clouds collecting data have felt increasing pressure to anonymize their data. </a:t>
            </a:r>
            <a:endParaRPr lang="en-US" b="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NZ" dirty="0" smtClean="0"/>
              <a:t>18 month to </a:t>
            </a:r>
            <a:r>
              <a:rPr lang="en-NZ" dirty="0" err="1" smtClean="0"/>
              <a:t>kep</a:t>
            </a:r>
            <a:r>
              <a:rPr lang="en-NZ" dirty="0" smtClean="0"/>
              <a:t> your data then anonymised.</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NZ" b="0" dirty="0" smtClean="0"/>
              <a:t>Anonymizing data is a difficult problem.</a:t>
            </a:r>
            <a:endParaRPr lang="en-US" b="0" dirty="0" smtClean="0"/>
          </a:p>
          <a:p>
            <a:endParaRPr lang="en-US"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856334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a:solidFill>
                  <a:schemeClr val="tx1"/>
                </a:solidFill>
                <a:latin typeface="Arial" pitchFamily="-107" charset="0"/>
                <a:ea typeface="+mn-ea"/>
                <a:cs typeface="+mn-cs"/>
              </a:rPr>
              <a:t>This is just one </a:t>
            </a:r>
            <a:r>
              <a:rPr lang="en-NZ" sz="1200" b="0" i="0" u="none" strike="noStrike" kern="1200" baseline="0" dirty="0" smtClean="0">
                <a:solidFill>
                  <a:schemeClr val="tx1"/>
                </a:solidFill>
                <a:latin typeface="Arial" pitchFamily="-107" charset="0"/>
                <a:ea typeface="+mn-ea"/>
                <a:cs typeface="+mn-cs"/>
              </a:rPr>
              <a:t>paragraph-</a:t>
            </a:r>
            <a:r>
              <a:rPr lang="en-US" dirty="0" smtClean="0"/>
              <a:t>Cost-effective defense of availability</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smtClean="0"/>
              <a:t>Availability is still important even for adversary</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NZ" dirty="0" smtClean="0"/>
              <a:t>operate on the basis of minimization of losses, required service levels, or similar measures. </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NZ" dirty="0" smtClean="0"/>
              <a:t>Availability also needs to be considered in the context of an adversary whose goals are simply to sabotage activities. Increasingly, such adversaries are becoming realistic as political conflict is taken onto the web, and as the recent cyber attacks on Lithuania confirm [31]. The damages are not only related to the losses of productivity, but extend to losses due to the degraded trust in the infrastructure, and potentially costly backup measures. The cloud computing model encourages single points of failure. It is therefore important to develop methods for sustained availability (in the context of attack), and for recovery from attack. The latter could operate on the basis of minimization of losses, required service levels, or similar measures. </a:t>
            </a:r>
            <a:endParaRPr lang="en-US" dirty="0" smtClean="0"/>
          </a:p>
          <a:p>
            <a:endParaRPr lang="en-US" dirty="0" smtClean="0"/>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4125167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a:buFont typeface="Arial" panose="020B0604020202020204" pitchFamily="34" charset="0"/>
              <a:buChar char="•"/>
            </a:pPr>
            <a:r>
              <a:rPr lang="en-US" sz="2800" dirty="0" smtClean="0"/>
              <a:t>Thin clients no software installed on client side</a:t>
            </a:r>
          </a:p>
          <a:p>
            <a:pPr marL="800100" lvl="1" indent="-342900">
              <a:buFont typeface="Arial" panose="020B0604020202020204" pitchFamily="34" charset="0"/>
              <a:buChar char="•"/>
            </a:pPr>
            <a:r>
              <a:rPr lang="en-NZ" sz="2000" dirty="0" smtClean="0"/>
              <a:t>Advantage: </a:t>
            </a:r>
            <a:r>
              <a:rPr lang="en-NZ" dirty="0" smtClean="0"/>
              <a:t>making software piracy more difficult and giving the ability to centralize </a:t>
            </a:r>
            <a:r>
              <a:rPr lang="en-NZ" dirty="0" err="1" smtClean="0"/>
              <a:t>monitorin</a:t>
            </a:r>
            <a:endParaRPr lang="en-NZ" dirty="0" smtClean="0"/>
          </a:p>
          <a:p>
            <a:pPr marL="800100" lvl="1" indent="-342900">
              <a:buFont typeface="Arial" panose="020B0604020202020204" pitchFamily="34" charset="0"/>
              <a:buChar char="•"/>
            </a:pPr>
            <a:r>
              <a:rPr lang="en-NZ" dirty="0" smtClean="0"/>
              <a:t>May help prevent the spread of sensitive data on untrustworthy clients.</a:t>
            </a:r>
          </a:p>
          <a:p>
            <a:pPr marL="171450" indent="-171450">
              <a:buFont typeface="Arial" panose="020B0604020202020204" pitchFamily="34" charset="0"/>
              <a:buChar char="•"/>
            </a:pPr>
            <a:r>
              <a:rPr lang="en-US" dirty="0" smtClean="0"/>
              <a:t>opportunities related to security </a:t>
            </a:r>
            <a:endParaRPr lang="en-US" sz="2000" dirty="0" smtClean="0"/>
          </a:p>
          <a:p>
            <a:pPr marL="800100" lvl="1" indent="-342900">
              <a:buFont typeface="Arial" panose="020B0604020202020204" pitchFamily="34" charset="0"/>
              <a:buChar char="•"/>
            </a:pPr>
            <a:r>
              <a:rPr lang="en-NZ" sz="2000" dirty="0" smtClean="0"/>
              <a:t>Users do not have to worry about the risks of any actions</a:t>
            </a:r>
            <a:endParaRPr lang="en-US" sz="2000" dirty="0" smtClean="0"/>
          </a:p>
          <a:p>
            <a:pPr marL="800100" lvl="1" indent="-342900">
              <a:buFont typeface="Arial" panose="020B0604020202020204" pitchFamily="34" charset="0"/>
              <a:buChar char="•"/>
            </a:pPr>
            <a:r>
              <a:rPr lang="en-NZ" sz="2000" dirty="0" smtClean="0"/>
              <a:t>Their security is managed by the cloud </a:t>
            </a:r>
          </a:p>
          <a:p>
            <a:pPr marL="800100" lvl="1" indent="-342900">
              <a:buFont typeface="Arial" panose="020B0604020202020204" pitchFamily="34" charset="0"/>
              <a:buChar char="•"/>
            </a:pPr>
            <a:r>
              <a:rPr lang="en-NZ" sz="2000" dirty="0" smtClean="0"/>
              <a:t>Stimulates mobility of users, but increases the need to address authentication in a secure manner</a:t>
            </a:r>
          </a:p>
          <a:p>
            <a:pPr marL="800100" lvl="1" indent="-342900">
              <a:buFont typeface="Arial" panose="020B0604020202020204" pitchFamily="34" charset="0"/>
              <a:buChar char="•"/>
            </a:pPr>
            <a:r>
              <a:rPr lang="en-NZ" sz="2000" dirty="0" smtClean="0"/>
              <a:t>Threat of phishing and other abusive technologies</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612780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new problems</a:t>
            </a:r>
            <a:r>
              <a:rPr lang="en-US" baseline="0" dirty="0" smtClean="0"/>
              <a:t> of the four is “</a:t>
            </a:r>
            <a:r>
              <a:rPr lang="en-US" b="1" dirty="0" smtClean="0"/>
              <a:t> Mash-up authorization”</a:t>
            </a:r>
          </a:p>
          <a:p>
            <a:r>
              <a:rPr lang="en-NZ" dirty="0" smtClean="0"/>
              <a:t>As adoption of cloud computing grows, we are likely to see more and more services performing mash-ups of data. This development has potential security implications</a:t>
            </a:r>
          </a:p>
          <a:p>
            <a:r>
              <a:rPr lang="en-US" dirty="0" smtClean="0"/>
              <a:t>Data leaks</a:t>
            </a:r>
            <a:endParaRPr lang="en-NZ" dirty="0" smtClean="0"/>
          </a:p>
          <a:p>
            <a:r>
              <a:rPr lang="en-NZ" dirty="0" smtClean="0"/>
              <a:t>requirements on how access is authorized for reasons of usability</a:t>
            </a:r>
          </a:p>
          <a:p>
            <a:r>
              <a:rPr lang="en-US" dirty="0" smtClean="0"/>
              <a:t>centralized access control</a:t>
            </a:r>
          </a:p>
          <a:p>
            <a:r>
              <a:rPr lang="en-NZ" dirty="0" smtClean="0"/>
              <a:t>Facebook user can upload both sensitive and non-sensitive data</a:t>
            </a:r>
          </a:p>
          <a:p>
            <a:r>
              <a:rPr lang="en-NZ" dirty="0" smtClean="0"/>
              <a:t>utilized by third party applications </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865997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fist of new direction is “</a:t>
            </a:r>
            <a:r>
              <a:rPr lang="en-US" b="1" dirty="0" smtClean="0"/>
              <a:t>Information-centric security”</a:t>
            </a:r>
          </a:p>
          <a:p>
            <a:endParaRPr lang="en-US" b="1" dirty="0" smtClean="0"/>
          </a:p>
          <a:p>
            <a:r>
              <a:rPr lang="en-US" dirty="0" smtClean="0"/>
              <a:t>self-protection-- self-describing and defending </a:t>
            </a:r>
          </a:p>
          <a:p>
            <a:r>
              <a:rPr lang="en-NZ" dirty="0" smtClean="0"/>
              <a:t>encrypted and packaged with a usage policy </a:t>
            </a:r>
          </a:p>
          <a:p>
            <a:r>
              <a:rPr lang="en-US" dirty="0" smtClean="0"/>
              <a:t>secure environment using virtualization</a:t>
            </a:r>
          </a:p>
          <a:p>
            <a:r>
              <a:rPr lang="en-NZ" dirty="0" smtClean="0"/>
              <a:t>Information-centric security is a natural extension of the trend toward finer, stronger, and more usable data protection. </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148696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a:p>
            <a:endParaRPr lang="en-NZ" dirty="0" smtClean="0"/>
          </a:p>
          <a:p>
            <a:r>
              <a:rPr lang="en-NZ" dirty="0" smtClean="0"/>
              <a:t>The second new direction </a:t>
            </a:r>
          </a:p>
          <a:p>
            <a:r>
              <a:rPr lang="en-NZ" dirty="0" smtClean="0"/>
              <a:t>Attestation=</a:t>
            </a:r>
            <a:r>
              <a:rPr lang="en-NZ" dirty="0" err="1" smtClean="0"/>
              <a:t>authantication</a:t>
            </a:r>
            <a:r>
              <a:rPr lang="en-NZ" dirty="0" smtClean="0"/>
              <a:t> </a:t>
            </a:r>
            <a:r>
              <a:rPr lang="en-NZ" dirty="0"/>
              <a:t>+ certification</a:t>
            </a:r>
            <a:r>
              <a:rPr lang="en-NZ" dirty="0" smtClean="0"/>
              <a:t>?</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90226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Privacy-Enhanced Business Intelligence</a:t>
            </a:r>
          </a:p>
          <a:p>
            <a:endParaRPr lang="en-US" b="1" dirty="0" smtClean="0"/>
          </a:p>
          <a:p>
            <a:r>
              <a:rPr lang="en-NZ" dirty="0" smtClean="0"/>
              <a:t>Encryption of all cloud data </a:t>
            </a:r>
          </a:p>
          <a:p>
            <a:r>
              <a:rPr lang="en-NZ" dirty="0" smtClean="0"/>
              <a:t>even encrypted data can enable anomaly detection that is valuable from a business intelligence standpoint</a:t>
            </a:r>
          </a:p>
          <a:p>
            <a:pPr lvl="1"/>
            <a:r>
              <a:rPr lang="en-NZ" dirty="0" smtClean="0"/>
              <a:t>potentially enable better insider threat detection</a:t>
            </a:r>
          </a:p>
          <a:p>
            <a:r>
              <a:rPr lang="en-NZ" dirty="0" smtClean="0"/>
              <a:t>Apart from ensuring privacy, applied cryptography may also offer tools to address other security problem</a:t>
            </a:r>
          </a:p>
          <a:p>
            <a:pPr lvl="1"/>
            <a:r>
              <a:rPr lang="en-NZ" dirty="0" smtClean="0"/>
              <a:t> storage server can show a compact proof that it is correctly storing all of the client’s data. </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78838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Conclusion :</a:t>
            </a:r>
          </a:p>
          <a:p>
            <a:endParaRPr lang="en-NZ" dirty="0" smtClean="0"/>
          </a:p>
          <a:p>
            <a:r>
              <a:rPr lang="en-NZ" dirty="0" smtClean="0"/>
              <a:t>Overcome</a:t>
            </a:r>
            <a:r>
              <a:rPr lang="en-NZ" baseline="0" dirty="0" smtClean="0"/>
              <a:t> the fear of cloud. Whether adoption becomes as prevalent and deep as some forecast will depend largely on overcoming fears of the cloud.</a:t>
            </a:r>
          </a:p>
          <a:p>
            <a:r>
              <a:rPr lang="en-NZ" dirty="0" smtClean="0"/>
              <a:t>Cloud fears largely stem from the perceived loss of control of sensitive data.</a:t>
            </a:r>
            <a:r>
              <a:rPr lang="en-NZ" baseline="0" dirty="0" smtClean="0"/>
              <a:t> we propose to extend control measures from the enterprise into the cloud through the use of Trusted Computing and applied cryptographic techniques.</a:t>
            </a:r>
          </a:p>
          <a:p>
            <a:endParaRPr lang="en-NZ" dirty="0" smtClean="0"/>
          </a:p>
          <a:p>
            <a:r>
              <a:rPr lang="en-NZ" dirty="0" smtClean="0"/>
              <a:t> Our vision also relates to likely problems and abuses arising from a greater reliance on cloud computing, and how to maintain security in the face of such attacks</a:t>
            </a:r>
          </a:p>
          <a:p>
            <a:r>
              <a:rPr lang="en-NZ" dirty="0" smtClean="0"/>
              <a:t>these are tools to control and understand privacy leaks, perform authentication, and guarantee availability in the face of cloud denial-of-service attacks. </a:t>
            </a:r>
          </a:p>
          <a:p>
            <a:r>
              <a:rPr lang="en-NZ" dirty="0" smtClean="0"/>
              <a:t>Than</a:t>
            </a:r>
            <a:r>
              <a:rPr lang="en-NZ" baseline="0" dirty="0" smtClean="0"/>
              <a:t>k you!</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6155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Ransomware May 2017. you have you have</a:t>
            </a:r>
            <a:r>
              <a:rPr lang="en-US" baseline="0" dirty="0"/>
              <a:t> to pay around US$300 to unlock your computer. US health sector was </a:t>
            </a:r>
            <a:r>
              <a:rPr lang="en-US" dirty="0" err="1"/>
              <a:t>surffed</a:t>
            </a:r>
            <a:r>
              <a:rPr lang="en-US" dirty="0"/>
              <a:t> the most.</a:t>
            </a:r>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01738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http://blog.tmcnet.com/voice-of-ip/assets_c/2012/01/Traditional_vs_cloud_based_deployments-10587.html</a:t>
            </a:r>
          </a:p>
          <a:p>
            <a:endParaRPr lang="en-NZ" dirty="0"/>
          </a:p>
          <a:p>
            <a:r>
              <a:rPr lang="en-NZ" dirty="0"/>
              <a:t>We want control our data in the same way even</a:t>
            </a:r>
            <a:r>
              <a:rPr lang="en-NZ" baseline="0" dirty="0"/>
              <a:t> in the cloud as in house. </a:t>
            </a:r>
          </a:p>
          <a:p>
            <a:endParaRPr lang="en-NZ" baseline="0" dirty="0"/>
          </a:p>
          <a:p>
            <a:r>
              <a:rPr lang="en-NZ" baseline="0" dirty="0"/>
              <a:t>But do you really need the same way?</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359230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Think</a:t>
            </a:r>
            <a:r>
              <a:rPr lang="en-NZ" baseline="0" dirty="0"/>
              <a:t> of in the case of banking. </a:t>
            </a:r>
            <a:r>
              <a:rPr lang="en-NZ" dirty="0"/>
              <a:t>In</a:t>
            </a:r>
            <a:r>
              <a:rPr lang="en-NZ" baseline="0" dirty="0"/>
              <a:t> the old days, people don’t use the bank as nowadays. People put their money in the safe cases that banks provided. Banks gave the keys to customers. Customers in full “control” of their money.</a:t>
            </a:r>
          </a:p>
          <a:p>
            <a:r>
              <a:rPr lang="en-NZ" baseline="0" dirty="0"/>
              <a:t>Nowadays, you give your money to the bank, you don’t care where or how the bank put your money away. What you really care are: 1, you won’t lost any money, you can access whenever you want.</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6582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NZ" dirty="0"/>
              <a:t>There are 6 parts in the topic Jessie will talk the first three and Shusen will talk the last three topics.</a:t>
            </a:r>
          </a:p>
          <a:p>
            <a:r>
              <a:rPr lang="en-NZ" dirty="0"/>
              <a:t>Jessie: 	Introduction</a:t>
            </a:r>
          </a:p>
          <a:p>
            <a:r>
              <a:rPr lang="en-NZ" dirty="0"/>
              <a:t>	Motivation and Main idea</a:t>
            </a:r>
          </a:p>
          <a:p>
            <a:r>
              <a:rPr lang="en-NZ" dirty="0"/>
              <a:t>	Fear of the Cloud</a:t>
            </a:r>
          </a:p>
          <a:p>
            <a:r>
              <a:rPr lang="en-NZ" dirty="0"/>
              <a:t>Shusen:	New Problems</a:t>
            </a:r>
          </a:p>
          <a:p>
            <a:r>
              <a:rPr lang="en-NZ" dirty="0"/>
              <a:t>	New Directions</a:t>
            </a:r>
          </a:p>
          <a:p>
            <a:r>
              <a:rPr lang="en-NZ" dirty="0"/>
              <a:t>	Conclusion</a:t>
            </a:r>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11867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Benefits</a:t>
            </a:r>
            <a:r>
              <a:rPr lang="en-NZ" dirty="0"/>
              <a:t> of cloud computing:</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NZ" baseline="0" dirty="0"/>
              <a:t>It is a disruptive technology that has the potential to enhance </a:t>
            </a:r>
            <a:r>
              <a:rPr lang="en-NZ" b="1" baseline="0" dirty="0"/>
              <a:t>collaboration</a:t>
            </a:r>
            <a:r>
              <a:rPr lang="en-NZ" baseline="0" dirty="0"/>
              <a:t>, </a:t>
            </a:r>
            <a:r>
              <a:rPr lang="en-NZ" b="1" baseline="0" dirty="0"/>
              <a:t>agility</a:t>
            </a:r>
            <a:r>
              <a:rPr lang="en-NZ" baseline="0" dirty="0"/>
              <a:t>, </a:t>
            </a:r>
            <a:r>
              <a:rPr lang="en-NZ" b="1" baseline="0" dirty="0"/>
              <a:t>scaling</a:t>
            </a:r>
            <a:r>
              <a:rPr lang="en-NZ" baseline="0" dirty="0"/>
              <a:t>, and </a:t>
            </a:r>
            <a:r>
              <a:rPr lang="en-NZ" b="1" baseline="0" dirty="0"/>
              <a:t>availability</a:t>
            </a:r>
            <a:r>
              <a:rPr lang="en-NZ" baseline="0" dirty="0"/>
              <a:t>, as well as providing the opportunities for </a:t>
            </a:r>
            <a:r>
              <a:rPr lang="en-NZ" b="1" baseline="0" dirty="0"/>
              <a:t>cost reduction</a:t>
            </a:r>
            <a:r>
              <a:rPr lang="en-NZ" baseline="0" dirty="0"/>
              <a:t> through optimized and efficient computing. </a:t>
            </a:r>
            <a:endParaRPr lang="en-NZ" dirty="0"/>
          </a:p>
          <a:p>
            <a:r>
              <a:rPr lang="en-NZ" b="1" dirty="0"/>
              <a:t>1.Flexibility</a:t>
            </a:r>
          </a:p>
          <a:p>
            <a:r>
              <a:rPr lang="en-NZ" dirty="0"/>
              <a:t>Users can </a:t>
            </a:r>
            <a:r>
              <a:rPr lang="en-NZ" b="1" dirty="0"/>
              <a:t>scale</a:t>
            </a:r>
            <a:r>
              <a:rPr lang="en-NZ" dirty="0"/>
              <a:t> services to fit their needs, </a:t>
            </a:r>
            <a:r>
              <a:rPr lang="en-NZ" b="1" dirty="0"/>
              <a:t>customize</a:t>
            </a:r>
            <a:r>
              <a:rPr lang="en-NZ" dirty="0"/>
              <a:t> applications, and access cloud services from </a:t>
            </a:r>
            <a:r>
              <a:rPr lang="en-NZ" b="1" dirty="0"/>
              <a:t>anywhere</a:t>
            </a:r>
            <a:r>
              <a:rPr lang="en-NZ" dirty="0"/>
              <a:t> with an Internet connection.</a:t>
            </a:r>
          </a:p>
          <a:p>
            <a:r>
              <a:rPr lang="en-NZ" b="1" dirty="0"/>
              <a:t>2.Efficiency</a:t>
            </a:r>
          </a:p>
          <a:p>
            <a:r>
              <a:rPr lang="en-NZ" dirty="0"/>
              <a:t>Enterprise users can get applications to market </a:t>
            </a:r>
            <a:r>
              <a:rPr lang="en-NZ" b="1" dirty="0"/>
              <a:t>quickly</a:t>
            </a:r>
            <a:r>
              <a:rPr lang="en-NZ" dirty="0"/>
              <a:t> without worrying about underlying </a:t>
            </a:r>
            <a:r>
              <a:rPr lang="en-NZ" b="1" dirty="0"/>
              <a:t>infrastructure costs</a:t>
            </a:r>
            <a:r>
              <a:rPr lang="en-NZ" dirty="0"/>
              <a:t> or </a:t>
            </a:r>
            <a:r>
              <a:rPr lang="en-NZ" b="1" dirty="0"/>
              <a:t>maintenance</a:t>
            </a:r>
            <a:r>
              <a:rPr lang="en-NZ" dirty="0"/>
              <a:t>.</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79177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NZ" sz="1200" dirty="0"/>
              <a:t>Today, the 14th largest software company by market capitalization (Salesforce.com) operates almost entirely in the cloud, the top five software companies by sales revenue all have major cloud offerings, and the market as a whole is predicted to grow to $160B by 2011 (source: Merrill Lynch).</a:t>
            </a:r>
            <a:endParaRPr lang="en-NZ" sz="1200" b="1" i="1" dirty="0"/>
          </a:p>
          <a:p>
            <a:pPr marL="400050" lvl="0" indent="-457200">
              <a:buAutoNum type="arabicParenR"/>
            </a:pPr>
            <a:r>
              <a:rPr lang="en-US" sz="1200" dirty="0"/>
              <a:t>Many </a:t>
            </a:r>
            <a:r>
              <a:rPr lang="en-NZ" sz="1200" dirty="0"/>
              <a:t>potential cloud users have yet to join the cloud</a:t>
            </a:r>
          </a:p>
          <a:p>
            <a:pPr marL="400050" lvl="0" indent="-457200">
              <a:buAutoNum type="arabicParenR"/>
            </a:pPr>
            <a:r>
              <a:rPr lang="en-NZ" sz="1200" dirty="0"/>
              <a:t>Major cloud users are for the most part </a:t>
            </a:r>
            <a:r>
              <a:rPr lang="en-NZ" sz="1200" b="1" dirty="0"/>
              <a:t>testing the waters</a:t>
            </a:r>
            <a:r>
              <a:rPr lang="en-NZ" sz="1200" dirty="0"/>
              <a:t> </a:t>
            </a:r>
            <a:r>
              <a:rPr lang="en-NZ" sz="1200" b="1" dirty="0"/>
              <a:t>with smaller project</a:t>
            </a:r>
            <a:r>
              <a:rPr lang="en-NZ" sz="1200" dirty="0"/>
              <a:t> and putting only their </a:t>
            </a:r>
            <a:r>
              <a:rPr lang="en-NZ" sz="1200" b="1" dirty="0"/>
              <a:t>less sensitive data</a:t>
            </a:r>
            <a:r>
              <a:rPr lang="en-NZ" sz="1200" dirty="0"/>
              <a:t> in the cloud</a:t>
            </a:r>
          </a:p>
          <a:p>
            <a:endParaRPr lang="en-NZ"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79620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 2016 Pearson Education, Inc., Hoboken, NJ.  All rights reserved.</a:t>
            </a:r>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 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 2016 Pearson Education, Inc., Hoboken, NJ.  All rights reserved.</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0"/>
            <a:ext cx="7772400" cy="3568273"/>
          </a:xfrm>
        </p:spPr>
        <p:txBody>
          <a:bodyPr/>
          <a:lstStyle/>
          <a:p>
            <a:r>
              <a:rPr lang="en-US" sz="5400" dirty="0"/>
              <a:t>Controlling Data </a:t>
            </a:r>
            <a:br>
              <a:rPr lang="en-US" sz="5400" dirty="0"/>
            </a:br>
            <a:r>
              <a:rPr lang="en-US" sz="5400" dirty="0"/>
              <a:t>in the Clouds</a:t>
            </a:r>
            <a:br>
              <a:rPr lang="en-US" sz="5400" dirty="0"/>
            </a:br>
            <a:r>
              <a:rPr lang="en-US" sz="2800" dirty="0"/>
              <a:t>Outsourcing Computation </a:t>
            </a:r>
            <a:br>
              <a:rPr lang="en-US" sz="2800" dirty="0"/>
            </a:br>
            <a:r>
              <a:rPr lang="en-US" sz="2800" dirty="0"/>
              <a:t>without Outsourcing Control</a:t>
            </a:r>
            <a:endParaRPr lang="en-US" sz="5400" dirty="0"/>
          </a:p>
        </p:txBody>
      </p:sp>
      <p:sp>
        <p:nvSpPr>
          <p:cNvPr id="13" name="Subtitle 12"/>
          <p:cNvSpPr>
            <a:spLocks noGrp="1"/>
          </p:cNvSpPr>
          <p:nvPr>
            <p:ph type="subTitle" idx="1"/>
          </p:nvPr>
        </p:nvSpPr>
        <p:spPr>
          <a:xfrm>
            <a:off x="685800" y="3789040"/>
            <a:ext cx="7772400" cy="1944216"/>
          </a:xfrm>
        </p:spPr>
        <p:txBody>
          <a:bodyPr>
            <a:normAutofit/>
          </a:bodyPr>
          <a:lstStyle/>
          <a:p>
            <a:endParaRPr lang="en-US" sz="3200" dirty="0"/>
          </a:p>
          <a:p>
            <a:r>
              <a:rPr lang="en-US" sz="3200" dirty="0"/>
              <a:t>NWEN 406: </a:t>
            </a:r>
            <a:r>
              <a:rPr lang="en-US" sz="3200" dirty="0" err="1"/>
              <a:t>Shusen</a:t>
            </a:r>
            <a:r>
              <a:rPr lang="en-US" sz="3200" dirty="0"/>
              <a:t> Yi &amp; Jinsu(Jessie) Li</a:t>
            </a:r>
          </a:p>
          <a:p>
            <a:r>
              <a:rPr lang="en-US" sz="3200" dirty="0"/>
              <a:t>2017/9/26</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dirty="0"/>
              <a:t>Introduction</a:t>
            </a:r>
            <a:endParaRPr lang="en-NZ" sz="4800" dirty="0"/>
          </a:p>
        </p:txBody>
      </p:sp>
      <p:sp>
        <p:nvSpPr>
          <p:cNvPr id="9" name="Content Placeholder 2"/>
          <p:cNvSpPr>
            <a:spLocks noGrp="1"/>
          </p:cNvSpPr>
          <p:nvPr>
            <p:ph idx="1"/>
          </p:nvPr>
        </p:nvSpPr>
        <p:spPr>
          <a:xfrm>
            <a:off x="457200" y="1600200"/>
            <a:ext cx="8229600" cy="4525963"/>
          </a:xfrm>
        </p:spPr>
        <p:txBody>
          <a:bodyPr>
            <a:normAutofit/>
          </a:bodyPr>
          <a:lstStyle/>
          <a:p>
            <a:pPr marL="0" indent="0">
              <a:buNone/>
            </a:pPr>
            <a:endParaRPr lang="en-US" sz="3200" dirty="0">
              <a:solidFill>
                <a:srgbClr val="FF0000"/>
              </a:solidFill>
            </a:endParaRPr>
          </a:p>
        </p:txBody>
      </p:sp>
      <p:sp>
        <p:nvSpPr>
          <p:cNvPr id="5" name="云形 4"/>
          <p:cNvSpPr/>
          <p:nvPr/>
        </p:nvSpPr>
        <p:spPr>
          <a:xfrm>
            <a:off x="678396" y="2683842"/>
            <a:ext cx="7787208" cy="216024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a:t>Why?</a:t>
            </a:r>
            <a:endParaRPr lang="en-NZ" sz="4800" dirty="0"/>
          </a:p>
        </p:txBody>
      </p:sp>
      <p:sp>
        <p:nvSpPr>
          <p:cNvPr id="6" name="云形 5"/>
          <p:cNvSpPr/>
          <p:nvPr/>
        </p:nvSpPr>
        <p:spPr>
          <a:xfrm>
            <a:off x="683568" y="2636912"/>
            <a:ext cx="7787208" cy="216024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dirty="0"/>
              <a:t>Security</a:t>
            </a:r>
            <a:endParaRPr lang="en-NZ" sz="4800" dirty="0"/>
          </a:p>
        </p:txBody>
      </p:sp>
    </p:spTree>
    <p:extLst>
      <p:ext uri="{BB962C8B-B14F-4D97-AF65-F5344CB8AC3E}">
        <p14:creationId xmlns:p14="http://schemas.microsoft.com/office/powerpoint/2010/main" val="2999384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dirty="0"/>
              <a:t>Motivation and Main idea</a:t>
            </a:r>
            <a:endParaRPr lang="en-NZ" sz="4800" dirty="0"/>
          </a:p>
        </p:txBody>
      </p:sp>
      <p:sp>
        <p:nvSpPr>
          <p:cNvPr id="9" name="Content Placeholder 2"/>
          <p:cNvSpPr>
            <a:spLocks noGrp="1"/>
          </p:cNvSpPr>
          <p:nvPr>
            <p:ph idx="1"/>
          </p:nvPr>
        </p:nvSpPr>
        <p:spPr>
          <a:xfrm>
            <a:off x="457200" y="1600200"/>
            <a:ext cx="8229600" cy="4525963"/>
          </a:xfrm>
        </p:spPr>
        <p:txBody>
          <a:bodyPr>
            <a:normAutofit/>
          </a:bodyPr>
          <a:lstStyle/>
          <a:p>
            <a:pPr marL="0" indent="0">
              <a:buNone/>
            </a:pPr>
            <a:r>
              <a:rPr lang="en-US" sz="3200" dirty="0"/>
              <a:t>Motivation</a:t>
            </a:r>
          </a:p>
          <a:p>
            <a:r>
              <a:rPr lang="en-US" sz="2800" dirty="0"/>
              <a:t>Help people to overcome fears of the cloud.</a:t>
            </a:r>
            <a:endParaRPr lang="en-US" dirty="0"/>
          </a:p>
          <a:p>
            <a:pPr marL="0" indent="0">
              <a:buNone/>
            </a:pPr>
            <a:r>
              <a:rPr lang="en-US" sz="3200" dirty="0"/>
              <a:t>Main idea</a:t>
            </a:r>
            <a:endParaRPr lang="en-US" dirty="0"/>
          </a:p>
          <a:p>
            <a:r>
              <a:rPr lang="en-US" sz="2800" dirty="0"/>
              <a:t>Present concerns/problems and their impacts.</a:t>
            </a:r>
          </a:p>
          <a:p>
            <a:r>
              <a:rPr lang="en-US" sz="2800" dirty="0"/>
              <a:t>Provide some possible solution to mitigate these concerns and problems. </a:t>
            </a:r>
            <a:endParaRPr lang="en-US" sz="3200" dirty="0"/>
          </a:p>
        </p:txBody>
      </p:sp>
    </p:spTree>
    <p:extLst>
      <p:ext uri="{BB962C8B-B14F-4D97-AF65-F5344CB8AC3E}">
        <p14:creationId xmlns:p14="http://schemas.microsoft.com/office/powerpoint/2010/main" val="367933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Fear of the cloud</a:t>
            </a:r>
            <a:endParaRPr lang="en-NZ" dirty="0"/>
          </a:p>
        </p:txBody>
      </p:sp>
      <p:sp>
        <p:nvSpPr>
          <p:cNvPr id="3" name="Content Placeholder 2"/>
          <p:cNvSpPr>
            <a:spLocks noGrp="1"/>
          </p:cNvSpPr>
          <p:nvPr>
            <p:ph idx="1"/>
          </p:nvPr>
        </p:nvSpPr>
        <p:spPr/>
        <p:txBody>
          <a:bodyPr>
            <a:normAutofit lnSpcReduction="10000"/>
          </a:bodyPr>
          <a:lstStyle/>
          <a:p>
            <a:r>
              <a:rPr lang="en-US" sz="2800" dirty="0">
                <a:solidFill>
                  <a:schemeClr val="tx1"/>
                </a:solidFill>
              </a:rPr>
              <a:t>What are the “security ”concerns that are preventing companies from taking advantage of the cloud</a:t>
            </a:r>
            <a:r>
              <a:rPr lang="en-US" sz="2800" dirty="0">
                <a:solidFill>
                  <a:schemeClr val="tx1"/>
                </a:solidFill>
                <a:latin typeface="Arial" panose="020B0604020202020204" pitchFamily="34" charset="0"/>
                <a:cs typeface="Arial" panose="020B0604020202020204" pitchFamily="34" charset="0"/>
              </a:rPr>
              <a:t>?</a:t>
            </a:r>
            <a:endParaRPr lang="en-NZ" sz="3200" b="1" dirty="0"/>
          </a:p>
          <a:p>
            <a:pPr lvl="3">
              <a:buFont typeface="Wingdings" panose="05000000000000000000" pitchFamily="2" charset="2"/>
              <a:buChar char="ü"/>
            </a:pPr>
            <a:r>
              <a:rPr lang="en-US" sz="2400" i="1" dirty="0"/>
              <a:t>Traditional security</a:t>
            </a:r>
          </a:p>
          <a:p>
            <a:pPr lvl="3">
              <a:buFont typeface="Wingdings" panose="05000000000000000000" pitchFamily="2" charset="2"/>
              <a:buChar char="ü"/>
            </a:pPr>
            <a:r>
              <a:rPr lang="en-US" sz="2400" i="1" dirty="0"/>
              <a:t>Availability</a:t>
            </a:r>
          </a:p>
          <a:p>
            <a:pPr lvl="3">
              <a:buFont typeface="Wingdings" panose="05000000000000000000" pitchFamily="2" charset="2"/>
              <a:buChar char="ü"/>
            </a:pPr>
            <a:r>
              <a:rPr lang="en-US" sz="2400" i="1" dirty="0"/>
              <a:t>Third-party data control</a:t>
            </a:r>
            <a:endParaRPr lang="en-US" sz="2800" i="1" dirty="0"/>
          </a:p>
          <a:p>
            <a:pPr marL="514350" lvl="1" indent="0">
              <a:buNone/>
            </a:pPr>
            <a:endParaRPr lang="en-NZ" sz="2200" dirty="0"/>
          </a:p>
          <a:p>
            <a:pPr marL="514350" lvl="1" indent="0">
              <a:buNone/>
            </a:pPr>
            <a:r>
              <a:rPr lang="en-NZ" sz="2200" dirty="0"/>
              <a:t>CSA Security Guidance for Critical Areas of Focus in Cloud Computing v4.0</a:t>
            </a:r>
          </a:p>
          <a:p>
            <a:pPr marL="514350" lvl="1" indent="0">
              <a:buNone/>
            </a:pPr>
            <a:r>
              <a:rPr lang="en-NZ" sz="2600" u="sng" dirty="0">
                <a:solidFill>
                  <a:srgbClr val="9998FF"/>
                </a:solidFill>
              </a:rPr>
              <a:t>https://cloudsecurityalliance.org/guidance/#_overview</a:t>
            </a:r>
            <a:endParaRPr lang="en-NZ" sz="2800" u="sng" dirty="0">
              <a:solidFill>
                <a:srgbClr val="9998FF"/>
              </a:solidFill>
            </a:endParaRPr>
          </a:p>
        </p:txBody>
      </p:sp>
      <p:sp>
        <p:nvSpPr>
          <p:cNvPr id="4" name="AutoShape 2" descr="https://images.techhive.com/images/article/2015/11/security-cloud-ts-100629881-primary.idg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Tree>
    <p:extLst>
      <p:ext uri="{BB962C8B-B14F-4D97-AF65-F5344CB8AC3E}">
        <p14:creationId xmlns:p14="http://schemas.microsoft.com/office/powerpoint/2010/main" val="151684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Fear of the cloud</a:t>
            </a:r>
            <a:endParaRPr lang="en-NZ" dirty="0"/>
          </a:p>
        </p:txBody>
      </p:sp>
      <p:sp>
        <p:nvSpPr>
          <p:cNvPr id="3" name="Content Placeholder 2"/>
          <p:cNvSpPr>
            <a:spLocks noGrp="1"/>
          </p:cNvSpPr>
          <p:nvPr>
            <p:ph idx="1"/>
          </p:nvPr>
        </p:nvSpPr>
        <p:spPr>
          <a:xfrm>
            <a:off x="457200" y="1600200"/>
            <a:ext cx="8229600" cy="4853136"/>
          </a:xfrm>
        </p:spPr>
        <p:txBody>
          <a:bodyPr>
            <a:normAutofit/>
          </a:bodyPr>
          <a:lstStyle/>
          <a:p>
            <a:r>
              <a:rPr lang="en-US" sz="3200" dirty="0">
                <a:solidFill>
                  <a:schemeClr val="tx1"/>
                </a:solidFill>
              </a:rPr>
              <a:t>Traditional security</a:t>
            </a:r>
          </a:p>
          <a:p>
            <a:pPr lvl="1"/>
            <a:r>
              <a:rPr lang="en-NZ" sz="2800" dirty="0"/>
              <a:t>Be possible or more vulnerable to attack</a:t>
            </a:r>
          </a:p>
          <a:p>
            <a:pPr lvl="1"/>
            <a:r>
              <a:rPr lang="en-NZ" sz="2800" dirty="0"/>
              <a:t>Be easier to lock down information</a:t>
            </a:r>
          </a:p>
          <a:p>
            <a:pPr lvl="1"/>
            <a:r>
              <a:rPr lang="en-US" sz="2800" dirty="0">
                <a:solidFill>
                  <a:schemeClr val="tx1"/>
                </a:solidFill>
              </a:rPr>
              <a:t>Be easier to enforce security via contracts</a:t>
            </a:r>
          </a:p>
          <a:p>
            <a:pPr marL="0" indent="0">
              <a:buNone/>
            </a:pPr>
            <a:endParaRPr lang="en-NZ" dirty="0"/>
          </a:p>
        </p:txBody>
      </p:sp>
      <p:sp>
        <p:nvSpPr>
          <p:cNvPr id="4" name="AutoShape 2" descr="Image result for Cloud security"/>
          <p:cNvSpPr>
            <a:spLocks noChangeAspect="1" noChangeArrowheads="1"/>
          </p:cNvSpPr>
          <p:nvPr/>
        </p:nvSpPr>
        <p:spPr bwMode="auto">
          <a:xfrm>
            <a:off x="457200" y="10527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5" name="图片 4"/>
          <p:cNvPicPr>
            <a:picLocks noChangeAspect="1"/>
          </p:cNvPicPr>
          <p:nvPr/>
        </p:nvPicPr>
        <p:blipFill>
          <a:blip r:embed="rId3"/>
          <a:stretch>
            <a:fillRect/>
          </a:stretch>
        </p:blipFill>
        <p:spPr>
          <a:xfrm>
            <a:off x="1042987" y="3932807"/>
            <a:ext cx="7058025" cy="2374131"/>
          </a:xfrm>
          <a:prstGeom prst="rect">
            <a:avLst/>
          </a:prstGeom>
        </p:spPr>
      </p:pic>
    </p:spTree>
    <p:extLst>
      <p:ext uri="{BB962C8B-B14F-4D97-AF65-F5344CB8AC3E}">
        <p14:creationId xmlns:p14="http://schemas.microsoft.com/office/powerpoint/2010/main" val="244698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dirty="0"/>
              <a:t>Fear of the cloud</a:t>
            </a:r>
            <a:endParaRPr lang="en-NZ" dirty="0"/>
          </a:p>
        </p:txBody>
      </p:sp>
      <p:sp>
        <p:nvSpPr>
          <p:cNvPr id="3" name="内容占位符 2"/>
          <p:cNvSpPr>
            <a:spLocks noGrp="1"/>
          </p:cNvSpPr>
          <p:nvPr>
            <p:ph idx="1"/>
          </p:nvPr>
        </p:nvSpPr>
        <p:spPr/>
        <p:txBody>
          <a:bodyPr>
            <a:normAutofit lnSpcReduction="10000"/>
          </a:bodyPr>
          <a:lstStyle/>
          <a:p>
            <a:r>
              <a:rPr lang="en-US" sz="3200" dirty="0">
                <a:solidFill>
                  <a:schemeClr val="tx1"/>
                </a:solidFill>
              </a:rPr>
              <a:t>Traditional security</a:t>
            </a:r>
          </a:p>
          <a:p>
            <a:pPr lvl="1" indent="-342900">
              <a:buFont typeface="Wingdings" panose="05000000000000000000" pitchFamily="2" charset="2"/>
              <a:buChar char="ü"/>
            </a:pPr>
            <a:r>
              <a:rPr lang="en-US" sz="2800" b="1" dirty="0">
                <a:solidFill>
                  <a:srgbClr val="FFFF00"/>
                </a:solidFill>
              </a:rPr>
              <a:t>VM-level attacks</a:t>
            </a:r>
            <a:r>
              <a:rPr lang="en-US" sz="2800" dirty="0">
                <a:solidFill>
                  <a:schemeClr val="tx1"/>
                </a:solidFill>
              </a:rPr>
              <a:t>.</a:t>
            </a:r>
            <a:endParaRPr lang="en-US" sz="2400" dirty="0">
              <a:solidFill>
                <a:schemeClr val="tx1"/>
              </a:solidFill>
            </a:endParaRPr>
          </a:p>
          <a:p>
            <a:pPr marL="400050" lvl="1" indent="0">
              <a:buNone/>
            </a:pPr>
            <a:r>
              <a:rPr lang="en-NZ" sz="2400" b="1" dirty="0"/>
              <a:t>Vulnerabilities</a:t>
            </a:r>
            <a:r>
              <a:rPr lang="en-NZ" sz="2400" dirty="0"/>
              <a:t> are a</a:t>
            </a:r>
            <a:r>
              <a:rPr lang="en-NZ" sz="2400" b="1" dirty="0"/>
              <a:t> </a:t>
            </a:r>
            <a:r>
              <a:rPr lang="en-NZ" sz="2400" dirty="0"/>
              <a:t>potential</a:t>
            </a:r>
            <a:r>
              <a:rPr lang="en-NZ" sz="2400" b="1" dirty="0"/>
              <a:t> problem</a:t>
            </a:r>
            <a:r>
              <a:rPr lang="en-NZ" sz="2400" dirty="0"/>
              <a:t> in multi-tenant architectures. </a:t>
            </a:r>
          </a:p>
          <a:p>
            <a:pPr marL="400050" lvl="1" indent="0">
              <a:buNone/>
            </a:pPr>
            <a:r>
              <a:rPr lang="en-NZ" sz="2400" dirty="0"/>
              <a:t>Vulnerabilities have appeared in VMWare, Microsoft’s Virtual PC and Virtual Server. </a:t>
            </a:r>
          </a:p>
          <a:p>
            <a:pPr marL="400050" lvl="1" indent="0">
              <a:buNone/>
            </a:pPr>
            <a:r>
              <a:rPr lang="en-NZ" sz="2400" dirty="0"/>
              <a:t>e.g. </a:t>
            </a:r>
            <a:r>
              <a:rPr lang="en-NZ" sz="2400" b="1" dirty="0"/>
              <a:t>Third Brigade </a:t>
            </a:r>
            <a:r>
              <a:rPr lang="en-NZ" sz="2400" dirty="0"/>
              <a:t>mitigate potential VM-level vulnerabilities through </a:t>
            </a:r>
            <a:r>
              <a:rPr lang="en-NZ" sz="2400" b="1" dirty="0"/>
              <a:t>monitoring</a:t>
            </a:r>
            <a:r>
              <a:rPr lang="en-NZ" sz="2400" dirty="0"/>
              <a:t> and </a:t>
            </a:r>
            <a:r>
              <a:rPr lang="en-NZ" sz="2400" b="1" dirty="0"/>
              <a:t>firewalls</a:t>
            </a:r>
            <a:r>
              <a:rPr lang="en-NZ" sz="2400" dirty="0"/>
              <a:t>.</a:t>
            </a:r>
            <a:endParaRPr lang="en-US" sz="2400" dirty="0">
              <a:solidFill>
                <a:schemeClr val="tx1"/>
              </a:solidFill>
            </a:endParaRPr>
          </a:p>
          <a:p>
            <a:pPr marL="400050" lvl="1" indent="0">
              <a:buNone/>
            </a:pPr>
            <a:endParaRPr lang="en-US" sz="2400" dirty="0"/>
          </a:p>
          <a:p>
            <a:pPr marL="400050" lvl="1" indent="0">
              <a:buNone/>
            </a:pPr>
            <a:r>
              <a:rPr lang="en-NZ" sz="2400" dirty="0"/>
              <a:t>(</a:t>
            </a:r>
            <a:r>
              <a:rPr lang="en-NZ" sz="2400" b="1" dirty="0"/>
              <a:t>Third Brigade</a:t>
            </a:r>
            <a:r>
              <a:rPr lang="en-NZ" sz="2400" dirty="0"/>
              <a:t>, Inc. develops Web based security software for servers and virtual machines.)</a:t>
            </a:r>
          </a:p>
        </p:txBody>
      </p:sp>
    </p:spTree>
    <p:extLst>
      <p:ext uri="{BB962C8B-B14F-4D97-AF65-F5344CB8AC3E}">
        <p14:creationId xmlns:p14="http://schemas.microsoft.com/office/powerpoint/2010/main" val="190276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a:bodyPr>
          <a:lstStyle/>
          <a:p>
            <a:r>
              <a:rPr lang="en-US" sz="3200" dirty="0">
                <a:solidFill>
                  <a:schemeClr val="tx1"/>
                </a:solidFill>
              </a:rPr>
              <a:t>Traditional security</a:t>
            </a:r>
          </a:p>
          <a:p>
            <a:pPr lvl="1">
              <a:buFont typeface="Wingdings" panose="05000000000000000000" pitchFamily="2" charset="2"/>
              <a:buChar char="ü"/>
            </a:pPr>
            <a:r>
              <a:rPr lang="en-NZ" sz="2800" b="1" dirty="0">
                <a:solidFill>
                  <a:srgbClr val="FFFF00"/>
                </a:solidFill>
              </a:rPr>
              <a:t>Cloud provider vulnerabilities.</a:t>
            </a:r>
            <a:endParaRPr lang="en-NZ" sz="2400" b="1" dirty="0">
              <a:solidFill>
                <a:srgbClr val="FFFF00"/>
              </a:solidFill>
            </a:endParaRPr>
          </a:p>
          <a:p>
            <a:pPr marL="457200" lvl="1" indent="0">
              <a:buNone/>
            </a:pPr>
            <a:r>
              <a:rPr lang="en-NZ" sz="2400" dirty="0"/>
              <a:t>These could be platform level, such as an SQL-injection or cross-site scripting vulnerability</a:t>
            </a:r>
          </a:p>
          <a:p>
            <a:pPr marL="457200" lvl="1" indent="0">
              <a:buNone/>
            </a:pPr>
            <a:r>
              <a:rPr lang="en-US" sz="2400" dirty="0"/>
              <a:t>e.g. </a:t>
            </a:r>
          </a:p>
          <a:p>
            <a:pPr marL="857250" lvl="2" indent="0">
              <a:buNone/>
            </a:pPr>
            <a:r>
              <a:rPr lang="en-US" sz="2400" dirty="0"/>
              <a:t>Google Docs Glitch Exposes Private Files (2009)</a:t>
            </a:r>
            <a:endParaRPr lang="en-US" dirty="0"/>
          </a:p>
          <a:p>
            <a:pPr marL="857250" lvl="2" indent="0">
              <a:buNone/>
            </a:pPr>
            <a:r>
              <a:rPr lang="en-NZ" sz="2400" dirty="0">
                <a:solidFill>
                  <a:srgbClr val="9998FF"/>
                </a:solidFill>
              </a:rPr>
              <a:t>https://www.pcworld.com/article/160927/google_docs_glitch_exposes_private_files.html</a:t>
            </a:r>
          </a:p>
        </p:txBody>
      </p:sp>
    </p:spTree>
    <p:extLst>
      <p:ext uri="{BB962C8B-B14F-4D97-AF65-F5344CB8AC3E}">
        <p14:creationId xmlns:p14="http://schemas.microsoft.com/office/powerpoint/2010/main" val="297868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a:bodyPr>
          <a:lstStyle/>
          <a:p>
            <a:r>
              <a:rPr lang="en-US" sz="3200" dirty="0">
                <a:solidFill>
                  <a:schemeClr val="tx1"/>
                </a:solidFill>
              </a:rPr>
              <a:t>Traditional security</a:t>
            </a:r>
          </a:p>
          <a:p>
            <a:pPr lvl="1">
              <a:buFont typeface="Wingdings" panose="05000000000000000000" pitchFamily="2" charset="2"/>
              <a:buChar char="ü"/>
            </a:pPr>
            <a:r>
              <a:rPr lang="en-US" sz="2800" b="1" dirty="0">
                <a:solidFill>
                  <a:srgbClr val="FFFF00"/>
                </a:solidFill>
              </a:rPr>
              <a:t>Phishing cloud provider.</a:t>
            </a:r>
            <a:endParaRPr lang="en-NZ" sz="2400" b="1" dirty="0">
              <a:solidFill>
                <a:srgbClr val="FFFF00"/>
              </a:solidFill>
            </a:endParaRPr>
          </a:p>
          <a:p>
            <a:pPr marL="457200" lvl="1" indent="0">
              <a:buNone/>
            </a:pPr>
            <a:r>
              <a:rPr lang="en-NZ" sz="2400" dirty="0"/>
              <a:t>Phishers and other social engineers have a new attack vector.</a:t>
            </a:r>
          </a:p>
          <a:p>
            <a:pPr marL="457200" lvl="1" indent="0">
              <a:buNone/>
            </a:pPr>
            <a:r>
              <a:rPr lang="en-US" sz="2400" dirty="0"/>
              <a:t>e.g. </a:t>
            </a:r>
          </a:p>
          <a:p>
            <a:pPr marL="857250" lvl="2" indent="0">
              <a:buNone/>
            </a:pPr>
            <a:r>
              <a:rPr lang="en-US" sz="2400" dirty="0"/>
              <a:t>The Salesforce phishing incident (2007)</a:t>
            </a:r>
          </a:p>
          <a:p>
            <a:pPr marL="857250" lvl="2" indent="0">
              <a:buNone/>
            </a:pPr>
            <a:r>
              <a:rPr lang="en-NZ" sz="2400" u="sng" dirty="0">
                <a:solidFill>
                  <a:srgbClr val="9998FF"/>
                </a:solidFill>
              </a:rPr>
              <a:t>https://www.pcworld.com/article/160927/google_docs_glitch_exposes_private_files.htm</a:t>
            </a:r>
            <a:r>
              <a:rPr lang="en-NZ" sz="2400" dirty="0"/>
              <a:t>l</a:t>
            </a:r>
          </a:p>
        </p:txBody>
      </p:sp>
    </p:spTree>
    <p:extLst>
      <p:ext uri="{BB962C8B-B14F-4D97-AF65-F5344CB8AC3E}">
        <p14:creationId xmlns:p14="http://schemas.microsoft.com/office/powerpoint/2010/main" val="190122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lstStyle/>
          <a:p>
            <a:r>
              <a:rPr lang="en-US" sz="3200" dirty="0">
                <a:solidFill>
                  <a:schemeClr val="tx1"/>
                </a:solidFill>
              </a:rPr>
              <a:t>Traditional security</a:t>
            </a:r>
          </a:p>
          <a:p>
            <a:pPr lvl="1">
              <a:buFont typeface="Wingdings" panose="05000000000000000000" pitchFamily="2" charset="2"/>
              <a:buChar char="ü"/>
            </a:pPr>
            <a:r>
              <a:rPr lang="en-NZ" sz="2400" b="1" dirty="0">
                <a:solidFill>
                  <a:srgbClr val="FFFF00"/>
                </a:solidFill>
              </a:rPr>
              <a:t>Expanded network attack surface.</a:t>
            </a:r>
          </a:p>
          <a:p>
            <a:pPr marL="457200" lvl="1" indent="0">
              <a:buNone/>
            </a:pPr>
            <a:r>
              <a:rPr lang="en-NZ" sz="2400" dirty="0"/>
              <a:t>The cloud user must protect the infrastructure used to connect and interact with the cloud, a task complicated by the cloud being outside the firewall in many cases.</a:t>
            </a:r>
          </a:p>
          <a:p>
            <a:pPr marL="457200" lvl="1" indent="0">
              <a:buNone/>
            </a:pPr>
            <a:endParaRPr lang="en-NZ" sz="2400" u="sng" dirty="0">
              <a:solidFill>
                <a:srgbClr val="9998FF"/>
              </a:solidFill>
            </a:endParaRPr>
          </a:p>
        </p:txBody>
      </p:sp>
    </p:spTree>
    <p:extLst>
      <p:ext uri="{BB962C8B-B14F-4D97-AF65-F5344CB8AC3E}">
        <p14:creationId xmlns:p14="http://schemas.microsoft.com/office/powerpoint/2010/main" val="90750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566747"/>
            <a:ext cx="8229600" cy="5030605"/>
          </a:xfrm>
        </p:spPr>
        <p:txBody>
          <a:bodyPr/>
          <a:lstStyle/>
          <a:p>
            <a:r>
              <a:rPr lang="en-US" sz="3200" dirty="0">
                <a:solidFill>
                  <a:schemeClr val="tx1"/>
                </a:solidFill>
              </a:rPr>
              <a:t>Traditional security</a:t>
            </a:r>
          </a:p>
          <a:p>
            <a:pPr lvl="1">
              <a:buFont typeface="Wingdings" panose="05000000000000000000" pitchFamily="2" charset="2"/>
              <a:buChar char="ü"/>
            </a:pPr>
            <a:r>
              <a:rPr lang="en-NZ" sz="2400" b="1" dirty="0">
                <a:solidFill>
                  <a:srgbClr val="FFFF00"/>
                </a:solidFill>
              </a:rPr>
              <a:t>Authentication and Authorization.</a:t>
            </a:r>
          </a:p>
          <a:p>
            <a:pPr marL="457200" lvl="1" indent="0">
              <a:buNone/>
            </a:pPr>
            <a:r>
              <a:rPr lang="en-NZ" sz="2400" dirty="0"/>
              <a:t>The enterprise authentication and authorization framework does not naturally extend into the cloud</a:t>
            </a:r>
            <a:r>
              <a:rPr lang="en-NZ" sz="2400" dirty="0" smtClean="0"/>
              <a:t>. </a:t>
            </a:r>
            <a:endParaRPr lang="en-NZ" sz="2400" dirty="0"/>
          </a:p>
          <a:p>
            <a:pPr marL="457200" lvl="1" indent="0">
              <a:buNone/>
            </a:pPr>
            <a:endParaRPr lang="en-NZ" sz="2400" dirty="0"/>
          </a:p>
        </p:txBody>
      </p:sp>
      <p:sp>
        <p:nvSpPr>
          <p:cNvPr id="3" name="椭圆 2"/>
          <p:cNvSpPr/>
          <p:nvPr/>
        </p:nvSpPr>
        <p:spPr>
          <a:xfrm>
            <a:off x="755576" y="3847819"/>
            <a:ext cx="3325357" cy="2407584"/>
          </a:xfrm>
          <a:prstGeom prst="ellipse">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Enterprise Authentication &amp;</a:t>
            </a:r>
          </a:p>
          <a:p>
            <a:pPr algn="ctr"/>
            <a:r>
              <a:rPr lang="en-US" dirty="0"/>
              <a:t>Authorization</a:t>
            </a:r>
            <a:endParaRPr lang="en-NZ" dirty="0"/>
          </a:p>
        </p:txBody>
      </p:sp>
      <p:sp>
        <p:nvSpPr>
          <p:cNvPr id="10" name="椭圆 9"/>
          <p:cNvSpPr/>
          <p:nvPr/>
        </p:nvSpPr>
        <p:spPr>
          <a:xfrm>
            <a:off x="5189240" y="3847819"/>
            <a:ext cx="3487216" cy="2407584"/>
          </a:xfrm>
          <a:prstGeom prst="ellipse">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NZ" dirty="0"/>
              <a:t>Cloud resources (security data)</a:t>
            </a:r>
          </a:p>
        </p:txBody>
      </p:sp>
    </p:spTree>
    <p:extLst>
      <p:ext uri="{BB962C8B-B14F-4D97-AF65-F5344CB8AC3E}">
        <p14:creationId xmlns:p14="http://schemas.microsoft.com/office/powerpoint/2010/main" val="16170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778E-7 -4.07407E-6 L 0.25 -4.07407E-6 " pathEditMode="relative" rAng="0" ptsTypes="AA">
                                      <p:cBhvr>
                                        <p:cTn id="6" dur="2000" fill="hold"/>
                                        <p:tgtEl>
                                          <p:spTgt spid="3"/>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2.77778E-7 -4.07407E-6 L -0.25 -4.07407E-6 " pathEditMode="relative" rAng="0" ptsTypes="AA">
                                      <p:cBhvr>
                                        <p:cTn id="8" dur="2000" fill="hold"/>
                                        <p:tgtEl>
                                          <p:spTgt spid="10"/>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lstStyle/>
          <a:p>
            <a:r>
              <a:rPr lang="en-US" sz="3200" dirty="0">
                <a:solidFill>
                  <a:schemeClr val="tx1"/>
                </a:solidFill>
              </a:rPr>
              <a:t>Traditional security</a:t>
            </a:r>
          </a:p>
          <a:p>
            <a:pPr lvl="1">
              <a:buFont typeface="Wingdings" panose="05000000000000000000" pitchFamily="2" charset="2"/>
              <a:buChar char="ü"/>
            </a:pPr>
            <a:r>
              <a:rPr lang="en-NZ" sz="2400" b="1" dirty="0">
                <a:solidFill>
                  <a:srgbClr val="FFFF00"/>
                </a:solidFill>
              </a:rPr>
              <a:t>Forensics in the cloud.</a:t>
            </a:r>
          </a:p>
          <a:p>
            <a:pPr marL="457200" lvl="1" indent="0">
              <a:buNone/>
            </a:pPr>
            <a:r>
              <a:rPr lang="en-NZ" sz="2400" dirty="0"/>
              <a:t>Traditional forensic permit investigators to seize equipment and perform detailed analysis on the media and data recovered. </a:t>
            </a:r>
          </a:p>
          <a:p>
            <a:pPr marL="457200" lvl="1" indent="0">
              <a:buNone/>
            </a:pPr>
            <a:r>
              <a:rPr lang="en-US" sz="2400" dirty="0"/>
              <a:t>However, </a:t>
            </a:r>
            <a:r>
              <a:rPr lang="en-NZ" sz="2400" dirty="0"/>
              <a:t>cloud forensics are not as easy as traditional ones, it depends on cloud providers or their attitude toward forensics. </a:t>
            </a:r>
          </a:p>
        </p:txBody>
      </p:sp>
    </p:spTree>
    <p:extLst>
      <p:ext uri="{BB962C8B-B14F-4D97-AF65-F5344CB8AC3E}">
        <p14:creationId xmlns:p14="http://schemas.microsoft.com/office/powerpoint/2010/main" val="228815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1520" y="764704"/>
            <a:ext cx="8670406" cy="4961311"/>
          </a:xfrm>
          <a:prstGeom prst="rect">
            <a:avLst/>
          </a:prstGeom>
        </p:spPr>
      </p:pic>
    </p:spTree>
    <p:extLst>
      <p:ext uri="{BB962C8B-B14F-4D97-AF65-F5344CB8AC3E}">
        <p14:creationId xmlns:p14="http://schemas.microsoft.com/office/powerpoint/2010/main" val="144855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Fear of the cloud</a:t>
            </a:r>
            <a:endParaRPr lang="en-NZ" dirty="0"/>
          </a:p>
        </p:txBody>
      </p:sp>
      <p:sp>
        <p:nvSpPr>
          <p:cNvPr id="3" name="Content Placeholder 2"/>
          <p:cNvSpPr>
            <a:spLocks noGrp="1"/>
          </p:cNvSpPr>
          <p:nvPr>
            <p:ph idx="1"/>
          </p:nvPr>
        </p:nvSpPr>
        <p:spPr/>
        <p:txBody>
          <a:bodyPr>
            <a:normAutofit/>
          </a:bodyPr>
          <a:lstStyle/>
          <a:p>
            <a:r>
              <a:rPr lang="en-US" sz="3000" b="1" dirty="0">
                <a:solidFill>
                  <a:schemeClr val="tx1"/>
                </a:solidFill>
              </a:rPr>
              <a:t>Availability</a:t>
            </a:r>
          </a:p>
          <a:p>
            <a:pPr marL="457200" lvl="1" indent="0">
              <a:buNone/>
            </a:pPr>
            <a:r>
              <a:rPr lang="en-US" sz="2400" dirty="0"/>
              <a:t>These concerns center on critical applications and data being available.</a:t>
            </a:r>
          </a:p>
          <a:p>
            <a:pPr marL="457200" lvl="1" indent="0">
              <a:buNone/>
            </a:pPr>
            <a:r>
              <a:rPr lang="en-US" sz="2400" dirty="0">
                <a:solidFill>
                  <a:schemeClr val="tx1"/>
                </a:solidFill>
              </a:rPr>
              <a:t>e.g.</a:t>
            </a:r>
          </a:p>
          <a:p>
            <a:pPr marL="457200" lvl="1" indent="0">
              <a:buNone/>
            </a:pPr>
            <a:r>
              <a:rPr lang="en-US" sz="2400" dirty="0">
                <a:solidFill>
                  <a:schemeClr val="tx1"/>
                </a:solidFill>
              </a:rPr>
              <a:t>Google – one-day outage in October, 2008</a:t>
            </a:r>
          </a:p>
          <a:p>
            <a:pPr marL="457200" lvl="1" indent="0">
              <a:buNone/>
            </a:pPr>
            <a:r>
              <a:rPr lang="en-US" sz="2400" dirty="0">
                <a:solidFill>
                  <a:schemeClr val="tx1"/>
                </a:solidFill>
              </a:rPr>
              <a:t>Amazon S3 – over seven-hours downtime in July, 2008</a:t>
            </a:r>
          </a:p>
          <a:p>
            <a:pPr marL="457200" lvl="1" indent="0">
              <a:buNone/>
            </a:pPr>
            <a:r>
              <a:rPr lang="en-US" sz="2400" dirty="0" err="1">
                <a:solidFill>
                  <a:schemeClr val="tx1"/>
                </a:solidFill>
              </a:rPr>
              <a:t>FlexiScale</a:t>
            </a:r>
            <a:r>
              <a:rPr lang="en-US" sz="2400" dirty="0">
                <a:solidFill>
                  <a:schemeClr val="tx1"/>
                </a:solidFill>
              </a:rPr>
              <a:t> – 18 hours outage in October, 2008</a:t>
            </a:r>
          </a:p>
          <a:p>
            <a:pPr marL="457200" lvl="1" indent="0">
              <a:buNone/>
            </a:pPr>
            <a:r>
              <a:rPr lang="en-US" sz="2400" dirty="0">
                <a:solidFill>
                  <a:schemeClr val="tx1"/>
                </a:solidFill>
              </a:rPr>
              <a:t>Google App Engine and Amazon both outage in October, 2012</a:t>
            </a:r>
          </a:p>
          <a:p>
            <a:pPr marL="457200" lvl="1" indent="0">
              <a:buNone/>
            </a:pPr>
            <a:endParaRPr lang="en-US" sz="2400" dirty="0">
              <a:solidFill>
                <a:schemeClr val="tx1"/>
              </a:solidFill>
            </a:endParaRPr>
          </a:p>
          <a:p>
            <a:pPr marL="0" indent="0">
              <a:buNone/>
            </a:pPr>
            <a:endParaRPr lang="en-NZ" dirty="0"/>
          </a:p>
        </p:txBody>
      </p:sp>
    </p:spTree>
    <p:extLst>
      <p:ext uri="{BB962C8B-B14F-4D97-AF65-F5344CB8AC3E}">
        <p14:creationId xmlns:p14="http://schemas.microsoft.com/office/powerpoint/2010/main" val="315360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lstStyle/>
          <a:p>
            <a:r>
              <a:rPr lang="en-US" sz="3000" b="1" dirty="0">
                <a:solidFill>
                  <a:schemeClr val="tx1"/>
                </a:solidFill>
              </a:rPr>
              <a:t>Availability</a:t>
            </a:r>
          </a:p>
          <a:p>
            <a:pPr lvl="1">
              <a:buFont typeface="Wingdings" panose="05000000000000000000" pitchFamily="2" charset="2"/>
              <a:buChar char="ü"/>
            </a:pPr>
            <a:r>
              <a:rPr lang="en-NZ" sz="2400" dirty="0">
                <a:solidFill>
                  <a:srgbClr val="FFFF00"/>
                </a:solidFill>
              </a:rPr>
              <a:t>Uptime.</a:t>
            </a:r>
          </a:p>
          <a:p>
            <a:pPr marL="457200" lvl="1" indent="0">
              <a:buNone/>
            </a:pPr>
            <a:r>
              <a:rPr lang="en-US" sz="2400" dirty="0">
                <a:solidFill>
                  <a:schemeClr val="tx1"/>
                </a:solidFill>
              </a:rPr>
              <a:t>Can a cloud provider’s server uptime compares well with user’s own data?</a:t>
            </a:r>
          </a:p>
          <a:p>
            <a:pPr lvl="1">
              <a:buFont typeface="Wingdings" panose="05000000000000000000" pitchFamily="2" charset="2"/>
              <a:buChar char="ü"/>
            </a:pPr>
            <a:r>
              <a:rPr lang="en-NZ" sz="2400" dirty="0">
                <a:solidFill>
                  <a:srgbClr val="FFFF00"/>
                </a:solidFill>
              </a:rPr>
              <a:t>Single point of failure and attack.</a:t>
            </a:r>
          </a:p>
          <a:p>
            <a:pPr marL="457200" lvl="1" indent="0">
              <a:buNone/>
            </a:pPr>
            <a:r>
              <a:rPr lang="en-US" sz="2400" dirty="0">
                <a:solidFill>
                  <a:schemeClr val="tx1"/>
                </a:solidFill>
              </a:rPr>
              <a:t>More single points may lead to more failures and attacks.</a:t>
            </a:r>
          </a:p>
          <a:p>
            <a:pPr lvl="1">
              <a:buFont typeface="Wingdings" panose="05000000000000000000" pitchFamily="2" charset="2"/>
              <a:buChar char="ü"/>
            </a:pPr>
            <a:r>
              <a:rPr lang="en-NZ" sz="2400" dirty="0">
                <a:solidFill>
                  <a:srgbClr val="FFFF00"/>
                </a:solidFill>
              </a:rPr>
              <a:t>Assurance of computational integrity.</a:t>
            </a:r>
          </a:p>
          <a:p>
            <a:pPr marL="457200" lvl="1" indent="0">
              <a:buNone/>
            </a:pPr>
            <a:r>
              <a:rPr lang="en-US" sz="2400" dirty="0">
                <a:solidFill>
                  <a:schemeClr val="tx1"/>
                </a:solidFill>
              </a:rPr>
              <a:t>Can a cloud provider be faithfully running a hosted application and give valid results?</a:t>
            </a:r>
            <a:endParaRPr lang="en-NZ" sz="2400" dirty="0">
              <a:solidFill>
                <a:schemeClr val="tx1"/>
              </a:solidFill>
            </a:endParaRPr>
          </a:p>
        </p:txBody>
      </p:sp>
    </p:spTree>
    <p:extLst>
      <p:ext uri="{BB962C8B-B14F-4D97-AF65-F5344CB8AC3E}">
        <p14:creationId xmlns:p14="http://schemas.microsoft.com/office/powerpoint/2010/main" val="37190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Fear of the cloud</a:t>
            </a:r>
            <a:endParaRPr lang="en-NZ" dirty="0"/>
          </a:p>
        </p:txBody>
      </p:sp>
      <p:sp>
        <p:nvSpPr>
          <p:cNvPr id="3" name="Content Placeholder 2"/>
          <p:cNvSpPr>
            <a:spLocks noGrp="1"/>
          </p:cNvSpPr>
          <p:nvPr>
            <p:ph idx="1"/>
          </p:nvPr>
        </p:nvSpPr>
        <p:spPr/>
        <p:txBody>
          <a:bodyPr>
            <a:normAutofit/>
          </a:bodyPr>
          <a:lstStyle/>
          <a:p>
            <a:r>
              <a:rPr lang="en-US" sz="3000" b="1" dirty="0">
                <a:solidFill>
                  <a:schemeClr val="tx1"/>
                </a:solidFill>
              </a:rPr>
              <a:t>Third-party data control</a:t>
            </a:r>
          </a:p>
          <a:p>
            <a:pPr marL="400050" lvl="1" indent="0">
              <a:buNone/>
            </a:pPr>
            <a:r>
              <a:rPr lang="en-NZ" sz="2800" dirty="0"/>
              <a:t>The legal implications of data and applications being held by a third party are </a:t>
            </a:r>
            <a:r>
              <a:rPr lang="en-NZ" sz="2800" b="1" dirty="0"/>
              <a:t>complex</a:t>
            </a:r>
            <a:r>
              <a:rPr lang="en-NZ" sz="2800" dirty="0"/>
              <a:t> and </a:t>
            </a:r>
            <a:r>
              <a:rPr lang="en-NZ" sz="2800" b="1" dirty="0"/>
              <a:t>not well understood.</a:t>
            </a:r>
            <a:r>
              <a:rPr lang="en-NZ" sz="2800" dirty="0"/>
              <a:t> </a:t>
            </a:r>
          </a:p>
          <a:p>
            <a:pPr marL="400050" lvl="1" indent="0">
              <a:buNone/>
            </a:pPr>
            <a:r>
              <a:rPr lang="en-NZ" sz="2800" dirty="0"/>
              <a:t>There is also a potential </a:t>
            </a:r>
            <a:r>
              <a:rPr lang="en-NZ" sz="2800" b="1" dirty="0"/>
              <a:t>lack of control </a:t>
            </a:r>
            <a:r>
              <a:rPr lang="en-NZ" sz="2800" dirty="0"/>
              <a:t>and </a:t>
            </a:r>
            <a:r>
              <a:rPr lang="en-NZ" sz="2800" b="1" dirty="0"/>
              <a:t>transparency</a:t>
            </a:r>
            <a:r>
              <a:rPr lang="en-NZ" sz="2800" dirty="0"/>
              <a:t> when a third party holds the data. </a:t>
            </a:r>
          </a:p>
        </p:txBody>
      </p:sp>
    </p:spTree>
    <p:extLst>
      <p:ext uri="{BB962C8B-B14F-4D97-AF65-F5344CB8AC3E}">
        <p14:creationId xmlns:p14="http://schemas.microsoft.com/office/powerpoint/2010/main" val="2259418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lstStyle/>
          <a:p>
            <a:r>
              <a:rPr lang="en-US" sz="32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Due diligence.</a:t>
            </a:r>
          </a:p>
          <a:p>
            <a:pPr marL="457200" lvl="1" indent="0">
              <a:buNone/>
            </a:pPr>
            <a:r>
              <a:rPr lang="en-US" sz="2400" dirty="0"/>
              <a:t>If a cloud user do a legal action, such as selection or deletion, </a:t>
            </a:r>
            <a:r>
              <a:rPr lang="en-NZ" sz="2400" dirty="0"/>
              <a:t>can a cloud user compel the cloud provider to respond in the required time-frame</a:t>
            </a:r>
            <a:r>
              <a:rPr lang="en-NZ"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457200" lvl="1" indent="0">
              <a:buNone/>
            </a:pPr>
            <a:endParaRPr lang="en-US" sz="2400" dirty="0"/>
          </a:p>
          <a:p>
            <a:pPr marL="457200" lvl="1" indent="0">
              <a:buNone/>
            </a:pPr>
            <a:r>
              <a:rPr lang="en-US" sz="2400" dirty="0"/>
              <a:t>how can a cloud user be guaranteed that data has been deleted by the cloud provider</a:t>
            </a:r>
            <a:r>
              <a:rPr lang="en-US" sz="2400" dirty="0">
                <a:latin typeface="Arial" panose="020B0604020202020204" pitchFamily="34" charset="0"/>
                <a:cs typeface="Arial" panose="020B0604020202020204" pitchFamily="34" charset="0"/>
              </a:rPr>
              <a:t>?</a:t>
            </a:r>
            <a:endParaRPr lang="en-NZ" sz="2400" dirty="0">
              <a:latin typeface="Arial" panose="020B0604020202020204" pitchFamily="34" charset="0"/>
              <a:cs typeface="Arial" panose="020B0604020202020204" pitchFamily="34" charset="0"/>
            </a:endParaRPr>
          </a:p>
          <a:p>
            <a:pPr marL="457200" lvl="1" indent="0">
              <a:buNone/>
            </a:pPr>
            <a:endParaRPr lang="en-NZ" sz="2400" dirty="0"/>
          </a:p>
        </p:txBody>
      </p:sp>
    </p:spTree>
    <p:extLst>
      <p:ext uri="{BB962C8B-B14F-4D97-AF65-F5344CB8AC3E}">
        <p14:creationId xmlns:p14="http://schemas.microsoft.com/office/powerpoint/2010/main" val="167863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fontScale="92500" lnSpcReduction="10000"/>
          </a:bodyPr>
          <a:lstStyle/>
          <a:p>
            <a:r>
              <a:rPr lang="en-US" sz="32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Auditability.</a:t>
            </a:r>
          </a:p>
          <a:p>
            <a:pPr marL="457200" lvl="1" indent="0">
              <a:buNone/>
            </a:pPr>
            <a:r>
              <a:rPr lang="en-NZ" sz="2400" dirty="0"/>
              <a:t>Audit difficulty is another side effect of the lack of control in the cloud</a:t>
            </a:r>
            <a:r>
              <a:rPr lang="en-US" sz="2400" dirty="0"/>
              <a:t>.</a:t>
            </a:r>
          </a:p>
          <a:p>
            <a:pPr marL="457200" lvl="1" indent="0">
              <a:buNone/>
            </a:pPr>
            <a:endParaRPr lang="en-US" sz="2400" dirty="0"/>
          </a:p>
          <a:p>
            <a:pPr marL="457200" lvl="1" indent="0">
              <a:buNone/>
            </a:pPr>
            <a:r>
              <a:rPr lang="en-NZ" sz="2400" dirty="0"/>
              <a:t>How do you perform an on-site audit when you have a </a:t>
            </a:r>
            <a:r>
              <a:rPr lang="en-NZ" sz="2400" b="1" dirty="0"/>
              <a:t>distributed</a:t>
            </a:r>
            <a:r>
              <a:rPr lang="en-NZ" sz="2400" dirty="0"/>
              <a:t> and </a:t>
            </a:r>
            <a:r>
              <a:rPr lang="en-NZ" sz="2400" b="1" dirty="0"/>
              <a:t>dynamic multi-tenant</a:t>
            </a:r>
            <a:r>
              <a:rPr lang="en-NZ" sz="2400" dirty="0"/>
              <a:t> computing environment spread all over the globe</a:t>
            </a:r>
            <a:r>
              <a:rPr lang="en-NZ" sz="2400" dirty="0">
                <a:latin typeface="Arial" panose="020B0604020202020204" pitchFamily="34" charset="0"/>
                <a:cs typeface="Arial" panose="020B0604020202020204" pitchFamily="34" charset="0"/>
              </a:rPr>
              <a:t>?</a:t>
            </a:r>
          </a:p>
          <a:p>
            <a:pPr marL="457200" lvl="1" indent="0">
              <a:buNone/>
            </a:pPr>
            <a:endParaRPr lang="en-NZ" sz="2400" dirty="0"/>
          </a:p>
          <a:p>
            <a:pPr marL="457200" lvl="1" indent="0">
              <a:buNone/>
            </a:pPr>
            <a:r>
              <a:rPr lang="en-NZ" sz="2400" dirty="0"/>
              <a:t>It may be very difficult to satisfy auditors that your data is properly isolated and cannot be viewed by other customers</a:t>
            </a:r>
          </a:p>
          <a:p>
            <a:pPr marL="457200" lvl="1" indent="0">
              <a:buNone/>
            </a:pPr>
            <a:endParaRPr lang="en-NZ" sz="2400" dirty="0"/>
          </a:p>
        </p:txBody>
      </p:sp>
    </p:spTree>
    <p:extLst>
      <p:ext uri="{BB962C8B-B14F-4D97-AF65-F5344CB8AC3E}">
        <p14:creationId xmlns:p14="http://schemas.microsoft.com/office/powerpoint/2010/main" val="399349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fontScale="92500"/>
          </a:bodyPr>
          <a:lstStyle/>
          <a:p>
            <a:r>
              <a:rPr lang="en-US" sz="32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Contractual obligations.</a:t>
            </a:r>
          </a:p>
          <a:p>
            <a:pPr marL="457200" lvl="1" indent="0">
              <a:buNone/>
            </a:pPr>
            <a:r>
              <a:rPr lang="en-NZ" sz="2400" dirty="0"/>
              <a:t>There are uncertainties with using another company's infrastructure, but any uncertainty is bad for business.</a:t>
            </a:r>
          </a:p>
          <a:p>
            <a:pPr marL="457200" lvl="1" indent="0">
              <a:buNone/>
            </a:pPr>
            <a:r>
              <a:rPr lang="en-US" sz="2400" dirty="0"/>
              <a:t>e.g.</a:t>
            </a:r>
            <a:endParaRPr lang="en-NZ" sz="2400" strike="sngStrike" dirty="0"/>
          </a:p>
          <a:p>
            <a:pPr marL="457200" lvl="1" indent="0">
              <a:buNone/>
            </a:pPr>
            <a:r>
              <a:rPr lang="en-NZ" sz="2400" dirty="0"/>
              <a:t>Amazon AWS’s terms: 1.5 Program Changes.</a:t>
            </a:r>
            <a:endParaRPr lang="en-US" sz="2400" dirty="0"/>
          </a:p>
          <a:p>
            <a:pPr marL="457200" lvl="1" indent="0">
              <a:buNone/>
            </a:pPr>
            <a:r>
              <a:rPr lang="en-US" sz="2400" dirty="0"/>
              <a:t>“</a:t>
            </a:r>
            <a:r>
              <a:rPr lang="en-NZ" sz="2400" dirty="0"/>
              <a:t>We may change or discontinue the Program or any aspect of it, including these Terms at any time in our sole discretion (with or without prior notice to you), including without limitation, changing or discontinuing any benefits offered under the Program.</a:t>
            </a:r>
            <a:r>
              <a:rPr lang="en-US" sz="2400" dirty="0"/>
              <a:t>”</a:t>
            </a:r>
          </a:p>
        </p:txBody>
      </p:sp>
    </p:spTree>
    <p:extLst>
      <p:ext uri="{BB962C8B-B14F-4D97-AF65-F5344CB8AC3E}">
        <p14:creationId xmlns:p14="http://schemas.microsoft.com/office/powerpoint/2010/main" val="4291998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47328" y="1603565"/>
            <a:ext cx="8229600" cy="4525963"/>
          </a:xfrm>
        </p:spPr>
        <p:txBody>
          <a:bodyPr>
            <a:normAutofit/>
          </a:bodyPr>
          <a:lstStyle/>
          <a:p>
            <a:r>
              <a:rPr lang="en-US" sz="30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Cloud Provider Espionage.</a:t>
            </a:r>
          </a:p>
          <a:p>
            <a:pPr marL="457200" lvl="1" indent="0">
              <a:buNone/>
            </a:pPr>
            <a:r>
              <a:rPr lang="en-NZ" sz="2400" dirty="0"/>
              <a:t>This is the worry of theft of company proprietary information by the cloud provider. </a:t>
            </a:r>
            <a:endParaRPr lang="en-US" sz="2400" dirty="0"/>
          </a:p>
        </p:txBody>
      </p:sp>
    </p:spTree>
    <p:extLst>
      <p:ext uri="{BB962C8B-B14F-4D97-AF65-F5344CB8AC3E}">
        <p14:creationId xmlns:p14="http://schemas.microsoft.com/office/powerpoint/2010/main" val="1787821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a:bodyPr>
          <a:lstStyle/>
          <a:p>
            <a:r>
              <a:rPr lang="en-US" sz="30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Data Lock-in.</a:t>
            </a:r>
          </a:p>
          <a:p>
            <a:pPr marL="457200" lvl="1" indent="0">
              <a:buNone/>
            </a:pPr>
            <a:r>
              <a:rPr lang="en-NZ" sz="2400" dirty="0"/>
              <a:t>How does a cloud user avoid lock-in to a cloud-computing vendor?</a:t>
            </a:r>
            <a:endParaRPr lang="en-US" sz="2400" dirty="0"/>
          </a:p>
          <a:p>
            <a:pPr marL="457200" lvl="1" indent="0">
              <a:buNone/>
            </a:pPr>
            <a:r>
              <a:rPr lang="en-US" sz="2400" dirty="0"/>
              <a:t>e.g.</a:t>
            </a:r>
          </a:p>
          <a:p>
            <a:pPr marL="457200" lvl="1" indent="0">
              <a:buNone/>
            </a:pPr>
            <a:r>
              <a:rPr lang="en-NZ" sz="2400" dirty="0"/>
              <a:t>A cloud platform shuts down so that customers have to rewrite their applications to run on different platforms.</a:t>
            </a:r>
          </a:p>
        </p:txBody>
      </p:sp>
    </p:spTree>
    <p:extLst>
      <p:ext uri="{BB962C8B-B14F-4D97-AF65-F5344CB8AC3E}">
        <p14:creationId xmlns:p14="http://schemas.microsoft.com/office/powerpoint/2010/main" val="210014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0"/>
            <a:ext cx="8229600" cy="1600200"/>
          </a:xfrm>
        </p:spPr>
        <p:txBody>
          <a:bodyPr/>
          <a:lstStyle/>
          <a:p>
            <a:pPr algn="l"/>
            <a:r>
              <a:rPr lang="en-US" dirty="0"/>
              <a:t>Fear of the cloud</a:t>
            </a:r>
            <a:endParaRPr lang="en-NZ" dirty="0"/>
          </a:p>
        </p:txBody>
      </p:sp>
      <p:sp>
        <p:nvSpPr>
          <p:cNvPr id="7" name="内容占位符 2"/>
          <p:cNvSpPr>
            <a:spLocks noGrp="1"/>
          </p:cNvSpPr>
          <p:nvPr>
            <p:ph idx="1"/>
          </p:nvPr>
        </p:nvSpPr>
        <p:spPr>
          <a:xfrm>
            <a:off x="457200" y="1600200"/>
            <a:ext cx="8229600" cy="4525963"/>
          </a:xfrm>
        </p:spPr>
        <p:txBody>
          <a:bodyPr>
            <a:normAutofit/>
          </a:bodyPr>
          <a:lstStyle/>
          <a:p>
            <a:r>
              <a:rPr lang="en-US" sz="3000" b="1" dirty="0">
                <a:solidFill>
                  <a:schemeClr val="tx1"/>
                </a:solidFill>
              </a:rPr>
              <a:t>Third-party data control</a:t>
            </a:r>
          </a:p>
          <a:p>
            <a:pPr lvl="1">
              <a:buFont typeface="Wingdings" panose="05000000000000000000" pitchFamily="2" charset="2"/>
              <a:buChar char="ü"/>
            </a:pPr>
            <a:r>
              <a:rPr lang="en-NZ" sz="2400" b="1" dirty="0">
                <a:solidFill>
                  <a:srgbClr val="FFFF00"/>
                </a:solidFill>
              </a:rPr>
              <a:t>Transitive nature.</a:t>
            </a:r>
          </a:p>
          <a:p>
            <a:pPr marL="457200" lvl="1" indent="0">
              <a:buNone/>
            </a:pPr>
            <a:r>
              <a:rPr lang="en-NZ" sz="2400" dirty="0"/>
              <a:t>The contracted cloud provider might itself use </a:t>
            </a:r>
            <a:r>
              <a:rPr lang="en-NZ" sz="2400" b="1" dirty="0"/>
              <a:t>subcontractors</a:t>
            </a:r>
            <a:r>
              <a:rPr lang="en-NZ" sz="2400" dirty="0"/>
              <a:t>, over whom the cloud user has even less control.</a:t>
            </a:r>
            <a:endParaRPr lang="en-US" sz="2400" dirty="0"/>
          </a:p>
          <a:p>
            <a:pPr marL="457200" lvl="1" indent="0">
              <a:buNone/>
            </a:pPr>
            <a:r>
              <a:rPr lang="en-US" sz="2400" dirty="0"/>
              <a:t>e.g.</a:t>
            </a:r>
          </a:p>
          <a:p>
            <a:pPr marL="457200" lvl="1" indent="0">
              <a:buNone/>
            </a:pPr>
            <a:r>
              <a:rPr lang="en-US" sz="2400" dirty="0"/>
              <a:t>In 2008, the online storage service called The Linkup which in turn used </a:t>
            </a:r>
            <a:r>
              <a:rPr lang="en-US" sz="2400" dirty="0" err="1"/>
              <a:t>Nirvanix</a:t>
            </a:r>
            <a:r>
              <a:rPr lang="en-US" sz="2400" dirty="0"/>
              <a:t>, The Linkup shutdown after losing loads of customer data,</a:t>
            </a:r>
            <a:r>
              <a:rPr lang="en-NZ" sz="2400" dirty="0"/>
              <a:t> which some say was the fault of </a:t>
            </a:r>
            <a:r>
              <a:rPr lang="en-NZ" sz="2400" dirty="0" err="1"/>
              <a:t>Nirvanix</a:t>
            </a:r>
            <a:r>
              <a:rPr lang="en-NZ" sz="2400" dirty="0"/>
              <a:t>. </a:t>
            </a:r>
          </a:p>
        </p:txBody>
      </p:sp>
    </p:spTree>
    <p:extLst>
      <p:ext uri="{BB962C8B-B14F-4D97-AF65-F5344CB8AC3E}">
        <p14:creationId xmlns:p14="http://schemas.microsoft.com/office/powerpoint/2010/main" val="149418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336704"/>
          </a:xfrm>
        </p:spPr>
        <p:txBody>
          <a:bodyPr/>
          <a:lstStyle/>
          <a:p>
            <a:pPr marL="571500" indent="-571500" algn="l">
              <a:lnSpc>
                <a:spcPct val="150000"/>
              </a:lnSpc>
              <a:buFont typeface="Arial" panose="020B0604020202020204" pitchFamily="34" charset="0"/>
              <a:buChar char="•"/>
            </a:pPr>
            <a:r>
              <a:rPr lang="en-US" sz="4000" b="1" dirty="0"/>
              <a:t>3. NEW PROBLEMS</a:t>
            </a:r>
            <a:r>
              <a:rPr lang="en-US" sz="1600" b="1" dirty="0"/>
              <a:t/>
            </a:r>
            <a:br>
              <a:rPr lang="en-US" sz="1600" b="1" dirty="0"/>
            </a:br>
            <a:r>
              <a:rPr lang="en-NZ" sz="2000" b="1" dirty="0"/>
              <a:t>Cheap data and data analysis </a:t>
            </a:r>
            <a:br>
              <a:rPr lang="en-NZ" sz="2000" b="1" dirty="0"/>
            </a:br>
            <a:r>
              <a:rPr lang="en-NZ" sz="2000" b="1" dirty="0"/>
              <a:t>Cost-effective </a:t>
            </a:r>
            <a:r>
              <a:rPr lang="en-NZ" sz="2000" b="1" dirty="0" err="1"/>
              <a:t>defense</a:t>
            </a:r>
            <a:r>
              <a:rPr lang="en-NZ" sz="2000" b="1" dirty="0"/>
              <a:t> of availability</a:t>
            </a:r>
            <a:br>
              <a:rPr lang="en-NZ" sz="2000" b="1" dirty="0"/>
            </a:br>
            <a:r>
              <a:rPr lang="en-NZ" sz="2000" b="1" dirty="0"/>
              <a:t>Increased authentication demands </a:t>
            </a:r>
            <a:br>
              <a:rPr lang="en-NZ" sz="2000" b="1" dirty="0"/>
            </a:br>
            <a:r>
              <a:rPr lang="en-NZ" sz="2000" b="1" dirty="0"/>
              <a:t>Mash-up authorization</a:t>
            </a:r>
            <a:r>
              <a:rPr lang="en-US" b="1" dirty="0"/>
              <a:t/>
            </a:r>
            <a:br>
              <a:rPr lang="en-US" b="1" dirty="0"/>
            </a:br>
            <a:r>
              <a:rPr lang="en-US" sz="4000" b="1" dirty="0"/>
              <a:t>4. NEW DIRECTIONS</a:t>
            </a:r>
            <a:br>
              <a:rPr lang="en-US" sz="4000" b="1" dirty="0"/>
            </a:br>
            <a:r>
              <a:rPr lang="en-US" sz="2000" b="1" dirty="0"/>
              <a:t>Information-centric security</a:t>
            </a:r>
            <a:br>
              <a:rPr lang="en-US" sz="2000" b="1" dirty="0"/>
            </a:br>
            <a:r>
              <a:rPr lang="en-US" sz="2000" b="1" dirty="0"/>
              <a:t>High-Assurance Remote Server Attestation </a:t>
            </a:r>
            <a:br>
              <a:rPr lang="en-US" sz="2000" b="1" dirty="0"/>
            </a:br>
            <a:r>
              <a:rPr lang="en-US" sz="2000" b="1" dirty="0"/>
              <a:t>Privacy-Enhanced Business Intelligence </a:t>
            </a:r>
            <a:r>
              <a:rPr lang="en-US" sz="4000" b="1" dirty="0"/>
              <a:t/>
            </a:r>
            <a:br>
              <a:rPr lang="en-US" sz="4000" b="1" dirty="0"/>
            </a:br>
            <a:r>
              <a:rPr lang="en-US" sz="4000" b="1" dirty="0"/>
              <a:t>5. CONCLUSION </a:t>
            </a:r>
            <a:r>
              <a:rPr lang="en-US" b="1" dirty="0"/>
              <a:t> </a:t>
            </a:r>
            <a:endParaRPr lang="en-NZ" dirty="0"/>
          </a:p>
        </p:txBody>
      </p:sp>
    </p:spTree>
    <p:extLst>
      <p:ext uri="{BB962C8B-B14F-4D97-AF65-F5344CB8AC3E}">
        <p14:creationId xmlns:p14="http://schemas.microsoft.com/office/powerpoint/2010/main" val="144875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9552" y="352520"/>
            <a:ext cx="8147248" cy="6215789"/>
          </a:xfrm>
          <a:prstGeom prst="rect">
            <a:avLst/>
          </a:prstGeom>
        </p:spPr>
      </p:pic>
    </p:spTree>
    <p:extLst>
      <p:ext uri="{BB962C8B-B14F-4D97-AF65-F5344CB8AC3E}">
        <p14:creationId xmlns:p14="http://schemas.microsoft.com/office/powerpoint/2010/main" val="851663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Cheap data and data analysis</a:t>
            </a:r>
            <a:endParaRPr lang="en-NZ" dirty="0"/>
          </a:p>
        </p:txBody>
      </p:sp>
      <p:sp>
        <p:nvSpPr>
          <p:cNvPr id="3" name="Content Placeholder 2"/>
          <p:cNvSpPr>
            <a:spLocks noGrp="1"/>
          </p:cNvSpPr>
          <p:nvPr>
            <p:ph idx="1"/>
          </p:nvPr>
        </p:nvSpPr>
        <p:spPr/>
        <p:txBody>
          <a:bodyPr>
            <a:normAutofit/>
          </a:bodyPr>
          <a:lstStyle/>
          <a:p>
            <a:r>
              <a:rPr lang="en-US" dirty="0"/>
              <a:t>Enormous data sets in the cloud can be commercialized for advertising</a:t>
            </a:r>
          </a:p>
          <a:p>
            <a:pPr lvl="1"/>
            <a:r>
              <a:rPr lang="en-US" dirty="0"/>
              <a:t>Google</a:t>
            </a:r>
          </a:p>
          <a:p>
            <a:pPr lvl="1"/>
            <a:r>
              <a:rPr lang="en-NZ" dirty="0"/>
              <a:t>Possible for no Google</a:t>
            </a:r>
          </a:p>
          <a:p>
            <a:pPr lvl="1"/>
            <a:r>
              <a:rPr lang="en-NZ" dirty="0"/>
              <a:t>Impact on privacy</a:t>
            </a:r>
          </a:p>
          <a:p>
            <a:pPr lvl="1"/>
            <a:r>
              <a:rPr lang="en-NZ" dirty="0"/>
              <a:t>Potentially massive attack</a:t>
            </a:r>
            <a:endParaRPr lang="en-US" dirty="0"/>
          </a:p>
          <a:p>
            <a:r>
              <a:rPr lang="en-US" dirty="0"/>
              <a:t>Privacy- Have you been googled?</a:t>
            </a:r>
          </a:p>
          <a:p>
            <a:pPr marL="400050" lvl="1" indent="0">
              <a:buNone/>
            </a:pPr>
            <a:r>
              <a:rPr lang="en-NZ" dirty="0"/>
              <a:t>18 month to keep your data then anonymised</a:t>
            </a:r>
            <a:endParaRPr lang="en-US" dirty="0"/>
          </a:p>
          <a:p>
            <a:r>
              <a:rPr lang="en-US" dirty="0"/>
              <a:t>Anonymizing Data </a:t>
            </a:r>
          </a:p>
          <a:p>
            <a:pPr lvl="1"/>
            <a:r>
              <a:rPr lang="en-NZ" dirty="0"/>
              <a:t>A difficult problem</a:t>
            </a:r>
          </a:p>
          <a:p>
            <a:pPr lvl="1"/>
            <a:r>
              <a:rPr lang="en-NZ" dirty="0"/>
              <a:t>Netflix</a:t>
            </a:r>
            <a:endParaRPr lang="en-US" dirty="0"/>
          </a:p>
          <a:p>
            <a:pPr lvl="1"/>
            <a:r>
              <a:rPr lang="en-US" dirty="0"/>
              <a:t>Massachusetts General Hospital </a:t>
            </a:r>
          </a:p>
        </p:txBody>
      </p:sp>
    </p:spTree>
    <p:extLst>
      <p:ext uri="{BB962C8B-B14F-4D97-AF65-F5344CB8AC3E}">
        <p14:creationId xmlns:p14="http://schemas.microsoft.com/office/powerpoint/2010/main" val="936756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Cost-effective defense of availability</a:t>
            </a:r>
            <a:endParaRPr lang="en-NZ" dirty="0"/>
          </a:p>
        </p:txBody>
      </p:sp>
      <p:sp>
        <p:nvSpPr>
          <p:cNvPr id="3" name="Content Placeholder 2"/>
          <p:cNvSpPr>
            <a:spLocks noGrp="1"/>
          </p:cNvSpPr>
          <p:nvPr>
            <p:ph idx="1"/>
          </p:nvPr>
        </p:nvSpPr>
        <p:spPr/>
        <p:txBody>
          <a:bodyPr>
            <a:normAutofit/>
          </a:bodyPr>
          <a:lstStyle/>
          <a:p>
            <a:r>
              <a:rPr lang="en-US" dirty="0"/>
              <a:t>Availability is still important even for adversary</a:t>
            </a:r>
          </a:p>
          <a:p>
            <a:pPr lvl="1"/>
            <a:r>
              <a:rPr lang="en-US" dirty="0"/>
              <a:t>Lithuania cyber attack</a:t>
            </a:r>
          </a:p>
          <a:p>
            <a:pPr lvl="2"/>
            <a:r>
              <a:rPr lang="en-US" dirty="0"/>
              <a:t>losses of productivity</a:t>
            </a:r>
          </a:p>
          <a:p>
            <a:pPr lvl="2"/>
            <a:r>
              <a:rPr lang="en-NZ" dirty="0"/>
              <a:t>degraded trust in the infrastructure</a:t>
            </a:r>
          </a:p>
          <a:p>
            <a:pPr lvl="2"/>
            <a:r>
              <a:rPr lang="en-US" dirty="0"/>
              <a:t>potentially costly backup measures</a:t>
            </a:r>
          </a:p>
          <a:p>
            <a:r>
              <a:rPr lang="en-NZ" dirty="0"/>
              <a:t>operate on the basis of minimization of losses, required service levels, or similar measures. </a:t>
            </a:r>
            <a:endParaRPr lang="en-US" dirty="0"/>
          </a:p>
        </p:txBody>
      </p:sp>
    </p:spTree>
    <p:extLst>
      <p:ext uri="{BB962C8B-B14F-4D97-AF65-F5344CB8AC3E}">
        <p14:creationId xmlns:p14="http://schemas.microsoft.com/office/powerpoint/2010/main" val="186390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Increased authentication demands</a:t>
            </a:r>
            <a:endParaRPr lang="en-NZ" dirty="0"/>
          </a:p>
        </p:txBody>
      </p:sp>
      <p:sp>
        <p:nvSpPr>
          <p:cNvPr id="3" name="Content Placeholder 2"/>
          <p:cNvSpPr>
            <a:spLocks noGrp="1"/>
          </p:cNvSpPr>
          <p:nvPr>
            <p:ph idx="1"/>
          </p:nvPr>
        </p:nvSpPr>
        <p:spPr/>
        <p:txBody>
          <a:bodyPr/>
          <a:lstStyle/>
          <a:p>
            <a:r>
              <a:rPr lang="en-US" sz="2800" dirty="0"/>
              <a:t>Thin clients no software installed on client side</a:t>
            </a:r>
          </a:p>
          <a:p>
            <a:pPr lvl="1"/>
            <a:r>
              <a:rPr lang="en-NZ" sz="2000" dirty="0"/>
              <a:t>Advantage: </a:t>
            </a:r>
            <a:r>
              <a:rPr lang="en-NZ" dirty="0"/>
              <a:t>making software piracy more difficult and giving the ability to centralize monitoring </a:t>
            </a:r>
          </a:p>
          <a:p>
            <a:pPr lvl="1"/>
            <a:r>
              <a:rPr lang="en-NZ" dirty="0"/>
              <a:t>May help prevent the spread of sensitive data on untrustworthy clients.</a:t>
            </a:r>
          </a:p>
          <a:p>
            <a:r>
              <a:rPr lang="en-US" dirty="0"/>
              <a:t>opportunities related to security </a:t>
            </a:r>
            <a:endParaRPr lang="en-US" sz="2000" dirty="0"/>
          </a:p>
          <a:p>
            <a:pPr lvl="1"/>
            <a:r>
              <a:rPr lang="en-NZ" sz="2000" dirty="0"/>
              <a:t>Users do not have to worry about the risks of any actions</a:t>
            </a:r>
            <a:endParaRPr lang="en-US" sz="2000" dirty="0"/>
          </a:p>
          <a:p>
            <a:pPr lvl="1"/>
            <a:r>
              <a:rPr lang="en-NZ" sz="2000" dirty="0"/>
              <a:t>Their security is managed by the cloud </a:t>
            </a:r>
          </a:p>
          <a:p>
            <a:pPr lvl="1"/>
            <a:r>
              <a:rPr lang="en-NZ" sz="2000" dirty="0"/>
              <a:t>Stimulates mobility of users, but increases the need to address authentication in a secure manner</a:t>
            </a:r>
          </a:p>
          <a:p>
            <a:pPr lvl="1"/>
            <a:r>
              <a:rPr lang="en-NZ" sz="2000" dirty="0"/>
              <a:t>Threat of phishing and other abusive technologies</a:t>
            </a:r>
          </a:p>
        </p:txBody>
      </p:sp>
    </p:spTree>
    <p:extLst>
      <p:ext uri="{BB962C8B-B14F-4D97-AF65-F5344CB8AC3E}">
        <p14:creationId xmlns:p14="http://schemas.microsoft.com/office/powerpoint/2010/main" val="284328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Mash-up authorization</a:t>
            </a:r>
            <a:endParaRPr lang="en-NZ" dirty="0"/>
          </a:p>
        </p:txBody>
      </p:sp>
      <p:sp>
        <p:nvSpPr>
          <p:cNvPr id="3" name="Content Placeholder 2"/>
          <p:cNvSpPr>
            <a:spLocks noGrp="1"/>
          </p:cNvSpPr>
          <p:nvPr>
            <p:ph idx="1"/>
          </p:nvPr>
        </p:nvSpPr>
        <p:spPr/>
        <p:txBody>
          <a:bodyPr/>
          <a:lstStyle/>
          <a:p>
            <a:r>
              <a:rPr lang="en-NZ" dirty="0"/>
              <a:t>As adoption of cloud computing grows, we are likely to see more and more services performing mash-ups of data. This development has potential security implications</a:t>
            </a:r>
          </a:p>
          <a:p>
            <a:r>
              <a:rPr lang="en-US" dirty="0"/>
              <a:t>Data leaks</a:t>
            </a:r>
            <a:endParaRPr lang="en-NZ" dirty="0"/>
          </a:p>
          <a:p>
            <a:r>
              <a:rPr lang="en-NZ" dirty="0"/>
              <a:t>requirements on how access is authorized for reasons of usability</a:t>
            </a:r>
          </a:p>
          <a:p>
            <a:r>
              <a:rPr lang="en-US" dirty="0"/>
              <a:t>centralized access control</a:t>
            </a:r>
          </a:p>
          <a:p>
            <a:r>
              <a:rPr lang="en-NZ" dirty="0"/>
              <a:t>Facebook user can upload both sensitive and non-sensitive data</a:t>
            </a:r>
          </a:p>
          <a:p>
            <a:r>
              <a:rPr lang="en-NZ" dirty="0"/>
              <a:t>utilized by third party applications </a:t>
            </a:r>
          </a:p>
        </p:txBody>
      </p:sp>
    </p:spTree>
    <p:extLst>
      <p:ext uri="{BB962C8B-B14F-4D97-AF65-F5344CB8AC3E}">
        <p14:creationId xmlns:p14="http://schemas.microsoft.com/office/powerpoint/2010/main" val="533944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Information-centric security</a:t>
            </a:r>
            <a:endParaRPr lang="en-NZ" dirty="0"/>
          </a:p>
        </p:txBody>
      </p:sp>
      <p:sp>
        <p:nvSpPr>
          <p:cNvPr id="3" name="Content Placeholder 2"/>
          <p:cNvSpPr>
            <a:spLocks noGrp="1"/>
          </p:cNvSpPr>
          <p:nvPr>
            <p:ph idx="1"/>
          </p:nvPr>
        </p:nvSpPr>
        <p:spPr/>
        <p:txBody>
          <a:bodyPr>
            <a:normAutofit/>
          </a:bodyPr>
          <a:lstStyle/>
          <a:p>
            <a:r>
              <a:rPr lang="en-US" dirty="0"/>
              <a:t>self-protection-- self-describing and defending </a:t>
            </a:r>
          </a:p>
          <a:p>
            <a:r>
              <a:rPr lang="en-NZ" dirty="0"/>
              <a:t>encrypted and packaged with a usage policy </a:t>
            </a:r>
          </a:p>
          <a:p>
            <a:r>
              <a:rPr lang="en-US" dirty="0"/>
              <a:t>secure environment using virtualization</a:t>
            </a:r>
          </a:p>
          <a:p>
            <a:r>
              <a:rPr lang="en-NZ" dirty="0"/>
              <a:t>Information-centric security is a natural extension of the trend toward finer, stronger, and more usable data protection. </a:t>
            </a:r>
          </a:p>
          <a:p>
            <a:endParaRPr lang="en-NZ" dirty="0"/>
          </a:p>
        </p:txBody>
      </p:sp>
    </p:spTree>
    <p:extLst>
      <p:ext uri="{BB962C8B-B14F-4D97-AF65-F5344CB8AC3E}">
        <p14:creationId xmlns:p14="http://schemas.microsoft.com/office/powerpoint/2010/main" val="2934005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High-Assurance Remote Server Attestation</a:t>
            </a:r>
            <a:endParaRPr lang="en-NZ" dirty="0"/>
          </a:p>
        </p:txBody>
      </p:sp>
      <p:sp>
        <p:nvSpPr>
          <p:cNvPr id="3" name="Content Placeholder 2"/>
          <p:cNvSpPr>
            <a:spLocks noGrp="1"/>
          </p:cNvSpPr>
          <p:nvPr>
            <p:ph idx="1"/>
          </p:nvPr>
        </p:nvSpPr>
        <p:spPr/>
        <p:txBody>
          <a:bodyPr>
            <a:normAutofit/>
          </a:bodyPr>
          <a:lstStyle/>
          <a:p>
            <a:r>
              <a:rPr lang="en-US" dirty="0"/>
              <a:t>lack of transparency </a:t>
            </a:r>
          </a:p>
          <a:p>
            <a:pPr lvl="1"/>
            <a:r>
              <a:rPr lang="en-NZ" dirty="0"/>
              <a:t>Data owners wish to audit how their data is being handled at the cloud, and in particular, ensure that their data is not being abused or leaked, </a:t>
            </a:r>
          </a:p>
          <a:p>
            <a:pPr lvl="1"/>
            <a:r>
              <a:rPr lang="en-NZ" dirty="0"/>
              <a:t>or at least have an unalterable audit trail when it does happen. </a:t>
            </a:r>
            <a:endParaRPr lang="en-US" dirty="0"/>
          </a:p>
          <a:p>
            <a:r>
              <a:rPr lang="en-US" dirty="0"/>
              <a:t>Trusted Computing</a:t>
            </a:r>
          </a:p>
          <a:p>
            <a:pPr lvl="1"/>
            <a:r>
              <a:rPr lang="en-NZ" dirty="0"/>
              <a:t>a trusted monitor installed at the cloud server that can monitor or audit the operations of the cloud server </a:t>
            </a:r>
          </a:p>
          <a:p>
            <a:pPr lvl="1"/>
            <a:r>
              <a:rPr lang="en-NZ" dirty="0"/>
              <a:t>When the data owner receives this proof of compliance, it can verify that the correct monitor code is run, and that the cloud server has complied with access control policies. </a:t>
            </a:r>
            <a:endParaRPr lang="en-US" dirty="0"/>
          </a:p>
          <a:p>
            <a:endParaRPr lang="en-NZ" dirty="0"/>
          </a:p>
        </p:txBody>
      </p:sp>
    </p:spTree>
    <p:extLst>
      <p:ext uri="{BB962C8B-B14F-4D97-AF65-F5344CB8AC3E}">
        <p14:creationId xmlns:p14="http://schemas.microsoft.com/office/powerpoint/2010/main" val="2209788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Privacy-Enhanced Business Intelligence</a:t>
            </a:r>
            <a:endParaRPr lang="en-NZ" dirty="0"/>
          </a:p>
        </p:txBody>
      </p:sp>
      <p:sp>
        <p:nvSpPr>
          <p:cNvPr id="3" name="Content Placeholder 2"/>
          <p:cNvSpPr>
            <a:spLocks noGrp="1"/>
          </p:cNvSpPr>
          <p:nvPr>
            <p:ph idx="1"/>
          </p:nvPr>
        </p:nvSpPr>
        <p:spPr/>
        <p:txBody>
          <a:bodyPr>
            <a:normAutofit lnSpcReduction="10000"/>
          </a:bodyPr>
          <a:lstStyle/>
          <a:p>
            <a:r>
              <a:rPr lang="en-NZ" dirty="0"/>
              <a:t>Encryption of all cloud data </a:t>
            </a:r>
          </a:p>
          <a:p>
            <a:pPr lvl="1"/>
            <a:r>
              <a:rPr lang="en-NZ" dirty="0"/>
              <a:t>Searching and indexing the data </a:t>
            </a:r>
          </a:p>
          <a:p>
            <a:pPr lvl="1"/>
            <a:r>
              <a:rPr lang="en-NZ" dirty="0"/>
              <a:t>State-of-the-art cryptography</a:t>
            </a:r>
          </a:p>
          <a:p>
            <a:pPr lvl="1"/>
            <a:r>
              <a:rPr lang="en-NZ" dirty="0"/>
              <a:t>Versatile encryption </a:t>
            </a:r>
            <a:r>
              <a:rPr lang="en-NZ" dirty="0" err="1"/>
              <a:t>schemeson</a:t>
            </a:r>
            <a:endParaRPr lang="en-NZ" dirty="0"/>
          </a:p>
          <a:p>
            <a:pPr lvl="1"/>
            <a:r>
              <a:rPr lang="en-NZ" dirty="0"/>
              <a:t>homomorphic encryption </a:t>
            </a:r>
          </a:p>
          <a:p>
            <a:r>
              <a:rPr lang="en-NZ" dirty="0"/>
              <a:t>even encrypted data can enable anomaly detection that is valuable from a business intelligence standpoint</a:t>
            </a:r>
          </a:p>
          <a:p>
            <a:pPr lvl="1"/>
            <a:r>
              <a:rPr lang="en-NZ" dirty="0"/>
              <a:t>potentially enable better insider threat detection</a:t>
            </a:r>
          </a:p>
          <a:p>
            <a:r>
              <a:rPr lang="en-NZ" dirty="0"/>
              <a:t>Apart from ensuring privacy, applied cryptography may also offer tools to address other security problem</a:t>
            </a:r>
          </a:p>
          <a:p>
            <a:pPr lvl="1"/>
            <a:r>
              <a:rPr lang="en-NZ" dirty="0"/>
              <a:t> storage server can show a compact proof that it is correctly storing all of the client’s data. </a:t>
            </a:r>
          </a:p>
        </p:txBody>
      </p:sp>
    </p:spTree>
    <p:extLst>
      <p:ext uri="{BB962C8B-B14F-4D97-AF65-F5344CB8AC3E}">
        <p14:creationId xmlns:p14="http://schemas.microsoft.com/office/powerpoint/2010/main" val="65301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NZ" dirty="0"/>
          </a:p>
        </p:txBody>
      </p:sp>
      <p:sp>
        <p:nvSpPr>
          <p:cNvPr id="3" name="Content Placeholder 2"/>
          <p:cNvSpPr>
            <a:spLocks noGrp="1"/>
          </p:cNvSpPr>
          <p:nvPr>
            <p:ph idx="1"/>
          </p:nvPr>
        </p:nvSpPr>
        <p:spPr/>
        <p:txBody>
          <a:bodyPr/>
          <a:lstStyle/>
          <a:p>
            <a:r>
              <a:rPr lang="en-NZ" dirty="0"/>
              <a:t>“Cloud Computing is likely to have the same impact on software that foundries have had on the hardware industry.” </a:t>
            </a:r>
          </a:p>
          <a:p>
            <a:r>
              <a:rPr lang="en-NZ" dirty="0"/>
              <a:t>Cloud fears largely stem from the perceived loss of control of sensitive data</a:t>
            </a:r>
            <a:endParaRPr lang="en-US" dirty="0"/>
          </a:p>
          <a:p>
            <a:r>
              <a:rPr lang="en-NZ" dirty="0"/>
              <a:t> the new threats require new constructions to maintain and improve security</a:t>
            </a:r>
          </a:p>
          <a:p>
            <a:r>
              <a:rPr lang="en-NZ"/>
              <a:t>these are tools to control and understand privacy leaks, perform authentication, and guarantee availability in the face of cloud denial-of-service attacks </a:t>
            </a:r>
            <a:endParaRPr lang="en-US" dirty="0"/>
          </a:p>
        </p:txBody>
      </p:sp>
    </p:spTree>
    <p:extLst>
      <p:ext uri="{BB962C8B-B14F-4D97-AF65-F5344CB8AC3E}">
        <p14:creationId xmlns:p14="http://schemas.microsoft.com/office/powerpoint/2010/main" val="3348605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 and Answer</a:t>
            </a:r>
            <a:endParaRPr lang="en-NZ" dirty="0"/>
          </a:p>
        </p:txBody>
      </p:sp>
      <p:sp>
        <p:nvSpPr>
          <p:cNvPr id="3" name="Content Placeholder 2"/>
          <p:cNvSpPr>
            <a:spLocks noGrp="1"/>
          </p:cNvSpPr>
          <p:nvPr>
            <p:ph idx="1"/>
          </p:nvPr>
        </p:nvSpPr>
        <p:spPr/>
        <p:txBody>
          <a:bodyPr/>
          <a:lstStyle/>
          <a:p>
            <a:r>
              <a:rPr lang="en-NZ" dirty="0" smtClean="0"/>
              <a:t>Q: Why </a:t>
            </a:r>
            <a:r>
              <a:rPr lang="en-NZ" dirty="0"/>
              <a:t>does </a:t>
            </a:r>
            <a:r>
              <a:rPr lang="en-NZ" dirty="0" smtClean="0"/>
              <a:t> the </a:t>
            </a:r>
            <a:r>
              <a:rPr lang="en-NZ" dirty="0"/>
              <a:t>enterprise authentication and authorization framework </a:t>
            </a:r>
            <a:r>
              <a:rPr lang="en-NZ" dirty="0" smtClean="0"/>
              <a:t>not </a:t>
            </a:r>
            <a:r>
              <a:rPr lang="en-NZ" dirty="0"/>
              <a:t>naturally extend into the </a:t>
            </a:r>
            <a:r>
              <a:rPr lang="en-NZ" dirty="0" smtClean="0"/>
              <a:t>cloud?</a:t>
            </a:r>
          </a:p>
          <a:p>
            <a:r>
              <a:rPr lang="en-NZ" dirty="0" smtClean="0"/>
              <a:t>A: </a:t>
            </a:r>
          </a:p>
          <a:p>
            <a:pPr lvl="1"/>
            <a:r>
              <a:rPr lang="en-NZ" dirty="0" smtClean="0"/>
              <a:t>The cloud provider might not have implemented a framework that can extend the  enterprise </a:t>
            </a:r>
            <a:r>
              <a:rPr lang="en-NZ" dirty="0"/>
              <a:t>authentication and authorization </a:t>
            </a:r>
            <a:r>
              <a:rPr lang="en-NZ" dirty="0" smtClean="0"/>
              <a:t>framework such as crossover security groups. </a:t>
            </a:r>
          </a:p>
          <a:p>
            <a:pPr lvl="1"/>
            <a:r>
              <a:rPr lang="en-NZ" dirty="0" smtClean="0"/>
              <a:t>The client company might not be able to  melt its existing authentication </a:t>
            </a:r>
            <a:r>
              <a:rPr lang="en-NZ" dirty="0"/>
              <a:t>and authorization </a:t>
            </a:r>
            <a:r>
              <a:rPr lang="en-NZ" dirty="0" smtClean="0"/>
              <a:t>framework into cloud resources.</a:t>
            </a:r>
          </a:p>
          <a:p>
            <a:pPr lvl="1"/>
            <a:r>
              <a:rPr lang="en-NZ" dirty="0" smtClean="0"/>
              <a:t>It’s hard for the enterprise to merge cloud security data with its own security metrics and policies.</a:t>
            </a:r>
          </a:p>
          <a:p>
            <a:pPr marL="457200" lvl="1" indent="0">
              <a:buNone/>
            </a:pPr>
            <a:endParaRPr lang="en-NZ" dirty="0"/>
          </a:p>
        </p:txBody>
      </p:sp>
    </p:spTree>
    <p:extLst>
      <p:ext uri="{BB962C8B-B14F-4D97-AF65-F5344CB8AC3E}">
        <p14:creationId xmlns:p14="http://schemas.microsoft.com/office/powerpoint/2010/main" val="318814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475656" y="433404"/>
            <a:ext cx="6264695" cy="6060855"/>
          </a:xfrm>
          <a:prstGeom prst="rect">
            <a:avLst/>
          </a:prstGeom>
        </p:spPr>
      </p:pic>
    </p:spTree>
    <p:extLst>
      <p:ext uri="{BB962C8B-B14F-4D97-AF65-F5344CB8AC3E}">
        <p14:creationId xmlns:p14="http://schemas.microsoft.com/office/powerpoint/2010/main" val="41399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blog.tmcnet.com/voice-of-ip/images/Traditional_vs_cloud_based_deployme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5173"/>
            <a:ext cx="8773418" cy="658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Banks past and Now</a:t>
            </a:r>
            <a:endParaRPr lang="en-US" dirty="0"/>
          </a:p>
        </p:txBody>
      </p:sp>
      <p:pic>
        <p:nvPicPr>
          <p:cNvPr id="4" name="Content Placeholder 3"/>
          <p:cNvPicPr>
            <a:picLocks noGrp="1" noChangeAspect="1"/>
          </p:cNvPicPr>
          <p:nvPr>
            <p:ph idx="1"/>
          </p:nvPr>
        </p:nvPicPr>
        <p:blipFill>
          <a:blip r:embed="rId3"/>
          <a:stretch>
            <a:fillRect/>
          </a:stretch>
        </p:blipFill>
        <p:spPr>
          <a:xfrm>
            <a:off x="4572000" y="2062786"/>
            <a:ext cx="4010025" cy="3505200"/>
          </a:xfrm>
          <a:prstGeom prst="rect">
            <a:avLst/>
          </a:prstGeom>
        </p:spPr>
      </p:pic>
      <p:pic>
        <p:nvPicPr>
          <p:cNvPr id="5" name="Picture 4"/>
          <p:cNvPicPr>
            <a:picLocks noChangeAspect="1"/>
          </p:cNvPicPr>
          <p:nvPr/>
        </p:nvPicPr>
        <p:blipFill>
          <a:blip r:embed="rId4"/>
          <a:stretch>
            <a:fillRect/>
          </a:stretch>
        </p:blipFill>
        <p:spPr>
          <a:xfrm>
            <a:off x="179512" y="2062786"/>
            <a:ext cx="4219178" cy="3727814"/>
          </a:xfrm>
          <a:prstGeom prst="rect">
            <a:avLst/>
          </a:prstGeom>
        </p:spPr>
      </p:pic>
    </p:spTree>
    <p:extLst>
      <p:ext uri="{BB962C8B-B14F-4D97-AF65-F5344CB8AC3E}">
        <p14:creationId xmlns:p14="http://schemas.microsoft.com/office/powerpoint/2010/main" val="25390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6000" dirty="0"/>
              <a:t>Contents</a:t>
            </a:r>
            <a:endParaRPr lang="en-NZ" sz="6000" dirty="0"/>
          </a:p>
        </p:txBody>
      </p:sp>
      <p:sp>
        <p:nvSpPr>
          <p:cNvPr id="3" name="Content Placeholder 2"/>
          <p:cNvSpPr>
            <a:spLocks noGrp="1"/>
          </p:cNvSpPr>
          <p:nvPr>
            <p:ph idx="1"/>
          </p:nvPr>
        </p:nvSpPr>
        <p:spPr/>
        <p:txBody>
          <a:bodyPr>
            <a:normAutofit/>
          </a:bodyPr>
          <a:lstStyle/>
          <a:p>
            <a:r>
              <a:rPr lang="en-US" sz="3600" dirty="0"/>
              <a:t>Introduction</a:t>
            </a:r>
          </a:p>
          <a:p>
            <a:r>
              <a:rPr lang="en-US" sz="3600" dirty="0"/>
              <a:t>Motivation and Main idea</a:t>
            </a:r>
          </a:p>
          <a:p>
            <a:r>
              <a:rPr lang="en-US" sz="3600" dirty="0"/>
              <a:t>Fear of the Cloud</a:t>
            </a:r>
          </a:p>
          <a:p>
            <a:r>
              <a:rPr lang="en-US" sz="3600" dirty="0"/>
              <a:t>New Problems</a:t>
            </a:r>
          </a:p>
          <a:p>
            <a:r>
              <a:rPr lang="en-US" sz="3600" dirty="0"/>
              <a:t>New Directions</a:t>
            </a:r>
          </a:p>
          <a:p>
            <a:r>
              <a:rPr lang="en-US" sz="3600" dirty="0"/>
              <a:t>Conclusion</a:t>
            </a:r>
            <a:endParaRPr lang="en-NZ" sz="3600" dirty="0"/>
          </a:p>
        </p:txBody>
      </p:sp>
    </p:spTree>
    <p:extLst>
      <p:ext uri="{BB962C8B-B14F-4D97-AF65-F5344CB8AC3E}">
        <p14:creationId xmlns:p14="http://schemas.microsoft.com/office/powerpoint/2010/main" val="330491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dirty="0"/>
              <a:t>Introduction</a:t>
            </a:r>
            <a:endParaRPr lang="en-NZ" sz="4800" dirty="0"/>
          </a:p>
        </p:txBody>
      </p:sp>
      <p:sp>
        <p:nvSpPr>
          <p:cNvPr id="9" name="Content Placeholder 2"/>
          <p:cNvSpPr>
            <a:spLocks noGrp="1"/>
          </p:cNvSpPr>
          <p:nvPr>
            <p:ph idx="1"/>
          </p:nvPr>
        </p:nvSpPr>
        <p:spPr>
          <a:xfrm>
            <a:off x="457200" y="1600200"/>
            <a:ext cx="8229600" cy="4525963"/>
          </a:xfrm>
        </p:spPr>
        <p:txBody>
          <a:bodyPr>
            <a:normAutofit/>
          </a:bodyPr>
          <a:lstStyle/>
          <a:p>
            <a:pPr marL="0" indent="0">
              <a:buNone/>
            </a:pPr>
            <a:r>
              <a:rPr lang="en-US" sz="3200" dirty="0"/>
              <a:t>Benefits of Could computing</a:t>
            </a:r>
          </a:p>
          <a:p>
            <a:r>
              <a:rPr lang="en-NZ" sz="2800" dirty="0"/>
              <a:t>Flexibility</a:t>
            </a:r>
          </a:p>
          <a:p>
            <a:pPr marL="800100" lvl="2" indent="0">
              <a:buNone/>
            </a:pPr>
            <a:r>
              <a:rPr lang="en-US" sz="2800" dirty="0"/>
              <a:t>Scaling services, Customizing applications, Accessing from anywhere using various devices etc.</a:t>
            </a:r>
            <a:endParaRPr lang="en-NZ" sz="2000" dirty="0"/>
          </a:p>
          <a:p>
            <a:r>
              <a:rPr lang="en-NZ" sz="2800" dirty="0"/>
              <a:t>Efficiency</a:t>
            </a:r>
          </a:p>
          <a:p>
            <a:pPr marL="800100" lvl="2" indent="0">
              <a:buNone/>
            </a:pPr>
            <a:r>
              <a:rPr lang="en-US" sz="2800" dirty="0"/>
              <a:t>Quickly deployed, Easily upgraded, Lower costs of maintenance and infrastructure, etc.</a:t>
            </a:r>
            <a:endParaRPr lang="en-US" sz="2000" dirty="0"/>
          </a:p>
        </p:txBody>
      </p:sp>
    </p:spTree>
    <p:extLst>
      <p:ext uri="{BB962C8B-B14F-4D97-AF65-F5344CB8AC3E}">
        <p14:creationId xmlns:p14="http://schemas.microsoft.com/office/powerpoint/2010/main" val="305516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dirty="0"/>
              <a:t>Introduction</a:t>
            </a:r>
            <a:endParaRPr lang="en-NZ" sz="4800" dirty="0"/>
          </a:p>
        </p:txBody>
      </p:sp>
      <p:sp>
        <p:nvSpPr>
          <p:cNvPr id="9" name="Content Placeholder 2"/>
          <p:cNvSpPr>
            <a:spLocks noGrp="1"/>
          </p:cNvSpPr>
          <p:nvPr>
            <p:ph idx="1"/>
          </p:nvPr>
        </p:nvSpPr>
        <p:spPr>
          <a:xfrm>
            <a:off x="457200" y="1600200"/>
            <a:ext cx="8229600" cy="4525963"/>
          </a:xfrm>
        </p:spPr>
        <p:txBody>
          <a:bodyPr>
            <a:normAutofit fontScale="92500" lnSpcReduction="20000"/>
          </a:bodyPr>
          <a:lstStyle/>
          <a:p>
            <a:pPr marL="0" indent="0">
              <a:buNone/>
            </a:pPr>
            <a:r>
              <a:rPr lang="en-US" sz="3500" dirty="0"/>
              <a:t>Situation(2009)</a:t>
            </a:r>
            <a:endParaRPr lang="en-NZ" sz="2800" dirty="0"/>
          </a:p>
          <a:p>
            <a:r>
              <a:rPr lang="en-NZ" sz="2800" dirty="0"/>
              <a:t>Some companies operates almost entirely in the cloud</a:t>
            </a:r>
            <a:r>
              <a:rPr lang="en-US" sz="2800" dirty="0"/>
              <a:t>. </a:t>
            </a:r>
          </a:p>
          <a:p>
            <a:pPr marL="400050" lvl="1" indent="0">
              <a:buNone/>
            </a:pPr>
            <a:r>
              <a:rPr lang="en-US" sz="2800" dirty="0"/>
              <a:t>E.g. </a:t>
            </a:r>
            <a:r>
              <a:rPr lang="en-NZ" sz="2800" dirty="0"/>
              <a:t>Salesforce.com – the 14 largest company</a:t>
            </a:r>
            <a:endParaRPr lang="en-US" sz="2000" dirty="0"/>
          </a:p>
          <a:p>
            <a:r>
              <a:rPr lang="en-US" sz="2800" dirty="0"/>
              <a:t>The top five software companies all have major cloud offerings.</a:t>
            </a:r>
          </a:p>
          <a:p>
            <a:pPr marL="0" indent="0">
              <a:buNone/>
            </a:pPr>
            <a:r>
              <a:rPr lang="en-US" sz="2800" dirty="0"/>
              <a:t>However,</a:t>
            </a:r>
          </a:p>
          <a:p>
            <a:r>
              <a:rPr lang="en-US" sz="2800" dirty="0"/>
              <a:t>Many </a:t>
            </a:r>
            <a:r>
              <a:rPr lang="en-NZ" sz="2800" dirty="0"/>
              <a:t>potential cloud users have yet to join the cloud.</a:t>
            </a:r>
          </a:p>
          <a:p>
            <a:r>
              <a:rPr lang="en-NZ" sz="2800" dirty="0"/>
              <a:t>Major cloud users are for the most part </a:t>
            </a:r>
            <a:r>
              <a:rPr lang="en-NZ" sz="2800" b="1" dirty="0"/>
              <a:t>testing the waters</a:t>
            </a:r>
            <a:r>
              <a:rPr lang="en-NZ" sz="2800" dirty="0"/>
              <a:t> </a:t>
            </a:r>
            <a:r>
              <a:rPr lang="en-NZ" sz="2800" b="1" dirty="0"/>
              <a:t>with smaller project</a:t>
            </a:r>
            <a:r>
              <a:rPr lang="en-NZ" sz="2800" dirty="0"/>
              <a:t> and putting only their </a:t>
            </a:r>
            <a:r>
              <a:rPr lang="en-NZ" sz="2800" b="1" dirty="0"/>
              <a:t>less sensitive data</a:t>
            </a:r>
            <a:r>
              <a:rPr lang="en-NZ" sz="2800" dirty="0"/>
              <a:t> in the cloud.</a:t>
            </a:r>
            <a:endParaRPr lang="en-US" sz="2800" dirty="0"/>
          </a:p>
        </p:txBody>
      </p:sp>
    </p:spTree>
    <p:extLst>
      <p:ext uri="{BB962C8B-B14F-4D97-AF65-F5344CB8AC3E}">
        <p14:creationId xmlns:p14="http://schemas.microsoft.com/office/powerpoint/2010/main" val="1817362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48895</TotalTime>
  <Words>4395</Words>
  <Application>Microsoft Office PowerPoint</Application>
  <PresentationFormat>全屏显示(4:3)</PresentationFormat>
  <Paragraphs>420</Paragraphs>
  <Slides>38</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ＭＳ Ｐゴシック</vt:lpstr>
      <vt:lpstr>Arial</vt:lpstr>
      <vt:lpstr>Century Gothic</vt:lpstr>
      <vt:lpstr>Courier New</vt:lpstr>
      <vt:lpstr>Palatino Linotype</vt:lpstr>
      <vt:lpstr>Wingdings</vt:lpstr>
      <vt:lpstr>Executive</vt:lpstr>
      <vt:lpstr>Controlling Data  in the Clouds Outsourcing Computation  without Outsourcing Control</vt:lpstr>
      <vt:lpstr>PowerPoint 演示文稿</vt:lpstr>
      <vt:lpstr>PowerPoint 演示文稿</vt:lpstr>
      <vt:lpstr>PowerPoint 演示文稿</vt:lpstr>
      <vt:lpstr>PowerPoint 演示文稿</vt:lpstr>
      <vt:lpstr>Banks past and Now</vt:lpstr>
      <vt:lpstr>Contents</vt:lpstr>
      <vt:lpstr>Introduction</vt:lpstr>
      <vt:lpstr>Introduction</vt:lpstr>
      <vt:lpstr>Introduction</vt:lpstr>
      <vt:lpstr>Motivation and Main idea</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Fear of the cloud</vt:lpstr>
      <vt:lpstr>3. NEW PROBLEMS Cheap data and data analysis  Cost-effective defense of availability Increased authentication demands  Mash-up authorization 4. NEW DIRECTIONS Information-centric security High-Assurance Remote Server Attestation  Privacy-Enhanced Business Intelligence  5. CONCLUSION  </vt:lpstr>
      <vt:lpstr>Cheap data and data analysis</vt:lpstr>
      <vt:lpstr>Cost-effective defense of availability</vt:lpstr>
      <vt:lpstr>Increased authentication demands</vt:lpstr>
      <vt:lpstr>Mash-up authorization</vt:lpstr>
      <vt:lpstr>Information-centric security</vt:lpstr>
      <vt:lpstr>High-Assurance Remote Server Attestation</vt:lpstr>
      <vt:lpstr>Privacy-Enhanced Business Intelligence</vt:lpstr>
      <vt:lpstr>CONCLUSION</vt:lpstr>
      <vt:lpstr>Question and Answer</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admin</cp:lastModifiedBy>
  <cp:revision>436</cp:revision>
  <dcterms:created xsi:type="dcterms:W3CDTF">2014-08-18T03:27:50Z</dcterms:created>
  <dcterms:modified xsi:type="dcterms:W3CDTF">2017-10-09T07:46:53Z</dcterms:modified>
</cp:coreProperties>
</file>