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4"/>
  </p:notesMasterIdLst>
  <p:sldIdLst>
    <p:sldId id="256" r:id="rId2"/>
    <p:sldId id="261" r:id="rId3"/>
    <p:sldId id="367" r:id="rId4"/>
    <p:sldId id="369" r:id="rId5"/>
    <p:sldId id="368" r:id="rId6"/>
    <p:sldId id="370" r:id="rId7"/>
    <p:sldId id="371" r:id="rId8"/>
    <p:sldId id="383" r:id="rId9"/>
    <p:sldId id="389" r:id="rId10"/>
    <p:sldId id="390" r:id="rId11"/>
    <p:sldId id="391" r:id="rId12"/>
    <p:sldId id="384" r:id="rId13"/>
    <p:sldId id="404" r:id="rId14"/>
    <p:sldId id="392" r:id="rId15"/>
    <p:sldId id="393" r:id="rId16"/>
    <p:sldId id="394" r:id="rId17"/>
    <p:sldId id="395" r:id="rId18"/>
    <p:sldId id="396" r:id="rId19"/>
    <p:sldId id="397" r:id="rId20"/>
    <p:sldId id="407" r:id="rId21"/>
    <p:sldId id="408" r:id="rId22"/>
    <p:sldId id="380" r:id="rId23"/>
    <p:sldId id="382" r:id="rId24"/>
    <p:sldId id="405" r:id="rId25"/>
    <p:sldId id="406" r:id="rId26"/>
    <p:sldId id="400" r:id="rId27"/>
    <p:sldId id="401" r:id="rId28"/>
    <p:sldId id="402" r:id="rId29"/>
    <p:sldId id="403" r:id="rId30"/>
    <p:sldId id="386" r:id="rId31"/>
    <p:sldId id="372" r:id="rId32"/>
    <p:sldId id="3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FF99"/>
    <a:srgbClr val="007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1" autoAdjust="0"/>
    <p:restoredTop sz="94707" autoAdjust="0"/>
  </p:normalViewPr>
  <p:slideViewPr>
    <p:cSldViewPr>
      <p:cViewPr varScale="1">
        <p:scale>
          <a:sx n="110" d="100"/>
          <a:sy n="110" d="100"/>
        </p:scale>
        <p:origin x="156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D659C-AAE7-413F-94BD-A210B25D83DF}" type="datetimeFigureOut">
              <a:rPr lang="en-US" smtClean="0"/>
              <a:t>12/11/2017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0D8716-DB88-408B-8A01-AC7035DF5D7D}" type="slidenum">
              <a:rPr lang="en-US" smtClean="0"/>
              <a:t>‹#›</a:t>
            </a:fld>
            <a:endParaRPr lang="en-US"/>
          </a:p>
        </p:txBody>
      </p:sp>
    </p:spTree>
    <p:extLst>
      <p:ext uri="{BB962C8B-B14F-4D97-AF65-F5344CB8AC3E}">
        <p14:creationId xmlns:p14="http://schemas.microsoft.com/office/powerpoint/2010/main" val="392869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r>
              <a:rPr lang="en-US" smtClean="0"/>
              <a:t>©2017 Dr. Ertunga C. Ozelkan</a:t>
            </a:r>
            <a:endParaRPr lang="en-US" dirty="0"/>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2165278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r>
              <a:rPr lang="en-US" smtClean="0"/>
              <a:t>©2017 Dr. Ertunga C. Ozelkan</a:t>
            </a:r>
            <a:endParaRPr lang="en-US" dirty="0"/>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24917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r>
              <a:rPr lang="en-US" smtClean="0"/>
              <a:t>©2017 Dr. Ertunga C. Ozelkan</a:t>
            </a:r>
            <a:endParaRPr lang="en-US" dirty="0"/>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24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r>
              <a:rPr lang="en-US" smtClean="0"/>
              <a:t>©2017 Dr. Ertunga C. Ozelkan</a:t>
            </a:r>
            <a:endParaRPr lang="en-US" dirty="0"/>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3425653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r>
              <a:rPr lang="en-US" smtClean="0"/>
              <a:t>©2017 Dr. Ertunga C. Ozelkan</a:t>
            </a:r>
            <a:endParaRPr lang="en-US" dirty="0"/>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3377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r>
              <a:rPr lang="en-US" smtClean="0"/>
              <a:t>©2017 Dr. Ertunga C. Ozelkan</a:t>
            </a:r>
            <a:endParaRPr lang="en-US" dirty="0"/>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973490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82788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224198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r>
              <a:rPr lang="en-US" smtClean="0"/>
              <a:t>©2017 Dr. Ertunga C. Ozelkan</a:t>
            </a:r>
            <a:endParaRPr lang="en-US" dirty="0"/>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192190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5" name="Footer Placeholder 4"/>
          <p:cNvSpPr>
            <a:spLocks noGrp="1"/>
          </p:cNvSpPr>
          <p:nvPr>
            <p:ph type="ftr" sz="quarter" idx="11"/>
          </p:nvPr>
        </p:nvSpPr>
        <p:spPr/>
        <p:txBody>
          <a:bodyPr/>
          <a:lstStyle/>
          <a:p>
            <a:r>
              <a:rPr lang="en-US" smtClean="0"/>
              <a:t>©2017 Dr. Ertunga C. Ozelkan</a:t>
            </a:r>
            <a:endParaRPr lang="en-US" dirty="0"/>
          </a:p>
        </p:txBody>
      </p:sp>
      <p:sp>
        <p:nvSpPr>
          <p:cNvPr id="6" name="Slide Number Placeholder 5"/>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119333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383434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338445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4" name="Footer Placeholder 3"/>
          <p:cNvSpPr>
            <a:spLocks noGrp="1"/>
          </p:cNvSpPr>
          <p:nvPr>
            <p:ph type="ftr" sz="quarter" idx="11"/>
          </p:nvPr>
        </p:nvSpPr>
        <p:spPr/>
        <p:txBody>
          <a:bodyPr/>
          <a:lstStyle/>
          <a:p>
            <a:r>
              <a:rPr lang="en-US" smtClean="0"/>
              <a:t>©2016 Dr. Ertunga C. Ozelkan</a:t>
            </a:r>
            <a:endParaRPr lang="en-US" dirty="0"/>
          </a:p>
        </p:txBody>
      </p:sp>
      <p:sp>
        <p:nvSpPr>
          <p:cNvPr id="5" name="Slide Number Placeholder 4"/>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35490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3" name="Footer Placeholder 2"/>
          <p:cNvSpPr>
            <a:spLocks noGrp="1"/>
          </p:cNvSpPr>
          <p:nvPr>
            <p:ph type="ftr" sz="quarter" idx="11"/>
          </p:nvPr>
        </p:nvSpPr>
        <p:spPr/>
        <p:txBody>
          <a:bodyPr/>
          <a:lstStyle/>
          <a:p>
            <a:r>
              <a:rPr lang="en-US" smtClean="0"/>
              <a:t>©2016 Dr. Ertunga C. Ozelkan</a:t>
            </a:r>
            <a:endParaRPr lang="en-US" dirty="0"/>
          </a:p>
        </p:txBody>
      </p:sp>
      <p:sp>
        <p:nvSpPr>
          <p:cNvPr id="4" name="Slide Number Placeholder 3"/>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248190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72896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D9473-D84C-4C85-AAC7-A1DE001E805F}" type="datetimeFigureOut">
              <a:rPr lang="en-US" smtClean="0"/>
              <a:pPr/>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61FFE-91C5-4036-890C-5B3C033F3EFA}" type="slidenum">
              <a:rPr lang="en-US" smtClean="0"/>
              <a:pPr/>
              <a:t>‹#›</a:t>
            </a:fld>
            <a:endParaRPr lang="en-US"/>
          </a:p>
        </p:txBody>
      </p:sp>
    </p:spTree>
    <p:extLst>
      <p:ext uri="{BB962C8B-B14F-4D97-AF65-F5344CB8AC3E}">
        <p14:creationId xmlns:p14="http://schemas.microsoft.com/office/powerpoint/2010/main" val="102080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9D9473-D84C-4C85-AAC7-A1DE001E805F}" type="datetimeFigureOut">
              <a:rPr lang="en-US" smtClean="0"/>
              <a:pPr/>
              <a:t>12/11/2017</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©2017 Dr. </a:t>
            </a:r>
            <a:r>
              <a:rPr lang="en-US" dirty="0" err="1" smtClean="0"/>
              <a:t>Ertunga</a:t>
            </a:r>
            <a:r>
              <a:rPr lang="en-US" dirty="0" smtClean="0"/>
              <a:t> C. </a:t>
            </a:r>
            <a:r>
              <a:rPr lang="en-US" dirty="0" err="1" smtClean="0"/>
              <a:t>Ozelkan</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4661FFE-91C5-4036-890C-5B3C033F3EFA}" type="slidenum">
              <a:rPr lang="en-US" smtClean="0"/>
              <a:pPr/>
              <a:t>‹#›</a:t>
            </a:fld>
            <a:endParaRPr lang="en-US"/>
          </a:p>
        </p:txBody>
      </p:sp>
    </p:spTree>
    <p:extLst>
      <p:ext uri="{BB962C8B-B14F-4D97-AF65-F5344CB8AC3E}">
        <p14:creationId xmlns:p14="http://schemas.microsoft.com/office/powerpoint/2010/main" val="19363490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6400800" cy="3429000"/>
          </a:xfrm>
        </p:spPr>
        <p:txBody>
          <a:bodyPr>
            <a:normAutofit fontScale="92500" lnSpcReduction="20000"/>
          </a:bodyPr>
          <a:lstStyle/>
          <a:p>
            <a:r>
              <a:rPr lang="en-US" b="1" dirty="0"/>
              <a:t>Systems Engineering and Engineering Management Department</a:t>
            </a:r>
            <a:endParaRPr lang="en-US" dirty="0"/>
          </a:p>
          <a:p>
            <a:r>
              <a:rPr lang="en-US" b="1" dirty="0"/>
              <a:t>EMGT 6952 Engineering Optimization</a:t>
            </a:r>
            <a:endParaRPr lang="en-US" dirty="0"/>
          </a:p>
          <a:p>
            <a:r>
              <a:rPr lang="en-US" dirty="0"/>
              <a:t/>
            </a:r>
            <a:br>
              <a:rPr lang="en-US" dirty="0"/>
            </a:br>
            <a:r>
              <a:rPr lang="en-US" dirty="0"/>
              <a:t>Project Members: </a:t>
            </a:r>
          </a:p>
          <a:p>
            <a:r>
              <a:rPr lang="en-US" dirty="0"/>
              <a:t>Dishant Banga </a:t>
            </a:r>
          </a:p>
          <a:p>
            <a:r>
              <a:rPr lang="en-US" dirty="0" err="1" smtClean="0"/>
              <a:t>Rojan</a:t>
            </a:r>
            <a:r>
              <a:rPr lang="en-US" dirty="0" smtClean="0"/>
              <a:t> </a:t>
            </a:r>
            <a:r>
              <a:rPr lang="en-US" dirty="0"/>
              <a:t>Bhattarai</a:t>
            </a:r>
          </a:p>
          <a:p>
            <a:r>
              <a:rPr lang="en-US" dirty="0"/>
              <a:t>Joseph Carson </a:t>
            </a:r>
          </a:p>
          <a:p>
            <a:endParaRPr lang="en-US" dirty="0"/>
          </a:p>
          <a:p>
            <a:endParaRPr lang="en-US" dirty="0"/>
          </a:p>
          <a:p>
            <a:r>
              <a:rPr lang="en-US" dirty="0"/>
              <a:t>Date: December 11, 2017 </a:t>
            </a:r>
          </a:p>
        </p:txBody>
      </p:sp>
      <p:pic>
        <p:nvPicPr>
          <p:cNvPr id="1026" name="Picture 2" descr="https://lh5.googleusercontent.com/BIA6JlNask-7DbyktgkqmnCZv5WPcIx3uAukVZxS458N2uBDqvC1EAwKufB-HFGTU5nUJpFDXnQvKoITGugU_c-vNgZpuJH3CpdVz1TqPQmGlqJXhJJPl3BzVaun1r3SCyxFob-K">
            <a:extLst>
              <a:ext uri="{FF2B5EF4-FFF2-40B4-BE49-F238E27FC236}">
                <a16:creationId xmlns="" xmlns:a16="http://schemas.microsoft.com/office/drawing/2014/main" id="{5CB2420E-975E-40D0-948D-A785945E7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533400"/>
            <a:ext cx="5943600" cy="1466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WHEN CUSTOMER PREFERENCE IS NOT CONSIDERED</a:t>
            </a:r>
            <a:endParaRPr lang="en-US" u="sng" dirty="0" smtClean="0"/>
          </a:p>
          <a:p>
            <a:r>
              <a:rPr lang="en-US" dirty="0" smtClean="0"/>
              <a:t>equality </a:t>
            </a:r>
            <a:r>
              <a:rPr lang="en-US" dirty="0"/>
              <a:t>Constraints	</a:t>
            </a:r>
            <a:r>
              <a:rPr lang="en-US" dirty="0" smtClean="0"/>
              <a:t> </a:t>
            </a:r>
          </a:p>
          <a:p>
            <a:pPr marL="342900" indent="-342900">
              <a:buFont typeface="Arial" panose="020B0604020202020204" pitchFamily="34" charset="0"/>
              <a:buChar char="•"/>
            </a:pPr>
            <a:r>
              <a:rPr lang="en-US" dirty="0"/>
              <a:t>Warehouse input output </a:t>
            </a:r>
            <a:r>
              <a:rPr lang="en-US" dirty="0" smtClean="0"/>
              <a:t>balance</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Consumer </a:t>
            </a:r>
            <a:r>
              <a:rPr lang="en-US" dirty="0" smtClean="0"/>
              <a:t>Demand</a:t>
            </a:r>
          </a:p>
          <a:p>
            <a:endParaRPr lang="en-US" dirty="0" smtClean="0"/>
          </a:p>
        </p:txBody>
      </p:sp>
      <p:pic>
        <p:nvPicPr>
          <p:cNvPr id="4" name="Picture 3"/>
          <p:cNvPicPr>
            <a:picLocks noChangeAspect="1"/>
          </p:cNvPicPr>
          <p:nvPr/>
        </p:nvPicPr>
        <p:blipFill>
          <a:blip r:embed="rId2"/>
          <a:stretch>
            <a:fillRect/>
          </a:stretch>
        </p:blipFill>
        <p:spPr>
          <a:xfrm>
            <a:off x="1295400" y="4480288"/>
            <a:ext cx="3981450" cy="1552575"/>
          </a:xfrm>
          <a:prstGeom prst="rect">
            <a:avLst/>
          </a:prstGeom>
        </p:spPr>
      </p:pic>
      <p:pic>
        <p:nvPicPr>
          <p:cNvPr id="5" name="Picture 4"/>
          <p:cNvPicPr>
            <a:picLocks noChangeAspect="1"/>
          </p:cNvPicPr>
          <p:nvPr/>
        </p:nvPicPr>
        <p:blipFill>
          <a:blip r:embed="rId3"/>
          <a:stretch>
            <a:fillRect/>
          </a:stretch>
        </p:blipFill>
        <p:spPr>
          <a:xfrm>
            <a:off x="1295400" y="2895600"/>
            <a:ext cx="5400675" cy="1228725"/>
          </a:xfrm>
          <a:prstGeom prst="rect">
            <a:avLst/>
          </a:prstGeom>
        </p:spPr>
      </p:pic>
      <p:pic>
        <p:nvPicPr>
          <p:cNvPr id="6" name="Picture 5"/>
          <p:cNvPicPr>
            <a:picLocks noChangeAspect="1"/>
          </p:cNvPicPr>
          <p:nvPr/>
        </p:nvPicPr>
        <p:blipFill>
          <a:blip r:embed="rId4"/>
          <a:stretch>
            <a:fillRect/>
          </a:stretch>
        </p:blipFill>
        <p:spPr>
          <a:xfrm>
            <a:off x="1332411" y="6032863"/>
            <a:ext cx="3686175" cy="428625"/>
          </a:xfrm>
          <a:prstGeom prst="rect">
            <a:avLst/>
          </a:prstGeom>
        </p:spPr>
      </p:pic>
    </p:spTree>
    <p:extLst>
      <p:ext uri="{BB962C8B-B14F-4D97-AF65-F5344CB8AC3E}">
        <p14:creationId xmlns:p14="http://schemas.microsoft.com/office/powerpoint/2010/main" val="508010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WHEN CUSTOMER PREFERENCE IS NOT CONSIDERED</a:t>
            </a:r>
            <a:endParaRPr lang="en-US" u="sng" dirty="0" smtClean="0"/>
          </a:p>
          <a:p>
            <a:endParaRPr lang="en-US" dirty="0" smtClean="0"/>
          </a:p>
          <a:p>
            <a:r>
              <a:rPr lang="en-US" dirty="0" smtClean="0"/>
              <a:t>Non-negativity </a:t>
            </a:r>
            <a:r>
              <a:rPr lang="en-US" dirty="0"/>
              <a:t>constraints	</a:t>
            </a:r>
            <a:r>
              <a:rPr lang="en-US" dirty="0" smtClean="0"/>
              <a:t> </a:t>
            </a:r>
          </a:p>
        </p:txBody>
      </p:sp>
      <p:pic>
        <p:nvPicPr>
          <p:cNvPr id="6" name="Picture 5"/>
          <p:cNvPicPr>
            <a:picLocks noChangeAspect="1"/>
          </p:cNvPicPr>
          <p:nvPr/>
        </p:nvPicPr>
        <p:blipFill>
          <a:blip r:embed="rId2"/>
          <a:stretch>
            <a:fillRect/>
          </a:stretch>
        </p:blipFill>
        <p:spPr>
          <a:xfrm>
            <a:off x="1600200" y="2895600"/>
            <a:ext cx="4049486" cy="533400"/>
          </a:xfrm>
          <a:prstGeom prst="rect">
            <a:avLst/>
          </a:prstGeom>
        </p:spPr>
      </p:pic>
    </p:spTree>
    <p:extLst>
      <p:ext uri="{BB962C8B-B14F-4D97-AF65-F5344CB8AC3E}">
        <p14:creationId xmlns:p14="http://schemas.microsoft.com/office/powerpoint/2010/main" val="3993707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B73E2-B353-4B2E-B7AF-D9D750E776F6}"/>
              </a:ext>
            </a:extLst>
          </p:cNvPr>
          <p:cNvSpPr>
            <a:spLocks noGrp="1"/>
          </p:cNvSpPr>
          <p:nvPr>
            <p:ph type="title"/>
          </p:nvPr>
        </p:nvSpPr>
        <p:spPr>
          <a:xfrm>
            <a:off x="1044543" y="-609600"/>
            <a:ext cx="6620967" cy="1915647"/>
          </a:xfrm>
        </p:spPr>
        <p:txBody>
          <a:bodyPr/>
          <a:lstStyle/>
          <a:p>
            <a:r>
              <a:rPr lang="en-US" dirty="0"/>
              <a:t>	</a:t>
            </a:r>
            <a:r>
              <a:rPr lang="en-US" dirty="0" smtClean="0"/>
              <a:t>		Solution</a:t>
            </a:r>
            <a:endParaRPr lang="en-US" dirty="0"/>
          </a:p>
        </p:txBody>
      </p:sp>
      <p:sp>
        <p:nvSpPr>
          <p:cNvPr id="3" name="Text Placeholder 2">
            <a:extLst>
              <a:ext uri="{FF2B5EF4-FFF2-40B4-BE49-F238E27FC236}">
                <a16:creationId xmlns="" xmlns:a16="http://schemas.microsoft.com/office/drawing/2014/main" id="{EEDD829D-FE4B-46BF-8D21-C69A8B180E0F}"/>
              </a:ext>
            </a:extLst>
          </p:cNvPr>
          <p:cNvSpPr>
            <a:spLocks noGrp="1"/>
          </p:cNvSpPr>
          <p:nvPr>
            <p:ph type="body" idx="1"/>
          </p:nvPr>
        </p:nvSpPr>
        <p:spPr>
          <a:xfrm>
            <a:off x="1018416" y="4953000"/>
            <a:ext cx="6620968" cy="533400"/>
          </a:xfrm>
        </p:spPr>
        <p:txBody>
          <a:bodyPr>
            <a:normAutofit fontScale="85000" lnSpcReduction="20000"/>
          </a:bodyPr>
          <a:lstStyle/>
          <a:p>
            <a:r>
              <a:rPr lang="en-US" dirty="0" smtClean="0"/>
              <a:t>Distribution </a:t>
            </a:r>
            <a:r>
              <a:rPr lang="en-US" dirty="0"/>
              <a:t>Pattern </a:t>
            </a:r>
            <a:r>
              <a:rPr lang="en-US" dirty="0" smtClean="0"/>
              <a:t>(</a:t>
            </a:r>
            <a:r>
              <a:rPr lang="en-US" dirty="0"/>
              <a:t>when consumer preference not </a:t>
            </a:r>
            <a:r>
              <a:rPr lang="en-US" dirty="0" smtClean="0"/>
              <a:t>considered)And</a:t>
            </a:r>
            <a:r>
              <a:rPr lang="en-US" dirty="0"/>
              <a:t>, the minimum cost is $31,700,000.</a:t>
            </a:r>
          </a:p>
          <a:p>
            <a:endParaRPr lang="en-US" dirty="0"/>
          </a:p>
        </p:txBody>
      </p:sp>
      <p:pic>
        <p:nvPicPr>
          <p:cNvPr id="7" name="Picture 6"/>
          <p:cNvPicPr>
            <a:picLocks noChangeAspect="1"/>
          </p:cNvPicPr>
          <p:nvPr/>
        </p:nvPicPr>
        <p:blipFill>
          <a:blip r:embed="rId2"/>
          <a:stretch>
            <a:fillRect/>
          </a:stretch>
        </p:blipFill>
        <p:spPr>
          <a:xfrm>
            <a:off x="2133600" y="1447800"/>
            <a:ext cx="2762250" cy="3286125"/>
          </a:xfrm>
          <a:prstGeom prst="rect">
            <a:avLst/>
          </a:prstGeom>
        </p:spPr>
      </p:pic>
      <p:pic>
        <p:nvPicPr>
          <p:cNvPr id="4" name="Picture 3"/>
          <p:cNvPicPr>
            <a:picLocks noChangeAspect="1"/>
          </p:cNvPicPr>
          <p:nvPr/>
        </p:nvPicPr>
        <p:blipFill>
          <a:blip r:embed="rId3"/>
          <a:stretch>
            <a:fillRect/>
          </a:stretch>
        </p:blipFill>
        <p:spPr>
          <a:xfrm>
            <a:off x="1040189" y="5486401"/>
            <a:ext cx="5284411" cy="400886"/>
          </a:xfrm>
          <a:prstGeom prst="rect">
            <a:avLst/>
          </a:prstGeom>
        </p:spPr>
      </p:pic>
    </p:spTree>
    <p:extLst>
      <p:ext uri="{BB962C8B-B14F-4D97-AF65-F5344CB8AC3E}">
        <p14:creationId xmlns:p14="http://schemas.microsoft.com/office/powerpoint/2010/main" val="1041457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1"/>
            <a:ext cx="6347715" cy="762000"/>
          </a:xfrm>
        </p:spPr>
        <p:txBody>
          <a:bodyPr>
            <a:normAutofit fontScale="90000"/>
          </a:bodyPr>
          <a:lstStyle/>
          <a:p>
            <a:r>
              <a:rPr lang="en-US" dirty="0"/>
              <a:t>Modeling Strategy Problem 1</a:t>
            </a:r>
          </a:p>
        </p:txBody>
      </p:sp>
      <p:sp>
        <p:nvSpPr>
          <p:cNvPr id="3" name="Text Placeholder 2"/>
          <p:cNvSpPr>
            <a:spLocks noGrp="1"/>
          </p:cNvSpPr>
          <p:nvPr>
            <p:ph type="body" idx="1"/>
          </p:nvPr>
        </p:nvSpPr>
        <p:spPr>
          <a:xfrm>
            <a:off x="838200" y="1447800"/>
            <a:ext cx="6347715" cy="3886200"/>
          </a:xfrm>
        </p:spPr>
        <p:txBody>
          <a:bodyPr>
            <a:normAutofit/>
          </a:bodyPr>
          <a:lstStyle/>
          <a:p>
            <a:pPr marL="342900" indent="-342900">
              <a:buFont typeface="Arial" panose="020B0604020202020204" pitchFamily="34" charset="0"/>
              <a:buChar char="•"/>
            </a:pPr>
            <a:r>
              <a:rPr lang="en-US" dirty="0"/>
              <a:t>It was observed that not all the customer preference regarding suppliers was met (in the initial solution</a:t>
            </a:r>
            <a:r>
              <a:rPr lang="en-US" dirty="0" smtClean="0"/>
              <a:t>),the </a:t>
            </a:r>
            <a:r>
              <a:rPr lang="en-US" dirty="0"/>
              <a:t>extra cost incurred to meet the preference requirement is $ 9,000,000.</a:t>
            </a:r>
            <a:endParaRPr lang="en-US" dirty="0" smtClean="0"/>
          </a:p>
          <a:p>
            <a:endParaRPr lang="en-US" dirty="0"/>
          </a:p>
          <a:p>
            <a:pPr marL="342900" indent="-342900">
              <a:buFont typeface="Arial" panose="020B0604020202020204" pitchFamily="34" charset="0"/>
              <a:buChar char="•"/>
            </a:pPr>
            <a:r>
              <a:rPr lang="en-US" dirty="0" smtClean="0"/>
              <a:t>it </a:t>
            </a:r>
            <a:r>
              <a:rPr lang="en-US" dirty="0"/>
              <a:t>is </a:t>
            </a:r>
            <a:r>
              <a:rPr lang="en-US" dirty="0" smtClean="0"/>
              <a:t>impossible to </a:t>
            </a:r>
            <a:r>
              <a:rPr lang="en-US" dirty="0"/>
              <a:t>met the demand of customer C5 from its preferred location of Greenville as C5 demands 60,000 </a:t>
            </a:r>
            <a:r>
              <a:rPr lang="en-US" dirty="0" smtClean="0"/>
              <a:t>items but </a:t>
            </a:r>
            <a:r>
              <a:rPr lang="en-US" dirty="0"/>
              <a:t>Greenville only has a throughput capacity of 50,000.</a:t>
            </a:r>
          </a:p>
        </p:txBody>
      </p:sp>
    </p:spTree>
    <p:extLst>
      <p:ext uri="{BB962C8B-B14F-4D97-AF65-F5344CB8AC3E}">
        <p14:creationId xmlns:p14="http://schemas.microsoft.com/office/powerpoint/2010/main" val="9818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6E59A3-0792-4312-B12E-13AFBFC99BBD}"/>
              </a:ext>
            </a:extLst>
          </p:cNvPr>
          <p:cNvSpPr>
            <a:spLocks noGrp="1"/>
          </p:cNvSpPr>
          <p:nvPr>
            <p:ph type="title"/>
          </p:nvPr>
        </p:nvSpPr>
        <p:spPr>
          <a:xfrm>
            <a:off x="609600" y="-328458"/>
            <a:ext cx="7425283" cy="1915647"/>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E90DF3E3-D8A3-45AD-B2CD-7A04DB5D6B81}"/>
              </a:ext>
            </a:extLst>
          </p:cNvPr>
          <p:cNvSpPr>
            <a:spLocks noGrp="1"/>
          </p:cNvSpPr>
          <p:nvPr>
            <p:ph type="body" idx="1"/>
          </p:nvPr>
        </p:nvSpPr>
        <p:spPr>
          <a:xfrm>
            <a:off x="609600" y="1587189"/>
            <a:ext cx="7315200" cy="775011"/>
          </a:xfrm>
        </p:spPr>
        <p:txBody>
          <a:bodyPr>
            <a:normAutofit fontScale="25000" lnSpcReduction="20000"/>
          </a:bodyPr>
          <a:lstStyle/>
          <a:p>
            <a:r>
              <a:rPr lang="en-US" sz="8000" i="1" u="sng" dirty="0"/>
              <a:t>WHEN CUSTOMER PREFERENCE </a:t>
            </a:r>
            <a:r>
              <a:rPr lang="en-US" sz="8000" i="1" u="sng" dirty="0" smtClean="0"/>
              <a:t>IS </a:t>
            </a:r>
            <a:r>
              <a:rPr lang="en-US" sz="8000" i="1" u="sng" dirty="0"/>
              <a:t>CONSIDERED</a:t>
            </a:r>
          </a:p>
          <a:p>
            <a:r>
              <a:rPr lang="en-US" sz="7200" dirty="0" smtClean="0"/>
              <a:t>Decision </a:t>
            </a:r>
            <a:r>
              <a:rPr lang="en-US" sz="7200" dirty="0"/>
              <a:t>Variables </a:t>
            </a:r>
            <a:r>
              <a:rPr lang="en-US" dirty="0"/>
              <a:t/>
            </a:r>
            <a:br>
              <a:rPr lang="en-US" dirty="0"/>
            </a:br>
            <a:endParaRPr lang="en-US" dirty="0"/>
          </a:p>
        </p:txBody>
      </p:sp>
      <p:pic>
        <p:nvPicPr>
          <p:cNvPr id="7" name="Picture 6"/>
          <p:cNvPicPr>
            <a:picLocks noChangeAspect="1"/>
          </p:cNvPicPr>
          <p:nvPr/>
        </p:nvPicPr>
        <p:blipFill>
          <a:blip r:embed="rId2"/>
          <a:stretch>
            <a:fillRect/>
          </a:stretch>
        </p:blipFill>
        <p:spPr>
          <a:xfrm>
            <a:off x="1143000" y="2590800"/>
            <a:ext cx="5553075" cy="2000250"/>
          </a:xfrm>
          <a:prstGeom prst="rect">
            <a:avLst/>
          </a:prstGeom>
        </p:spPr>
      </p:pic>
    </p:spTree>
    <p:extLst>
      <p:ext uri="{BB962C8B-B14F-4D97-AF65-F5344CB8AC3E}">
        <p14:creationId xmlns:p14="http://schemas.microsoft.com/office/powerpoint/2010/main" val="3448468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533400" y="1524000"/>
            <a:ext cx="7772400" cy="4495800"/>
          </a:xfrm>
        </p:spPr>
        <p:txBody>
          <a:bodyPr>
            <a:normAutofit/>
          </a:bodyPr>
          <a:lstStyle/>
          <a:p>
            <a:r>
              <a:rPr lang="en-US" i="1" u="sng" dirty="0" smtClean="0"/>
              <a:t>WHEN CUSTOMER PREFERENCE IS CONSIDERED</a:t>
            </a:r>
            <a:endParaRPr lang="en-US" i="1" u="sng" dirty="0"/>
          </a:p>
          <a:p>
            <a:r>
              <a:rPr lang="en-US" dirty="0" smtClean="0"/>
              <a:t>Objective function</a:t>
            </a:r>
          </a:p>
          <a:p>
            <a:r>
              <a:rPr lang="en-US" dirty="0"/>
              <a:t>	</a:t>
            </a:r>
            <a:r>
              <a:rPr lang="en-US" dirty="0" smtClean="0"/>
              <a:t> </a:t>
            </a:r>
            <a:endParaRPr lang="en-US" dirty="0"/>
          </a:p>
        </p:txBody>
      </p:sp>
      <p:pic>
        <p:nvPicPr>
          <p:cNvPr id="5" name="Picture 4"/>
          <p:cNvPicPr>
            <a:picLocks noChangeAspect="1"/>
          </p:cNvPicPr>
          <p:nvPr/>
        </p:nvPicPr>
        <p:blipFill>
          <a:blip r:embed="rId2"/>
          <a:stretch>
            <a:fillRect/>
          </a:stretch>
        </p:blipFill>
        <p:spPr>
          <a:xfrm>
            <a:off x="533400" y="2819400"/>
            <a:ext cx="6562725" cy="952500"/>
          </a:xfrm>
          <a:prstGeom prst="rect">
            <a:avLst/>
          </a:prstGeom>
        </p:spPr>
      </p:pic>
    </p:spTree>
    <p:extLst>
      <p:ext uri="{BB962C8B-B14F-4D97-AF65-F5344CB8AC3E}">
        <p14:creationId xmlns:p14="http://schemas.microsoft.com/office/powerpoint/2010/main" val="326646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WHEN CUSTOMER PREFERENCE IS CONSIDERED</a:t>
            </a:r>
            <a:endParaRPr lang="en-US" u="sng" dirty="0" smtClean="0"/>
          </a:p>
          <a:p>
            <a:r>
              <a:rPr lang="en-US" dirty="0" smtClean="0"/>
              <a:t>Inequality </a:t>
            </a:r>
            <a:r>
              <a:rPr lang="en-US" dirty="0"/>
              <a:t>Constraints	</a:t>
            </a:r>
            <a:r>
              <a:rPr lang="en-US" dirty="0" smtClean="0"/>
              <a:t> </a:t>
            </a:r>
          </a:p>
          <a:p>
            <a:pPr marL="342900" indent="-342900">
              <a:buFont typeface="Arial" panose="020B0604020202020204" pitchFamily="34" charset="0"/>
              <a:buChar char="•"/>
            </a:pPr>
            <a:r>
              <a:rPr lang="en-US" dirty="0"/>
              <a:t>Factory Production Constraints</a:t>
            </a:r>
            <a:r>
              <a:rPr lang="en-US" dirty="0" smtClean="0"/>
              <a: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Warehouse throughput constraints</a:t>
            </a:r>
            <a:r>
              <a:rPr lang="en-US" dirty="0" smtClean="0"/>
              <a:t>:</a:t>
            </a:r>
          </a:p>
          <a:p>
            <a:pPr marL="342900" indent="-3429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1133474" y="2885803"/>
            <a:ext cx="5448300" cy="914400"/>
          </a:xfrm>
          <a:prstGeom prst="rect">
            <a:avLst/>
          </a:prstGeom>
        </p:spPr>
      </p:pic>
      <p:pic>
        <p:nvPicPr>
          <p:cNvPr id="5" name="Picture 4"/>
          <p:cNvPicPr>
            <a:picLocks noChangeAspect="1"/>
          </p:cNvPicPr>
          <p:nvPr/>
        </p:nvPicPr>
        <p:blipFill>
          <a:blip r:embed="rId3"/>
          <a:stretch>
            <a:fillRect/>
          </a:stretch>
        </p:blipFill>
        <p:spPr>
          <a:xfrm>
            <a:off x="1295400" y="4666706"/>
            <a:ext cx="4143375" cy="990600"/>
          </a:xfrm>
          <a:prstGeom prst="rect">
            <a:avLst/>
          </a:prstGeom>
        </p:spPr>
      </p:pic>
      <p:pic>
        <p:nvPicPr>
          <p:cNvPr id="6" name="Picture 5"/>
          <p:cNvPicPr>
            <a:picLocks noChangeAspect="1"/>
          </p:cNvPicPr>
          <p:nvPr/>
        </p:nvPicPr>
        <p:blipFill>
          <a:blip r:embed="rId4"/>
          <a:stretch>
            <a:fillRect/>
          </a:stretch>
        </p:blipFill>
        <p:spPr>
          <a:xfrm>
            <a:off x="1257300" y="5582330"/>
            <a:ext cx="4181475" cy="390525"/>
          </a:xfrm>
          <a:prstGeom prst="rect">
            <a:avLst/>
          </a:prstGeom>
        </p:spPr>
      </p:pic>
    </p:spTree>
    <p:extLst>
      <p:ext uri="{BB962C8B-B14F-4D97-AF65-F5344CB8AC3E}">
        <p14:creationId xmlns:p14="http://schemas.microsoft.com/office/powerpoint/2010/main" val="335962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WHEN CUSTOMER PREFERENCE IS CONSIDERED</a:t>
            </a:r>
            <a:endParaRPr lang="en-US" u="sng" dirty="0" smtClean="0"/>
          </a:p>
          <a:p>
            <a:r>
              <a:rPr lang="en-US" dirty="0"/>
              <a:t>E</a:t>
            </a:r>
            <a:r>
              <a:rPr lang="en-US" dirty="0" smtClean="0"/>
              <a:t>quality </a:t>
            </a:r>
            <a:r>
              <a:rPr lang="en-US" dirty="0"/>
              <a:t>Constraints	</a:t>
            </a:r>
            <a:r>
              <a:rPr lang="en-US" dirty="0" smtClean="0"/>
              <a:t> </a:t>
            </a:r>
          </a:p>
          <a:p>
            <a:pPr marL="342900" indent="-342900">
              <a:buFont typeface="Arial" panose="020B0604020202020204" pitchFamily="34" charset="0"/>
              <a:buChar char="•"/>
            </a:pPr>
            <a:r>
              <a:rPr lang="en-US" dirty="0"/>
              <a:t>Warehouse input output </a:t>
            </a:r>
            <a:r>
              <a:rPr lang="en-US" dirty="0" smtClean="0"/>
              <a:t>balance</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Consumer Demand</a:t>
            </a:r>
          </a:p>
          <a:p>
            <a:endParaRPr lang="en-US" dirty="0" smtClean="0"/>
          </a:p>
        </p:txBody>
      </p:sp>
      <p:pic>
        <p:nvPicPr>
          <p:cNvPr id="4" name="Picture 3"/>
          <p:cNvPicPr>
            <a:picLocks noChangeAspect="1"/>
          </p:cNvPicPr>
          <p:nvPr/>
        </p:nvPicPr>
        <p:blipFill>
          <a:blip r:embed="rId2"/>
          <a:stretch>
            <a:fillRect/>
          </a:stretch>
        </p:blipFill>
        <p:spPr>
          <a:xfrm>
            <a:off x="838200" y="2819400"/>
            <a:ext cx="4876800" cy="1068512"/>
          </a:xfrm>
          <a:prstGeom prst="rect">
            <a:avLst/>
          </a:prstGeom>
        </p:spPr>
      </p:pic>
      <p:pic>
        <p:nvPicPr>
          <p:cNvPr id="5" name="Picture 4"/>
          <p:cNvPicPr>
            <a:picLocks noChangeAspect="1"/>
          </p:cNvPicPr>
          <p:nvPr/>
        </p:nvPicPr>
        <p:blipFill>
          <a:blip r:embed="rId3"/>
          <a:stretch>
            <a:fillRect/>
          </a:stretch>
        </p:blipFill>
        <p:spPr>
          <a:xfrm>
            <a:off x="838200" y="4476749"/>
            <a:ext cx="3867150" cy="1819275"/>
          </a:xfrm>
          <a:prstGeom prst="rect">
            <a:avLst/>
          </a:prstGeom>
        </p:spPr>
      </p:pic>
      <p:pic>
        <p:nvPicPr>
          <p:cNvPr id="6" name="Picture 5"/>
          <p:cNvPicPr>
            <a:picLocks noChangeAspect="1"/>
          </p:cNvPicPr>
          <p:nvPr/>
        </p:nvPicPr>
        <p:blipFill>
          <a:blip r:embed="rId4"/>
          <a:stretch>
            <a:fillRect/>
          </a:stretch>
        </p:blipFill>
        <p:spPr>
          <a:xfrm>
            <a:off x="823232" y="6296024"/>
            <a:ext cx="5343525" cy="266700"/>
          </a:xfrm>
          <a:prstGeom prst="rect">
            <a:avLst/>
          </a:prstGeom>
        </p:spPr>
      </p:pic>
    </p:spTree>
    <p:extLst>
      <p:ext uri="{BB962C8B-B14F-4D97-AF65-F5344CB8AC3E}">
        <p14:creationId xmlns:p14="http://schemas.microsoft.com/office/powerpoint/2010/main" val="2077595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WHEN CUSTOMER PREFERENCE IS NOT CONSIDERED</a:t>
            </a:r>
            <a:endParaRPr lang="en-US" u="sng" dirty="0" smtClean="0"/>
          </a:p>
          <a:p>
            <a:endParaRPr lang="en-US" dirty="0" smtClean="0"/>
          </a:p>
          <a:p>
            <a:r>
              <a:rPr lang="en-US" dirty="0" smtClean="0"/>
              <a:t>Non-negativity </a:t>
            </a:r>
            <a:r>
              <a:rPr lang="en-US" dirty="0"/>
              <a:t>constraints	</a:t>
            </a:r>
            <a:r>
              <a:rPr lang="en-US" dirty="0" smtClean="0"/>
              <a:t> </a:t>
            </a:r>
          </a:p>
        </p:txBody>
      </p:sp>
      <p:pic>
        <p:nvPicPr>
          <p:cNvPr id="7" name="Picture 6"/>
          <p:cNvPicPr>
            <a:picLocks noChangeAspect="1"/>
          </p:cNvPicPr>
          <p:nvPr/>
        </p:nvPicPr>
        <p:blipFill>
          <a:blip r:embed="rId2"/>
          <a:stretch>
            <a:fillRect/>
          </a:stretch>
        </p:blipFill>
        <p:spPr>
          <a:xfrm>
            <a:off x="1676400" y="3131820"/>
            <a:ext cx="3200400" cy="640080"/>
          </a:xfrm>
          <a:prstGeom prst="rect">
            <a:avLst/>
          </a:prstGeom>
        </p:spPr>
      </p:pic>
    </p:spTree>
    <p:extLst>
      <p:ext uri="{BB962C8B-B14F-4D97-AF65-F5344CB8AC3E}">
        <p14:creationId xmlns:p14="http://schemas.microsoft.com/office/powerpoint/2010/main" val="3954640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B73E2-B353-4B2E-B7AF-D9D750E776F6}"/>
              </a:ext>
            </a:extLst>
          </p:cNvPr>
          <p:cNvSpPr>
            <a:spLocks noGrp="1"/>
          </p:cNvSpPr>
          <p:nvPr>
            <p:ph type="title"/>
          </p:nvPr>
        </p:nvSpPr>
        <p:spPr>
          <a:xfrm>
            <a:off x="1044542" y="304800"/>
            <a:ext cx="6620967" cy="571501"/>
          </a:xfrm>
        </p:spPr>
        <p:txBody>
          <a:bodyPr>
            <a:normAutofit fontScale="90000"/>
          </a:bodyPr>
          <a:lstStyle/>
          <a:p>
            <a:r>
              <a:rPr lang="en-US" dirty="0"/>
              <a:t>	</a:t>
            </a:r>
            <a:r>
              <a:rPr lang="en-US" dirty="0" smtClean="0"/>
              <a:t>		Solution</a:t>
            </a:r>
            <a:endParaRPr lang="en-US" dirty="0"/>
          </a:p>
        </p:txBody>
      </p:sp>
      <p:sp>
        <p:nvSpPr>
          <p:cNvPr id="3" name="Text Placeholder 2">
            <a:extLst>
              <a:ext uri="{FF2B5EF4-FFF2-40B4-BE49-F238E27FC236}">
                <a16:creationId xmlns="" xmlns:a16="http://schemas.microsoft.com/office/drawing/2014/main" id="{EEDD829D-FE4B-46BF-8D21-C69A8B180E0F}"/>
              </a:ext>
            </a:extLst>
          </p:cNvPr>
          <p:cNvSpPr>
            <a:spLocks noGrp="1"/>
          </p:cNvSpPr>
          <p:nvPr>
            <p:ph type="body" idx="1"/>
          </p:nvPr>
        </p:nvSpPr>
        <p:spPr>
          <a:xfrm>
            <a:off x="1044542" y="4953000"/>
            <a:ext cx="5965858" cy="609600"/>
          </a:xfrm>
        </p:spPr>
        <p:txBody>
          <a:bodyPr>
            <a:normAutofit fontScale="92500" lnSpcReduction="20000"/>
          </a:bodyPr>
          <a:lstStyle/>
          <a:p>
            <a:r>
              <a:rPr lang="en-US" dirty="0"/>
              <a:t>Distribution Pattern (when consumer preference </a:t>
            </a:r>
            <a:r>
              <a:rPr lang="en-US" dirty="0" smtClean="0"/>
              <a:t>considered)And</a:t>
            </a:r>
            <a:r>
              <a:rPr lang="en-US" dirty="0"/>
              <a:t>, the minimum cost is </a:t>
            </a:r>
            <a:r>
              <a:rPr lang="en-US" dirty="0" smtClean="0"/>
              <a:t>$40,700,000.</a:t>
            </a:r>
            <a:endParaRPr lang="en-US" dirty="0"/>
          </a:p>
          <a:p>
            <a:endParaRPr lang="en-US" dirty="0"/>
          </a:p>
        </p:txBody>
      </p:sp>
      <p:pic>
        <p:nvPicPr>
          <p:cNvPr id="5" name="Picture 4"/>
          <p:cNvPicPr>
            <a:picLocks noChangeAspect="1"/>
          </p:cNvPicPr>
          <p:nvPr/>
        </p:nvPicPr>
        <p:blipFill>
          <a:blip r:embed="rId2"/>
          <a:stretch>
            <a:fillRect/>
          </a:stretch>
        </p:blipFill>
        <p:spPr>
          <a:xfrm>
            <a:off x="2057400" y="876300"/>
            <a:ext cx="3733800" cy="3924299"/>
          </a:xfrm>
          <a:prstGeom prst="rect">
            <a:avLst/>
          </a:prstGeom>
        </p:spPr>
      </p:pic>
      <p:pic>
        <p:nvPicPr>
          <p:cNvPr id="4" name="Picture 3"/>
          <p:cNvPicPr>
            <a:picLocks noChangeAspect="1"/>
          </p:cNvPicPr>
          <p:nvPr/>
        </p:nvPicPr>
        <p:blipFill>
          <a:blip r:embed="rId3"/>
          <a:stretch>
            <a:fillRect/>
          </a:stretch>
        </p:blipFill>
        <p:spPr>
          <a:xfrm>
            <a:off x="1143000" y="5480982"/>
            <a:ext cx="5280058" cy="468038"/>
          </a:xfrm>
          <a:prstGeom prst="rect">
            <a:avLst/>
          </a:prstGeom>
        </p:spPr>
      </p:pic>
    </p:spTree>
    <p:extLst>
      <p:ext uri="{BB962C8B-B14F-4D97-AF65-F5344CB8AC3E}">
        <p14:creationId xmlns:p14="http://schemas.microsoft.com/office/powerpoint/2010/main" val="3282485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086600" cy="1915647"/>
          </a:xfrm>
        </p:spPr>
        <p:txBody>
          <a:bodyPr>
            <a:normAutofit fontScale="90000"/>
          </a:bodyPr>
          <a:lstStyle/>
          <a:p>
            <a:r>
              <a:rPr lang="en-US" dirty="0"/>
              <a:t>Distribution Problem Using Optimization Programing  Analysis Overview</a:t>
            </a:r>
          </a:p>
        </p:txBody>
      </p:sp>
      <p:sp>
        <p:nvSpPr>
          <p:cNvPr id="5" name="Text Placeholder 4">
            <a:extLst>
              <a:ext uri="{FF2B5EF4-FFF2-40B4-BE49-F238E27FC236}">
                <a16:creationId xmlns="" xmlns:a16="http://schemas.microsoft.com/office/drawing/2014/main" id="{DE46A76C-4E9A-4301-A367-8ABEB003F27C}"/>
              </a:ext>
            </a:extLst>
          </p:cNvPr>
          <p:cNvSpPr>
            <a:spLocks noGrp="1"/>
          </p:cNvSpPr>
          <p:nvPr>
            <p:ph type="body" idx="1"/>
          </p:nvPr>
        </p:nvSpPr>
        <p:spPr>
          <a:xfrm>
            <a:off x="457200" y="2362200"/>
            <a:ext cx="8458200" cy="4081462"/>
          </a:xfrm>
        </p:spPr>
        <p:txBody>
          <a:bodyPr>
            <a:normAutofit/>
          </a:bodyPr>
          <a:lstStyle/>
          <a:p>
            <a:pPr marL="342900" indent="-342900">
              <a:buFont typeface="Arial" panose="020B0604020202020204" pitchFamily="34" charset="0"/>
              <a:buChar char="•"/>
            </a:pPr>
            <a:r>
              <a:rPr lang="en-US" dirty="0"/>
              <a:t>Description of the Problem to Solved</a:t>
            </a:r>
          </a:p>
          <a:p>
            <a:endParaRPr lang="en-US" dirty="0"/>
          </a:p>
          <a:p>
            <a:pPr marL="342900" indent="-342900">
              <a:buFont typeface="Arial" panose="020B0604020202020204" pitchFamily="34" charset="0"/>
              <a:buChar char="•"/>
            </a:pPr>
            <a:r>
              <a:rPr lang="en-US" dirty="0"/>
              <a:t>Data Analysis of Distribution  Network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Modeling Strategy to each Distribution Problem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Solution Approach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Conclusion /Overall Observation of Distribution problem  </a:t>
            </a:r>
          </a:p>
          <a:p>
            <a:pPr marL="342900" indent="-34290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B73E2-B353-4B2E-B7AF-D9D750E776F6}"/>
              </a:ext>
            </a:extLst>
          </p:cNvPr>
          <p:cNvSpPr>
            <a:spLocks noGrp="1"/>
          </p:cNvSpPr>
          <p:nvPr>
            <p:ph type="title"/>
          </p:nvPr>
        </p:nvSpPr>
        <p:spPr>
          <a:xfrm>
            <a:off x="1044542" y="304800"/>
            <a:ext cx="6620967" cy="571501"/>
          </a:xfrm>
        </p:spPr>
        <p:txBody>
          <a:bodyPr>
            <a:normAutofit fontScale="90000"/>
          </a:bodyPr>
          <a:lstStyle/>
          <a:p>
            <a:r>
              <a:rPr lang="en-US" dirty="0"/>
              <a:t>	</a:t>
            </a:r>
            <a:r>
              <a:rPr lang="en-US" dirty="0" smtClean="0"/>
              <a:t>	SENSETIVITY ANALYSIS</a:t>
            </a:r>
            <a:endParaRPr lang="en-US" dirty="0"/>
          </a:p>
        </p:txBody>
      </p:sp>
      <p:sp>
        <p:nvSpPr>
          <p:cNvPr id="3" name="Text Placeholder 2">
            <a:extLst>
              <a:ext uri="{FF2B5EF4-FFF2-40B4-BE49-F238E27FC236}">
                <a16:creationId xmlns="" xmlns:a16="http://schemas.microsoft.com/office/drawing/2014/main" id="{EEDD829D-FE4B-46BF-8D21-C69A8B180E0F}"/>
              </a:ext>
            </a:extLst>
          </p:cNvPr>
          <p:cNvSpPr>
            <a:spLocks noGrp="1"/>
          </p:cNvSpPr>
          <p:nvPr>
            <p:ph type="body" idx="1"/>
          </p:nvPr>
        </p:nvSpPr>
        <p:spPr>
          <a:xfrm>
            <a:off x="800100" y="1066800"/>
            <a:ext cx="5965858" cy="609600"/>
          </a:xfrm>
        </p:spPr>
        <p:txBody>
          <a:bodyPr>
            <a:normAutofit/>
          </a:bodyPr>
          <a:lstStyle/>
          <a:p>
            <a:r>
              <a:rPr lang="en-US" dirty="0" smtClean="0"/>
              <a:t>Cost </a:t>
            </a:r>
            <a:r>
              <a:rPr lang="en-US" dirty="0"/>
              <a:t>S</a:t>
            </a:r>
            <a:r>
              <a:rPr lang="en-US" dirty="0" smtClean="0"/>
              <a:t>ensitivity Analysis</a:t>
            </a:r>
          </a:p>
          <a:p>
            <a:endParaRPr lang="en-US" dirty="0"/>
          </a:p>
          <a:p>
            <a:endParaRPr lang="en-US" dirty="0"/>
          </a:p>
        </p:txBody>
      </p:sp>
      <p:pic>
        <p:nvPicPr>
          <p:cNvPr id="6" name="Picture 5"/>
          <p:cNvPicPr>
            <a:picLocks noChangeAspect="1"/>
          </p:cNvPicPr>
          <p:nvPr/>
        </p:nvPicPr>
        <p:blipFill>
          <a:blip r:embed="rId2"/>
          <a:stretch>
            <a:fillRect/>
          </a:stretch>
        </p:blipFill>
        <p:spPr>
          <a:xfrm>
            <a:off x="1236287" y="1676401"/>
            <a:ext cx="5240713" cy="4266536"/>
          </a:xfrm>
          <a:prstGeom prst="rect">
            <a:avLst/>
          </a:prstGeom>
        </p:spPr>
      </p:pic>
    </p:spTree>
    <p:extLst>
      <p:ext uri="{BB962C8B-B14F-4D97-AF65-F5344CB8AC3E}">
        <p14:creationId xmlns:p14="http://schemas.microsoft.com/office/powerpoint/2010/main" val="3920434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1"/>
            <a:ext cx="6347715" cy="1295400"/>
          </a:xfrm>
        </p:spPr>
        <p:txBody>
          <a:bodyPr>
            <a:normAutofit/>
          </a:bodyPr>
          <a:lstStyle/>
          <a:p>
            <a:r>
              <a:rPr lang="en-US" sz="3600" dirty="0"/>
              <a:t>SENSETIVITY ANALYSIS</a:t>
            </a:r>
          </a:p>
        </p:txBody>
      </p:sp>
      <p:sp>
        <p:nvSpPr>
          <p:cNvPr id="3" name="Text Placeholder 2"/>
          <p:cNvSpPr>
            <a:spLocks noGrp="1"/>
          </p:cNvSpPr>
          <p:nvPr>
            <p:ph type="body" idx="1"/>
          </p:nvPr>
        </p:nvSpPr>
        <p:spPr>
          <a:xfrm>
            <a:off x="685800" y="1828800"/>
            <a:ext cx="6347715" cy="860400"/>
          </a:xfrm>
        </p:spPr>
        <p:txBody>
          <a:bodyPr/>
          <a:lstStyle/>
          <a:p>
            <a:r>
              <a:rPr lang="en-US" dirty="0"/>
              <a:t>Factories/Warehouse Constraint analysis</a:t>
            </a:r>
          </a:p>
        </p:txBody>
      </p:sp>
      <p:pic>
        <p:nvPicPr>
          <p:cNvPr id="4" name="Picture 3"/>
          <p:cNvPicPr>
            <a:picLocks noChangeAspect="1"/>
          </p:cNvPicPr>
          <p:nvPr/>
        </p:nvPicPr>
        <p:blipFill>
          <a:blip r:embed="rId2"/>
          <a:stretch>
            <a:fillRect/>
          </a:stretch>
        </p:blipFill>
        <p:spPr>
          <a:xfrm>
            <a:off x="1683194" y="3124200"/>
            <a:ext cx="4901071" cy="1447800"/>
          </a:xfrm>
          <a:prstGeom prst="rect">
            <a:avLst/>
          </a:prstGeom>
        </p:spPr>
      </p:pic>
    </p:spTree>
    <p:extLst>
      <p:ext uri="{BB962C8B-B14F-4D97-AF65-F5344CB8AC3E}">
        <p14:creationId xmlns:p14="http://schemas.microsoft.com/office/powerpoint/2010/main" val="3256505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85D5C-FCEE-4936-A135-D34D64B2CCB9}"/>
              </a:ext>
            </a:extLst>
          </p:cNvPr>
          <p:cNvSpPr>
            <a:spLocks noGrp="1"/>
          </p:cNvSpPr>
          <p:nvPr>
            <p:ph type="title"/>
          </p:nvPr>
        </p:nvSpPr>
        <p:spPr>
          <a:xfrm>
            <a:off x="914400" y="152401"/>
            <a:ext cx="6620967" cy="1828800"/>
          </a:xfrm>
        </p:spPr>
        <p:txBody>
          <a:bodyPr/>
          <a:lstStyle/>
          <a:p>
            <a:r>
              <a:rPr lang="en-US" dirty="0"/>
              <a:t>Distribution Problem Statement 2</a:t>
            </a:r>
          </a:p>
        </p:txBody>
      </p:sp>
      <p:sp>
        <p:nvSpPr>
          <p:cNvPr id="3" name="Text Placeholder 2">
            <a:extLst>
              <a:ext uri="{FF2B5EF4-FFF2-40B4-BE49-F238E27FC236}">
                <a16:creationId xmlns="" xmlns:a16="http://schemas.microsoft.com/office/drawing/2014/main" id="{88372CDF-761B-49A4-A34C-BEBDBDC66811}"/>
              </a:ext>
            </a:extLst>
          </p:cNvPr>
          <p:cNvSpPr>
            <a:spLocks noGrp="1"/>
          </p:cNvSpPr>
          <p:nvPr>
            <p:ph type="body" idx="1"/>
          </p:nvPr>
        </p:nvSpPr>
        <p:spPr>
          <a:xfrm>
            <a:off x="685800" y="2133600"/>
            <a:ext cx="6629400" cy="1752600"/>
          </a:xfrm>
        </p:spPr>
        <p:txBody>
          <a:bodyPr>
            <a:normAutofit fontScale="85000" lnSpcReduction="20000"/>
          </a:bodyPr>
          <a:lstStyle/>
          <a:p>
            <a:pPr algn="just"/>
            <a:r>
              <a:rPr lang="en-US" dirty="0"/>
              <a:t>There is a possibility of opening new warehouses at Knoxville (TN) and Asheville (NC), as well as of enlarging the Greenville warehouse. It is not considered desirable to have more than four warehouses and if necessary Birmingham or Augusta(or both) can be closed down. The monthly costs (in interest charges) of the possible new warehouses and expansion at Greenville are given in the following table together with the potential monthly throughputs.</a:t>
            </a:r>
          </a:p>
        </p:txBody>
      </p:sp>
      <p:pic>
        <p:nvPicPr>
          <p:cNvPr id="4" name="Picture 3">
            <a:extLst>
              <a:ext uri="{FF2B5EF4-FFF2-40B4-BE49-F238E27FC236}">
                <a16:creationId xmlns="" xmlns:a16="http://schemas.microsoft.com/office/drawing/2014/main" id="{DFDE01EE-D3E0-4FAD-8876-292A72C3B395}"/>
              </a:ext>
            </a:extLst>
          </p:cNvPr>
          <p:cNvPicPr>
            <a:picLocks noChangeAspect="1"/>
          </p:cNvPicPr>
          <p:nvPr/>
        </p:nvPicPr>
        <p:blipFill>
          <a:blip r:embed="rId2"/>
          <a:stretch>
            <a:fillRect/>
          </a:stretch>
        </p:blipFill>
        <p:spPr>
          <a:xfrm>
            <a:off x="1066800" y="4001588"/>
            <a:ext cx="5638800" cy="1799617"/>
          </a:xfrm>
          <a:prstGeom prst="rect">
            <a:avLst/>
          </a:prstGeom>
        </p:spPr>
      </p:pic>
    </p:spTree>
    <p:extLst>
      <p:ext uri="{BB962C8B-B14F-4D97-AF65-F5344CB8AC3E}">
        <p14:creationId xmlns:p14="http://schemas.microsoft.com/office/powerpoint/2010/main" val="221795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02186C-3ED1-40BE-8E53-16469E037D18}"/>
              </a:ext>
            </a:extLst>
          </p:cNvPr>
          <p:cNvSpPr>
            <a:spLocks noGrp="1"/>
          </p:cNvSpPr>
          <p:nvPr>
            <p:ph type="title"/>
          </p:nvPr>
        </p:nvSpPr>
        <p:spPr>
          <a:xfrm>
            <a:off x="914400" y="-76200"/>
            <a:ext cx="6620967" cy="1915647"/>
          </a:xfrm>
        </p:spPr>
        <p:txBody>
          <a:bodyPr/>
          <a:lstStyle/>
          <a:p>
            <a:r>
              <a:rPr lang="en-US" dirty="0"/>
              <a:t>Distribution Problem Statement 2 Objective</a:t>
            </a:r>
          </a:p>
        </p:txBody>
      </p:sp>
      <p:sp>
        <p:nvSpPr>
          <p:cNvPr id="3" name="Text Placeholder 2">
            <a:extLst>
              <a:ext uri="{FF2B5EF4-FFF2-40B4-BE49-F238E27FC236}">
                <a16:creationId xmlns="" xmlns:a16="http://schemas.microsoft.com/office/drawing/2014/main" id="{FBDA3488-B082-4E79-BB94-1F98F48C00D0}"/>
              </a:ext>
            </a:extLst>
          </p:cNvPr>
          <p:cNvSpPr>
            <a:spLocks noGrp="1"/>
          </p:cNvSpPr>
          <p:nvPr>
            <p:ph type="body" idx="1"/>
          </p:nvPr>
        </p:nvSpPr>
        <p:spPr>
          <a:xfrm>
            <a:off x="533400" y="2362200"/>
            <a:ext cx="6781800" cy="2328862"/>
          </a:xfrm>
        </p:spPr>
        <p:txBody>
          <a:bodyPr>
            <a:normAutofit/>
          </a:bodyPr>
          <a:lstStyle/>
          <a:p>
            <a:r>
              <a:rPr lang="en-US" dirty="0"/>
              <a:t>Which new warehouses should be built? Should Greenville be expanded? Should Birmingham or Augusta be closed down? What would be the best resultant distribution pattern to minimize overall costs?</a:t>
            </a:r>
          </a:p>
          <a:p>
            <a:endParaRPr lang="en-US" dirty="0"/>
          </a:p>
        </p:txBody>
      </p:sp>
    </p:spTree>
    <p:extLst>
      <p:ext uri="{BB962C8B-B14F-4D97-AF65-F5344CB8AC3E}">
        <p14:creationId xmlns:p14="http://schemas.microsoft.com/office/powerpoint/2010/main" val="3536254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6E59A3-0792-4312-B12E-13AFBFC99BBD}"/>
              </a:ext>
            </a:extLst>
          </p:cNvPr>
          <p:cNvSpPr>
            <a:spLocks noGrp="1"/>
          </p:cNvSpPr>
          <p:nvPr>
            <p:ph type="title"/>
          </p:nvPr>
        </p:nvSpPr>
        <p:spPr>
          <a:xfrm>
            <a:off x="609600" y="-328458"/>
            <a:ext cx="7425283" cy="1915647"/>
          </a:xfrm>
        </p:spPr>
        <p:txBody>
          <a:bodyPr/>
          <a:lstStyle/>
          <a:p>
            <a:r>
              <a:rPr lang="en-US" dirty="0"/>
              <a:t>Modeling Strategy Problem </a:t>
            </a:r>
            <a:r>
              <a:rPr lang="en-US" dirty="0" smtClean="0"/>
              <a:t>2</a:t>
            </a:r>
            <a:endParaRPr lang="en-US" dirty="0"/>
          </a:p>
        </p:txBody>
      </p:sp>
      <p:sp>
        <p:nvSpPr>
          <p:cNvPr id="3" name="Text Placeholder 2">
            <a:extLst>
              <a:ext uri="{FF2B5EF4-FFF2-40B4-BE49-F238E27FC236}">
                <a16:creationId xmlns="" xmlns:a16="http://schemas.microsoft.com/office/drawing/2014/main" id="{E90DF3E3-D8A3-45AD-B2CD-7A04DB5D6B81}"/>
              </a:ext>
            </a:extLst>
          </p:cNvPr>
          <p:cNvSpPr>
            <a:spLocks noGrp="1"/>
          </p:cNvSpPr>
          <p:nvPr>
            <p:ph type="body" idx="1"/>
          </p:nvPr>
        </p:nvSpPr>
        <p:spPr>
          <a:xfrm>
            <a:off x="609600" y="1587189"/>
            <a:ext cx="7315200" cy="775011"/>
          </a:xfrm>
        </p:spPr>
        <p:txBody>
          <a:bodyPr>
            <a:normAutofit fontScale="25000" lnSpcReduction="20000"/>
          </a:bodyPr>
          <a:lstStyle/>
          <a:p>
            <a:r>
              <a:rPr lang="en-US" sz="8000" i="1" u="sng" dirty="0" smtClean="0"/>
              <a:t>CUSTOMER </a:t>
            </a:r>
            <a:r>
              <a:rPr lang="en-US" sz="8000" i="1" u="sng" dirty="0"/>
              <a:t>PREFERENCE </a:t>
            </a:r>
            <a:r>
              <a:rPr lang="en-US" sz="8000" i="1" u="sng" dirty="0" smtClean="0"/>
              <a:t>IS </a:t>
            </a:r>
            <a:r>
              <a:rPr lang="en-US" sz="8000" i="1" u="sng" dirty="0"/>
              <a:t>CONSIDERED</a:t>
            </a:r>
          </a:p>
          <a:p>
            <a:r>
              <a:rPr lang="en-US" sz="7200" dirty="0" smtClean="0"/>
              <a:t>Decision </a:t>
            </a:r>
            <a:r>
              <a:rPr lang="en-US" sz="7200" dirty="0"/>
              <a:t>Variables </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635726" y="2514600"/>
            <a:ext cx="6700838" cy="2203871"/>
          </a:xfrm>
          <a:prstGeom prst="rect">
            <a:avLst/>
          </a:prstGeom>
        </p:spPr>
      </p:pic>
    </p:spTree>
    <p:extLst>
      <p:ext uri="{BB962C8B-B14F-4D97-AF65-F5344CB8AC3E}">
        <p14:creationId xmlns:p14="http://schemas.microsoft.com/office/powerpoint/2010/main" val="2533320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304801"/>
            <a:ext cx="6705602" cy="914400"/>
          </a:xfrm>
        </p:spPr>
        <p:txBody>
          <a:bodyPr/>
          <a:lstStyle/>
          <a:p>
            <a:r>
              <a:rPr lang="en-US" dirty="0"/>
              <a:t>Modeling Strategy Problem 2</a:t>
            </a:r>
          </a:p>
        </p:txBody>
      </p:sp>
      <p:sp>
        <p:nvSpPr>
          <p:cNvPr id="3" name="Text Placeholder 2"/>
          <p:cNvSpPr>
            <a:spLocks noGrp="1"/>
          </p:cNvSpPr>
          <p:nvPr>
            <p:ph type="body" idx="1"/>
          </p:nvPr>
        </p:nvSpPr>
        <p:spPr>
          <a:xfrm>
            <a:off x="685800" y="1600200"/>
            <a:ext cx="6347715" cy="609600"/>
          </a:xfrm>
        </p:spPr>
        <p:txBody>
          <a:bodyPr/>
          <a:lstStyle/>
          <a:p>
            <a:r>
              <a:rPr lang="en-US" dirty="0" smtClean="0"/>
              <a:t>BINARY </a:t>
            </a:r>
            <a:r>
              <a:rPr lang="en-US" dirty="0"/>
              <a:t>Decision Variables </a:t>
            </a:r>
          </a:p>
        </p:txBody>
      </p:sp>
      <p:pic>
        <p:nvPicPr>
          <p:cNvPr id="6" name="Picture 5"/>
          <p:cNvPicPr>
            <a:picLocks noChangeAspect="1"/>
          </p:cNvPicPr>
          <p:nvPr/>
        </p:nvPicPr>
        <p:blipFill>
          <a:blip r:embed="rId2"/>
          <a:stretch>
            <a:fillRect/>
          </a:stretch>
        </p:blipFill>
        <p:spPr>
          <a:xfrm>
            <a:off x="1187894" y="2553788"/>
            <a:ext cx="5637879" cy="1256212"/>
          </a:xfrm>
          <a:prstGeom prst="rect">
            <a:avLst/>
          </a:prstGeom>
        </p:spPr>
      </p:pic>
    </p:spTree>
    <p:extLst>
      <p:ext uri="{BB962C8B-B14F-4D97-AF65-F5344CB8AC3E}">
        <p14:creationId xmlns:p14="http://schemas.microsoft.com/office/powerpoint/2010/main" val="3259035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a:t>
            </a:r>
            <a:r>
              <a:rPr lang="en-US" dirty="0" smtClean="0"/>
              <a:t>2</a:t>
            </a:r>
            <a:endParaRPr lang="en-US" dirty="0"/>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533400" y="1524000"/>
            <a:ext cx="7772400" cy="4495800"/>
          </a:xfrm>
        </p:spPr>
        <p:txBody>
          <a:bodyPr>
            <a:normAutofit/>
          </a:bodyPr>
          <a:lstStyle/>
          <a:p>
            <a:r>
              <a:rPr lang="en-US" i="1" u="sng" dirty="0" smtClean="0"/>
              <a:t>CUSTOMER PREFERENCE IS NOT CONSIDERED</a:t>
            </a:r>
            <a:endParaRPr lang="en-US" i="1" u="sng" dirty="0"/>
          </a:p>
          <a:p>
            <a:endParaRPr lang="en-US" dirty="0"/>
          </a:p>
          <a:p>
            <a:r>
              <a:rPr lang="en-US" dirty="0" smtClean="0"/>
              <a:t>Objective function</a:t>
            </a:r>
          </a:p>
          <a:p>
            <a:r>
              <a:rPr lang="en-US" dirty="0"/>
              <a:t>	</a:t>
            </a:r>
            <a:r>
              <a:rPr lang="en-US" dirty="0" smtClean="0"/>
              <a:t> </a:t>
            </a:r>
            <a:endParaRPr lang="en-US" dirty="0"/>
          </a:p>
        </p:txBody>
      </p:sp>
      <p:pic>
        <p:nvPicPr>
          <p:cNvPr id="5" name="Picture 4"/>
          <p:cNvPicPr>
            <a:picLocks noChangeAspect="1"/>
          </p:cNvPicPr>
          <p:nvPr/>
        </p:nvPicPr>
        <p:blipFill>
          <a:blip r:embed="rId2"/>
          <a:stretch>
            <a:fillRect/>
          </a:stretch>
        </p:blipFill>
        <p:spPr>
          <a:xfrm>
            <a:off x="304801" y="3043237"/>
            <a:ext cx="7315200" cy="1350091"/>
          </a:xfrm>
          <a:prstGeom prst="rect">
            <a:avLst/>
          </a:prstGeom>
        </p:spPr>
      </p:pic>
    </p:spTree>
    <p:extLst>
      <p:ext uri="{BB962C8B-B14F-4D97-AF65-F5344CB8AC3E}">
        <p14:creationId xmlns:p14="http://schemas.microsoft.com/office/powerpoint/2010/main" val="1526590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a:t>
            </a:r>
            <a:r>
              <a:rPr lang="en-US" dirty="0" smtClean="0"/>
              <a:t>2</a:t>
            </a:r>
            <a:endParaRPr lang="en-US" dirty="0"/>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CUSTOMER PREFERENCE IS NOT CONSIDERED</a:t>
            </a:r>
            <a:endParaRPr lang="en-US" u="sng" dirty="0" smtClean="0"/>
          </a:p>
          <a:p>
            <a:r>
              <a:rPr lang="en-US" dirty="0" smtClean="0"/>
              <a:t>Inequality </a:t>
            </a:r>
            <a:r>
              <a:rPr lang="en-US" dirty="0"/>
              <a:t>Constraints	</a:t>
            </a:r>
            <a:r>
              <a:rPr lang="en-US" dirty="0" smtClean="0"/>
              <a:t> </a:t>
            </a:r>
          </a:p>
          <a:p>
            <a:pPr marL="342900" indent="-342900">
              <a:buFont typeface="Arial" panose="020B0604020202020204" pitchFamily="34" charset="0"/>
              <a:buChar char="•"/>
            </a:pPr>
            <a:r>
              <a:rPr lang="en-US" dirty="0"/>
              <a:t>Factory Production Constraints</a:t>
            </a:r>
            <a:r>
              <a:rPr lang="en-US" dirty="0" smtClean="0"/>
              <a:t>:</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Warehouse throughput constraints</a:t>
            </a:r>
            <a:r>
              <a:rPr lang="en-US" dirty="0" smtClean="0"/>
              <a:t>:</a:t>
            </a:r>
          </a:p>
          <a:p>
            <a:pPr marL="342900" indent="-342900">
              <a:buFont typeface="Arial" panose="020B0604020202020204" pitchFamily="34" charset="0"/>
              <a:buChar char="•"/>
            </a:pPr>
            <a:endParaRPr lang="en-US" dirty="0"/>
          </a:p>
          <a:p>
            <a:endParaRPr lang="en-US" dirty="0" smtClean="0"/>
          </a:p>
          <a:p>
            <a:pPr marL="342900" indent="-342900">
              <a:buFont typeface="Arial" panose="020B0604020202020204" pitchFamily="34" charset="0"/>
              <a:buChar char="•"/>
            </a:pPr>
            <a:endParaRPr lang="en-US" dirty="0"/>
          </a:p>
        </p:txBody>
      </p:sp>
      <p:pic>
        <p:nvPicPr>
          <p:cNvPr id="6" name="Picture 5"/>
          <p:cNvPicPr>
            <a:picLocks noChangeAspect="1"/>
          </p:cNvPicPr>
          <p:nvPr/>
        </p:nvPicPr>
        <p:blipFill>
          <a:blip r:embed="rId2"/>
          <a:stretch>
            <a:fillRect/>
          </a:stretch>
        </p:blipFill>
        <p:spPr>
          <a:xfrm>
            <a:off x="764585" y="2805112"/>
            <a:ext cx="6200775" cy="904875"/>
          </a:xfrm>
          <a:prstGeom prst="rect">
            <a:avLst/>
          </a:prstGeom>
        </p:spPr>
      </p:pic>
      <p:pic>
        <p:nvPicPr>
          <p:cNvPr id="7" name="Picture 6"/>
          <p:cNvPicPr>
            <a:picLocks noChangeAspect="1"/>
          </p:cNvPicPr>
          <p:nvPr/>
        </p:nvPicPr>
        <p:blipFill>
          <a:blip r:embed="rId3"/>
          <a:stretch>
            <a:fillRect/>
          </a:stretch>
        </p:blipFill>
        <p:spPr>
          <a:xfrm>
            <a:off x="795338" y="4124664"/>
            <a:ext cx="4124325" cy="285750"/>
          </a:xfrm>
          <a:prstGeom prst="rect">
            <a:avLst/>
          </a:prstGeom>
        </p:spPr>
      </p:pic>
      <p:pic>
        <p:nvPicPr>
          <p:cNvPr id="9" name="Picture 8"/>
          <p:cNvPicPr>
            <a:picLocks noChangeAspect="1"/>
          </p:cNvPicPr>
          <p:nvPr/>
        </p:nvPicPr>
        <p:blipFill>
          <a:blip r:embed="rId4"/>
          <a:stretch>
            <a:fillRect/>
          </a:stretch>
        </p:blipFill>
        <p:spPr>
          <a:xfrm>
            <a:off x="797515" y="4407148"/>
            <a:ext cx="4924425" cy="1447800"/>
          </a:xfrm>
          <a:prstGeom prst="rect">
            <a:avLst/>
          </a:prstGeom>
        </p:spPr>
      </p:pic>
      <p:pic>
        <p:nvPicPr>
          <p:cNvPr id="10" name="Picture 9"/>
          <p:cNvPicPr>
            <a:picLocks noChangeAspect="1"/>
          </p:cNvPicPr>
          <p:nvPr/>
        </p:nvPicPr>
        <p:blipFill>
          <a:blip r:embed="rId5"/>
          <a:stretch>
            <a:fillRect/>
          </a:stretch>
        </p:blipFill>
        <p:spPr>
          <a:xfrm>
            <a:off x="762408" y="5878318"/>
            <a:ext cx="4657725" cy="323850"/>
          </a:xfrm>
          <a:prstGeom prst="rect">
            <a:avLst/>
          </a:prstGeom>
        </p:spPr>
      </p:pic>
    </p:spTree>
    <p:extLst>
      <p:ext uri="{BB962C8B-B14F-4D97-AF65-F5344CB8AC3E}">
        <p14:creationId xmlns:p14="http://schemas.microsoft.com/office/powerpoint/2010/main" val="3101474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a:t>
            </a:r>
            <a:r>
              <a:rPr lang="en-US" dirty="0" smtClean="0"/>
              <a:t>2</a:t>
            </a:r>
            <a:endParaRPr lang="en-US" dirty="0"/>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CUSTOMER PREFERENCE IS NOT CONSIDERED</a:t>
            </a:r>
            <a:endParaRPr lang="en-US" u="sng" dirty="0" smtClean="0"/>
          </a:p>
          <a:p>
            <a:r>
              <a:rPr lang="en-US" dirty="0" smtClean="0"/>
              <a:t>equality </a:t>
            </a:r>
            <a:r>
              <a:rPr lang="en-US" dirty="0"/>
              <a:t>Constraints	</a:t>
            </a:r>
            <a:r>
              <a:rPr lang="en-US" dirty="0" smtClean="0"/>
              <a:t> </a:t>
            </a:r>
          </a:p>
          <a:p>
            <a:pPr marL="342900" indent="-342900">
              <a:buFont typeface="Arial" panose="020B0604020202020204" pitchFamily="34" charset="0"/>
              <a:buChar char="•"/>
            </a:pPr>
            <a:r>
              <a:rPr lang="en-US" dirty="0"/>
              <a:t>Warehouse input output </a:t>
            </a:r>
            <a:r>
              <a:rPr lang="en-US" dirty="0" smtClean="0"/>
              <a:t>balance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smtClean="0"/>
              <a:t>Consumer Demand</a:t>
            </a:r>
          </a:p>
          <a:p>
            <a:endParaRPr lang="en-US" dirty="0" smtClean="0"/>
          </a:p>
        </p:txBody>
      </p:sp>
      <p:pic>
        <p:nvPicPr>
          <p:cNvPr id="4" name="Picture 3"/>
          <p:cNvPicPr>
            <a:picLocks noChangeAspect="1"/>
          </p:cNvPicPr>
          <p:nvPr/>
        </p:nvPicPr>
        <p:blipFill>
          <a:blip r:embed="rId2"/>
          <a:stretch>
            <a:fillRect/>
          </a:stretch>
        </p:blipFill>
        <p:spPr>
          <a:xfrm>
            <a:off x="762000" y="2743200"/>
            <a:ext cx="5257800" cy="1722067"/>
          </a:xfrm>
          <a:prstGeom prst="rect">
            <a:avLst/>
          </a:prstGeom>
        </p:spPr>
      </p:pic>
      <p:pic>
        <p:nvPicPr>
          <p:cNvPr id="5" name="Picture 4"/>
          <p:cNvPicPr>
            <a:picLocks noChangeAspect="1"/>
          </p:cNvPicPr>
          <p:nvPr/>
        </p:nvPicPr>
        <p:blipFill>
          <a:blip r:embed="rId3"/>
          <a:stretch>
            <a:fillRect/>
          </a:stretch>
        </p:blipFill>
        <p:spPr>
          <a:xfrm>
            <a:off x="744584" y="4924425"/>
            <a:ext cx="4439094" cy="1781175"/>
          </a:xfrm>
          <a:prstGeom prst="rect">
            <a:avLst/>
          </a:prstGeom>
        </p:spPr>
      </p:pic>
    </p:spTree>
    <p:extLst>
      <p:ext uri="{BB962C8B-B14F-4D97-AF65-F5344CB8AC3E}">
        <p14:creationId xmlns:p14="http://schemas.microsoft.com/office/powerpoint/2010/main" val="3604377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a:t>
            </a:r>
            <a:r>
              <a:rPr lang="en-US" dirty="0" smtClean="0"/>
              <a:t>2</a:t>
            </a:r>
            <a:endParaRPr lang="en-US" dirty="0"/>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CUSTOMER PREFERENCE IS NOT CONSIDERED</a:t>
            </a:r>
            <a:endParaRPr lang="en-US" u="sng" dirty="0" smtClean="0"/>
          </a:p>
          <a:p>
            <a:endParaRPr lang="en-US" dirty="0" smtClean="0"/>
          </a:p>
          <a:p>
            <a:r>
              <a:rPr lang="en-US" dirty="0" smtClean="0"/>
              <a:t>Non-negativity </a:t>
            </a:r>
            <a:r>
              <a:rPr lang="en-US" dirty="0"/>
              <a:t>constraints	</a:t>
            </a:r>
            <a:endParaRPr lang="en-US" dirty="0" smtClean="0"/>
          </a:p>
          <a:p>
            <a:endParaRPr lang="en-US" dirty="0"/>
          </a:p>
          <a:p>
            <a:endParaRPr lang="en-US" dirty="0" smtClean="0"/>
          </a:p>
          <a:p>
            <a:endParaRPr lang="en-US" dirty="0"/>
          </a:p>
          <a:p>
            <a:r>
              <a:rPr lang="en-US" dirty="0" smtClean="0"/>
              <a:t>Binary </a:t>
            </a:r>
            <a:r>
              <a:rPr lang="en-US" dirty="0"/>
              <a:t>constraints</a:t>
            </a:r>
            <a:r>
              <a:rPr lang="en-US" dirty="0" smtClean="0"/>
              <a:t> </a:t>
            </a:r>
          </a:p>
        </p:txBody>
      </p:sp>
      <p:pic>
        <p:nvPicPr>
          <p:cNvPr id="4" name="Picture 3"/>
          <p:cNvPicPr>
            <a:picLocks noChangeAspect="1"/>
          </p:cNvPicPr>
          <p:nvPr/>
        </p:nvPicPr>
        <p:blipFill>
          <a:blip r:embed="rId2"/>
          <a:stretch>
            <a:fillRect/>
          </a:stretch>
        </p:blipFill>
        <p:spPr>
          <a:xfrm>
            <a:off x="1828800" y="2971800"/>
            <a:ext cx="2273968" cy="457200"/>
          </a:xfrm>
          <a:prstGeom prst="rect">
            <a:avLst/>
          </a:prstGeom>
        </p:spPr>
      </p:pic>
      <p:pic>
        <p:nvPicPr>
          <p:cNvPr id="5" name="Picture 4"/>
          <p:cNvPicPr>
            <a:picLocks noChangeAspect="1"/>
          </p:cNvPicPr>
          <p:nvPr/>
        </p:nvPicPr>
        <p:blipFill>
          <a:blip r:embed="rId3"/>
          <a:stretch>
            <a:fillRect/>
          </a:stretch>
        </p:blipFill>
        <p:spPr>
          <a:xfrm>
            <a:off x="1904999" y="4831080"/>
            <a:ext cx="2155371" cy="502920"/>
          </a:xfrm>
          <a:prstGeom prst="rect">
            <a:avLst/>
          </a:prstGeom>
        </p:spPr>
      </p:pic>
    </p:spTree>
    <p:extLst>
      <p:ext uri="{BB962C8B-B14F-4D97-AF65-F5344CB8AC3E}">
        <p14:creationId xmlns:p14="http://schemas.microsoft.com/office/powerpoint/2010/main" val="3027722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864B5-48F6-4075-90E5-66C3C0CD7964}"/>
              </a:ext>
            </a:extLst>
          </p:cNvPr>
          <p:cNvSpPr>
            <a:spLocks noGrp="1"/>
          </p:cNvSpPr>
          <p:nvPr>
            <p:ph type="title"/>
          </p:nvPr>
        </p:nvSpPr>
        <p:spPr>
          <a:xfrm>
            <a:off x="990600" y="304800"/>
            <a:ext cx="6620967" cy="1915647"/>
          </a:xfrm>
        </p:spPr>
        <p:txBody>
          <a:bodyPr/>
          <a:lstStyle/>
          <a:p>
            <a:r>
              <a:rPr lang="en-US" dirty="0"/>
              <a:t>Distribution Problem Statement 1</a:t>
            </a:r>
          </a:p>
        </p:txBody>
      </p:sp>
      <p:sp>
        <p:nvSpPr>
          <p:cNvPr id="3" name="Text Placeholder 2">
            <a:extLst>
              <a:ext uri="{FF2B5EF4-FFF2-40B4-BE49-F238E27FC236}">
                <a16:creationId xmlns="" xmlns:a16="http://schemas.microsoft.com/office/drawing/2014/main" id="{D67AE48A-5A00-4095-BD13-DCE24DBE5B78}"/>
              </a:ext>
            </a:extLst>
          </p:cNvPr>
          <p:cNvSpPr>
            <a:spLocks noGrp="1"/>
          </p:cNvSpPr>
          <p:nvPr>
            <p:ph type="body" idx="1"/>
          </p:nvPr>
        </p:nvSpPr>
        <p:spPr>
          <a:xfrm>
            <a:off x="762000" y="2590800"/>
            <a:ext cx="6553200" cy="3776662"/>
          </a:xfrm>
        </p:spPr>
        <p:txBody>
          <a:bodyPr>
            <a:normAutofit/>
          </a:bodyPr>
          <a:lstStyle/>
          <a:p>
            <a:pPr algn="just"/>
            <a:r>
              <a:rPr lang="en-US" dirty="0"/>
              <a:t>A company has two factories, one at Atlanta(GA) and one at Charlotte (NC). In addition,it has four warehouses with storage facilities at Birmingham (AL), Greenville(SC), Gastonia (NC), and Augusta(GA). The company sells its product to six customers C1, C2, C3,C4,C5 , C6. Customers can be supplied from either a warehouse or the factory directly. Distribution costs are given in the following table (in $ per ton delivered)</a:t>
            </a:r>
          </a:p>
        </p:txBody>
      </p:sp>
    </p:spTree>
    <p:extLst>
      <p:ext uri="{BB962C8B-B14F-4D97-AF65-F5344CB8AC3E}">
        <p14:creationId xmlns:p14="http://schemas.microsoft.com/office/powerpoint/2010/main" val="1671804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B73E2-B353-4B2E-B7AF-D9D750E776F6}"/>
              </a:ext>
            </a:extLst>
          </p:cNvPr>
          <p:cNvSpPr>
            <a:spLocks noGrp="1"/>
          </p:cNvSpPr>
          <p:nvPr>
            <p:ph type="title"/>
          </p:nvPr>
        </p:nvSpPr>
        <p:spPr>
          <a:xfrm>
            <a:off x="762000" y="163035"/>
            <a:ext cx="6347715" cy="675166"/>
          </a:xfrm>
        </p:spPr>
        <p:txBody>
          <a:bodyPr>
            <a:normAutofit fontScale="90000"/>
          </a:bodyPr>
          <a:lstStyle/>
          <a:p>
            <a:r>
              <a:rPr lang="en-US" dirty="0" smtClean="0"/>
              <a:t>					Solution</a:t>
            </a:r>
            <a:endParaRPr lang="en-US" dirty="0"/>
          </a:p>
        </p:txBody>
      </p:sp>
      <p:sp>
        <p:nvSpPr>
          <p:cNvPr id="3" name="Text Placeholder 2">
            <a:extLst>
              <a:ext uri="{FF2B5EF4-FFF2-40B4-BE49-F238E27FC236}">
                <a16:creationId xmlns="" xmlns:a16="http://schemas.microsoft.com/office/drawing/2014/main" id="{EEDD829D-FE4B-46BF-8D21-C69A8B180E0F}"/>
              </a:ext>
            </a:extLst>
          </p:cNvPr>
          <p:cNvSpPr>
            <a:spLocks noGrp="1"/>
          </p:cNvSpPr>
          <p:nvPr>
            <p:ph type="body" idx="1"/>
          </p:nvPr>
        </p:nvSpPr>
        <p:spPr>
          <a:xfrm>
            <a:off x="609598" y="4527448"/>
            <a:ext cx="6500117" cy="1263752"/>
          </a:xfrm>
        </p:spPr>
        <p:txBody>
          <a:bodyPr>
            <a:normAutofit/>
          </a:bodyPr>
          <a:lstStyle/>
          <a:p>
            <a:pPr marL="342900" indent="-342900">
              <a:buFont typeface="Arial" panose="020B0604020202020204" pitchFamily="34" charset="0"/>
              <a:buChar char="•"/>
            </a:pPr>
            <a:r>
              <a:rPr lang="en-US" dirty="0"/>
              <a:t>New warehouse should be built in </a:t>
            </a:r>
            <a:r>
              <a:rPr lang="en-US" dirty="0" smtClean="0"/>
              <a:t>Asheville</a:t>
            </a:r>
          </a:p>
          <a:p>
            <a:pPr marL="342900" indent="-342900">
              <a:buFont typeface="Arial" panose="020B0604020202020204" pitchFamily="34" charset="0"/>
              <a:buChar char="•"/>
            </a:pPr>
            <a:r>
              <a:rPr lang="en-US" dirty="0"/>
              <a:t>Greenville warehouse need not be </a:t>
            </a:r>
            <a:r>
              <a:rPr lang="en-US" dirty="0" smtClean="0"/>
              <a:t>expanded</a:t>
            </a:r>
          </a:p>
          <a:p>
            <a:pPr marL="342900" indent="-342900">
              <a:buFont typeface="Arial" panose="020B0604020202020204" pitchFamily="34" charset="0"/>
              <a:buChar char="•"/>
            </a:pPr>
            <a:r>
              <a:rPr lang="en-US" dirty="0"/>
              <a:t>Birmingham warehouse needs to be closed down</a:t>
            </a:r>
          </a:p>
        </p:txBody>
      </p:sp>
      <p:pic>
        <p:nvPicPr>
          <p:cNvPr id="4" name="Picture 3"/>
          <p:cNvPicPr>
            <a:picLocks noChangeAspect="1"/>
          </p:cNvPicPr>
          <p:nvPr/>
        </p:nvPicPr>
        <p:blipFill>
          <a:blip r:embed="rId2"/>
          <a:stretch>
            <a:fillRect/>
          </a:stretch>
        </p:blipFill>
        <p:spPr>
          <a:xfrm>
            <a:off x="1905000" y="822961"/>
            <a:ext cx="3200400" cy="3476296"/>
          </a:xfrm>
          <a:prstGeom prst="rect">
            <a:avLst/>
          </a:prstGeom>
        </p:spPr>
      </p:pic>
    </p:spTree>
    <p:extLst>
      <p:ext uri="{BB962C8B-B14F-4D97-AF65-F5344CB8AC3E}">
        <p14:creationId xmlns:p14="http://schemas.microsoft.com/office/powerpoint/2010/main" val="3255721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588FC7-E08C-411A-AF0B-BA871F0BDDDD}"/>
              </a:ext>
            </a:extLst>
          </p:cNvPr>
          <p:cNvSpPr>
            <a:spLocks noGrp="1"/>
          </p:cNvSpPr>
          <p:nvPr>
            <p:ph type="title"/>
          </p:nvPr>
        </p:nvSpPr>
        <p:spPr>
          <a:xfrm>
            <a:off x="762000" y="-23949"/>
            <a:ext cx="6347715" cy="1826581"/>
          </a:xfrm>
        </p:spPr>
        <p:txBody>
          <a:bodyPr/>
          <a:lstStyle/>
          <a:p>
            <a:r>
              <a:rPr lang="en-US" dirty="0"/>
              <a:t>Conclusion / Overall Observation </a:t>
            </a:r>
          </a:p>
        </p:txBody>
      </p:sp>
      <p:sp>
        <p:nvSpPr>
          <p:cNvPr id="3" name="Text Placeholder 2">
            <a:extLst>
              <a:ext uri="{FF2B5EF4-FFF2-40B4-BE49-F238E27FC236}">
                <a16:creationId xmlns="" xmlns:a16="http://schemas.microsoft.com/office/drawing/2014/main" id="{EF5F73AC-20BB-4770-B15A-6A3ED13CB2FD}"/>
              </a:ext>
            </a:extLst>
          </p:cNvPr>
          <p:cNvSpPr>
            <a:spLocks noGrp="1"/>
          </p:cNvSpPr>
          <p:nvPr>
            <p:ph type="body" idx="1"/>
          </p:nvPr>
        </p:nvSpPr>
        <p:spPr>
          <a:xfrm>
            <a:off x="609600" y="2209800"/>
            <a:ext cx="6347715" cy="3276600"/>
          </a:xfrm>
        </p:spPr>
        <p:txBody>
          <a:bodyPr>
            <a:normAutofit/>
          </a:bodyPr>
          <a:lstStyle/>
          <a:p>
            <a:pPr marL="342900" indent="-342900">
              <a:buFont typeface="Arial" panose="020B0604020202020204" pitchFamily="34" charset="0"/>
              <a:buChar char="•"/>
            </a:pPr>
            <a:r>
              <a:rPr lang="en-US" dirty="0"/>
              <a:t>A</a:t>
            </a:r>
            <a:r>
              <a:rPr lang="en-US" dirty="0" smtClean="0"/>
              <a:t>n </a:t>
            </a:r>
            <a:r>
              <a:rPr lang="en-US" dirty="0"/>
              <a:t>optimal distribution pattern was found for product distribution of a company. </a:t>
            </a:r>
            <a:endParaRPr lang="en-US" dirty="0" smtClean="0"/>
          </a:p>
          <a:p>
            <a:pPr marL="342900" indent="-342900">
              <a:buFont typeface="Arial" panose="020B0604020202020204" pitchFamily="34" charset="0"/>
              <a:buChar char="•"/>
            </a:pPr>
            <a:r>
              <a:rPr lang="en-US" dirty="0" smtClean="0"/>
              <a:t>It </a:t>
            </a:r>
            <a:r>
              <a:rPr lang="en-US" dirty="0"/>
              <a:t>was observed that multiple optimal solution path can exist. </a:t>
            </a:r>
            <a:endParaRPr lang="en-US" dirty="0" smtClean="0"/>
          </a:p>
          <a:p>
            <a:pPr marL="342900" indent="-342900">
              <a:buFont typeface="Arial" panose="020B0604020202020204" pitchFamily="34" charset="0"/>
              <a:buChar char="•"/>
            </a:pPr>
            <a:r>
              <a:rPr lang="en-US" dirty="0" smtClean="0"/>
              <a:t>The </a:t>
            </a:r>
            <a:r>
              <a:rPr lang="en-US" dirty="0"/>
              <a:t>analysis related to whether new warehouses should be built or not based on the corresponding prices were also </a:t>
            </a:r>
            <a:r>
              <a:rPr lang="en-US" dirty="0" smtClean="0"/>
              <a:t>analyzed</a:t>
            </a:r>
            <a:endParaRPr lang="en-US" dirty="0"/>
          </a:p>
        </p:txBody>
      </p:sp>
    </p:spTree>
    <p:extLst>
      <p:ext uri="{BB962C8B-B14F-4D97-AF65-F5344CB8AC3E}">
        <p14:creationId xmlns:p14="http://schemas.microsoft.com/office/powerpoint/2010/main" val="314642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 !!!</a:t>
            </a:r>
            <a:endParaRPr lang="en-US" dirty="0"/>
          </a:p>
        </p:txBody>
      </p:sp>
      <p:pic>
        <p:nvPicPr>
          <p:cNvPr id="4" name="Content Placeholder 3"/>
          <p:cNvPicPr>
            <a:picLocks noGrp="1" noChangeAspect="1"/>
          </p:cNvPicPr>
          <p:nvPr>
            <p:ph idx="1"/>
          </p:nvPr>
        </p:nvPicPr>
        <p:blipFill>
          <a:blip r:embed="rId2"/>
          <a:stretch>
            <a:fillRect/>
          </a:stretch>
        </p:blipFill>
        <p:spPr>
          <a:xfrm>
            <a:off x="2362200" y="1981200"/>
            <a:ext cx="3581400" cy="3796592"/>
          </a:xfrm>
          <a:prstGeom prst="rect">
            <a:avLst/>
          </a:prstGeom>
        </p:spPr>
      </p:pic>
    </p:spTree>
    <p:extLst>
      <p:ext uri="{BB962C8B-B14F-4D97-AF65-F5344CB8AC3E}">
        <p14:creationId xmlns:p14="http://schemas.microsoft.com/office/powerpoint/2010/main" val="4218675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A93092-A914-49CE-A63B-97A54FE4EA04}"/>
              </a:ext>
            </a:extLst>
          </p:cNvPr>
          <p:cNvSpPr>
            <a:spLocks noGrp="1"/>
          </p:cNvSpPr>
          <p:nvPr>
            <p:ph type="title"/>
          </p:nvPr>
        </p:nvSpPr>
        <p:spPr>
          <a:xfrm>
            <a:off x="762000" y="-266867"/>
            <a:ext cx="6620967" cy="1915647"/>
          </a:xfrm>
        </p:spPr>
        <p:txBody>
          <a:bodyPr/>
          <a:lstStyle/>
          <a:p>
            <a:r>
              <a:rPr lang="en-US" dirty="0"/>
              <a:t>Data Analysis :Distribution Cost per Possible Route </a:t>
            </a:r>
          </a:p>
        </p:txBody>
      </p:sp>
      <p:sp>
        <p:nvSpPr>
          <p:cNvPr id="3" name="Text Placeholder 2">
            <a:extLst>
              <a:ext uri="{FF2B5EF4-FFF2-40B4-BE49-F238E27FC236}">
                <a16:creationId xmlns="" xmlns:a16="http://schemas.microsoft.com/office/drawing/2014/main" id="{1A713643-447A-4AB6-85D6-0C3DB8FE4CF3}"/>
              </a:ext>
            </a:extLst>
          </p:cNvPr>
          <p:cNvSpPr>
            <a:spLocks noGrp="1"/>
          </p:cNvSpPr>
          <p:nvPr>
            <p:ph type="body" idx="1"/>
          </p:nvPr>
        </p:nvSpPr>
        <p:spPr>
          <a:xfrm>
            <a:off x="1219200" y="1631363"/>
            <a:ext cx="4818857" cy="2019301"/>
          </a:xfrm>
        </p:spPr>
        <p:txBody>
          <a:bodyPr>
            <a:noAutofit/>
          </a:bodyPr>
          <a:lstStyle/>
          <a:p>
            <a:r>
              <a:rPr lang="en-US" sz="1400" dirty="0"/>
              <a:t>Constraints : Monthly Capacity (tons)  |Customer Monthly Requirements </a:t>
            </a:r>
          </a:p>
          <a:p>
            <a:r>
              <a:rPr lang="en-US" sz="1400" dirty="0"/>
              <a:t>Atlanta   150,000                                  C1: 50,000</a:t>
            </a:r>
          </a:p>
          <a:p>
            <a:r>
              <a:rPr lang="en-US" sz="1400" dirty="0"/>
              <a:t>Charlotte 200,00                                  C2: 10,000</a:t>
            </a:r>
          </a:p>
          <a:p>
            <a:r>
              <a:rPr lang="en-US" sz="1400" dirty="0"/>
              <a:t>Birm 70,000                                         C3: 40,000 </a:t>
            </a:r>
          </a:p>
          <a:p>
            <a:r>
              <a:rPr lang="en-US" sz="1400" dirty="0"/>
              <a:t>Greenville 50,000                                 C4: 35,000</a:t>
            </a:r>
          </a:p>
          <a:p>
            <a:r>
              <a:rPr lang="en-US" sz="1400" dirty="0"/>
              <a:t>Gastonia 100,000                                  C5: 60,000</a:t>
            </a:r>
          </a:p>
          <a:p>
            <a:r>
              <a:rPr lang="en-US" sz="1400" dirty="0"/>
              <a:t>Augusta 40,000                                     C6: 20,000 </a:t>
            </a:r>
          </a:p>
          <a:p>
            <a:r>
              <a:rPr lang="en-US" sz="1400" dirty="0"/>
              <a:t>.  </a:t>
            </a:r>
          </a:p>
        </p:txBody>
      </p:sp>
      <p:pic>
        <p:nvPicPr>
          <p:cNvPr id="4" name="Picture 3">
            <a:extLst>
              <a:ext uri="{FF2B5EF4-FFF2-40B4-BE49-F238E27FC236}">
                <a16:creationId xmlns="" xmlns:a16="http://schemas.microsoft.com/office/drawing/2014/main" id="{751534F6-AEF1-4F5E-A270-5C80027A3B60}"/>
              </a:ext>
            </a:extLst>
          </p:cNvPr>
          <p:cNvPicPr>
            <a:picLocks noChangeAspect="1"/>
          </p:cNvPicPr>
          <p:nvPr/>
        </p:nvPicPr>
        <p:blipFill>
          <a:blip r:embed="rId2"/>
          <a:stretch>
            <a:fillRect/>
          </a:stretch>
        </p:blipFill>
        <p:spPr>
          <a:xfrm>
            <a:off x="457200" y="4267200"/>
            <a:ext cx="3538325" cy="2106598"/>
          </a:xfrm>
          <a:prstGeom prst="rect">
            <a:avLst/>
          </a:prstGeom>
        </p:spPr>
      </p:pic>
      <p:sp>
        <p:nvSpPr>
          <p:cNvPr id="5" name="Text Placeholder 2">
            <a:extLst>
              <a:ext uri="{FF2B5EF4-FFF2-40B4-BE49-F238E27FC236}">
                <a16:creationId xmlns="" xmlns:a16="http://schemas.microsoft.com/office/drawing/2014/main" id="{E501E657-6986-4E62-8BA4-98FEF9974833}"/>
              </a:ext>
            </a:extLst>
          </p:cNvPr>
          <p:cNvSpPr txBox="1">
            <a:spLocks/>
          </p:cNvSpPr>
          <p:nvPr/>
        </p:nvSpPr>
        <p:spPr>
          <a:xfrm>
            <a:off x="4343400" y="4267200"/>
            <a:ext cx="4475955" cy="2428875"/>
          </a:xfrm>
          <a:prstGeom prst="rect">
            <a:avLst/>
          </a:prstGeom>
        </p:spPr>
        <p:txBody>
          <a:bodyPr anchor="t" anchorCtr="0">
            <a:normAutofit/>
          </a:bodyPr>
          <a:lstStyle>
            <a:lvl1pPr marL="0" indent="0" algn="l" rtl="0" eaLnBrk="1" latinLnBrk="0" hangingPunct="1">
              <a:spcBef>
                <a:spcPts val="580"/>
              </a:spcBef>
              <a:buClr>
                <a:schemeClr val="accent1"/>
              </a:buClr>
              <a:buSzPct val="85000"/>
              <a:buFont typeface="Wingdings 2"/>
              <a:buNone/>
              <a:defRPr kumimoji="0" sz="2400" kern="1200">
                <a:solidFill>
                  <a:schemeClr val="tx1">
                    <a:tint val="75000"/>
                  </a:schemeClr>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800" kern="1200">
                <a:solidFill>
                  <a:schemeClr val="tx1">
                    <a:tint val="75000"/>
                  </a:schemeClr>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600" kern="1200">
                <a:solidFill>
                  <a:schemeClr val="tx1">
                    <a:tint val="75000"/>
                  </a:schemeClr>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1400" kern="1200">
                <a:solidFill>
                  <a:schemeClr val="tx1">
                    <a:tint val="75000"/>
                  </a:schemeClr>
                </a:solidFill>
                <a:latin typeface="+mn-lt"/>
                <a:ea typeface="+mn-ea"/>
                <a:cs typeface="+mn-cs"/>
              </a:defRPr>
            </a:lvl4pPr>
            <a:lvl5pPr marL="1371600" indent="-228600" algn="l" rtl="0" eaLnBrk="1" latinLnBrk="0" hangingPunct="1">
              <a:spcBef>
                <a:spcPts val="370"/>
              </a:spcBef>
              <a:buClr>
                <a:schemeClr val="accent3"/>
              </a:buClr>
              <a:buFontTx/>
              <a:buNone/>
              <a:defRPr kumimoji="0"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1400" dirty="0">
                <a:solidFill>
                  <a:schemeClr val="tx1">
                    <a:lumMod val="50000"/>
                    <a:lumOff val="50000"/>
                  </a:schemeClr>
                </a:solidFill>
              </a:rPr>
              <a:t>Customer Preferences : </a:t>
            </a:r>
          </a:p>
          <a:p>
            <a:r>
              <a:rPr lang="en-US" sz="1400" dirty="0">
                <a:solidFill>
                  <a:schemeClr val="tx1">
                    <a:lumMod val="50000"/>
                    <a:lumOff val="50000"/>
                  </a:schemeClr>
                </a:solidFill>
              </a:rPr>
              <a:t>C1: Atlanta</a:t>
            </a:r>
          </a:p>
          <a:p>
            <a:r>
              <a:rPr lang="en-US" sz="1400" dirty="0">
                <a:solidFill>
                  <a:schemeClr val="tx1">
                    <a:lumMod val="50000"/>
                    <a:lumOff val="50000"/>
                  </a:schemeClr>
                </a:solidFill>
              </a:rPr>
              <a:t>C2: Birmingham </a:t>
            </a:r>
          </a:p>
          <a:p>
            <a:r>
              <a:rPr lang="en-US" sz="1400" dirty="0">
                <a:solidFill>
                  <a:schemeClr val="tx1">
                    <a:lumMod val="50000"/>
                    <a:lumOff val="50000"/>
                  </a:schemeClr>
                </a:solidFill>
              </a:rPr>
              <a:t>C3: No Preference</a:t>
            </a:r>
          </a:p>
          <a:p>
            <a:r>
              <a:rPr lang="en-US" sz="1400" dirty="0">
                <a:solidFill>
                  <a:schemeClr val="tx1">
                    <a:lumMod val="50000"/>
                    <a:lumOff val="50000"/>
                  </a:schemeClr>
                </a:solidFill>
              </a:rPr>
              <a:t>C4: No Preference </a:t>
            </a:r>
          </a:p>
          <a:p>
            <a:r>
              <a:rPr lang="en-US" sz="1400" dirty="0">
                <a:solidFill>
                  <a:schemeClr val="tx1">
                    <a:lumMod val="50000"/>
                    <a:lumOff val="50000"/>
                  </a:schemeClr>
                </a:solidFill>
              </a:rPr>
              <a:t>C5: Greenville </a:t>
            </a:r>
          </a:p>
          <a:p>
            <a:r>
              <a:rPr lang="en-US" sz="1400" dirty="0">
                <a:solidFill>
                  <a:schemeClr val="tx1">
                    <a:lumMod val="50000"/>
                    <a:lumOff val="50000"/>
                  </a:schemeClr>
                </a:solidFill>
              </a:rPr>
              <a:t>C6: Gastonia or Augusta </a:t>
            </a:r>
          </a:p>
        </p:txBody>
      </p:sp>
    </p:spTree>
    <p:extLst>
      <p:ext uri="{BB962C8B-B14F-4D97-AF65-F5344CB8AC3E}">
        <p14:creationId xmlns:p14="http://schemas.microsoft.com/office/powerpoint/2010/main" val="2283783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D021EB-D843-4CE0-B4DE-0A1B458FEA1B}"/>
              </a:ext>
            </a:extLst>
          </p:cNvPr>
          <p:cNvSpPr>
            <a:spLocks noGrp="1"/>
          </p:cNvSpPr>
          <p:nvPr>
            <p:ph type="title"/>
          </p:nvPr>
        </p:nvSpPr>
        <p:spPr>
          <a:xfrm>
            <a:off x="990600" y="152400"/>
            <a:ext cx="6620967" cy="1915647"/>
          </a:xfrm>
        </p:spPr>
        <p:txBody>
          <a:bodyPr/>
          <a:lstStyle/>
          <a:p>
            <a:r>
              <a:rPr lang="en-US" dirty="0"/>
              <a:t>Distribution Problem Statement 1 Objectives</a:t>
            </a:r>
          </a:p>
        </p:txBody>
      </p:sp>
      <p:sp>
        <p:nvSpPr>
          <p:cNvPr id="3" name="Text Placeholder 2">
            <a:extLst>
              <a:ext uri="{FF2B5EF4-FFF2-40B4-BE49-F238E27FC236}">
                <a16:creationId xmlns="" xmlns:a16="http://schemas.microsoft.com/office/drawing/2014/main" id="{73BBE63D-86CA-4313-9069-4C478F3FC2C7}"/>
              </a:ext>
            </a:extLst>
          </p:cNvPr>
          <p:cNvSpPr>
            <a:spLocks noGrp="1"/>
          </p:cNvSpPr>
          <p:nvPr>
            <p:ph type="body" idx="1"/>
          </p:nvPr>
        </p:nvSpPr>
        <p:spPr>
          <a:xfrm>
            <a:off x="609600" y="2362200"/>
            <a:ext cx="6934200" cy="3776662"/>
          </a:xfrm>
        </p:spPr>
        <p:txBody>
          <a:bodyPr>
            <a:normAutofit lnSpcReduction="10000"/>
          </a:bodyPr>
          <a:lstStyle/>
          <a:p>
            <a:pPr marL="457200" indent="-457200">
              <a:buAutoNum type="arabicParenR"/>
            </a:pPr>
            <a:r>
              <a:rPr lang="en-US" dirty="0"/>
              <a:t>Determine the distribution pattern that  would minimize overall cost</a:t>
            </a:r>
          </a:p>
          <a:p>
            <a:pPr marL="457200" indent="-457200">
              <a:buAutoNum type="arabicParenR"/>
            </a:pPr>
            <a:r>
              <a:rPr lang="en-US" dirty="0"/>
              <a:t>Determine the eﬀect of increasing factory and warehouse capacities that would be on distribution costs</a:t>
            </a:r>
          </a:p>
          <a:p>
            <a:pPr marL="457200" indent="-457200">
              <a:buAutoNum type="arabicParenR"/>
            </a:pPr>
            <a:r>
              <a:rPr lang="en-US" dirty="0"/>
              <a:t>What the eﬀects of small changes in costs, capacities and requirements would be on the distribution pattern? </a:t>
            </a:r>
          </a:p>
          <a:p>
            <a:pPr marL="457200" indent="-457200">
              <a:buAutoNum type="arabicParenR"/>
            </a:pPr>
            <a:r>
              <a:rPr lang="en-US" dirty="0"/>
              <a:t>Would it be possible to meet all customer preferences regarding suppliers, and if so what would the extra cost of doing this be?</a:t>
            </a:r>
          </a:p>
          <a:p>
            <a:pPr marL="457200" indent="-457200">
              <a:buAutoNum type="arabicParenR"/>
            </a:pPr>
            <a:endParaRPr lang="en-US" dirty="0"/>
          </a:p>
        </p:txBody>
      </p:sp>
    </p:spTree>
    <p:extLst>
      <p:ext uri="{BB962C8B-B14F-4D97-AF65-F5344CB8AC3E}">
        <p14:creationId xmlns:p14="http://schemas.microsoft.com/office/powerpoint/2010/main" val="3909282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44C4CF-D731-4643-953B-4E823A0BF556}"/>
              </a:ext>
            </a:extLst>
          </p:cNvPr>
          <p:cNvSpPr>
            <a:spLocks noGrp="1"/>
          </p:cNvSpPr>
          <p:nvPr>
            <p:ph type="title"/>
          </p:nvPr>
        </p:nvSpPr>
        <p:spPr>
          <a:xfrm>
            <a:off x="990600" y="33454"/>
            <a:ext cx="6620967" cy="1915647"/>
          </a:xfrm>
        </p:spPr>
        <p:txBody>
          <a:bodyPr/>
          <a:lstStyle/>
          <a:p>
            <a:r>
              <a:rPr lang="en-US" dirty="0"/>
              <a:t>Distribution Network Modeling </a:t>
            </a:r>
          </a:p>
        </p:txBody>
      </p:sp>
      <p:sp>
        <p:nvSpPr>
          <p:cNvPr id="3" name="Text Placeholder 2">
            <a:extLst>
              <a:ext uri="{FF2B5EF4-FFF2-40B4-BE49-F238E27FC236}">
                <a16:creationId xmlns="" xmlns:a16="http://schemas.microsoft.com/office/drawing/2014/main" id="{754ECD7E-39C2-44B7-A786-CD055AB5280A}"/>
              </a:ext>
            </a:extLst>
          </p:cNvPr>
          <p:cNvSpPr>
            <a:spLocks noGrp="1"/>
          </p:cNvSpPr>
          <p:nvPr>
            <p:ph type="body" idx="1"/>
          </p:nvPr>
        </p:nvSpPr>
        <p:spPr>
          <a:xfrm>
            <a:off x="609600" y="2388954"/>
            <a:ext cx="6705600" cy="3929062"/>
          </a:xfrm>
        </p:spPr>
        <p:txBody>
          <a:bodyPr/>
          <a:lstStyle/>
          <a:p>
            <a:pPr marL="457200" indent="-457200">
              <a:buFont typeface="Wingdings 2"/>
              <a:buAutoNum type="arabicParenR"/>
            </a:pPr>
            <a:r>
              <a:rPr lang="en-US" dirty="0" smtClean="0"/>
              <a:t>Determine </a:t>
            </a:r>
            <a:r>
              <a:rPr lang="en-US" dirty="0"/>
              <a:t>the Decision Variables of the Model </a:t>
            </a:r>
            <a:endParaRPr lang="en-US" dirty="0" smtClean="0"/>
          </a:p>
          <a:p>
            <a:pPr marL="457200" indent="-457200">
              <a:buFont typeface="Wingdings 2"/>
              <a:buAutoNum type="arabicParenR"/>
            </a:pPr>
            <a:r>
              <a:rPr lang="en-US" dirty="0"/>
              <a:t>Develop the Objective Function and Subject to Constraints </a:t>
            </a:r>
          </a:p>
          <a:p>
            <a:pPr marL="457200" indent="-457200">
              <a:buFont typeface="Wingdings 2"/>
              <a:buAutoNum type="arabicParenR"/>
            </a:pPr>
            <a:r>
              <a:rPr lang="en-US" dirty="0"/>
              <a:t>Using the </a:t>
            </a:r>
            <a:r>
              <a:rPr lang="en-US" dirty="0" smtClean="0"/>
              <a:t>Excel and </a:t>
            </a:r>
            <a:r>
              <a:rPr lang="en-US" dirty="0"/>
              <a:t>MATLAB Programming Software to find the best </a:t>
            </a:r>
            <a:r>
              <a:rPr lang="en-US" dirty="0" smtClean="0"/>
              <a:t>Optimal </a:t>
            </a:r>
            <a:r>
              <a:rPr lang="en-US" dirty="0"/>
              <a:t>Solution.</a:t>
            </a:r>
          </a:p>
          <a:p>
            <a:pPr marL="457200" indent="-457200">
              <a:buFont typeface="Wingdings 2"/>
              <a:buAutoNum type="arabicParenR"/>
            </a:pPr>
            <a:endParaRPr lang="en-US" dirty="0"/>
          </a:p>
          <a:p>
            <a:pPr marL="457200" indent="-457200">
              <a:buFont typeface="Wingdings 2"/>
              <a:buAutoNum type="arabicParenR"/>
            </a:pPr>
            <a:endParaRPr lang="en-US" dirty="0"/>
          </a:p>
          <a:p>
            <a:pPr marL="457200" indent="-457200">
              <a:buAutoNum type="arabicParenR"/>
            </a:pPr>
            <a:endParaRPr lang="en-US" dirty="0"/>
          </a:p>
        </p:txBody>
      </p:sp>
    </p:spTree>
    <p:extLst>
      <p:ext uri="{BB962C8B-B14F-4D97-AF65-F5344CB8AC3E}">
        <p14:creationId xmlns:p14="http://schemas.microsoft.com/office/powerpoint/2010/main" val="3639878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6E59A3-0792-4312-B12E-13AFBFC99BBD}"/>
              </a:ext>
            </a:extLst>
          </p:cNvPr>
          <p:cNvSpPr>
            <a:spLocks noGrp="1"/>
          </p:cNvSpPr>
          <p:nvPr>
            <p:ph type="title"/>
          </p:nvPr>
        </p:nvSpPr>
        <p:spPr>
          <a:xfrm>
            <a:off x="609600" y="-328458"/>
            <a:ext cx="7425283" cy="1915647"/>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E90DF3E3-D8A3-45AD-B2CD-7A04DB5D6B81}"/>
              </a:ext>
            </a:extLst>
          </p:cNvPr>
          <p:cNvSpPr>
            <a:spLocks noGrp="1"/>
          </p:cNvSpPr>
          <p:nvPr>
            <p:ph type="body" idx="1"/>
          </p:nvPr>
        </p:nvSpPr>
        <p:spPr>
          <a:xfrm>
            <a:off x="609600" y="1587189"/>
            <a:ext cx="7315200" cy="775011"/>
          </a:xfrm>
        </p:spPr>
        <p:txBody>
          <a:bodyPr>
            <a:normAutofit fontScale="25000" lnSpcReduction="20000"/>
          </a:bodyPr>
          <a:lstStyle/>
          <a:p>
            <a:r>
              <a:rPr lang="en-US" sz="8000" i="1" u="sng" dirty="0"/>
              <a:t>WHEN CUSTOMER PREFERENCE IS NOT CONSIDERED</a:t>
            </a:r>
          </a:p>
          <a:p>
            <a:r>
              <a:rPr lang="en-US" sz="7200" dirty="0" smtClean="0"/>
              <a:t>Decision </a:t>
            </a:r>
            <a:r>
              <a:rPr lang="en-US" sz="7200" dirty="0"/>
              <a:t>Variables </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066800" y="2590800"/>
            <a:ext cx="5553075" cy="2028825"/>
          </a:xfrm>
          <a:prstGeom prst="rect">
            <a:avLst/>
          </a:prstGeom>
        </p:spPr>
      </p:pic>
    </p:spTree>
    <p:extLst>
      <p:ext uri="{BB962C8B-B14F-4D97-AF65-F5344CB8AC3E}">
        <p14:creationId xmlns:p14="http://schemas.microsoft.com/office/powerpoint/2010/main" val="2539380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533400" y="1524000"/>
            <a:ext cx="7772400" cy="4495800"/>
          </a:xfrm>
        </p:spPr>
        <p:txBody>
          <a:bodyPr>
            <a:normAutofit/>
          </a:bodyPr>
          <a:lstStyle/>
          <a:p>
            <a:r>
              <a:rPr lang="en-US" i="1" u="sng" dirty="0" smtClean="0"/>
              <a:t>WHEN CUSTOMER PREFERENCE IS NOT CONSIDERED</a:t>
            </a:r>
            <a:endParaRPr lang="en-US" i="1" u="sng" dirty="0"/>
          </a:p>
          <a:p>
            <a:endParaRPr lang="en-US" dirty="0"/>
          </a:p>
          <a:p>
            <a:r>
              <a:rPr lang="en-US" dirty="0" smtClean="0"/>
              <a:t>Objective function</a:t>
            </a:r>
          </a:p>
          <a:p>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762000" y="3048000"/>
            <a:ext cx="6353175" cy="1238250"/>
          </a:xfrm>
          <a:prstGeom prst="rect">
            <a:avLst/>
          </a:prstGeom>
        </p:spPr>
      </p:pic>
    </p:spTree>
    <p:extLst>
      <p:ext uri="{BB962C8B-B14F-4D97-AF65-F5344CB8AC3E}">
        <p14:creationId xmlns:p14="http://schemas.microsoft.com/office/powerpoint/2010/main" val="3164445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A2F17-DF0F-4261-88FE-3E4333EBA499}"/>
              </a:ext>
            </a:extLst>
          </p:cNvPr>
          <p:cNvSpPr>
            <a:spLocks noGrp="1"/>
          </p:cNvSpPr>
          <p:nvPr>
            <p:ph type="title"/>
          </p:nvPr>
        </p:nvSpPr>
        <p:spPr>
          <a:xfrm>
            <a:off x="533400" y="0"/>
            <a:ext cx="7772400" cy="1362075"/>
          </a:xfrm>
        </p:spPr>
        <p:txBody>
          <a:bodyPr/>
          <a:lstStyle/>
          <a:p>
            <a:r>
              <a:rPr lang="en-US" dirty="0"/>
              <a:t>Modeling Strategy Problem 1</a:t>
            </a:r>
          </a:p>
        </p:txBody>
      </p:sp>
      <p:sp>
        <p:nvSpPr>
          <p:cNvPr id="3" name="Text Placeholder 2">
            <a:extLst>
              <a:ext uri="{FF2B5EF4-FFF2-40B4-BE49-F238E27FC236}">
                <a16:creationId xmlns="" xmlns:a16="http://schemas.microsoft.com/office/drawing/2014/main" id="{F7721399-5F87-4268-B16E-5C0BDED3D7AD}"/>
              </a:ext>
            </a:extLst>
          </p:cNvPr>
          <p:cNvSpPr>
            <a:spLocks noGrp="1"/>
          </p:cNvSpPr>
          <p:nvPr>
            <p:ph type="body" idx="1"/>
          </p:nvPr>
        </p:nvSpPr>
        <p:spPr>
          <a:xfrm>
            <a:off x="381000" y="1524000"/>
            <a:ext cx="7924800" cy="4495800"/>
          </a:xfrm>
        </p:spPr>
        <p:txBody>
          <a:bodyPr>
            <a:normAutofit/>
          </a:bodyPr>
          <a:lstStyle/>
          <a:p>
            <a:r>
              <a:rPr lang="en-US" i="1" u="sng" dirty="0" smtClean="0"/>
              <a:t>WHEN CUSTOMER PREFERENCE IS NOT CONSIDERED</a:t>
            </a:r>
            <a:endParaRPr lang="en-US" u="sng" dirty="0" smtClean="0"/>
          </a:p>
          <a:p>
            <a:r>
              <a:rPr lang="en-US" dirty="0" smtClean="0"/>
              <a:t>Inequality </a:t>
            </a:r>
            <a:r>
              <a:rPr lang="en-US" dirty="0"/>
              <a:t>Constraints	</a:t>
            </a:r>
            <a:r>
              <a:rPr lang="en-US" dirty="0" smtClean="0"/>
              <a:t> </a:t>
            </a:r>
          </a:p>
          <a:p>
            <a:pPr marL="342900" indent="-342900">
              <a:buFont typeface="Arial" panose="020B0604020202020204" pitchFamily="34" charset="0"/>
              <a:buChar char="•"/>
            </a:pPr>
            <a:r>
              <a:rPr lang="en-US" dirty="0"/>
              <a:t>Factory Production Constraints</a:t>
            </a:r>
            <a:r>
              <a:rPr lang="en-US" dirty="0" smtClean="0"/>
              <a:t>:</a:t>
            </a:r>
          </a:p>
          <a:p>
            <a:endParaRPr lang="en-US" dirty="0" smtClean="0"/>
          </a:p>
          <a:p>
            <a:endParaRPr lang="en-US" dirty="0"/>
          </a:p>
          <a:p>
            <a:pPr marL="342900" indent="-342900">
              <a:buFont typeface="Arial" panose="020B0604020202020204" pitchFamily="34" charset="0"/>
              <a:buChar char="•"/>
            </a:pPr>
            <a:r>
              <a:rPr lang="en-US" dirty="0"/>
              <a:t>Warehouse throughput constraints</a:t>
            </a:r>
            <a:r>
              <a:rPr lang="en-US" dirty="0" smtClean="0"/>
              <a:t>:</a:t>
            </a:r>
          </a:p>
          <a:p>
            <a:pPr marL="342900" indent="-3429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1371600" y="4228902"/>
            <a:ext cx="4200525" cy="1219200"/>
          </a:xfrm>
          <a:prstGeom prst="rect">
            <a:avLst/>
          </a:prstGeom>
        </p:spPr>
      </p:pic>
      <p:pic>
        <p:nvPicPr>
          <p:cNvPr id="5" name="Picture 4"/>
          <p:cNvPicPr>
            <a:picLocks noChangeAspect="1"/>
          </p:cNvPicPr>
          <p:nvPr/>
        </p:nvPicPr>
        <p:blipFill>
          <a:blip r:embed="rId3"/>
          <a:stretch>
            <a:fillRect/>
          </a:stretch>
        </p:blipFill>
        <p:spPr>
          <a:xfrm>
            <a:off x="1341120" y="2792458"/>
            <a:ext cx="5648325" cy="962025"/>
          </a:xfrm>
          <a:prstGeom prst="rect">
            <a:avLst/>
          </a:prstGeom>
        </p:spPr>
      </p:pic>
    </p:spTree>
    <p:extLst>
      <p:ext uri="{BB962C8B-B14F-4D97-AF65-F5344CB8AC3E}">
        <p14:creationId xmlns:p14="http://schemas.microsoft.com/office/powerpoint/2010/main" val="1525950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6905</TotalTime>
  <Words>784</Words>
  <Application>Microsoft Office PowerPoint</Application>
  <PresentationFormat>On-screen Show (4:3)</PresentationFormat>
  <Paragraphs>161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Trebuchet MS</vt:lpstr>
      <vt:lpstr>Wingdings 2</vt:lpstr>
      <vt:lpstr>Wingdings 3</vt:lpstr>
      <vt:lpstr>Facet</vt:lpstr>
      <vt:lpstr>PowerPoint Presentation</vt:lpstr>
      <vt:lpstr>Distribution Problem Using Optimization Programing  Analysis Overview</vt:lpstr>
      <vt:lpstr>Distribution Problem Statement 1</vt:lpstr>
      <vt:lpstr>Data Analysis :Distribution Cost per Possible Route </vt:lpstr>
      <vt:lpstr>Distribution Problem Statement 1 Objectives</vt:lpstr>
      <vt:lpstr>Distribution Network Modeling </vt:lpstr>
      <vt:lpstr>Modeling Strategy Problem 1</vt:lpstr>
      <vt:lpstr>Modeling Strategy Problem 1</vt:lpstr>
      <vt:lpstr>Modeling Strategy Problem 1</vt:lpstr>
      <vt:lpstr>Modeling Strategy Problem 1</vt:lpstr>
      <vt:lpstr>Modeling Strategy Problem 1</vt:lpstr>
      <vt:lpstr>   Solution</vt:lpstr>
      <vt:lpstr>Modeling Strategy Problem 1</vt:lpstr>
      <vt:lpstr>Modeling Strategy Problem 1</vt:lpstr>
      <vt:lpstr>Modeling Strategy Problem 1</vt:lpstr>
      <vt:lpstr>Modeling Strategy Problem 1</vt:lpstr>
      <vt:lpstr>Modeling Strategy Problem 1</vt:lpstr>
      <vt:lpstr>Modeling Strategy Problem 1</vt:lpstr>
      <vt:lpstr>   Solution</vt:lpstr>
      <vt:lpstr>  SENSETIVITY ANALYSIS</vt:lpstr>
      <vt:lpstr>SENSETIVITY ANALYSIS</vt:lpstr>
      <vt:lpstr>Distribution Problem Statement 2</vt:lpstr>
      <vt:lpstr>Distribution Problem Statement 2 Objective</vt:lpstr>
      <vt:lpstr>Modeling Strategy Problem 2</vt:lpstr>
      <vt:lpstr>Modeling Strategy Problem 2</vt:lpstr>
      <vt:lpstr>Modeling Strategy Problem 2</vt:lpstr>
      <vt:lpstr>Modeling Strategy Problem 2</vt:lpstr>
      <vt:lpstr>Modeling Strategy Problem 2</vt:lpstr>
      <vt:lpstr>Modeling Strategy Problem 2</vt:lpstr>
      <vt:lpstr>     Solution</vt:lpstr>
      <vt:lpstr>Conclusion / Overall Observation </vt:lpstr>
      <vt:lpstr>    THANK YOU !!!</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 Template (Project Name)</dc:title>
  <dc:creator>CDT User</dc:creator>
  <cp:lastModifiedBy>Dishant Banga</cp:lastModifiedBy>
  <cp:revision>175</cp:revision>
  <dcterms:created xsi:type="dcterms:W3CDTF">2012-09-16T17:42:00Z</dcterms:created>
  <dcterms:modified xsi:type="dcterms:W3CDTF">2017-12-11T21:05:45Z</dcterms:modified>
</cp:coreProperties>
</file>