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428" r:id="rId2"/>
    <p:sldId id="527" r:id="rId3"/>
    <p:sldId id="529" r:id="rId4"/>
    <p:sldId id="531" r:id="rId5"/>
    <p:sldId id="532" r:id="rId6"/>
    <p:sldId id="533" r:id="rId7"/>
    <p:sldId id="528" r:id="rId8"/>
    <p:sldId id="524" r:id="rId9"/>
    <p:sldId id="526" r:id="rId10"/>
    <p:sldId id="515" r:id="rId11"/>
    <p:sldId id="548" r:id="rId12"/>
    <p:sldId id="535" r:id="rId13"/>
    <p:sldId id="451" r:id="rId14"/>
    <p:sldId id="442" r:id="rId15"/>
    <p:sldId id="452" r:id="rId16"/>
    <p:sldId id="549" r:id="rId17"/>
    <p:sldId id="546" r:id="rId18"/>
    <p:sldId id="540" r:id="rId19"/>
    <p:sldId id="543" r:id="rId20"/>
    <p:sldId id="518" r:id="rId21"/>
    <p:sldId id="517" r:id="rId22"/>
    <p:sldId id="519" r:id="rId23"/>
    <p:sldId id="522" r:id="rId24"/>
    <p:sldId id="521" r:id="rId25"/>
    <p:sldId id="523" r:id="rId26"/>
    <p:sldId id="538" r:id="rId27"/>
    <p:sldId id="484" r:id="rId28"/>
    <p:sldId id="510" r:id="rId29"/>
    <p:sldId id="562" r:id="rId30"/>
    <p:sldId id="561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6" autoAdjust="0"/>
  </p:normalViewPr>
  <p:slideViewPr>
    <p:cSldViewPr>
      <p:cViewPr>
        <p:scale>
          <a:sx n="118" d="100"/>
          <a:sy n="118" d="100"/>
        </p:scale>
        <p:origin x="-20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0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Overview </a:t>
            </a:r>
            <a:r>
              <a:rPr lang="en-US" sz="2400" b="1" dirty="0" smtClean="0">
                <a:solidFill>
                  <a:schemeClr val="tx1"/>
                </a:solidFill>
              </a:rPr>
              <a:t>of the course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Closest Pair </a:t>
            </a:r>
            <a:r>
              <a:rPr lang="en-US" sz="2400" b="1" dirty="0" smtClean="0">
                <a:solidFill>
                  <a:schemeClr val="tx1"/>
                </a:solidFill>
              </a:rPr>
              <a:t>problem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05853" y="3821668"/>
            <a:ext cx="282949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https://moodle.cse.iitk.ac.in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71835" y="3062734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58653" y="3821668"/>
            <a:ext cx="142314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Algorithms-II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Divide and Conquer 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 paradigm for Algorithm Design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9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An Overview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000" b="1" dirty="0" smtClean="0"/>
              <a:t>A problem in this paradigm is solved in the following way.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Divide</a:t>
            </a:r>
            <a:r>
              <a:rPr lang="en-US" sz="2000" dirty="0" smtClean="0"/>
              <a:t> the problem instance into two or more instances  of the same problem.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Solve each smaller </a:t>
            </a:r>
            <a:r>
              <a:rPr lang="en-US" sz="2000" dirty="0" smtClean="0"/>
              <a:t>instance  </a:t>
            </a:r>
            <a:r>
              <a:rPr lang="en-US" sz="2000" b="1" u="sng" dirty="0" smtClean="0">
                <a:solidFill>
                  <a:srgbClr val="7030A0"/>
                </a:solidFill>
              </a:rPr>
              <a:t>recursively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  <a:r>
              <a:rPr lang="en-US" sz="2000" dirty="0" smtClean="0"/>
              <a:t>(base case suitably defined).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Combine</a:t>
            </a:r>
            <a:r>
              <a:rPr lang="en-US" sz="2000" dirty="0" smtClean="0"/>
              <a:t> the solutions of the smaller instances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to get the solution of the original instance.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Line Callout 2 4"/>
          <p:cNvSpPr/>
          <p:nvPr/>
        </p:nvSpPr>
        <p:spPr>
          <a:xfrm>
            <a:off x="3429000" y="5562600"/>
            <a:ext cx="3962400" cy="762000"/>
          </a:xfrm>
          <a:prstGeom prst="borderCallout2">
            <a:avLst>
              <a:gd name="adj1" fmla="val 20570"/>
              <a:gd name="adj2" fmla="val -40"/>
              <a:gd name="adj3" fmla="val 18750"/>
              <a:gd name="adj4" fmla="val -16667"/>
              <a:gd name="adj5" fmla="val -133791"/>
              <a:gd name="adj6" fmla="val -4957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is usually the main </a:t>
            </a:r>
            <a:r>
              <a:rPr lang="en-US" b="1" dirty="0" smtClean="0"/>
              <a:t>nontrivial</a:t>
            </a:r>
            <a:r>
              <a:rPr lang="en-US" dirty="0" smtClean="0"/>
              <a:t> step in the design of an algorithm using divide and conquer strategy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1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2819400"/>
            <a:ext cx="28193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3505200"/>
            <a:ext cx="12212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00600" y="3505200"/>
            <a:ext cx="2897621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6400" y="4191000"/>
            <a:ext cx="38862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Example Problems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:r>
                  <a:rPr lang="en-US" sz="2000" dirty="0" smtClean="0"/>
                  <a:t>Merge Sort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Multiplication of two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-bit integers.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 smtClean="0"/>
                  <a:t> </a:t>
                </a:r>
                <a:r>
                  <a:rPr lang="en-US" sz="2000" dirty="0" smtClean="0"/>
                  <a:t>Counting the number of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inversions</a:t>
                </a:r>
                <a:r>
                  <a:rPr lang="en-US" sz="2000" dirty="0" smtClean="0"/>
                  <a:t> in an array.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Median finding in linear time.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 rotWithShape="1">
                <a:blip r:embed="rId2"/>
                <a:stretch>
                  <a:fillRect l="-108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5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4400" dirty="0" smtClean="0"/>
              <a:t>problem 1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Closest Pair </a:t>
            </a:r>
            <a:r>
              <a:rPr lang="en-US" sz="4000" b="1" dirty="0" smtClean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37221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29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pair of points with minimum Euclidean distance.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Deterministic algorithms:</a:t>
                </a:r>
              </a:p>
              <a:p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: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based algorithm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362200"/>
            <a:ext cx="37338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4191000"/>
            <a:ext cx="38100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Hint/Tool</a:t>
            </a:r>
            <a:r>
              <a:rPr lang="en-US" sz="2800" b="1" dirty="0" smtClean="0"/>
              <a:t>  No. 1</a:t>
            </a:r>
            <a:br>
              <a:rPr lang="en-US" sz="2800" b="1" dirty="0" smtClean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 smtClean="0"/>
              <a:t>What is the maximum number of points that can be placed in a </a:t>
            </a:r>
            <a:r>
              <a:rPr lang="en-US" sz="2000" u="sng" dirty="0" smtClean="0"/>
              <a:t>unit square </a:t>
            </a:r>
          </a:p>
          <a:p>
            <a:pPr marL="0" indent="0">
              <a:buNone/>
            </a:pPr>
            <a:r>
              <a:rPr lang="en-US" sz="2000" dirty="0" smtClean="0"/>
              <a:t>such that the minimum distance is at least </a:t>
            </a:r>
            <a:r>
              <a:rPr lang="en-US" sz="2000" dirty="0" smtClean="0">
                <a:solidFill>
                  <a:srgbClr val="0070C0"/>
                </a:solidFill>
              </a:rPr>
              <a:t>1 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r>
              <a:rPr lang="en-US" sz="2000" b="1" dirty="0" smtClean="0"/>
              <a:t>Answer: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4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90629" y="833735"/>
            <a:ext cx="328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discrete math exercise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4723296" y="1905000"/>
            <a:ext cx="35825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6249957" y="2590800"/>
            <a:ext cx="2817843" cy="1603248"/>
          </a:xfrm>
          <a:prstGeom prst="cloudCallout">
            <a:avLst>
              <a:gd name="adj1" fmla="val -26889"/>
              <a:gd name="adj2" fmla="val 833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 there are more than 4 points, at least one of the four small squares will have more than 1 points.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3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animBg="1"/>
      <p:bldP spid="19" grpId="0" animBg="1"/>
      <p:bldP spid="20" grpId="0" animBg="1"/>
      <p:bldP spid="24" grpId="0"/>
      <p:bldP spid="8" grpId="0"/>
      <p:bldP spid="9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Hint/Tool</a:t>
            </a:r>
            <a:r>
              <a:rPr lang="en-US" sz="2800" b="1" dirty="0"/>
              <a:t>  No. </a:t>
            </a:r>
            <a:r>
              <a:rPr lang="en-US" sz="2800" b="1" dirty="0" smtClean="0"/>
              <a:t>2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Question</a:t>
            </a:r>
            <a:r>
              <a:rPr lang="en-US" sz="2000" b="1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For which </a:t>
            </a:r>
            <a:r>
              <a:rPr lang="en-US" sz="2000" dirty="0" smtClean="0"/>
              <a:t>algorithmic problems </a:t>
            </a:r>
            <a:r>
              <a:rPr lang="en-US" sz="2000" dirty="0" smtClean="0"/>
              <a:t>do we </a:t>
            </a:r>
            <a:r>
              <a:rPr lang="en-US" sz="2000" dirty="0" smtClean="0"/>
              <a:t>need a </a:t>
            </a:r>
            <a:r>
              <a:rPr lang="en-US" sz="2000" dirty="0" smtClean="0"/>
              <a:t>suitable data structure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6C31"/>
                </a:solidFill>
              </a:rPr>
              <a:t>Answer</a:t>
            </a:r>
            <a:r>
              <a:rPr lang="en-US" sz="2000" b="1" dirty="0" smtClean="0"/>
              <a:t>: </a:t>
            </a:r>
          </a:p>
          <a:p>
            <a:pPr marL="0" indent="0">
              <a:buNone/>
            </a:pPr>
            <a:r>
              <a:rPr lang="en-US" sz="2000" dirty="0" smtClean="0"/>
              <a:t>If the problem involves “</a:t>
            </a:r>
            <a:r>
              <a:rPr lang="en-US" sz="2000" b="1" dirty="0" smtClean="0"/>
              <a:t>many</a:t>
            </a:r>
            <a:r>
              <a:rPr lang="en-US" sz="2000" dirty="0" smtClean="0"/>
              <a:t>” operations of </a:t>
            </a:r>
            <a:r>
              <a:rPr lang="en-US" sz="2000" b="1" dirty="0" smtClean="0"/>
              <a:t>same</a:t>
            </a:r>
            <a:r>
              <a:rPr lang="en-US" sz="2000" dirty="0" smtClean="0"/>
              <a:t> type on a given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example, it is worth sorting an array only if there are going to be many search queries on it.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Let us see if you can use this principle in today’s class itself 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0261" y="850802"/>
            <a:ext cx="461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When do we use a data structure 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1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divide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5" name="Right Brace 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71" name="Right Brace 7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 smtClean="0"/>
                    <a:t>points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Oval 88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conquer</a:t>
            </a:r>
            <a:r>
              <a:rPr lang="en-US" sz="4000" b="1" dirty="0" smtClean="0"/>
              <a:t> </a:t>
            </a:r>
            <a:r>
              <a:rPr lang="en-US" sz="4000" b="1" dirty="0"/>
              <a:t>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Ribbon 4"/>
          <p:cNvSpPr/>
          <p:nvPr/>
        </p:nvSpPr>
        <p:spPr>
          <a:xfrm>
            <a:off x="762000" y="1219200"/>
            <a:ext cx="3429000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Compute closest pair of the left half set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Down Ribbon 68"/>
          <p:cNvSpPr/>
          <p:nvPr/>
        </p:nvSpPr>
        <p:spPr>
          <a:xfrm>
            <a:off x="4991100" y="1216152"/>
            <a:ext cx="3390900" cy="536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Compute closest pair of the right half set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6248400"/>
                <a:ext cx="372749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Notice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&lt;</m:t>
                        </m:r>
                        <m:r>
                          <a:rPr lang="en-US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 smtClean="0"/>
                  <a:t> for this given instance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372749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473" t="-8197" r="-3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4305300" y="1668982"/>
            <a:ext cx="571500" cy="312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1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71" grpId="0"/>
      <p:bldP spid="5" grpId="0" animBg="1"/>
      <p:bldP spid="5" grpId="1" animBg="1"/>
      <p:bldP spid="69" grpId="0" animBg="1"/>
      <p:bldP spid="69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Aim of the course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To empower each student with the skills to design algorithms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With </a:t>
            </a:r>
            <a:r>
              <a:rPr lang="en-US" sz="2000" u="sng" dirty="0" smtClean="0"/>
              <a:t>provable</a:t>
            </a:r>
            <a:r>
              <a:rPr lang="en-US" sz="2000" dirty="0" smtClean="0"/>
              <a:t> guarantee on </a:t>
            </a:r>
            <a:r>
              <a:rPr lang="en-US" sz="2000" b="1" dirty="0" smtClean="0">
                <a:solidFill>
                  <a:schemeClr val="accent1"/>
                </a:solidFill>
              </a:rPr>
              <a:t>correctness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With </a:t>
            </a:r>
            <a:r>
              <a:rPr lang="en-US" sz="2000" u="sng" dirty="0" smtClean="0"/>
              <a:t>provable</a:t>
            </a:r>
            <a:r>
              <a:rPr lang="en-US" sz="2000" dirty="0" smtClean="0"/>
              <a:t> guarantee on their </a:t>
            </a:r>
            <a:r>
              <a:rPr lang="en-US" sz="2000" b="1" dirty="0" smtClean="0">
                <a:solidFill>
                  <a:srgbClr val="7030A0"/>
                </a:solidFill>
              </a:rPr>
              <a:t>efficiency.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3657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</a:t>
            </a:r>
            <a:r>
              <a:rPr lang="en-US" sz="4000" b="1" dirty="0" smtClean="0">
                <a:solidFill>
                  <a:srgbClr val="7030A0"/>
                </a:solidFill>
              </a:rPr>
              <a:t> </a:t>
            </a:r>
            <a:r>
              <a:rPr lang="en-US" sz="4000" b="1" dirty="0">
                <a:solidFill>
                  <a:srgbClr val="7030A0"/>
                </a:solidFill>
              </a:rPr>
              <a:t>combine</a:t>
            </a:r>
            <a:r>
              <a:rPr lang="en-US" sz="4000" b="1" dirty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912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91200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loud Callout 91"/>
          <p:cNvSpPr/>
          <p:nvPr/>
        </p:nvSpPr>
        <p:spPr>
          <a:xfrm>
            <a:off x="228600" y="1216152"/>
            <a:ext cx="2438400" cy="1298448"/>
          </a:xfrm>
          <a:prstGeom prst="cloudCallout">
            <a:avLst>
              <a:gd name="adj1" fmla="val -32479"/>
              <a:gd name="adj2" fmla="val 7517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Which points do we need to focus on for the closest pairs ?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944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  <p:bldP spid="89" grpId="0"/>
      <p:bldP spid="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combine</a:t>
            </a:r>
            <a:r>
              <a:rPr lang="en-US" sz="4000" b="1" dirty="0" smtClean="0"/>
              <a:t> </a:t>
            </a:r>
            <a:r>
              <a:rPr lang="en-US" sz="4000" b="1" dirty="0"/>
              <a:t>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2 5"/>
              <p:cNvSpPr/>
              <p:nvPr/>
            </p:nvSpPr>
            <p:spPr>
              <a:xfrm>
                <a:off x="6553200" y="838200"/>
                <a:ext cx="2514600" cy="612648"/>
              </a:xfrm>
              <a:prstGeom prst="borderCallout2">
                <a:avLst>
                  <a:gd name="adj1" fmla="val 52228"/>
                  <a:gd name="adj2" fmla="val -856"/>
                  <a:gd name="adj3" fmla="val 52227"/>
                  <a:gd name="adj4" fmla="val -64767"/>
                  <a:gd name="adj5" fmla="val 91577"/>
                  <a:gd name="adj6" fmla="val -77595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But there may still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pairs of points here</a:t>
                </a:r>
                <a:r>
                  <a:rPr lang="en-US" sz="1400" dirty="0" smtClean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 So what to do 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ine Callout 2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838200"/>
                <a:ext cx="2514600" cy="612648"/>
              </a:xfrm>
              <a:prstGeom prst="borderCallout2">
                <a:avLst>
                  <a:gd name="adj1" fmla="val 52228"/>
                  <a:gd name="adj2" fmla="val -856"/>
                  <a:gd name="adj3" fmla="val 52227"/>
                  <a:gd name="adj4" fmla="val -64767"/>
                  <a:gd name="adj5" fmla="val 91577"/>
                  <a:gd name="adj6" fmla="val -77595"/>
                </a:avLst>
              </a:prstGeom>
              <a:blipFill rotWithShape="1">
                <a:blip r:embed="rId6"/>
                <a:stretch>
                  <a:fillRect t="-7692" b="-17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Brace 7"/>
          <p:cNvSpPr/>
          <p:nvPr/>
        </p:nvSpPr>
        <p:spPr>
          <a:xfrm rot="16200000">
            <a:off x="4496562" y="1104138"/>
            <a:ext cx="190500" cy="8016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Oval 92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042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combine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76200" y="914400"/>
                <a:ext cx="2705100" cy="8382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Focus on a point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4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in left strip.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914400"/>
                <a:ext cx="2705100" cy="8382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loud Callout 90"/>
              <p:cNvSpPr/>
              <p:nvPr/>
            </p:nvSpPr>
            <p:spPr>
              <a:xfrm>
                <a:off x="114299" y="1143000"/>
                <a:ext cx="4610101" cy="10668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Where do we have to search for the points in the right strip that can form a pair with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at distance &lt;</a:t>
                </a:r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? 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Cloud Callout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" y="1143000"/>
                <a:ext cx="4610101" cy="1066800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201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1" grpId="0" animBg="1"/>
      <p:bldP spid="91" grpId="1" animBg="1"/>
      <p:bldP spid="9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combine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9" name="Oval 98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2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combine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4572000"/>
            <a:ext cx="392152" cy="876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018050" y="45720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018050" y="5029200"/>
            <a:ext cx="11150" cy="3810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5720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9200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219700" y="2286000"/>
                <a:ext cx="3086100" cy="9555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Only the points lying in these 2 red squares  are relevant as far as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  is concerned.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2286000"/>
                <a:ext cx="3086100" cy="9555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Oval 93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loud Callout 94"/>
              <p:cNvSpPr/>
              <p:nvPr/>
            </p:nvSpPr>
            <p:spPr>
              <a:xfrm>
                <a:off x="5181600" y="2286000"/>
                <a:ext cx="327660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How many points can there be in these 2 red squares  each of length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?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Cloud Callout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286000"/>
                <a:ext cx="327660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248400" y="3896380"/>
            <a:ext cx="1859868" cy="980420"/>
            <a:chOff x="6172200" y="3733800"/>
            <a:chExt cx="1859868" cy="980420"/>
          </a:xfrm>
        </p:grpSpPr>
        <p:sp>
          <p:nvSpPr>
            <p:cNvPr id="6" name="Smiley Face 5"/>
            <p:cNvSpPr/>
            <p:nvPr/>
          </p:nvSpPr>
          <p:spPr>
            <a:xfrm>
              <a:off x="6858000" y="37338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0" y="4191000"/>
              <a:ext cx="1859868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Surely not more than 8</a:t>
              </a:r>
            </a:p>
            <a:p>
              <a:pPr algn="ctr"/>
              <a:r>
                <a:rPr lang="en-US" sz="1400" dirty="0" smtClean="0"/>
                <a:t>(using Hint 1)</a:t>
              </a:r>
              <a:endParaRPr 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loud Callout 98"/>
              <p:cNvSpPr/>
              <p:nvPr/>
            </p:nvSpPr>
            <p:spPr>
              <a:xfrm>
                <a:off x="5018050" y="2438400"/>
                <a:ext cx="366875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How to find the points in these red square for point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/>
                      </a:rPr>
                      <m:t>𝒑</m:t>
                    </m:r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?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Cloud Callout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050" y="2438400"/>
                <a:ext cx="3668750" cy="870584"/>
              </a:xfrm>
              <a:prstGeom prst="cloudCallout">
                <a:avLst>
                  <a:gd name="adj1" fmla="val -36534"/>
                  <a:gd name="adj2" fmla="val 88581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5791200" y="3883223"/>
            <a:ext cx="2732799" cy="764977"/>
            <a:chOff x="5715000" y="3733800"/>
            <a:chExt cx="2732799" cy="764977"/>
          </a:xfrm>
        </p:grpSpPr>
        <p:sp>
          <p:nvSpPr>
            <p:cNvPr id="102" name="Smiley Face 101"/>
            <p:cNvSpPr/>
            <p:nvPr/>
          </p:nvSpPr>
          <p:spPr>
            <a:xfrm>
              <a:off x="6858000" y="3733800"/>
              <a:ext cx="457200" cy="4572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715000" y="4191000"/>
                  <a:ext cx="2732799" cy="307777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It will take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O</m:t>
                      </m:r>
                      <m:r>
                        <a:rPr lang="en-US" sz="1400" b="0" i="0" smtClean="0">
                          <a:latin typeface="Cambria Math"/>
                        </a:rPr>
                        <m:t>(</m:t>
                      </m:r>
                      <m:r>
                        <a:rPr lang="en-US" sz="1400" b="1" i="1" smtClean="0">
                          <a:latin typeface="Cambria Math"/>
                        </a:rPr>
                        <m:t>𝒏</m:t>
                      </m:r>
                      <m:r>
                        <a:rPr lang="en-US" sz="1400" b="1" i="1" smtClean="0">
                          <a:latin typeface="Cambria Math"/>
                        </a:rPr>
                        <m:t>) </m:t>
                      </m:r>
                    </m:oMath>
                  </a14:m>
                  <a:r>
                    <a:rPr lang="en-US" sz="1400" dirty="0" smtClean="0"/>
                    <a:t>time for a given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/>
                        </a:rPr>
                        <m:t>𝒑</m:t>
                      </m:r>
                    </m:oMath>
                  </a14:m>
                  <a:r>
                    <a:rPr lang="en-US" sz="1400" dirty="0" smtClean="0"/>
                    <a:t>.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4191000"/>
                  <a:ext cx="2732799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22" r="-88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Down Ribbon 12"/>
          <p:cNvSpPr/>
          <p:nvPr/>
        </p:nvSpPr>
        <p:spPr>
          <a:xfrm>
            <a:off x="5267374" y="5791200"/>
            <a:ext cx="3571826" cy="7650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 is time to use Hint/Tool no. 2. Think for a while before going to the next slide.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0491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5" grpId="0" animBg="1"/>
      <p:bldP spid="95" grpId="1" animBg="1"/>
      <p:bldP spid="99" grpId="0" animBg="1"/>
      <p:bldP spid="99" grpId="1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The </a:t>
            </a:r>
            <a:r>
              <a:rPr lang="en-US" sz="4000" b="1" dirty="0" smtClean="0">
                <a:solidFill>
                  <a:srgbClr val="7030A0"/>
                </a:solidFill>
              </a:rPr>
              <a:t>combine</a:t>
            </a:r>
            <a:r>
              <a:rPr lang="en-US" sz="4000" b="1" dirty="0" smtClean="0"/>
              <a:t> step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267200" y="2362200"/>
            <a:ext cx="1238349" cy="876300"/>
            <a:chOff x="4267200" y="2362200"/>
            <a:chExt cx="1238349" cy="876300"/>
          </a:xfrm>
        </p:grpSpPr>
        <p:sp>
          <p:nvSpPr>
            <p:cNvPr id="9" name="Rectangle 8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5" name="Down Ribbon 94"/>
          <p:cNvSpPr/>
          <p:nvPr/>
        </p:nvSpPr>
        <p:spPr>
          <a:xfrm>
            <a:off x="5252357" y="2397252"/>
            <a:ext cx="30861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We need to find points in the 2 red square for </a:t>
            </a:r>
            <a:r>
              <a:rPr lang="en-US" sz="1400" u="sng" dirty="0" smtClean="0">
                <a:solidFill>
                  <a:schemeClr val="tx1"/>
                </a:solidFill>
              </a:rPr>
              <a:t>every</a:t>
            </a:r>
            <a:r>
              <a:rPr lang="en-US" sz="1400" dirty="0" smtClean="0">
                <a:solidFill>
                  <a:schemeClr val="tx1"/>
                </a:solidFill>
              </a:rPr>
              <a:t> point in the  </a:t>
            </a:r>
            <a:r>
              <a:rPr lang="en-US" sz="1400" b="1" dirty="0" smtClean="0">
                <a:solidFill>
                  <a:schemeClr val="tx1"/>
                </a:solidFill>
              </a:rPr>
              <a:t>left</a:t>
            </a:r>
            <a:r>
              <a:rPr lang="en-US" sz="1400" dirty="0" smtClean="0">
                <a:solidFill>
                  <a:schemeClr val="tx1"/>
                </a:solidFill>
              </a:rPr>
              <a:t> strip.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5715000" y="3733800"/>
            <a:ext cx="2866426" cy="1411307"/>
            <a:chOff x="5715000" y="3733800"/>
            <a:chExt cx="2866426" cy="1411307"/>
          </a:xfrm>
        </p:grpSpPr>
        <p:sp>
          <p:nvSpPr>
            <p:cNvPr id="101" name="Smiley Face 100"/>
            <p:cNvSpPr/>
            <p:nvPr/>
          </p:nvSpPr>
          <p:spPr>
            <a:xfrm>
              <a:off x="6858000" y="3733800"/>
              <a:ext cx="457200" cy="457200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715000" y="4191000"/>
              <a:ext cx="2866426" cy="9541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 build a suitable data structure</a:t>
              </a:r>
            </a:p>
            <a:p>
              <a:r>
                <a:rPr lang="en-US" sz="1400" dirty="0" smtClean="0"/>
                <a:t> for points in the </a:t>
              </a:r>
              <a:r>
                <a:rPr lang="en-US" sz="1400" b="1" dirty="0" smtClean="0"/>
                <a:t>right</a:t>
              </a:r>
              <a:r>
                <a:rPr lang="en-US" sz="1400" dirty="0" smtClean="0"/>
                <a:t> strip so that </a:t>
              </a:r>
            </a:p>
            <a:p>
              <a:r>
                <a:rPr lang="en-US" sz="1400" dirty="0" smtClean="0"/>
                <a:t>we can answer such query efficiently</a:t>
              </a:r>
            </a:p>
            <a:p>
              <a:r>
                <a:rPr lang="en-US" sz="1400" dirty="0" smtClean="0"/>
                <a:t>for each point in the </a:t>
              </a:r>
              <a:r>
                <a:rPr lang="en-US" sz="1400" b="1" dirty="0" smtClean="0"/>
                <a:t>left</a:t>
              </a:r>
              <a:r>
                <a:rPr lang="en-US" sz="1400" dirty="0" smtClean="0"/>
                <a:t> strip.</a:t>
              </a:r>
              <a:endParaRPr lang="en-US" sz="1400" dirty="0"/>
            </a:p>
          </p:txBody>
        </p:sp>
      </p:grpSp>
      <p:sp>
        <p:nvSpPr>
          <p:cNvPr id="103" name="Cloud Callout 102"/>
          <p:cNvSpPr/>
          <p:nvPr/>
        </p:nvSpPr>
        <p:spPr>
          <a:xfrm>
            <a:off x="5322850" y="2438400"/>
            <a:ext cx="3668750" cy="870584"/>
          </a:xfrm>
          <a:prstGeom prst="cloudCallout">
            <a:avLst>
              <a:gd name="adj1" fmla="val -36534"/>
              <a:gd name="adj2" fmla="val 885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What will be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 data structure ?</a:t>
            </a:r>
          </a:p>
        </p:txBody>
      </p:sp>
      <p:sp>
        <p:nvSpPr>
          <p:cNvPr id="104" name="Down Ribbon 103"/>
          <p:cNvSpPr/>
          <p:nvPr/>
        </p:nvSpPr>
        <p:spPr>
          <a:xfrm>
            <a:off x="5143500" y="2362200"/>
            <a:ext cx="30861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 array storing the points of the right strip in increasing order of y-coordinates.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267200" y="4038600"/>
            <a:ext cx="1238349" cy="876300"/>
            <a:chOff x="4267200" y="2362200"/>
            <a:chExt cx="1238349" cy="876300"/>
          </a:xfrm>
        </p:grpSpPr>
        <p:sp>
          <p:nvSpPr>
            <p:cNvPr id="111" name="Rectangle 110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4648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4196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Oval 105"/>
          <p:cNvSpPr/>
          <p:nvPr/>
        </p:nvSpPr>
        <p:spPr>
          <a:xfrm>
            <a:off x="4648200" y="175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4267200" y="1828800"/>
            <a:ext cx="1238349" cy="876300"/>
            <a:chOff x="4267200" y="2362200"/>
            <a:chExt cx="1238349" cy="876300"/>
          </a:xfrm>
        </p:grpSpPr>
        <p:sp>
          <p:nvSpPr>
            <p:cNvPr id="107" name="Rectangle 106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103" grpId="0" animBg="1"/>
      <p:bldP spid="103" grpId="1" animBg="1"/>
      <p:bldP spid="104" grpId="0" animBg="1"/>
      <p:bldP spid="10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Divide and Conquer based algorithm</a:t>
            </a:r>
            <a:br>
              <a:rPr lang="en-US" sz="3200" b="1" dirty="0" smtClean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{   </a:t>
                </a:r>
                <a:r>
                  <a:rPr lang="en-US" sz="1600" b="1" dirty="0" smtClean="0"/>
                  <a:t>If</a:t>
                </a:r>
                <a:r>
                  <a:rPr lang="en-US" sz="1600" dirty="0" smtClean="0"/>
                  <a:t> (|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   {            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Wingdings" pitchFamily="2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</a:t>
                </a:r>
                <a:r>
                  <a:rPr lang="en-US" sz="1600" b="1" dirty="0" smtClean="0">
                    <a:sym typeface="Wingdings" pitchFamily="2" charset="2"/>
                  </a:rPr>
                  <a:t> strip </a:t>
                </a:r>
                <a:r>
                  <a:rPr lang="en-US" sz="1600" dirty="0" smtClean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	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 Sorted 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</a:t>
                </a:r>
                <a:r>
                  <a:rPr lang="en-US" sz="1600" dirty="0" smtClean="0">
                    <a:sym typeface="Wingdings" pitchFamily="2" charset="2"/>
                  </a:rPr>
                  <a:t>For each </a:t>
                </a:r>
                <a:r>
                  <a:rPr lang="en-US" sz="1600" b="1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Wingdings" pitchFamily="2" charset="2"/>
                  </a:rPr>
                  <a:t>,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 </a:t>
                </a:r>
                <a:r>
                  <a:rPr lang="en-US" sz="1600" dirty="0" smtClean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                       </a:t>
                </a:r>
                <a:r>
                  <a:rPr lang="en-US" sz="1600" dirty="0" smtClean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</a:t>
                </a:r>
                <a:r>
                  <a:rPr lang="en-US" sz="1600" dirty="0" smtClean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ym typeface="Wingdings" pitchFamily="2" charset="2"/>
                  </a:rPr>
                  <a:t>       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;</a:t>
                </a:r>
                <a:endParaRPr lang="en-US" sz="16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 smtClean="0">
                    <a:sym typeface="Wingdings" pitchFamily="2" charset="2"/>
                  </a:rPr>
                  <a:t>}</a:t>
                </a:r>
                <a:r>
                  <a:rPr lang="en-US" sz="1600" dirty="0" smtClean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370" t="-367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Divide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Combine/conquer step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time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+ 2 </a:t>
                </a:r>
                <a:r>
                  <a:rPr lang="en-US" b="1" dirty="0" smtClean="0"/>
                  <a:t>T</a:t>
                </a:r>
                <a:r>
                  <a:rPr lang="en-US" dirty="0" smtClean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 smtClean="0"/>
                  <a:t>|/2) time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Running time </a:t>
            </a:r>
            <a:r>
              <a:rPr lang="en-US" sz="3600" b="1" dirty="0" smtClean="0"/>
              <a:t>of the algorithm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 T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/2)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  </a:t>
                </a:r>
                <a:r>
                  <a:rPr lang="en-US" sz="2000" b="1" dirty="0" smtClean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</a:t>
                </a:r>
                <a:r>
                  <a:rPr lang="en-US" sz="2000" b="1" dirty="0" smtClean="0"/>
                  <a:t>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closest pair of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solidFill>
                  <a:srgbClr val="7030A0"/>
                </a:solidFill>
              </a:rPr>
              <a:t>Conclusion</a:t>
            </a:r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 smtClean="0"/>
                  <a:t>: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Try to improve the running time to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dirty="0" smtClean="0">
                    <a:sym typeface="Wingdings" pitchFamily="2" charset="2"/>
                  </a:rPr>
                  <a:t>.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 </a:t>
                </a:r>
                <a:r>
                  <a:rPr lang="en-US" sz="2000" dirty="0" smtClean="0">
                    <a:solidFill>
                      <a:srgbClr val="7030A0"/>
                    </a:solidFill>
                    <a:sym typeface="Wingdings" pitchFamily="2" charset="2"/>
                  </a:rPr>
                  <a:t>Hint</a:t>
                </a:r>
                <a:r>
                  <a:rPr lang="en-US" sz="2000" dirty="0" smtClean="0">
                    <a:sym typeface="Wingdings" pitchFamily="2" charset="2"/>
                  </a:rPr>
                  <a:t>: “the code will look similar to that of </a:t>
                </a:r>
                <a:r>
                  <a:rPr lang="en-US" sz="2000" b="1" dirty="0" err="1" smtClean="0">
                    <a:sym typeface="Wingdings" pitchFamily="2" charset="2"/>
                  </a:rPr>
                  <a:t>MergeSort</a:t>
                </a:r>
                <a:r>
                  <a:rPr lang="en-US" sz="2000" dirty="0" smtClean="0">
                    <a:sym typeface="Wingdings" pitchFamily="2" charset="2"/>
                  </a:rPr>
                  <a:t>”.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2.      Ponder over the data structure for orthogonal range searching. 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How does one design an algorithm ?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you wish to find the answer on your own,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try to solve the first assignment problem on your own.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0" y="4114800"/>
            <a:ext cx="313855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Without any help from the web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95649" y="4507468"/>
            <a:ext cx="386888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Without any help from the your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Algorithm Paradigm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Motivation: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any problems whose algorithms are based on a </a:t>
            </a:r>
            <a:r>
              <a:rPr lang="en-US" sz="2000" u="sng" dirty="0" smtClean="0"/>
              <a:t>common approach</a:t>
            </a:r>
            <a:r>
              <a:rPr lang="en-US" sz="2000" dirty="0" smtClean="0"/>
              <a:t>. 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  </a:t>
            </a:r>
            <a:r>
              <a:rPr lang="en-US" sz="2000" dirty="0" smtClean="0"/>
              <a:t>A need of a </a:t>
            </a:r>
            <a:r>
              <a:rPr lang="en-US" sz="2000" u="sng" dirty="0" smtClean="0"/>
              <a:t>systematic study</a:t>
            </a:r>
            <a:r>
              <a:rPr lang="en-US" sz="2000" dirty="0" smtClean="0"/>
              <a:t> of the characteristics of such approaches.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Algorithm Paradigms: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Divide and Conquer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Greedy Strategy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Dynamic Programming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2813" y="3440668"/>
            <a:ext cx="12264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(advanced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16974" y="3886200"/>
            <a:ext cx="12264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(advanced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2057400"/>
            <a:ext cx="3276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2019300"/>
            <a:ext cx="32766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2438400"/>
            <a:ext cx="29718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2438400"/>
            <a:ext cx="4343400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Assignment 1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>
                <a:solidFill>
                  <a:srgbClr val="0070C0"/>
                </a:solidFill>
              </a:rPr>
              <a:t>Smallest Enclosing circle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Problem definition: </a:t>
                </a:r>
                <a:r>
                  <a:rPr lang="en-US" sz="1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points in a plane,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compute the </a:t>
                </a:r>
                <a:r>
                  <a:rPr lang="en-US" sz="1800" b="1" u="sng" dirty="0" smtClean="0"/>
                  <a:t>smallest radius</a:t>
                </a:r>
                <a:r>
                  <a:rPr lang="en-US" sz="1800" dirty="0" smtClean="0"/>
                  <a:t> circle that encloses all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point.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16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741" t="-631" b="-2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19812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657600" y="2133600"/>
            <a:ext cx="1600200" cy="1447800"/>
            <a:chOff x="3657600" y="2133600"/>
            <a:chExt cx="1600200" cy="1447800"/>
          </a:xfrm>
        </p:grpSpPr>
        <p:sp>
          <p:nvSpPr>
            <p:cNvPr id="6" name="Oval 5"/>
            <p:cNvSpPr/>
            <p:nvPr/>
          </p:nvSpPr>
          <p:spPr>
            <a:xfrm>
              <a:off x="3657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181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02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029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6324600" y="19050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33600" y="9144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5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Maximum Flow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Given a network for transporting certain commodity (water/bits)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from </a:t>
                </a:r>
                <a:r>
                  <a:rPr lang="en-US" sz="2000" dirty="0"/>
                  <a:t>a designated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source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sink</a:t>
                </a:r>
                <a:r>
                  <a:rPr lang="en-US" sz="2000" dirty="0"/>
                  <a:t>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edge has a certain </a:t>
                </a:r>
                <a:r>
                  <a:rPr lang="en-US" sz="2000" i="1" dirty="0" smtClean="0"/>
                  <a:t>capacity (max rate per unit time at which commodity can be pumped along that edge)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</a:t>
                </a:r>
                <a:r>
                  <a:rPr lang="en-US" sz="2000" b="1" u="sng" dirty="0" smtClean="0"/>
                  <a:t>maximum rate</a:t>
                </a:r>
                <a:r>
                  <a:rPr lang="en-US" sz="2000" dirty="0" smtClean="0"/>
                  <a:t> at which we can pump flow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Constraints</a:t>
                </a:r>
                <a:r>
                  <a:rPr lang="en-US" sz="2000" dirty="0" smtClean="0"/>
                  <a:t>: capacity constraint and conservation constraint.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981200" y="1676400"/>
            <a:ext cx="4343400" cy="2743200"/>
            <a:chOff x="1981200" y="1676400"/>
            <a:chExt cx="4343400" cy="2743200"/>
          </a:xfrm>
        </p:grpSpPr>
        <p:grpSp>
          <p:nvGrpSpPr>
            <p:cNvPr id="5" name="Group 4"/>
            <p:cNvGrpSpPr/>
            <p:nvPr/>
          </p:nvGrpSpPr>
          <p:grpSpPr>
            <a:xfrm>
              <a:off x="2388063" y="1981199"/>
              <a:ext cx="2793537" cy="936719"/>
              <a:chOff x="2873282" y="1981200"/>
              <a:chExt cx="2793537" cy="93671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618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14419" y="1981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>
                <a:stCxn id="23" idx="7"/>
                <a:endCxn id="6" idx="3"/>
              </p:cNvCxnSpPr>
              <p:nvPr/>
            </p:nvCxnSpPr>
            <p:spPr>
              <a:xfrm flipV="1">
                <a:off x="2873282" y="2111282"/>
                <a:ext cx="910855" cy="8066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914219" y="2057400"/>
                <a:ext cx="1600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981200" y="1676400"/>
              <a:ext cx="3581400" cy="2743200"/>
              <a:chOff x="2466419" y="1676400"/>
              <a:chExt cx="3581400" cy="27432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466419" y="2895600"/>
                <a:ext cx="429181" cy="369332"/>
                <a:chOff x="4676219" y="3048000"/>
                <a:chExt cx="429181" cy="36933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953000" y="3048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6219" y="3048000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413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7019" y="1688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/>
              <p:cNvGrpSpPr/>
              <p:nvPr/>
            </p:nvGrpSpPr>
            <p:grpSpPr>
              <a:xfrm>
                <a:off x="3575756" y="3886200"/>
                <a:ext cx="386644" cy="533400"/>
                <a:chOff x="4566356" y="3810000"/>
                <a:chExt cx="386644" cy="5334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6356" y="3974068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31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Oval 21"/>
                <p:cNvSpPr/>
                <p:nvPr/>
              </p:nvSpPr>
              <p:spPr>
                <a:xfrm>
                  <a:off x="4676219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492044" y="1676400"/>
                <a:ext cx="555775" cy="2362200"/>
                <a:chOff x="4648200" y="1600200"/>
                <a:chExt cx="555775" cy="23622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361" y="1600200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" name="Oval 19"/>
                <p:cNvSpPr/>
                <p:nvPr/>
              </p:nvSpPr>
              <p:spPr>
                <a:xfrm>
                  <a:off x="46482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0619" y="3974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23" idx="5"/>
                <a:endCxn id="22" idx="1"/>
              </p:cNvCxnSpPr>
              <p:nvPr/>
            </p:nvCxnSpPr>
            <p:spPr>
              <a:xfrm>
                <a:off x="2873282" y="3025682"/>
                <a:ext cx="834655" cy="8828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endCxn id="20" idx="2"/>
              </p:cNvCxnSpPr>
              <p:nvPr/>
            </p:nvCxnSpPr>
            <p:spPr>
              <a:xfrm>
                <a:off x="3838019" y="3962400"/>
                <a:ext cx="16540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5568244" y="2133599"/>
                <a:ext cx="22375" cy="1752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/>
            <p:nvPr/>
          </p:nvSpPr>
          <p:spPr>
            <a:xfrm>
              <a:off x="3090537" y="1806482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3406682" y="1938125"/>
              <a:ext cx="131529" cy="653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3330425" y="2133600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06682" y="2111281"/>
              <a:ext cx="1622461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0482" y="2111281"/>
              <a:ext cx="1721036" cy="1797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5914655" y="2667000"/>
              <a:ext cx="409945" cy="369332"/>
              <a:chOff x="4191000" y="3593068"/>
              <a:chExt cx="409945" cy="3693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191000" y="37338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7200" y="35930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254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Straight Arrow Connector 39"/>
            <p:cNvCxnSpPr/>
            <p:nvPr/>
          </p:nvCxnSpPr>
          <p:spPr>
            <a:xfrm>
              <a:off x="5159282" y="2111281"/>
              <a:ext cx="777691" cy="718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5136907" y="2937814"/>
              <a:ext cx="800066" cy="9707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19562" y="1521023"/>
            <a:ext cx="3234246" cy="2746177"/>
            <a:chOff x="2619562" y="1521023"/>
            <a:chExt cx="3234246" cy="2746177"/>
          </a:xfrm>
        </p:grpSpPr>
        <p:sp>
          <p:nvSpPr>
            <p:cNvPr id="58" name="TextBox 57"/>
            <p:cNvSpPr txBox="1"/>
            <p:nvPr/>
          </p:nvSpPr>
          <p:spPr>
            <a:xfrm>
              <a:off x="4067362" y="1521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2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86400" y="33528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2192" y="2054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57962" y="2816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05362" y="2740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8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619562" y="3426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12860" y="39594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34000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15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71962" y="2435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16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343400" y="3349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7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733800" y="33498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</a:t>
              </a:r>
              <a:r>
                <a:rPr lang="en-US" sz="1400" b="1" dirty="0" smtClean="0">
                  <a:solidFill>
                    <a:srgbClr val="7030A0"/>
                  </a:solidFill>
                </a:rPr>
                <a:t>4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Miscellaneous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Matching in Graphs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000" dirty="0" smtClean="0"/>
              <a:t>Maximum matching, Stable matching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Amortized Analysis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000" dirty="0" smtClean="0"/>
              <a:t>A powerful technique to </a:t>
            </a:r>
            <a:r>
              <a:rPr lang="en-US" sz="2000" dirty="0" err="1" smtClean="0"/>
              <a:t>analyse</a:t>
            </a:r>
            <a:r>
              <a:rPr lang="en-US" sz="2000" dirty="0" smtClean="0"/>
              <a:t> time complexity of algorithms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String Matching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Linear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057400"/>
            <a:ext cx="1981199" cy="381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Last topic on Algorithms</a:t>
            </a:r>
            <a:br>
              <a:rPr lang="en-US" sz="4000" b="1" dirty="0" smtClean="0">
                <a:solidFill>
                  <a:srgbClr val="7030A0"/>
                </a:solidFill>
              </a:rPr>
            </a:b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NP Complete </a:t>
            </a:r>
            <a:r>
              <a:rPr lang="en-US" sz="2400" dirty="0" smtClean="0"/>
              <a:t>problems</a:t>
            </a:r>
          </a:p>
          <a:p>
            <a:endParaRPr lang="en-US" sz="2400" dirty="0" smtClean="0"/>
          </a:p>
          <a:p>
            <a:r>
              <a:rPr lang="en-US" sz="2400" dirty="0" smtClean="0"/>
              <a:t>Approximation/randomized Algorithms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Data Structures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Data structures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Augmented Binary Search Trees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Range Minima Data structure (optimal size)</a:t>
            </a:r>
          </a:p>
          <a:p>
            <a:r>
              <a:rPr lang="en-US" sz="2000" dirty="0" smtClean="0"/>
              <a:t>Fibonacci Heap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127078" y="1905000"/>
            <a:ext cx="4569122" cy="3291840"/>
            <a:chOff x="2590472" y="2727960"/>
            <a:chExt cx="4569122" cy="3291840"/>
          </a:xfrm>
        </p:grpSpPr>
        <p:cxnSp>
          <p:nvCxnSpPr>
            <p:cNvPr id="6" name="Straight Arrow Connector 5"/>
            <p:cNvCxnSpPr>
              <a:stCxn id="19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590472" y="2727960"/>
              <a:ext cx="4569122" cy="3291840"/>
              <a:chOff x="2590472" y="2727960"/>
              <a:chExt cx="4569122" cy="329184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442824" y="5035891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943600" y="56997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868618" y="5000765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266580" y="5002066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35640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19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endCxn id="17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8" idx="3"/>
                <a:endCxn id="16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5760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6105065" y="5289918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39040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5468978" y="461428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6746380" y="4601331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3352800" y="1981200"/>
            <a:ext cx="4573533" cy="3136373"/>
            <a:chOff x="2784177" y="2797108"/>
            <a:chExt cx="4573533" cy="3136373"/>
          </a:xfrm>
        </p:grpSpPr>
        <p:grpSp>
          <p:nvGrpSpPr>
            <p:cNvPr id="33" name="Group 32"/>
            <p:cNvGrpSpPr/>
            <p:nvPr/>
          </p:nvGrpSpPr>
          <p:grpSpPr>
            <a:xfrm>
              <a:off x="4869156" y="2797108"/>
              <a:ext cx="310866" cy="140484"/>
              <a:chOff x="5977861" y="2220764"/>
              <a:chExt cx="310866" cy="140484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ight Arrow 7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091563" y="4417938"/>
              <a:ext cx="310866" cy="140484"/>
              <a:chOff x="5977861" y="2220764"/>
              <a:chExt cx="310866" cy="140484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ight Arrow 68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784177" y="4417938"/>
              <a:ext cx="310866" cy="140484"/>
              <a:chOff x="5977861" y="2220764"/>
              <a:chExt cx="310866" cy="140484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ight Arrow 6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702773" y="5125669"/>
              <a:ext cx="310866" cy="140484"/>
              <a:chOff x="7292023" y="2220764"/>
              <a:chExt cx="310866" cy="140484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460763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ight Arrow 64"/>
              <p:cNvSpPr/>
              <p:nvPr/>
            </p:nvSpPr>
            <p:spPr>
              <a:xfrm rot="10800000">
                <a:off x="7292023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518720" y="3564498"/>
              <a:ext cx="310866" cy="140484"/>
              <a:chOff x="5977861" y="2220764"/>
              <a:chExt cx="310866" cy="14048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ight Arrow 62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02429" y="5118233"/>
              <a:ext cx="310866" cy="140484"/>
              <a:chOff x="5977861" y="2220764"/>
              <a:chExt cx="310866" cy="140484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ight Arrow 6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147240" y="5792997"/>
              <a:ext cx="310866" cy="140484"/>
              <a:chOff x="8377811" y="2878429"/>
              <a:chExt cx="310866" cy="14048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8546551" y="2897755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Arrow 58"/>
              <p:cNvSpPr/>
              <p:nvPr/>
            </p:nvSpPr>
            <p:spPr>
              <a:xfrm rot="10800000">
                <a:off x="8377811" y="2878429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431178" y="5107455"/>
              <a:ext cx="310866" cy="140484"/>
              <a:chOff x="5977861" y="2220764"/>
              <a:chExt cx="310866" cy="14048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ight Arrow 5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781128" y="5118233"/>
              <a:ext cx="310866" cy="140484"/>
              <a:chOff x="5977861" y="2220764"/>
              <a:chExt cx="310866" cy="14048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ight Arrow 54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417753" y="4427601"/>
              <a:ext cx="310866" cy="140484"/>
              <a:chOff x="5977861" y="2220764"/>
              <a:chExt cx="310866" cy="140484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ight Arrow 52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721774" y="4410132"/>
              <a:ext cx="310866" cy="140484"/>
              <a:chOff x="5977861" y="2220764"/>
              <a:chExt cx="310866" cy="140484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ight Arrow 50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046844" y="5112842"/>
              <a:ext cx="310866" cy="140484"/>
              <a:chOff x="5977861" y="2220764"/>
              <a:chExt cx="310866" cy="14048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ight Arrow 48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114990" y="3574161"/>
              <a:ext cx="310866" cy="140484"/>
              <a:chOff x="5977861" y="2220764"/>
              <a:chExt cx="310866" cy="14048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146601" y="2240090"/>
                <a:ext cx="142126" cy="12115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/>
              <p:cNvSpPr/>
              <p:nvPr/>
            </p:nvSpPr>
            <p:spPr>
              <a:xfrm rot="10800000">
                <a:off x="5977861" y="2220764"/>
                <a:ext cx="168740" cy="140483"/>
              </a:xfrm>
              <a:prstGeom prst="rightArrow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477000" y="1752600"/>
            <a:ext cx="2551943" cy="369332"/>
            <a:chOff x="5982457" y="2145268"/>
            <a:chExt cx="2551943" cy="369332"/>
          </a:xfrm>
        </p:grpSpPr>
        <p:sp>
          <p:nvSpPr>
            <p:cNvPr id="73" name="TextBox 72"/>
            <p:cNvSpPr txBox="1"/>
            <p:nvPr/>
          </p:nvSpPr>
          <p:spPr>
            <a:xfrm>
              <a:off x="6048207" y="2145268"/>
              <a:ext cx="2486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Additional information</a:t>
              </a:r>
              <a:endPara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82457" y="2269355"/>
              <a:ext cx="142126" cy="12115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82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Orthogonal Range searching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5344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Problem</a:t>
                </a:r>
                <a:r>
                  <a:rPr lang="en-US" sz="2000" dirty="0" smtClean="0"/>
                  <a:t>: Preprocess a set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points so that given any query </a:t>
                </a:r>
                <a:r>
                  <a:rPr lang="en-US" sz="2000" b="1" dirty="0" smtClean="0"/>
                  <a:t>rectangle</a:t>
                </a:r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</a:t>
                </a:r>
                <a:r>
                  <a:rPr lang="en-US" sz="2000" dirty="0" smtClean="0"/>
                  <a:t>the number of points lying inside it can be reported efficiently.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Data structure</a:t>
                </a:r>
                <a:r>
                  <a:rPr lang="en-US" sz="2000" dirty="0" smtClean="0"/>
                  <a:t>: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 Query = </a:t>
                </a:r>
                <a:r>
                  <a:rPr lang="en-US" sz="2000" dirty="0"/>
                  <a:t>O(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size =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),  </a:t>
                </a:r>
                <a:r>
                  <a:rPr lang="en-US" sz="2000" dirty="0"/>
                  <a:t>Query = 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), 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534400" cy="5562600"/>
              </a:xfrm>
              <a:blipFill rotWithShape="1">
                <a:blip r:embed="rId2"/>
                <a:stretch>
                  <a:fillRect l="-714" t="-54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82387" y="224135"/>
            <a:ext cx="502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novel application of </a:t>
            </a:r>
            <a:r>
              <a:rPr lang="en-US" sz="2400" b="1" dirty="0" smtClean="0">
                <a:solidFill>
                  <a:srgbClr val="7030A0"/>
                </a:solidFill>
              </a:rPr>
              <a:t>augmented BST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Down Ribbon 2"/>
          <p:cNvSpPr/>
          <p:nvPr/>
        </p:nvSpPr>
        <p:spPr>
          <a:xfrm>
            <a:off x="5838741" y="5638800"/>
            <a:ext cx="2819400" cy="685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Try to solve it…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You can surely do it…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167054" y="1943100"/>
            <a:ext cx="1835608" cy="1943100"/>
            <a:chOff x="3352800" y="2324100"/>
            <a:chExt cx="1835608" cy="1943100"/>
          </a:xfrm>
        </p:grpSpPr>
        <p:sp>
          <p:nvSpPr>
            <p:cNvPr id="49" name="Rectangle 48"/>
            <p:cNvSpPr/>
            <p:nvPr/>
          </p:nvSpPr>
          <p:spPr>
            <a:xfrm>
              <a:off x="3352800" y="2324100"/>
              <a:ext cx="1835608" cy="16141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57600" y="38978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Rectangle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3574592" y="5791200"/>
            <a:ext cx="210230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003092" y="6248400"/>
            <a:ext cx="210230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 animBg="1"/>
      <p:bldP spid="7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</TotalTime>
  <Words>1494</Words>
  <Application>Microsoft Office PowerPoint</Application>
  <PresentationFormat>On-screen Show (4:3)</PresentationFormat>
  <Paragraphs>345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 and Analysis of Algorithms </vt:lpstr>
      <vt:lpstr>Aim of the course</vt:lpstr>
      <vt:lpstr>Algorithm Paradigm</vt:lpstr>
      <vt:lpstr>Maximum Flow</vt:lpstr>
      <vt:lpstr>Miscellaneous</vt:lpstr>
      <vt:lpstr>Last topic on Algorithms </vt:lpstr>
      <vt:lpstr>Data Structures</vt:lpstr>
      <vt:lpstr>Data structures</vt:lpstr>
      <vt:lpstr>Orthogonal Range searching</vt:lpstr>
      <vt:lpstr>Divide and Conquer  </vt:lpstr>
      <vt:lpstr>An Overview</vt:lpstr>
      <vt:lpstr>Example Problems</vt:lpstr>
      <vt:lpstr>problem 1 </vt:lpstr>
      <vt:lpstr>The Closest Pair Problem</vt:lpstr>
      <vt:lpstr>Closest Pair of Points</vt:lpstr>
      <vt:lpstr>Hint/Tool  No. 1 </vt:lpstr>
      <vt:lpstr>Hint/Tool  No. 2 </vt:lpstr>
      <vt:lpstr>The divide step</vt:lpstr>
      <vt:lpstr>The conquer step</vt:lpstr>
      <vt:lpstr>The combine step</vt:lpstr>
      <vt:lpstr>The combine step</vt:lpstr>
      <vt:lpstr>The combine step</vt:lpstr>
      <vt:lpstr>The combine step</vt:lpstr>
      <vt:lpstr>The combine step</vt:lpstr>
      <vt:lpstr>The combine step</vt:lpstr>
      <vt:lpstr>Divide and Conquer based algorithm </vt:lpstr>
      <vt:lpstr>Running time of the algorithm</vt:lpstr>
      <vt:lpstr>Conclusion</vt:lpstr>
      <vt:lpstr>How does one design an algorithm ?</vt:lpstr>
      <vt:lpstr>Assignment 1 Smallest Enclosing circle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575</cp:revision>
  <dcterms:created xsi:type="dcterms:W3CDTF">2011-12-03T04:13:03Z</dcterms:created>
  <dcterms:modified xsi:type="dcterms:W3CDTF">2017-07-31T06:05:13Z</dcterms:modified>
</cp:coreProperties>
</file>