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9"/>
  </p:notesMasterIdLst>
  <p:sldIdLst>
    <p:sldId id="274" r:id="rId2"/>
    <p:sldId id="522" r:id="rId3"/>
    <p:sldId id="488" r:id="rId4"/>
    <p:sldId id="515" r:id="rId5"/>
    <p:sldId id="487" r:id="rId6"/>
    <p:sldId id="529" r:id="rId7"/>
    <p:sldId id="489" r:id="rId8"/>
    <p:sldId id="530" r:id="rId9"/>
    <p:sldId id="490" r:id="rId10"/>
    <p:sldId id="493" r:id="rId11"/>
    <p:sldId id="516" r:id="rId12"/>
    <p:sldId id="531" r:id="rId13"/>
    <p:sldId id="496" r:id="rId14"/>
    <p:sldId id="517" r:id="rId15"/>
    <p:sldId id="532" r:id="rId16"/>
    <p:sldId id="533" r:id="rId17"/>
    <p:sldId id="526" r:id="rId18"/>
    <p:sldId id="500" r:id="rId19"/>
    <p:sldId id="534" r:id="rId20"/>
    <p:sldId id="501" r:id="rId21"/>
    <p:sldId id="498" r:id="rId22"/>
    <p:sldId id="502" r:id="rId23"/>
    <p:sldId id="518" r:id="rId24"/>
    <p:sldId id="536" r:id="rId25"/>
    <p:sldId id="535" r:id="rId26"/>
    <p:sldId id="537" r:id="rId27"/>
    <p:sldId id="506" r:id="rId28"/>
    <p:sldId id="538" r:id="rId29"/>
    <p:sldId id="503" r:id="rId30"/>
    <p:sldId id="504" r:id="rId31"/>
    <p:sldId id="510" r:id="rId32"/>
    <p:sldId id="513" r:id="rId33"/>
    <p:sldId id="511" r:id="rId34"/>
    <p:sldId id="514" r:id="rId35"/>
    <p:sldId id="509" r:id="rId36"/>
    <p:sldId id="528" r:id="rId37"/>
    <p:sldId id="527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 autoAdjust="0"/>
    <p:restoredTop sz="94676" autoAdjust="0"/>
  </p:normalViewPr>
  <p:slideViewPr>
    <p:cSldViewPr>
      <p:cViewPr>
        <p:scale>
          <a:sx n="79" d="100"/>
          <a:sy n="79" d="100"/>
        </p:scale>
        <p:origin x="-2718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8/23/2017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8/23/2017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8/23/2017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8/23/2017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8/23/2017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8/23/2017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</a:t>
            </a:r>
            <a:r>
              <a:rPr lang="en-US" sz="2400" b="1" dirty="0" smtClean="0">
                <a:solidFill>
                  <a:srgbClr val="C00000"/>
                </a:solidFill>
              </a:rPr>
              <a:t>11 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0070C0"/>
                </a:solidFill>
              </a:rPr>
              <a:t>Algorithms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for </a:t>
            </a:r>
            <a:r>
              <a:rPr lang="en-US" sz="2000" b="1" dirty="0" smtClean="0">
                <a:solidFill>
                  <a:srgbClr val="7030A0"/>
                </a:solidFill>
              </a:rPr>
              <a:t>Directed Acyclic Graphs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Hint </a:t>
            </a:r>
            <a:r>
              <a:rPr lang="en-US" sz="2000" b="1" dirty="0" smtClean="0">
                <a:solidFill>
                  <a:schemeClr val="tx1"/>
                </a:solidFill>
              </a:rPr>
              <a:t>for 1</a:t>
            </a:r>
            <a:r>
              <a:rPr lang="en-US" sz="2000" b="1" baseline="30000" dirty="0" smtClean="0">
                <a:solidFill>
                  <a:schemeClr val="tx1"/>
                </a:solidFill>
              </a:rPr>
              <a:t>st</a:t>
            </a:r>
            <a:r>
              <a:rPr lang="en-US" sz="2000" b="1" dirty="0" smtClean="0">
                <a:solidFill>
                  <a:schemeClr val="tx1"/>
                </a:solidFill>
              </a:rPr>
              <a:t> problem of Assignment 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0070C0"/>
                </a:solidFill>
              </a:rPr>
              <a:t>applications</a:t>
            </a:r>
            <a:r>
              <a:rPr lang="en-US" sz="3600" dirty="0" smtClean="0">
                <a:solidFill>
                  <a:srgbClr val="7030A0"/>
                </a:solidFill>
              </a:rPr>
              <a:t> </a:t>
            </a:r>
            <a:r>
              <a:rPr lang="en-US" sz="3600" dirty="0" smtClean="0"/>
              <a:t>of</a:t>
            </a:r>
            <a:r>
              <a:rPr lang="en-US" sz="3600" dirty="0" smtClean="0">
                <a:solidFill>
                  <a:srgbClr val="7030A0"/>
                </a:solidFill>
              </a:rPr>
              <a:t> </a:t>
            </a:r>
            <a:br>
              <a:rPr lang="en-US" sz="3600" dirty="0" smtClean="0">
                <a:solidFill>
                  <a:srgbClr val="7030A0"/>
                </a:solidFill>
              </a:rPr>
            </a:br>
            <a:r>
              <a:rPr lang="en-US" sz="3600" dirty="0" smtClean="0">
                <a:solidFill>
                  <a:srgbClr val="7030A0"/>
                </a:solidFill>
              </a:rPr>
              <a:t>Topological </a:t>
            </a:r>
            <a:r>
              <a:rPr lang="en-US" sz="3600" dirty="0">
                <a:solidFill>
                  <a:srgbClr val="7030A0"/>
                </a:solidFill>
              </a:rPr>
              <a:t>ordering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Question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Applications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/>
              <a:t>of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Topological </a:t>
            </a:r>
            <a:r>
              <a:rPr lang="en-US" sz="3600" b="1" dirty="0">
                <a:solidFill>
                  <a:srgbClr val="7030A0"/>
                </a:solidFill>
              </a:rPr>
              <a:t>ordering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Almost </a:t>
                </a:r>
                <a:r>
                  <a:rPr lang="en-US" sz="2000" b="1" dirty="0" smtClean="0"/>
                  <a:t>every algorithmic problem   </a:t>
                </a:r>
                <a:r>
                  <a:rPr lang="en-US" sz="2000" dirty="0" smtClean="0"/>
                  <a:t>on DAG exploits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Topological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ordering.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Examples: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r>
                  <a:rPr lang="en-US" sz="2000" b="1" dirty="0" smtClean="0"/>
                  <a:t>Single source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shortest paths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	 </a:t>
                </a:r>
                <a:r>
                  <a:rPr lang="en-US" sz="2000" dirty="0" smtClean="0"/>
                  <a:t>(No need of </a:t>
                </a:r>
                <a:r>
                  <a:rPr lang="en-US" sz="2000" b="1" dirty="0" err="1" smtClean="0"/>
                  <a:t>Dijkstra</a:t>
                </a:r>
                <a:r>
                  <a:rPr lang="en-US" sz="2000" dirty="0" err="1" smtClean="0"/>
                  <a:t>’s</a:t>
                </a:r>
                <a:r>
                  <a:rPr lang="en-US" sz="2000" dirty="0" smtClean="0"/>
                  <a:t> algorithm)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r>
                  <a:rPr lang="en-US" sz="2000" b="1" dirty="0" smtClean="0"/>
                  <a:t>Single source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longest paths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(</a:t>
                </a:r>
                <a:r>
                  <a:rPr lang="en-US" sz="2000" dirty="0"/>
                  <a:t>No </a:t>
                </a:r>
                <a:r>
                  <a:rPr lang="en-US" sz="2000" dirty="0" smtClean="0"/>
                  <a:t>polynomial time algorithm for general graphs)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Count no. of paths </a:t>
                </a:r>
                <a:r>
                  <a:rPr lang="en-US" sz="2000" b="1" dirty="0" smtClean="0"/>
                  <a:t>from a source to a destination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All these problems have a simple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𝑶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/>
                  <a:t>time algorithm for DAG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295400" y="1600200"/>
            <a:ext cx="28956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7200" y="1524000"/>
            <a:ext cx="3962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4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uiExpand="1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Applications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/>
              <a:t>of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Topological </a:t>
            </a:r>
            <a:r>
              <a:rPr lang="en-US" sz="3600" b="1" dirty="0">
                <a:solidFill>
                  <a:srgbClr val="7030A0"/>
                </a:solidFill>
              </a:rPr>
              <a:t>ordering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Examples: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endParaRPr lang="en-US" sz="2000" b="1" dirty="0" smtClean="0"/>
              </a:p>
              <a:p>
                <a:r>
                  <a:rPr lang="en-US" sz="2000" b="1" dirty="0" smtClean="0"/>
                  <a:t>Single </a:t>
                </a:r>
                <a:r>
                  <a:rPr lang="en-US" sz="2000" b="1" dirty="0" smtClean="0"/>
                  <a:t>source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shortest paths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	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r>
                  <a:rPr lang="en-US" sz="2000" b="1" dirty="0" smtClean="0"/>
                  <a:t>Single source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longest paths</a:t>
                </a:r>
              </a:p>
              <a:p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Count no. of paths </a:t>
                </a:r>
                <a:r>
                  <a:rPr lang="en-US" sz="2000" b="1" dirty="0" smtClean="0"/>
                  <a:t>from a source to a destination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a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simple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𝑶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/>
                  <a:t>time algorithm for DAG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981200" y="5638800"/>
            <a:ext cx="51054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7200" y="1524000"/>
            <a:ext cx="3962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4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/>
              <a:t>Why Does </a:t>
            </a:r>
            <a:br>
              <a:rPr lang="en-US" sz="2800" dirty="0" smtClean="0"/>
            </a:br>
            <a:r>
              <a:rPr lang="en-US" sz="2800" dirty="0" smtClean="0">
                <a:solidFill>
                  <a:srgbClr val="7030A0"/>
                </a:solidFill>
              </a:rPr>
              <a:t>Topological ordering </a:t>
            </a:r>
            <a:r>
              <a:rPr lang="en-US" sz="2800" dirty="0" smtClean="0"/>
              <a:t>exist for </a:t>
            </a:r>
            <a:r>
              <a:rPr lang="en-US" sz="2800" u="sng" dirty="0" smtClean="0"/>
              <a:t>every</a:t>
            </a:r>
            <a:r>
              <a:rPr lang="en-US" sz="2800" dirty="0" smtClean="0"/>
              <a:t> DAG? 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Question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1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Why </a:t>
            </a:r>
            <a:r>
              <a:rPr lang="en-US" sz="3200" b="1" dirty="0" smtClean="0">
                <a:solidFill>
                  <a:srgbClr val="0070C0"/>
                </a:solidFill>
              </a:rPr>
              <a:t>does </a:t>
            </a:r>
            <a:r>
              <a:rPr lang="en-US" sz="3200" b="1" dirty="0">
                <a:solidFill>
                  <a:srgbClr val="7030A0"/>
                </a:solidFill>
              </a:rPr>
              <a:t>Topological ordering exist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Example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2590800" y="1600200"/>
            <a:ext cx="4876800" cy="1981200"/>
            <a:chOff x="2590800" y="1981200"/>
            <a:chExt cx="4876800" cy="1981200"/>
          </a:xfrm>
        </p:grpSpPr>
        <p:cxnSp>
          <p:nvCxnSpPr>
            <p:cNvPr id="8" name="Straight Arrow Connector 7"/>
            <p:cNvCxnSpPr>
              <a:endCxn id="20" idx="0"/>
            </p:cNvCxnSpPr>
            <p:nvPr/>
          </p:nvCxnSpPr>
          <p:spPr>
            <a:xfrm>
              <a:off x="2781300" y="2971800"/>
              <a:ext cx="6858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59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z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638800" y="1981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u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9530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b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40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v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4958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x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7912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w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2390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a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352800" y="37338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y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14" idx="5"/>
              <a:endCxn id="16" idx="1"/>
            </p:cNvCxnSpPr>
            <p:nvPr/>
          </p:nvCxnSpPr>
          <p:spPr>
            <a:xfrm>
              <a:off x="5833922" y="2176322"/>
              <a:ext cx="600356" cy="60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5"/>
              <a:endCxn id="19" idx="1"/>
            </p:cNvCxnSpPr>
            <p:nvPr/>
          </p:nvCxnSpPr>
          <p:spPr>
            <a:xfrm>
              <a:off x="6595922" y="2938322"/>
              <a:ext cx="676556" cy="812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15" idx="5"/>
            </p:cNvCxnSpPr>
            <p:nvPr/>
          </p:nvCxnSpPr>
          <p:spPr>
            <a:xfrm flipH="1" flipV="1">
              <a:off x="5148122" y="2938322"/>
              <a:ext cx="2090878" cy="893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3"/>
              <a:endCxn id="15" idx="0"/>
            </p:cNvCxnSpPr>
            <p:nvPr/>
          </p:nvCxnSpPr>
          <p:spPr>
            <a:xfrm flipH="1">
              <a:off x="5067300" y="2176322"/>
              <a:ext cx="604978" cy="566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5948222" y="2938322"/>
              <a:ext cx="486056" cy="795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5" idx="3"/>
            </p:cNvCxnSpPr>
            <p:nvPr/>
          </p:nvCxnSpPr>
          <p:spPr>
            <a:xfrm flipH="1">
              <a:off x="3505200" y="2938322"/>
              <a:ext cx="1481278" cy="828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4"/>
              <a:endCxn id="17" idx="0"/>
            </p:cNvCxnSpPr>
            <p:nvPr/>
          </p:nvCxnSpPr>
          <p:spPr>
            <a:xfrm flipH="1">
              <a:off x="4610100" y="2971800"/>
              <a:ext cx="457200" cy="745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019800" y="3831771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2"/>
              <a:endCxn id="20" idx="6"/>
            </p:cNvCxnSpPr>
            <p:nvPr/>
          </p:nvCxnSpPr>
          <p:spPr>
            <a:xfrm flipH="1">
              <a:off x="3581400" y="3831771"/>
              <a:ext cx="914400" cy="16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2"/>
              <a:endCxn id="15" idx="6"/>
            </p:cNvCxnSpPr>
            <p:nvPr/>
          </p:nvCxnSpPr>
          <p:spPr>
            <a:xfrm flipH="1">
              <a:off x="5181600" y="28575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2"/>
              <a:endCxn id="13" idx="6"/>
            </p:cNvCxnSpPr>
            <p:nvPr/>
          </p:nvCxnSpPr>
          <p:spPr>
            <a:xfrm flipH="1">
              <a:off x="2819400" y="2857500"/>
              <a:ext cx="213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loud Callout 4"/>
          <p:cNvSpPr/>
          <p:nvPr/>
        </p:nvSpPr>
        <p:spPr>
          <a:xfrm>
            <a:off x="5033822" y="4267200"/>
            <a:ext cx="3124200" cy="1143000"/>
          </a:xfrm>
          <a:prstGeom prst="cloudCallout">
            <a:avLst>
              <a:gd name="adj1" fmla="val -30403"/>
              <a:gd name="adj2" fmla="val 9342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Is there any vertex for which you can be sure of its place in the ordering?</a:t>
            </a:r>
          </a:p>
        </p:txBody>
      </p:sp>
      <p:sp>
        <p:nvSpPr>
          <p:cNvPr id="6" name="Oval 5"/>
          <p:cNvSpPr/>
          <p:nvPr/>
        </p:nvSpPr>
        <p:spPr>
          <a:xfrm>
            <a:off x="5562600" y="1524000"/>
            <a:ext cx="385622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Ribbon 6"/>
          <p:cNvSpPr/>
          <p:nvPr/>
        </p:nvSpPr>
        <p:spPr>
          <a:xfrm>
            <a:off x="228600" y="4361560"/>
            <a:ext cx="3657600" cy="10287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Any vertex of </a:t>
            </a:r>
            <a:r>
              <a:rPr lang="en-US" sz="1600" b="1" dirty="0" err="1" smtClean="0">
                <a:solidFill>
                  <a:schemeClr val="tx1"/>
                </a:solidFill>
              </a:rPr>
              <a:t>indegree</a:t>
            </a:r>
            <a:r>
              <a:rPr lang="en-US" sz="1600" dirty="0" smtClean="0">
                <a:solidFill>
                  <a:schemeClr val="tx1"/>
                </a:solidFill>
              </a:rPr>
              <a:t>=</a:t>
            </a:r>
            <a:r>
              <a:rPr lang="en-US" sz="1600" dirty="0" smtClean="0">
                <a:solidFill>
                  <a:srgbClr val="0070C0"/>
                </a:solidFill>
              </a:rPr>
              <a:t>0</a:t>
            </a:r>
            <a:r>
              <a:rPr lang="en-US" sz="1600" dirty="0" smtClean="0">
                <a:solidFill>
                  <a:schemeClr val="tx1"/>
                </a:solidFill>
              </a:rPr>
              <a:t> can be given number </a:t>
            </a:r>
            <a:r>
              <a:rPr lang="en-US" sz="1600" dirty="0" smtClean="0">
                <a:solidFill>
                  <a:srgbClr val="0070C0"/>
                </a:solidFill>
              </a:rPr>
              <a:t>1</a:t>
            </a:r>
            <a:r>
              <a:rPr lang="en-US" sz="1600" dirty="0" smtClean="0">
                <a:solidFill>
                  <a:schemeClr val="tx1"/>
                </a:solidFill>
              </a:rPr>
              <a:t> in a topological ordering.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0" name="Cloud Callout 39"/>
          <p:cNvSpPr/>
          <p:nvPr/>
        </p:nvSpPr>
        <p:spPr>
          <a:xfrm>
            <a:off x="5014246" y="4038600"/>
            <a:ext cx="3124200" cy="1143000"/>
          </a:xfrm>
          <a:prstGeom prst="cloudCallout">
            <a:avLst>
              <a:gd name="adj1" fmla="val -30403"/>
              <a:gd name="adj2" fmla="val 9342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What is the guarantee that such a vertex always exists in a DAG ?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855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Why </a:t>
            </a:r>
            <a:r>
              <a:rPr lang="en-US" sz="3200" b="1" dirty="0" smtClean="0">
                <a:solidFill>
                  <a:srgbClr val="0070C0"/>
                </a:solidFill>
              </a:rPr>
              <a:t>does </a:t>
            </a:r>
            <a:r>
              <a:rPr lang="en-US" sz="3200" b="1" dirty="0">
                <a:solidFill>
                  <a:srgbClr val="7030A0"/>
                </a:solidFill>
              </a:rPr>
              <a:t>Topological ordering exist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Example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2590800" y="1600200"/>
            <a:ext cx="4876800" cy="1981200"/>
            <a:chOff x="2590800" y="1981200"/>
            <a:chExt cx="4876800" cy="1981200"/>
          </a:xfrm>
        </p:grpSpPr>
        <p:cxnSp>
          <p:nvCxnSpPr>
            <p:cNvPr id="8" name="Straight Arrow Connector 7"/>
            <p:cNvCxnSpPr>
              <a:endCxn id="20" idx="0"/>
            </p:cNvCxnSpPr>
            <p:nvPr/>
          </p:nvCxnSpPr>
          <p:spPr>
            <a:xfrm>
              <a:off x="2781300" y="2971800"/>
              <a:ext cx="6858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59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z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638800" y="1981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u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9530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b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40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v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4958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x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7912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w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2390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a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352800" y="37338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y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14" idx="5"/>
              <a:endCxn id="16" idx="1"/>
            </p:cNvCxnSpPr>
            <p:nvPr/>
          </p:nvCxnSpPr>
          <p:spPr>
            <a:xfrm>
              <a:off x="5833922" y="2176322"/>
              <a:ext cx="600356" cy="60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5"/>
              <a:endCxn id="19" idx="1"/>
            </p:cNvCxnSpPr>
            <p:nvPr/>
          </p:nvCxnSpPr>
          <p:spPr>
            <a:xfrm>
              <a:off x="6595922" y="2938322"/>
              <a:ext cx="676556" cy="812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15" idx="5"/>
            </p:cNvCxnSpPr>
            <p:nvPr/>
          </p:nvCxnSpPr>
          <p:spPr>
            <a:xfrm flipH="1" flipV="1">
              <a:off x="5148122" y="2938322"/>
              <a:ext cx="2090878" cy="893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3"/>
              <a:endCxn id="15" idx="0"/>
            </p:cNvCxnSpPr>
            <p:nvPr/>
          </p:nvCxnSpPr>
          <p:spPr>
            <a:xfrm flipH="1">
              <a:off x="5067300" y="2176322"/>
              <a:ext cx="604978" cy="566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5948222" y="2938322"/>
              <a:ext cx="486056" cy="795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5" idx="3"/>
            </p:cNvCxnSpPr>
            <p:nvPr/>
          </p:nvCxnSpPr>
          <p:spPr>
            <a:xfrm flipH="1">
              <a:off x="3505200" y="2938322"/>
              <a:ext cx="1481278" cy="828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4"/>
              <a:endCxn id="17" idx="0"/>
            </p:cNvCxnSpPr>
            <p:nvPr/>
          </p:nvCxnSpPr>
          <p:spPr>
            <a:xfrm flipH="1">
              <a:off x="4610100" y="2971800"/>
              <a:ext cx="457200" cy="745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019800" y="3831771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2"/>
              <a:endCxn id="20" idx="6"/>
            </p:cNvCxnSpPr>
            <p:nvPr/>
          </p:nvCxnSpPr>
          <p:spPr>
            <a:xfrm flipH="1">
              <a:off x="3581400" y="3831771"/>
              <a:ext cx="914400" cy="16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2"/>
              <a:endCxn id="15" idx="6"/>
            </p:cNvCxnSpPr>
            <p:nvPr/>
          </p:nvCxnSpPr>
          <p:spPr>
            <a:xfrm flipH="1">
              <a:off x="5181600" y="28575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2"/>
              <a:endCxn id="13" idx="6"/>
            </p:cNvCxnSpPr>
            <p:nvPr/>
          </p:nvCxnSpPr>
          <p:spPr>
            <a:xfrm flipH="1">
              <a:off x="2819400" y="2857500"/>
              <a:ext cx="213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Oval 5"/>
          <p:cNvSpPr/>
          <p:nvPr/>
        </p:nvSpPr>
        <p:spPr>
          <a:xfrm>
            <a:off x="5562600" y="1524000"/>
            <a:ext cx="385622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2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Why </a:t>
            </a:r>
            <a:r>
              <a:rPr lang="en-US" sz="3200" b="1" dirty="0" smtClean="0">
                <a:solidFill>
                  <a:srgbClr val="0070C0"/>
                </a:solidFill>
              </a:rPr>
              <a:t>does </a:t>
            </a:r>
            <a:r>
              <a:rPr lang="en-US" sz="3200" b="1" dirty="0" smtClean="0">
                <a:solidFill>
                  <a:srgbClr val="7030A0"/>
                </a:solidFill>
              </a:rPr>
              <a:t>Topological </a:t>
            </a:r>
            <a:r>
              <a:rPr lang="en-US" sz="3200" b="1" dirty="0">
                <a:solidFill>
                  <a:srgbClr val="7030A0"/>
                </a:solidFill>
              </a:rPr>
              <a:t>ordering exist ? </a:t>
            </a:r>
            <a:r>
              <a:rPr lang="en-US" sz="3200" b="1" dirty="0" smtClean="0">
                <a:solidFill>
                  <a:srgbClr val="7030A0"/>
                </a:solidFill>
              </a:rPr>
              <a:t/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Lemma 1</a:t>
                </a:r>
                <a:r>
                  <a:rPr lang="en-US" sz="1800" dirty="0" smtClean="0"/>
                  <a:t>: Every DAG has at least one vertex with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 smtClean="0"/>
                  <a:t> =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Proof: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(an algorithmic proof)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Pick any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While</a:t>
                </a:r>
                <a:r>
                  <a:rPr lang="en-US" sz="1800" dirty="0" smtClean="0"/>
                  <a:t>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in-degree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0  </a:t>
                </a:r>
                <a:r>
                  <a:rPr lang="en-US" sz="1800" dirty="0" smtClean="0"/>
                  <a:t>do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         Let </a:t>
                </a:r>
                <a14:m>
                  <m:oMath xmlns:m="http://schemas.openxmlformats.org/officeDocument/2006/math">
                    <m:r>
                      <a:rPr lang="en-US" sz="1800" b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0" dirty="0" smtClean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 smtClean="0"/>
                  <a:t>be an edge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b="1" dirty="0" smtClean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1800" dirty="0" smtClean="0"/>
                  <a:t>: </a:t>
                </a:r>
                <a:r>
                  <a:rPr lang="en-US" sz="1800" dirty="0"/>
                  <a:t>This algorithm, if terminates. will </a:t>
                </a:r>
                <a:r>
                  <a:rPr lang="en-US" sz="1800" dirty="0" smtClean="0"/>
                  <a:t>output </a:t>
                </a:r>
                <a:r>
                  <a:rPr lang="en-US" sz="1800" dirty="0"/>
                  <a:t>a vertex of </a:t>
                </a:r>
                <a:r>
                  <a:rPr lang="en-US" sz="1800" b="1" dirty="0" err="1"/>
                  <a:t>indegree</a:t>
                </a:r>
                <a:r>
                  <a:rPr lang="en-US" sz="1800" dirty="0"/>
                  <a:t> =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.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152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05600" y="4800600"/>
            <a:ext cx="676556" cy="812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7" idx="2"/>
          </p:cNvCxnSpPr>
          <p:nvPr/>
        </p:nvCxnSpPr>
        <p:spPr>
          <a:xfrm>
            <a:off x="6400800" y="5676900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2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>
            <a:endCxn id="15" idx="4"/>
          </p:cNvCxnSpPr>
          <p:nvPr/>
        </p:nvCxnSpPr>
        <p:spPr>
          <a:xfrm flipV="1">
            <a:off x="5724244" y="5791200"/>
            <a:ext cx="562256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67044" y="5676900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0292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x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419600" y="4800600"/>
            <a:ext cx="676556" cy="812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0" idx="2"/>
          </p:cNvCxnSpPr>
          <p:nvPr/>
        </p:nvCxnSpPr>
        <p:spPr>
          <a:xfrm>
            <a:off x="4114800" y="5676900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905000" y="5676900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6764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00400" y="5344180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p:sp>
        <p:nvSpPr>
          <p:cNvPr id="26" name="Oval 25"/>
          <p:cNvSpPr/>
          <p:nvPr/>
        </p:nvSpPr>
        <p:spPr>
          <a:xfrm>
            <a:off x="28194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862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447800" y="5206912"/>
            <a:ext cx="5105400" cy="85098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639944" y="6057900"/>
            <a:ext cx="64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cycle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>
            <a:off x="4648200" y="1981200"/>
            <a:ext cx="4114800" cy="914400"/>
          </a:xfrm>
          <a:prstGeom prst="cloudCallout">
            <a:avLst>
              <a:gd name="adj1" fmla="val -26457"/>
              <a:gd name="adj2" fmla="val 6818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But what is the guarantee that it will terminate.?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Down Ribbon 29"/>
          <p:cNvSpPr/>
          <p:nvPr/>
        </p:nvSpPr>
        <p:spPr>
          <a:xfrm>
            <a:off x="4724400" y="2971800"/>
            <a:ext cx="4419600" cy="9525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The algorithm does indeed terminate.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 fact, no vertex will be processed </a:t>
            </a:r>
            <a:r>
              <a:rPr lang="en-US" sz="1400" u="sng" dirty="0" smtClean="0">
                <a:solidFill>
                  <a:schemeClr val="tx1"/>
                </a:solidFill>
              </a:rPr>
              <a:t>twice</a:t>
            </a:r>
            <a:r>
              <a:rPr lang="en-US" sz="1400" dirty="0" smtClean="0">
                <a:solidFill>
                  <a:schemeClr val="tx1"/>
                </a:solidFill>
              </a:rPr>
              <a:t> in while loop.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827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5" grpId="0" animBg="1"/>
      <p:bldP spid="20" grpId="0" animBg="1"/>
      <p:bldP spid="24" grpId="0" animBg="1"/>
      <p:bldP spid="25" grpId="0"/>
      <p:bldP spid="26" grpId="0" animBg="1"/>
      <p:bldP spid="27" grpId="0" animBg="1"/>
      <p:bldP spid="28" grpId="0" animBg="1"/>
      <p:bldP spid="2" grpId="0"/>
      <p:bldP spid="29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Why </a:t>
            </a:r>
            <a:r>
              <a:rPr lang="en-US" sz="3200" b="1" dirty="0" smtClean="0">
                <a:solidFill>
                  <a:srgbClr val="0070C0"/>
                </a:solidFill>
              </a:rPr>
              <a:t>does </a:t>
            </a:r>
            <a:r>
              <a:rPr lang="en-US" sz="3200" b="1" dirty="0" smtClean="0">
                <a:solidFill>
                  <a:srgbClr val="7030A0"/>
                </a:solidFill>
              </a:rPr>
              <a:t>Topological </a:t>
            </a:r>
            <a:r>
              <a:rPr lang="en-US" sz="3200" b="1" dirty="0">
                <a:solidFill>
                  <a:srgbClr val="7030A0"/>
                </a:solidFill>
              </a:rPr>
              <a:t>ordering exist ? </a:t>
            </a:r>
            <a:r>
              <a:rPr lang="en-US" sz="3200" b="1" dirty="0" smtClean="0">
                <a:solidFill>
                  <a:srgbClr val="7030A0"/>
                </a:solidFill>
              </a:rPr>
              <a:t/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Lemma 1</a:t>
                </a:r>
                <a:r>
                  <a:rPr lang="en-US" sz="1800" dirty="0" smtClean="0"/>
                  <a:t>: Every DAG has at least one vertex with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 smtClean="0"/>
                  <a:t> =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Proof: </a:t>
                </a:r>
              </a:p>
              <a:p>
                <a:pPr marL="0" indent="0" algn="ctr">
                  <a:buNone/>
                </a:pPr>
                <a:r>
                  <a:rPr lang="en-US" sz="1800" dirty="0" smtClean="0"/>
                  <a:t>(an algorithmic proof)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Pick any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While</a:t>
                </a:r>
                <a:r>
                  <a:rPr lang="en-US" sz="1800" dirty="0" smtClean="0"/>
                  <a:t>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in-degree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0  </a:t>
                </a:r>
                <a:r>
                  <a:rPr lang="en-US" sz="1800" dirty="0" smtClean="0"/>
                  <a:t>do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         Let </a:t>
                </a:r>
                <a14:m>
                  <m:oMath xmlns:m="http://schemas.openxmlformats.org/officeDocument/2006/math">
                    <m:r>
                      <a:rPr lang="en-US" sz="1800" b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0" dirty="0" smtClean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 smtClean="0"/>
                  <a:t>be an edge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b="1" dirty="0" smtClean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1800" dirty="0" smtClean="0"/>
                  <a:t>: </a:t>
                </a:r>
                <a:r>
                  <a:rPr lang="en-US" sz="1800" dirty="0"/>
                  <a:t>This algorithm, if </a:t>
                </a:r>
                <a:r>
                  <a:rPr lang="en-US" sz="1800" dirty="0" smtClean="0"/>
                  <a:t>terminates, </a:t>
                </a:r>
                <a:r>
                  <a:rPr lang="en-US" sz="1800" dirty="0"/>
                  <a:t>will </a:t>
                </a:r>
                <a:r>
                  <a:rPr lang="en-US" sz="1800" dirty="0" smtClean="0"/>
                  <a:t>output </a:t>
                </a:r>
                <a:r>
                  <a:rPr lang="en-US" sz="1800" dirty="0"/>
                  <a:t>a vertex of </a:t>
                </a:r>
                <a:r>
                  <a:rPr lang="en-US" sz="1800" b="1" dirty="0" err="1"/>
                  <a:t>indegree</a:t>
                </a:r>
                <a:r>
                  <a:rPr lang="en-US" sz="1800" dirty="0"/>
                  <a:t> =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. </a:t>
                </a: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152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05600" y="4800600"/>
            <a:ext cx="676556" cy="812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7" idx="2"/>
          </p:cNvCxnSpPr>
          <p:nvPr/>
        </p:nvCxnSpPr>
        <p:spPr>
          <a:xfrm>
            <a:off x="6400800" y="5676900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2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>
            <a:endCxn id="15" idx="4"/>
          </p:cNvCxnSpPr>
          <p:nvPr/>
        </p:nvCxnSpPr>
        <p:spPr>
          <a:xfrm flipV="1">
            <a:off x="5724244" y="5791200"/>
            <a:ext cx="562256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67044" y="5676900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0292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x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419600" y="4800600"/>
            <a:ext cx="676556" cy="812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0" idx="2"/>
          </p:cNvCxnSpPr>
          <p:nvPr/>
        </p:nvCxnSpPr>
        <p:spPr>
          <a:xfrm>
            <a:off x="4114800" y="5676900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905000" y="5676900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6764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00400" y="5344180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p:sp>
        <p:nvSpPr>
          <p:cNvPr id="26" name="Oval 25"/>
          <p:cNvSpPr/>
          <p:nvPr/>
        </p:nvSpPr>
        <p:spPr>
          <a:xfrm>
            <a:off x="28194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862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447800" y="5206912"/>
            <a:ext cx="5105400" cy="85098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639944" y="6057900"/>
            <a:ext cx="64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cycle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811535" y="4343400"/>
            <a:ext cx="1388865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124200" y="4419600"/>
            <a:ext cx="1388865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495800" y="4495800"/>
            <a:ext cx="35052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2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15" grpId="0" animBg="1"/>
      <p:bldP spid="20" grpId="0" animBg="1"/>
      <p:bldP spid="24" grpId="0" animBg="1"/>
      <p:bldP spid="25" grpId="0"/>
      <p:bldP spid="26" grpId="0" animBg="1"/>
      <p:bldP spid="27" grpId="0" animBg="1"/>
      <p:bldP spid="28" grpId="0" animBg="1"/>
      <p:bldP spid="2" grpId="0"/>
      <p:bldP spid="31" grpId="0" animBg="1"/>
      <p:bldP spid="32" grpId="0" animBg="1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Why </a:t>
            </a:r>
            <a:r>
              <a:rPr lang="en-US" sz="3200" b="1" dirty="0" smtClean="0">
                <a:solidFill>
                  <a:srgbClr val="0070C0"/>
                </a:solidFill>
              </a:rPr>
              <a:t>does </a:t>
            </a:r>
            <a:r>
              <a:rPr lang="en-US" sz="3200" b="1" dirty="0">
                <a:solidFill>
                  <a:srgbClr val="7030A0"/>
                </a:solidFill>
              </a:rPr>
              <a:t>Topological ordering exist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Lemma </a:t>
            </a:r>
            <a:r>
              <a:rPr lang="en-US" sz="2000" b="1" dirty="0">
                <a:solidFill>
                  <a:srgbClr val="C00000"/>
                </a:solidFill>
              </a:rPr>
              <a:t>1</a:t>
            </a:r>
            <a:r>
              <a:rPr lang="en-US" sz="2000" dirty="0"/>
              <a:t>: Every </a:t>
            </a:r>
            <a:r>
              <a:rPr lang="en-US" sz="2000" b="1" dirty="0"/>
              <a:t>DAG</a:t>
            </a:r>
            <a:r>
              <a:rPr lang="en-US" sz="2000" dirty="0"/>
              <a:t> has at least one vertex with </a:t>
            </a:r>
            <a:r>
              <a:rPr lang="en-US" sz="2000" b="1" dirty="0">
                <a:solidFill>
                  <a:srgbClr val="7030A0"/>
                </a:solidFill>
              </a:rPr>
              <a:t>in-degree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0070C0"/>
                </a:solidFill>
              </a:rPr>
              <a:t>0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2590800" y="1600200"/>
            <a:ext cx="4876800" cy="1981200"/>
            <a:chOff x="2590800" y="1981200"/>
            <a:chExt cx="4876800" cy="1981200"/>
          </a:xfrm>
        </p:grpSpPr>
        <p:cxnSp>
          <p:nvCxnSpPr>
            <p:cNvPr id="8" name="Straight Arrow Connector 7"/>
            <p:cNvCxnSpPr>
              <a:endCxn id="20" idx="0"/>
            </p:cNvCxnSpPr>
            <p:nvPr/>
          </p:nvCxnSpPr>
          <p:spPr>
            <a:xfrm>
              <a:off x="2781300" y="2971800"/>
              <a:ext cx="6858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59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z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638800" y="1981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u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9530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b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40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v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4958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x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7912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w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2390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a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352800" y="37338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y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14" idx="5"/>
              <a:endCxn id="16" idx="1"/>
            </p:cNvCxnSpPr>
            <p:nvPr/>
          </p:nvCxnSpPr>
          <p:spPr>
            <a:xfrm>
              <a:off x="5833922" y="2176322"/>
              <a:ext cx="600356" cy="60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5"/>
              <a:endCxn id="19" idx="1"/>
            </p:cNvCxnSpPr>
            <p:nvPr/>
          </p:nvCxnSpPr>
          <p:spPr>
            <a:xfrm>
              <a:off x="6595922" y="2938322"/>
              <a:ext cx="676556" cy="812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15" idx="5"/>
            </p:cNvCxnSpPr>
            <p:nvPr/>
          </p:nvCxnSpPr>
          <p:spPr>
            <a:xfrm flipH="1" flipV="1">
              <a:off x="5148122" y="2938322"/>
              <a:ext cx="2090878" cy="893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3"/>
              <a:endCxn id="15" idx="0"/>
            </p:cNvCxnSpPr>
            <p:nvPr/>
          </p:nvCxnSpPr>
          <p:spPr>
            <a:xfrm flipH="1">
              <a:off x="5067300" y="2176322"/>
              <a:ext cx="604978" cy="566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5948222" y="2938322"/>
              <a:ext cx="486056" cy="795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5" idx="3"/>
            </p:cNvCxnSpPr>
            <p:nvPr/>
          </p:nvCxnSpPr>
          <p:spPr>
            <a:xfrm flipH="1">
              <a:off x="3505200" y="2938322"/>
              <a:ext cx="1481278" cy="828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4"/>
              <a:endCxn id="17" idx="0"/>
            </p:cNvCxnSpPr>
            <p:nvPr/>
          </p:nvCxnSpPr>
          <p:spPr>
            <a:xfrm flipH="1">
              <a:off x="4610100" y="2971800"/>
              <a:ext cx="457200" cy="745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019800" y="3831771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2"/>
              <a:endCxn id="20" idx="6"/>
            </p:cNvCxnSpPr>
            <p:nvPr/>
          </p:nvCxnSpPr>
          <p:spPr>
            <a:xfrm flipH="1">
              <a:off x="3581400" y="3831771"/>
              <a:ext cx="914400" cy="16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8" idx="2"/>
            </p:cNvCxnSpPr>
            <p:nvPr/>
          </p:nvCxnSpPr>
          <p:spPr>
            <a:xfrm>
              <a:off x="4724400" y="3831771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2"/>
              <a:endCxn id="15" idx="6"/>
            </p:cNvCxnSpPr>
            <p:nvPr/>
          </p:nvCxnSpPr>
          <p:spPr>
            <a:xfrm flipH="1">
              <a:off x="5181600" y="28575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2"/>
              <a:endCxn id="13" idx="6"/>
            </p:cNvCxnSpPr>
            <p:nvPr/>
          </p:nvCxnSpPr>
          <p:spPr>
            <a:xfrm flipH="1">
              <a:off x="2819400" y="2857500"/>
              <a:ext cx="213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685800" y="4187952"/>
                <a:ext cx="2667000" cy="1222248"/>
              </a:xfrm>
              <a:prstGeom prst="cloudCallout">
                <a:avLst>
                  <a:gd name="adj1" fmla="val -25693"/>
                  <a:gd name="adj2" fmla="val 7508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How to use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Lemma 1 </a:t>
                </a:r>
                <a:r>
                  <a:rPr lang="en-US" sz="1600" dirty="0">
                    <a:solidFill>
                      <a:schemeClr val="tx1"/>
                    </a:solidFill>
                  </a:rPr>
                  <a:t>to show existence of a valid</a:t>
                </a:r>
                <a:r>
                  <a:rPr lang="en-US" sz="16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187952"/>
                <a:ext cx="2667000" cy="1222248"/>
              </a:xfrm>
              <a:prstGeom prst="cloudCallout">
                <a:avLst>
                  <a:gd name="adj1" fmla="val -25693"/>
                  <a:gd name="adj2" fmla="val 75085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999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Why </a:t>
            </a:r>
            <a:r>
              <a:rPr lang="en-US" sz="3200" b="1" dirty="0" smtClean="0">
                <a:solidFill>
                  <a:srgbClr val="0070C0"/>
                </a:solidFill>
              </a:rPr>
              <a:t>does </a:t>
            </a:r>
            <a:r>
              <a:rPr lang="en-US" sz="3200" b="1" dirty="0">
                <a:solidFill>
                  <a:srgbClr val="7030A0"/>
                </a:solidFill>
              </a:rPr>
              <a:t>Topological ordering exist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Lemma </a:t>
            </a:r>
            <a:r>
              <a:rPr lang="en-US" sz="2000" b="1" dirty="0">
                <a:solidFill>
                  <a:srgbClr val="C00000"/>
                </a:solidFill>
              </a:rPr>
              <a:t>1</a:t>
            </a:r>
            <a:r>
              <a:rPr lang="en-US" sz="2000" dirty="0"/>
              <a:t>: Every </a:t>
            </a:r>
            <a:r>
              <a:rPr lang="en-US" sz="2000" b="1" dirty="0"/>
              <a:t>DAG</a:t>
            </a:r>
            <a:r>
              <a:rPr lang="en-US" sz="2000" dirty="0"/>
              <a:t> has at least one vertex with </a:t>
            </a:r>
            <a:r>
              <a:rPr lang="en-US" sz="2000" b="1" dirty="0">
                <a:solidFill>
                  <a:srgbClr val="7030A0"/>
                </a:solidFill>
              </a:rPr>
              <a:t>in-degree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0070C0"/>
                </a:solidFill>
              </a:rPr>
              <a:t>0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2590800" y="1600200"/>
            <a:ext cx="4876800" cy="1981200"/>
            <a:chOff x="2590800" y="1981200"/>
            <a:chExt cx="4876800" cy="1981200"/>
          </a:xfrm>
        </p:grpSpPr>
        <p:cxnSp>
          <p:nvCxnSpPr>
            <p:cNvPr id="8" name="Straight Arrow Connector 7"/>
            <p:cNvCxnSpPr>
              <a:endCxn id="20" idx="0"/>
            </p:cNvCxnSpPr>
            <p:nvPr/>
          </p:nvCxnSpPr>
          <p:spPr>
            <a:xfrm>
              <a:off x="2781300" y="2971800"/>
              <a:ext cx="6858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59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z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638800" y="1981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u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9530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b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40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v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4958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x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7912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w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2390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a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352800" y="37338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y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14" idx="5"/>
              <a:endCxn id="16" idx="1"/>
            </p:cNvCxnSpPr>
            <p:nvPr/>
          </p:nvCxnSpPr>
          <p:spPr>
            <a:xfrm>
              <a:off x="5833922" y="2176322"/>
              <a:ext cx="600356" cy="60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5"/>
              <a:endCxn id="19" idx="1"/>
            </p:cNvCxnSpPr>
            <p:nvPr/>
          </p:nvCxnSpPr>
          <p:spPr>
            <a:xfrm>
              <a:off x="6595922" y="2938322"/>
              <a:ext cx="676556" cy="812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15" idx="5"/>
            </p:cNvCxnSpPr>
            <p:nvPr/>
          </p:nvCxnSpPr>
          <p:spPr>
            <a:xfrm flipH="1" flipV="1">
              <a:off x="5148122" y="2938322"/>
              <a:ext cx="2090878" cy="893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3"/>
              <a:endCxn id="15" idx="0"/>
            </p:cNvCxnSpPr>
            <p:nvPr/>
          </p:nvCxnSpPr>
          <p:spPr>
            <a:xfrm flipH="1">
              <a:off x="5067300" y="2176322"/>
              <a:ext cx="604978" cy="566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5948222" y="2938322"/>
              <a:ext cx="486056" cy="795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5" idx="3"/>
            </p:cNvCxnSpPr>
            <p:nvPr/>
          </p:nvCxnSpPr>
          <p:spPr>
            <a:xfrm flipH="1">
              <a:off x="3505200" y="2938322"/>
              <a:ext cx="1481278" cy="828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4"/>
              <a:endCxn id="17" idx="0"/>
            </p:cNvCxnSpPr>
            <p:nvPr/>
          </p:nvCxnSpPr>
          <p:spPr>
            <a:xfrm flipH="1">
              <a:off x="4610100" y="2971800"/>
              <a:ext cx="457200" cy="745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019800" y="3831771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2"/>
              <a:endCxn id="20" idx="6"/>
            </p:cNvCxnSpPr>
            <p:nvPr/>
          </p:nvCxnSpPr>
          <p:spPr>
            <a:xfrm flipH="1">
              <a:off x="3581400" y="3831771"/>
              <a:ext cx="914400" cy="16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8" idx="2"/>
            </p:cNvCxnSpPr>
            <p:nvPr/>
          </p:nvCxnSpPr>
          <p:spPr>
            <a:xfrm>
              <a:off x="4724400" y="3831771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2"/>
              <a:endCxn id="15" idx="6"/>
            </p:cNvCxnSpPr>
            <p:nvPr/>
          </p:nvCxnSpPr>
          <p:spPr>
            <a:xfrm flipH="1">
              <a:off x="5181600" y="28575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2"/>
              <a:endCxn id="13" idx="6"/>
            </p:cNvCxnSpPr>
            <p:nvPr/>
          </p:nvCxnSpPr>
          <p:spPr>
            <a:xfrm flipH="1">
              <a:off x="2819400" y="2857500"/>
              <a:ext cx="213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086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Directed </a:t>
            </a:r>
            <a:r>
              <a:rPr lang="en-US" sz="3600" b="1" dirty="0" smtClean="0">
                <a:solidFill>
                  <a:srgbClr val="7030A0"/>
                </a:solidFill>
              </a:rPr>
              <a:t>Acyclic </a:t>
            </a:r>
            <a:r>
              <a:rPr lang="en-US" sz="3600" b="1" dirty="0" smtClean="0"/>
              <a:t>Graphs</a:t>
            </a:r>
            <a:endParaRPr lang="en-US" sz="36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8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Why </a:t>
            </a:r>
            <a:r>
              <a:rPr lang="en-US" sz="3200" b="1" dirty="0" smtClean="0">
                <a:solidFill>
                  <a:srgbClr val="0070C0"/>
                </a:solidFill>
              </a:rPr>
              <a:t>does </a:t>
            </a:r>
            <a:r>
              <a:rPr lang="en-US" sz="3200" b="1" dirty="0">
                <a:solidFill>
                  <a:srgbClr val="7030A0"/>
                </a:solidFill>
              </a:rPr>
              <a:t>Topological ordering exist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590800" y="2362200"/>
            <a:ext cx="876300" cy="990600"/>
            <a:chOff x="2590800" y="2362200"/>
            <a:chExt cx="876300" cy="990600"/>
          </a:xfrm>
        </p:grpSpPr>
        <p:cxnSp>
          <p:nvCxnSpPr>
            <p:cNvPr id="8" name="Straight Arrow Connector 7"/>
            <p:cNvCxnSpPr>
              <a:endCxn id="20" idx="0"/>
            </p:cNvCxnSpPr>
            <p:nvPr/>
          </p:nvCxnSpPr>
          <p:spPr>
            <a:xfrm>
              <a:off x="2781300" y="2590800"/>
              <a:ext cx="6858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5908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z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5791200" y="3336471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w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352800" y="33528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y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067300" y="1600200"/>
            <a:ext cx="1366978" cy="795478"/>
            <a:chOff x="5067300" y="1600200"/>
            <a:chExt cx="1366978" cy="795478"/>
          </a:xfrm>
        </p:grpSpPr>
        <p:sp>
          <p:nvSpPr>
            <p:cNvPr id="14" name="Oval 13"/>
            <p:cNvSpPr/>
            <p:nvPr/>
          </p:nvSpPr>
          <p:spPr>
            <a:xfrm>
              <a:off x="5638800" y="1600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u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14" idx="5"/>
              <a:endCxn id="16" idx="1"/>
            </p:cNvCxnSpPr>
            <p:nvPr/>
          </p:nvCxnSpPr>
          <p:spPr>
            <a:xfrm>
              <a:off x="5833922" y="1795322"/>
              <a:ext cx="600356" cy="60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3"/>
              <a:endCxn id="15" idx="0"/>
            </p:cNvCxnSpPr>
            <p:nvPr/>
          </p:nvCxnSpPr>
          <p:spPr>
            <a:xfrm flipH="1">
              <a:off x="5067300" y="1795322"/>
              <a:ext cx="604978" cy="566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5148122" y="2557322"/>
            <a:ext cx="2319478" cy="1007749"/>
            <a:chOff x="5148122" y="2557322"/>
            <a:chExt cx="2319478" cy="1007749"/>
          </a:xfrm>
        </p:grpSpPr>
        <p:sp>
          <p:nvSpPr>
            <p:cNvPr id="19" name="Oval 18"/>
            <p:cNvSpPr/>
            <p:nvPr/>
          </p:nvSpPr>
          <p:spPr>
            <a:xfrm>
              <a:off x="7239000" y="3336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a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8" name="Straight Arrow Connector 27"/>
            <p:cNvCxnSpPr>
              <a:stCxn id="19" idx="2"/>
              <a:endCxn id="15" idx="5"/>
            </p:cNvCxnSpPr>
            <p:nvPr/>
          </p:nvCxnSpPr>
          <p:spPr>
            <a:xfrm flipH="1" flipV="1">
              <a:off x="5148122" y="2557322"/>
              <a:ext cx="2090878" cy="893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019800" y="3450771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581400" y="3336471"/>
            <a:ext cx="2209800" cy="228600"/>
            <a:chOff x="3581400" y="3336471"/>
            <a:chExt cx="2209800" cy="228600"/>
          </a:xfrm>
        </p:grpSpPr>
        <p:sp>
          <p:nvSpPr>
            <p:cNvPr id="17" name="Oval 16"/>
            <p:cNvSpPr/>
            <p:nvPr/>
          </p:nvSpPr>
          <p:spPr>
            <a:xfrm>
              <a:off x="4495800" y="3336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x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46" name="Straight Arrow Connector 45"/>
            <p:cNvCxnSpPr>
              <a:stCxn id="17" idx="2"/>
              <a:endCxn id="20" idx="6"/>
            </p:cNvCxnSpPr>
            <p:nvPr/>
          </p:nvCxnSpPr>
          <p:spPr>
            <a:xfrm flipH="1">
              <a:off x="3581400" y="3450771"/>
              <a:ext cx="914400" cy="16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8" idx="2"/>
            </p:cNvCxnSpPr>
            <p:nvPr/>
          </p:nvCxnSpPr>
          <p:spPr>
            <a:xfrm>
              <a:off x="4724400" y="3450771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181600" y="2362200"/>
            <a:ext cx="2090878" cy="1007749"/>
            <a:chOff x="5181600" y="2362200"/>
            <a:chExt cx="2090878" cy="1007749"/>
          </a:xfrm>
        </p:grpSpPr>
        <p:sp>
          <p:nvSpPr>
            <p:cNvPr id="16" name="Oval 15"/>
            <p:cNvSpPr/>
            <p:nvPr/>
          </p:nvSpPr>
          <p:spPr>
            <a:xfrm>
              <a:off x="64008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v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16" idx="5"/>
              <a:endCxn id="19" idx="1"/>
            </p:cNvCxnSpPr>
            <p:nvPr/>
          </p:nvCxnSpPr>
          <p:spPr>
            <a:xfrm>
              <a:off x="6595922" y="2557322"/>
              <a:ext cx="676556" cy="812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5948222" y="2557322"/>
              <a:ext cx="486056" cy="795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2"/>
              <a:endCxn id="15" idx="6"/>
            </p:cNvCxnSpPr>
            <p:nvPr/>
          </p:nvCxnSpPr>
          <p:spPr>
            <a:xfrm flipH="1">
              <a:off x="5181600" y="24765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Oval 57"/>
          <p:cNvSpPr/>
          <p:nvPr/>
        </p:nvSpPr>
        <p:spPr>
          <a:xfrm>
            <a:off x="12954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u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21336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v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30480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9400" y="2362200"/>
            <a:ext cx="2362200" cy="1024078"/>
            <a:chOff x="2819400" y="2362200"/>
            <a:chExt cx="2362200" cy="1024078"/>
          </a:xfrm>
        </p:grpSpPr>
        <p:sp>
          <p:nvSpPr>
            <p:cNvPr id="15" name="Oval 14"/>
            <p:cNvSpPr/>
            <p:nvPr/>
          </p:nvSpPr>
          <p:spPr>
            <a:xfrm>
              <a:off x="49530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b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15" idx="3"/>
            </p:cNvCxnSpPr>
            <p:nvPr/>
          </p:nvCxnSpPr>
          <p:spPr>
            <a:xfrm flipH="1">
              <a:off x="3505200" y="2557322"/>
              <a:ext cx="1481278" cy="828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4"/>
              <a:endCxn id="17" idx="0"/>
            </p:cNvCxnSpPr>
            <p:nvPr/>
          </p:nvCxnSpPr>
          <p:spPr>
            <a:xfrm flipH="1">
              <a:off x="4610100" y="2590800"/>
              <a:ext cx="457200" cy="745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2"/>
              <a:endCxn id="13" idx="6"/>
            </p:cNvCxnSpPr>
            <p:nvPr/>
          </p:nvCxnSpPr>
          <p:spPr>
            <a:xfrm flipH="1">
              <a:off x="2819400" y="2476500"/>
              <a:ext cx="213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/>
          <p:cNvSpPr/>
          <p:nvPr/>
        </p:nvSpPr>
        <p:spPr>
          <a:xfrm>
            <a:off x="38862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64008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w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47244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x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5626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z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72390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192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60514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9718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8100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651314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864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246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242114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3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/>
      <p:bldP spid="44" grpId="0"/>
      <p:bldP spid="45" grpId="0"/>
      <p:bldP spid="47" grpId="0"/>
      <p:bldP spid="50" grpId="0"/>
      <p:bldP spid="51" grpId="0"/>
      <p:bldP spid="53" grpId="0"/>
      <p:bldP spid="5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Why </a:t>
            </a:r>
            <a:r>
              <a:rPr lang="en-US" sz="3200" b="1" dirty="0" smtClean="0">
                <a:solidFill>
                  <a:srgbClr val="0070C0"/>
                </a:solidFill>
              </a:rPr>
              <a:t>does </a:t>
            </a:r>
            <a:r>
              <a:rPr lang="en-US" sz="3200" b="1" dirty="0">
                <a:solidFill>
                  <a:srgbClr val="7030A0"/>
                </a:solidFill>
              </a:rPr>
              <a:t>Topological ordering exist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Time complexity of the algorithm</a:t>
            </a:r>
            <a:r>
              <a:rPr lang="en-US" sz="2000" dirty="0" smtClean="0"/>
              <a:t>:  </a:t>
            </a:r>
            <a:r>
              <a:rPr lang="en-US" sz="2000" dirty="0" smtClean="0">
                <a:solidFill>
                  <a:srgbClr val="C00000"/>
                </a:solidFill>
              </a:rPr>
              <a:t>?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amond 4"/>
              <p:cNvSpPr/>
              <p:nvPr/>
            </p:nvSpPr>
            <p:spPr>
              <a:xfrm>
                <a:off x="3276600" y="5410200"/>
                <a:ext cx="2667000" cy="838200"/>
              </a:xfrm>
              <a:prstGeom prst="diamond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Is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 smtClean="0">
                    <a:solidFill>
                      <a:schemeClr val="bg2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empty ?</a:t>
                </a:r>
                <a:endParaRPr lang="en-US" sz="16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" name="Diamond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410200"/>
                <a:ext cx="2667000" cy="838200"/>
              </a:xfrm>
              <a:prstGeom prst="diamond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581400" y="1981200"/>
                <a:ext cx="2286000" cy="6858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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 </a:t>
                </a:r>
                <a:r>
                  <a:rPr lang="en-US" dirty="0">
                    <a:solidFill>
                      <a:schemeClr val="tx1"/>
                    </a:solidFill>
                  </a:rPr>
                  <a:t>vertex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with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981200"/>
                <a:ext cx="2286000" cy="685800"/>
              </a:xfrm>
              <a:prstGeom prst="roundRect">
                <a:avLst/>
              </a:prstGeom>
              <a:blipFill rotWithShape="1">
                <a:blip r:embed="rId3"/>
                <a:stretch>
                  <a:fillRect b="-8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rved Up Arrow 7"/>
          <p:cNvSpPr/>
          <p:nvPr/>
        </p:nvSpPr>
        <p:spPr>
          <a:xfrm rot="16200000">
            <a:off x="4495800" y="3429000"/>
            <a:ext cx="3886200" cy="1143000"/>
          </a:xfrm>
          <a:prstGeom prst="curved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3581400" y="3124200"/>
                <a:ext cx="2286000" cy="6858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  <m:r>
                      <a:rPr lang="en-US" b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:r>
                  <a:rPr lang="en-US" b="1" dirty="0" err="1" smtClean="0">
                    <a:solidFill>
                      <a:srgbClr val="002060"/>
                    </a:solidFill>
                  </a:rPr>
                  <a:t>num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;</a:t>
                </a:r>
                <a:endParaRPr lang="en-US" b="1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1" dirty="0" err="1" smtClean="0">
                    <a:solidFill>
                      <a:srgbClr val="002060"/>
                    </a:solidFill>
                  </a:rPr>
                  <a:t>num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  <a:sym typeface="Wingdings" pitchFamily="2" charset="2"/>
                  </a:rPr>
                  <a:t></a:t>
                </a:r>
                <a:r>
                  <a:rPr lang="en-US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:r>
                  <a:rPr lang="en-US" b="1" dirty="0" err="1">
                    <a:solidFill>
                      <a:srgbClr val="002060"/>
                    </a:solidFill>
                  </a:rPr>
                  <a:t>num</a:t>
                </a:r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+ 1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124200"/>
                <a:ext cx="2286000" cy="685800"/>
              </a:xfrm>
              <a:prstGeom prst="roundRect">
                <a:avLst/>
              </a:prstGeom>
              <a:blipFill rotWithShape="1">
                <a:blip r:embed="rId4"/>
                <a:stretch>
                  <a:fillRect t="-862"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3581400" y="4267200"/>
                <a:ext cx="2286000" cy="6858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:r>
                  <a:rPr lang="en-US" b="1" dirty="0" smtClean="0">
                    <a:solidFill>
                      <a:srgbClr val="7030A0"/>
                    </a:solidFill>
                  </a:rPr>
                  <a:t>Remove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and all its outgoing edges;</a:t>
                </a:r>
                <a:endParaRPr lang="en-US" dirty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267200"/>
                <a:ext cx="2286000" cy="685800"/>
              </a:xfrm>
              <a:prstGeom prst="roundRect">
                <a:avLst/>
              </a:prstGeom>
              <a:blipFill rotWithShape="1">
                <a:blip r:embed="rId5"/>
                <a:stretch>
                  <a:fillRect b="-8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wn Arrow 12"/>
          <p:cNvSpPr/>
          <p:nvPr/>
        </p:nvSpPr>
        <p:spPr>
          <a:xfrm>
            <a:off x="4191000" y="2667000"/>
            <a:ext cx="990600" cy="4572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267200" y="3810000"/>
            <a:ext cx="990600" cy="4572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191000" y="4953000"/>
            <a:ext cx="990600" cy="4572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943600" y="5257800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NO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5400000">
            <a:off x="2552700" y="5600700"/>
            <a:ext cx="990600" cy="4572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053153" y="5300246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  <p:sp>
        <p:nvSpPr>
          <p:cNvPr id="19" name="Down Arrow 18"/>
          <p:cNvSpPr/>
          <p:nvPr/>
        </p:nvSpPr>
        <p:spPr>
          <a:xfrm rot="16200000">
            <a:off x="2857500" y="2095501"/>
            <a:ext cx="990600" cy="4572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133600" y="2020669"/>
                <a:ext cx="10775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Input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r>
                  <a:rPr lang="en-US" b="1" dirty="0" err="1"/>
                  <a:t>n</a:t>
                </a:r>
                <a:r>
                  <a:rPr lang="en-US" b="1" dirty="0" err="1" smtClean="0"/>
                  <a:t>um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Wingdings" pitchFamily="2" charset="2"/>
                  </a:rPr>
                  <a:t></a:t>
                </a:r>
                <a:r>
                  <a:rPr lang="en-US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dirty="0" smtClean="0">
                    <a:sym typeface="Wingdings" pitchFamily="2" charset="2"/>
                  </a:rPr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020669"/>
                <a:ext cx="1077539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4520" t="-4673" r="-8475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863138" y="5638800"/>
                <a:ext cx="1032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 valid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138" y="5638800"/>
                <a:ext cx="1032462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5325" t="-8197" r="-94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71336" y="1219200"/>
                <a:ext cx="857864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𝑶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336" y="1219200"/>
                <a:ext cx="857864" cy="375552"/>
              </a:xfrm>
              <a:prstGeom prst="rect">
                <a:avLst/>
              </a:prstGeom>
              <a:blipFill rotWithShape="1">
                <a:blip r:embed="rId9"/>
                <a:stretch>
                  <a:fillRect t="-6452" r="-12057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89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How </a:t>
            </a:r>
            <a:r>
              <a:rPr lang="en-US" sz="3600" dirty="0" smtClean="0">
                <a:solidFill>
                  <a:srgbClr val="0070C0"/>
                </a:solidFill>
              </a:rPr>
              <a:t>efficiently</a:t>
            </a:r>
            <a:r>
              <a:rPr lang="en-US" sz="3600" dirty="0" smtClean="0"/>
              <a:t> can we compute </a:t>
            </a:r>
            <a:r>
              <a:rPr lang="en-US" sz="3600" dirty="0" smtClean="0">
                <a:solidFill>
                  <a:srgbClr val="7030A0"/>
                </a:solidFill>
              </a:rPr>
              <a:t/>
            </a:r>
            <a:br>
              <a:rPr lang="en-US" sz="3600" dirty="0" smtClean="0">
                <a:solidFill>
                  <a:srgbClr val="7030A0"/>
                </a:solidFill>
              </a:rPr>
            </a:br>
            <a:r>
              <a:rPr lang="en-US" sz="3600" dirty="0" smtClean="0">
                <a:solidFill>
                  <a:srgbClr val="7030A0"/>
                </a:solidFill>
              </a:rPr>
              <a:t>Topological ordering ? </a:t>
            </a:r>
            <a:endParaRPr lang="en-US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time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0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Revisiting</a:t>
            </a:r>
            <a:r>
              <a:rPr lang="en-US" sz="3200" b="1" dirty="0" smtClean="0"/>
              <a:t> the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Main time consuming step</a:t>
            </a:r>
            <a:r>
              <a:rPr lang="en-US" sz="1600" b="1" dirty="0" smtClean="0"/>
              <a:t>: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            </a:t>
            </a:r>
            <a:r>
              <a:rPr lang="en-US" sz="1600" dirty="0" smtClean="0"/>
              <a:t>To find </a:t>
            </a:r>
            <a:r>
              <a:rPr lang="en-US" sz="1600" u="sng" dirty="0" smtClean="0"/>
              <a:t>next</a:t>
            </a:r>
            <a:r>
              <a:rPr lang="en-US" sz="1600" dirty="0" smtClean="0"/>
              <a:t> vertex with </a:t>
            </a:r>
            <a:r>
              <a:rPr lang="en-US" sz="1600" b="1" dirty="0" err="1" smtClean="0"/>
              <a:t>indegree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0070C0"/>
                </a:solidFill>
              </a:rPr>
              <a:t>0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1600" dirty="0" smtClean="0"/>
              <a:t>The </a:t>
            </a:r>
            <a:r>
              <a:rPr lang="en-US" sz="1600" u="sng" dirty="0" smtClean="0"/>
              <a:t>new</a:t>
            </a:r>
            <a:r>
              <a:rPr lang="en-US" sz="1600" dirty="0" smtClean="0"/>
              <a:t> vertices with </a:t>
            </a:r>
            <a:r>
              <a:rPr lang="en-US" sz="1600" b="1" dirty="0" err="1" smtClean="0"/>
              <a:t>indegree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0070C0"/>
                </a:solidFill>
              </a:rPr>
              <a:t>0</a:t>
            </a:r>
            <a:r>
              <a:rPr lang="en-US" sz="1600" dirty="0" smtClean="0"/>
              <a:t> are created during   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590800" y="2362200"/>
            <a:ext cx="876300" cy="990600"/>
            <a:chOff x="2590800" y="2362200"/>
            <a:chExt cx="876300" cy="990600"/>
          </a:xfrm>
        </p:grpSpPr>
        <p:cxnSp>
          <p:nvCxnSpPr>
            <p:cNvPr id="8" name="Straight Arrow Connector 7"/>
            <p:cNvCxnSpPr>
              <a:endCxn id="20" idx="0"/>
            </p:cNvCxnSpPr>
            <p:nvPr/>
          </p:nvCxnSpPr>
          <p:spPr>
            <a:xfrm>
              <a:off x="2781300" y="2590800"/>
              <a:ext cx="6858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5908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z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5791200" y="3336471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w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352800" y="33528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y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067300" y="1600200"/>
            <a:ext cx="1366978" cy="795478"/>
            <a:chOff x="5067300" y="1600200"/>
            <a:chExt cx="1366978" cy="795478"/>
          </a:xfrm>
        </p:grpSpPr>
        <p:sp>
          <p:nvSpPr>
            <p:cNvPr id="14" name="Oval 13"/>
            <p:cNvSpPr/>
            <p:nvPr/>
          </p:nvSpPr>
          <p:spPr>
            <a:xfrm>
              <a:off x="5638800" y="1600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u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14" idx="5"/>
              <a:endCxn id="16" idx="1"/>
            </p:cNvCxnSpPr>
            <p:nvPr/>
          </p:nvCxnSpPr>
          <p:spPr>
            <a:xfrm>
              <a:off x="5833922" y="1795322"/>
              <a:ext cx="600356" cy="60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3"/>
              <a:endCxn id="15" idx="0"/>
            </p:cNvCxnSpPr>
            <p:nvPr/>
          </p:nvCxnSpPr>
          <p:spPr>
            <a:xfrm flipH="1">
              <a:off x="5067300" y="1795322"/>
              <a:ext cx="604978" cy="566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5148122" y="2557322"/>
            <a:ext cx="2319478" cy="1007749"/>
            <a:chOff x="5148122" y="2557322"/>
            <a:chExt cx="2319478" cy="1007749"/>
          </a:xfrm>
        </p:grpSpPr>
        <p:sp>
          <p:nvSpPr>
            <p:cNvPr id="19" name="Oval 18"/>
            <p:cNvSpPr/>
            <p:nvPr/>
          </p:nvSpPr>
          <p:spPr>
            <a:xfrm>
              <a:off x="7239000" y="3336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a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8" name="Straight Arrow Connector 27"/>
            <p:cNvCxnSpPr>
              <a:stCxn id="19" idx="2"/>
              <a:endCxn id="15" idx="5"/>
            </p:cNvCxnSpPr>
            <p:nvPr/>
          </p:nvCxnSpPr>
          <p:spPr>
            <a:xfrm flipH="1" flipV="1">
              <a:off x="5148122" y="2557322"/>
              <a:ext cx="2090878" cy="893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019800" y="3450771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581400" y="3336471"/>
            <a:ext cx="2209800" cy="228600"/>
            <a:chOff x="3581400" y="3336471"/>
            <a:chExt cx="2209800" cy="228600"/>
          </a:xfrm>
        </p:grpSpPr>
        <p:sp>
          <p:nvSpPr>
            <p:cNvPr id="17" name="Oval 16"/>
            <p:cNvSpPr/>
            <p:nvPr/>
          </p:nvSpPr>
          <p:spPr>
            <a:xfrm>
              <a:off x="4495800" y="3336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x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46" name="Straight Arrow Connector 45"/>
            <p:cNvCxnSpPr>
              <a:stCxn id="17" idx="2"/>
              <a:endCxn id="20" idx="6"/>
            </p:cNvCxnSpPr>
            <p:nvPr/>
          </p:nvCxnSpPr>
          <p:spPr>
            <a:xfrm flipH="1">
              <a:off x="3581400" y="3450771"/>
              <a:ext cx="914400" cy="16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8" idx="2"/>
            </p:cNvCxnSpPr>
            <p:nvPr/>
          </p:nvCxnSpPr>
          <p:spPr>
            <a:xfrm>
              <a:off x="4724400" y="3450771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181600" y="2362200"/>
            <a:ext cx="2090878" cy="1007749"/>
            <a:chOff x="5181600" y="2362200"/>
            <a:chExt cx="2090878" cy="1007749"/>
          </a:xfrm>
        </p:grpSpPr>
        <p:sp>
          <p:nvSpPr>
            <p:cNvPr id="16" name="Oval 15"/>
            <p:cNvSpPr/>
            <p:nvPr/>
          </p:nvSpPr>
          <p:spPr>
            <a:xfrm>
              <a:off x="64008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v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16" idx="5"/>
              <a:endCxn id="19" idx="1"/>
            </p:cNvCxnSpPr>
            <p:nvPr/>
          </p:nvCxnSpPr>
          <p:spPr>
            <a:xfrm>
              <a:off x="6595922" y="2557322"/>
              <a:ext cx="676556" cy="812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5948222" y="2557322"/>
              <a:ext cx="486056" cy="795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2"/>
              <a:endCxn id="15" idx="6"/>
            </p:cNvCxnSpPr>
            <p:nvPr/>
          </p:nvCxnSpPr>
          <p:spPr>
            <a:xfrm flipH="1">
              <a:off x="5181600" y="24765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Oval 57"/>
          <p:cNvSpPr/>
          <p:nvPr/>
        </p:nvSpPr>
        <p:spPr>
          <a:xfrm>
            <a:off x="12954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u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21336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v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30480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9400" y="2362200"/>
            <a:ext cx="2362200" cy="1024078"/>
            <a:chOff x="2819400" y="2362200"/>
            <a:chExt cx="2362200" cy="1024078"/>
          </a:xfrm>
        </p:grpSpPr>
        <p:sp>
          <p:nvSpPr>
            <p:cNvPr id="15" name="Oval 14"/>
            <p:cNvSpPr/>
            <p:nvPr/>
          </p:nvSpPr>
          <p:spPr>
            <a:xfrm>
              <a:off x="49530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b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15" idx="3"/>
            </p:cNvCxnSpPr>
            <p:nvPr/>
          </p:nvCxnSpPr>
          <p:spPr>
            <a:xfrm flipH="1">
              <a:off x="3505200" y="2557322"/>
              <a:ext cx="1481278" cy="828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4"/>
              <a:endCxn id="17" idx="0"/>
            </p:cNvCxnSpPr>
            <p:nvPr/>
          </p:nvCxnSpPr>
          <p:spPr>
            <a:xfrm flipH="1">
              <a:off x="4610100" y="2590800"/>
              <a:ext cx="457200" cy="745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2"/>
              <a:endCxn id="13" idx="6"/>
            </p:cNvCxnSpPr>
            <p:nvPr/>
          </p:nvCxnSpPr>
          <p:spPr>
            <a:xfrm flipH="1">
              <a:off x="2819400" y="2476500"/>
              <a:ext cx="213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/>
          <p:cNvSpPr/>
          <p:nvPr/>
        </p:nvSpPr>
        <p:spPr>
          <a:xfrm>
            <a:off x="38862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64008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w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47244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x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5626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z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72390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192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60514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9718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8100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651314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864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246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242114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29400" y="679884"/>
            <a:ext cx="23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..but </a:t>
            </a:r>
            <a:r>
              <a:rPr lang="en-US" b="1" dirty="0">
                <a:solidFill>
                  <a:srgbClr val="006C31"/>
                </a:solidFill>
              </a:rPr>
              <a:t>slowly</a:t>
            </a:r>
            <a:r>
              <a:rPr lang="en-US" b="1" dirty="0"/>
              <a:t> this time…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5410200"/>
            <a:ext cx="4383059" cy="33855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the processing of </a:t>
            </a:r>
            <a:r>
              <a:rPr lang="en-US" sz="1600" dirty="0" smtClean="0"/>
              <a:t>the </a:t>
            </a:r>
            <a:r>
              <a:rPr lang="en-US" sz="1600" u="sng" dirty="0" smtClean="0"/>
              <a:t>current</a:t>
            </a:r>
            <a:r>
              <a:rPr lang="en-US" sz="1600" dirty="0" smtClean="0"/>
              <a:t> vertex </a:t>
            </a:r>
            <a:r>
              <a:rPr lang="en-US" sz="1600" dirty="0"/>
              <a:t>of </a:t>
            </a:r>
            <a:r>
              <a:rPr lang="en-US" sz="1600" b="1" dirty="0" err="1" smtClean="0"/>
              <a:t>indegree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0070C0"/>
                </a:solidFill>
              </a:rPr>
              <a:t>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7995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8" grpId="0" animBg="1"/>
      <p:bldP spid="20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/>
      <p:bldP spid="44" grpId="0"/>
      <p:bldP spid="45" grpId="0"/>
      <p:bldP spid="47" grpId="0"/>
      <p:bldP spid="50" grpId="0"/>
      <p:bldP spid="51" grpId="0"/>
      <p:bldP spid="53" grpId="0"/>
      <p:bldP spid="54" grpId="0"/>
      <p:bldP spid="9" grpId="0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Revisiting</a:t>
            </a:r>
            <a:r>
              <a:rPr lang="en-US" sz="3200" b="1" dirty="0" smtClean="0"/>
              <a:t> the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Main time consuming step</a:t>
            </a:r>
            <a:r>
              <a:rPr lang="en-US" sz="1600" b="1" dirty="0" smtClean="0"/>
              <a:t>: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            </a:t>
            </a:r>
            <a:r>
              <a:rPr lang="en-US" sz="1600" dirty="0" smtClean="0"/>
              <a:t>To find </a:t>
            </a:r>
            <a:r>
              <a:rPr lang="en-US" sz="1600" u="sng" dirty="0" smtClean="0"/>
              <a:t>next</a:t>
            </a:r>
            <a:r>
              <a:rPr lang="en-US" sz="1600" dirty="0" smtClean="0"/>
              <a:t> vertex with </a:t>
            </a:r>
            <a:r>
              <a:rPr lang="en-US" sz="1600" b="1" dirty="0" err="1" smtClean="0"/>
              <a:t>indegree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0070C0"/>
                </a:solidFill>
              </a:rPr>
              <a:t>0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590800" y="2362200"/>
            <a:ext cx="876300" cy="990600"/>
            <a:chOff x="2590800" y="2362200"/>
            <a:chExt cx="876300" cy="990600"/>
          </a:xfrm>
        </p:grpSpPr>
        <p:cxnSp>
          <p:nvCxnSpPr>
            <p:cNvPr id="8" name="Straight Arrow Connector 7"/>
            <p:cNvCxnSpPr>
              <a:endCxn id="20" idx="0"/>
            </p:cNvCxnSpPr>
            <p:nvPr/>
          </p:nvCxnSpPr>
          <p:spPr>
            <a:xfrm>
              <a:off x="2781300" y="2590800"/>
              <a:ext cx="6858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5908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z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5791200" y="3336471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w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352800" y="33528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y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067300" y="1600200"/>
            <a:ext cx="1366978" cy="795478"/>
            <a:chOff x="5067300" y="1600200"/>
            <a:chExt cx="1366978" cy="795478"/>
          </a:xfrm>
        </p:grpSpPr>
        <p:sp>
          <p:nvSpPr>
            <p:cNvPr id="14" name="Oval 13"/>
            <p:cNvSpPr/>
            <p:nvPr/>
          </p:nvSpPr>
          <p:spPr>
            <a:xfrm>
              <a:off x="5638800" y="1600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u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14" idx="5"/>
              <a:endCxn id="16" idx="1"/>
            </p:cNvCxnSpPr>
            <p:nvPr/>
          </p:nvCxnSpPr>
          <p:spPr>
            <a:xfrm>
              <a:off x="5833922" y="1795322"/>
              <a:ext cx="600356" cy="60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3"/>
              <a:endCxn id="15" idx="0"/>
            </p:cNvCxnSpPr>
            <p:nvPr/>
          </p:nvCxnSpPr>
          <p:spPr>
            <a:xfrm flipH="1">
              <a:off x="5067300" y="1795322"/>
              <a:ext cx="604978" cy="566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5148122" y="2557322"/>
            <a:ext cx="2319478" cy="1007749"/>
            <a:chOff x="5148122" y="2557322"/>
            <a:chExt cx="2319478" cy="1007749"/>
          </a:xfrm>
        </p:grpSpPr>
        <p:sp>
          <p:nvSpPr>
            <p:cNvPr id="19" name="Oval 18"/>
            <p:cNvSpPr/>
            <p:nvPr/>
          </p:nvSpPr>
          <p:spPr>
            <a:xfrm>
              <a:off x="7239000" y="3336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a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8" name="Straight Arrow Connector 27"/>
            <p:cNvCxnSpPr>
              <a:stCxn id="19" idx="2"/>
              <a:endCxn id="15" idx="5"/>
            </p:cNvCxnSpPr>
            <p:nvPr/>
          </p:nvCxnSpPr>
          <p:spPr>
            <a:xfrm flipH="1" flipV="1">
              <a:off x="5148122" y="2557322"/>
              <a:ext cx="2090878" cy="893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019800" y="3450771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581400" y="3336471"/>
            <a:ext cx="2209800" cy="228600"/>
            <a:chOff x="3581400" y="3336471"/>
            <a:chExt cx="2209800" cy="228600"/>
          </a:xfrm>
        </p:grpSpPr>
        <p:sp>
          <p:nvSpPr>
            <p:cNvPr id="17" name="Oval 16"/>
            <p:cNvSpPr/>
            <p:nvPr/>
          </p:nvSpPr>
          <p:spPr>
            <a:xfrm>
              <a:off x="4495800" y="3336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x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46" name="Straight Arrow Connector 45"/>
            <p:cNvCxnSpPr>
              <a:stCxn id="17" idx="2"/>
              <a:endCxn id="20" idx="6"/>
            </p:cNvCxnSpPr>
            <p:nvPr/>
          </p:nvCxnSpPr>
          <p:spPr>
            <a:xfrm flipH="1">
              <a:off x="3581400" y="3450771"/>
              <a:ext cx="914400" cy="16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8" idx="2"/>
            </p:cNvCxnSpPr>
            <p:nvPr/>
          </p:nvCxnSpPr>
          <p:spPr>
            <a:xfrm>
              <a:off x="4724400" y="3450771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181600" y="2362200"/>
            <a:ext cx="2090878" cy="1007749"/>
            <a:chOff x="5181600" y="2362200"/>
            <a:chExt cx="2090878" cy="1007749"/>
          </a:xfrm>
        </p:grpSpPr>
        <p:sp>
          <p:nvSpPr>
            <p:cNvPr id="16" name="Oval 15"/>
            <p:cNvSpPr/>
            <p:nvPr/>
          </p:nvSpPr>
          <p:spPr>
            <a:xfrm>
              <a:off x="64008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v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16" idx="5"/>
              <a:endCxn id="19" idx="1"/>
            </p:cNvCxnSpPr>
            <p:nvPr/>
          </p:nvCxnSpPr>
          <p:spPr>
            <a:xfrm>
              <a:off x="6595922" y="2557322"/>
              <a:ext cx="676556" cy="812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5948222" y="2557322"/>
              <a:ext cx="486056" cy="795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2"/>
              <a:endCxn id="15" idx="6"/>
            </p:cNvCxnSpPr>
            <p:nvPr/>
          </p:nvCxnSpPr>
          <p:spPr>
            <a:xfrm flipH="1">
              <a:off x="5181600" y="24765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Oval 57"/>
          <p:cNvSpPr/>
          <p:nvPr/>
        </p:nvSpPr>
        <p:spPr>
          <a:xfrm>
            <a:off x="12954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u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21336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v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30480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9400" y="2362200"/>
            <a:ext cx="2362200" cy="1024078"/>
            <a:chOff x="2819400" y="2362200"/>
            <a:chExt cx="2362200" cy="1024078"/>
          </a:xfrm>
        </p:grpSpPr>
        <p:sp>
          <p:nvSpPr>
            <p:cNvPr id="15" name="Oval 14"/>
            <p:cNvSpPr/>
            <p:nvPr/>
          </p:nvSpPr>
          <p:spPr>
            <a:xfrm>
              <a:off x="49530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b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15" idx="3"/>
            </p:cNvCxnSpPr>
            <p:nvPr/>
          </p:nvCxnSpPr>
          <p:spPr>
            <a:xfrm flipH="1">
              <a:off x="3505200" y="2557322"/>
              <a:ext cx="1481278" cy="828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4"/>
              <a:endCxn id="17" idx="0"/>
            </p:cNvCxnSpPr>
            <p:nvPr/>
          </p:nvCxnSpPr>
          <p:spPr>
            <a:xfrm flipH="1">
              <a:off x="4610100" y="2590800"/>
              <a:ext cx="457200" cy="745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2"/>
              <a:endCxn id="13" idx="6"/>
            </p:cNvCxnSpPr>
            <p:nvPr/>
          </p:nvCxnSpPr>
          <p:spPr>
            <a:xfrm flipH="1">
              <a:off x="2819400" y="2476500"/>
              <a:ext cx="213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/>
          <p:cNvSpPr/>
          <p:nvPr/>
        </p:nvSpPr>
        <p:spPr>
          <a:xfrm>
            <a:off x="38862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64008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w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47244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x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5626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z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72390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192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60514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9718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8100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651314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864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246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242114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29400" y="679884"/>
            <a:ext cx="23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..but </a:t>
            </a:r>
            <a:r>
              <a:rPr lang="en-US" b="1" dirty="0">
                <a:solidFill>
                  <a:srgbClr val="006C31"/>
                </a:solidFill>
              </a:rPr>
              <a:t>slowly</a:t>
            </a:r>
            <a:r>
              <a:rPr lang="en-US" b="1" dirty="0"/>
              <a:t> this time…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4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8" grpId="0" animBg="1"/>
      <p:bldP spid="20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/>
      <p:bldP spid="44" grpId="0"/>
      <p:bldP spid="45" grpId="0"/>
      <p:bldP spid="47" grpId="0"/>
      <p:bldP spid="50" grpId="0"/>
      <p:bldP spid="51" grpId="0"/>
      <p:bldP spid="53" grpId="0"/>
      <p:bldP spid="54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Algorithm </a:t>
            </a:r>
            <a:r>
              <a:rPr lang="en-US" sz="3200" b="1" dirty="0" smtClean="0"/>
              <a:t>for</a:t>
            </a:r>
            <a:r>
              <a:rPr lang="en-US" sz="3200" b="1" dirty="0" smtClean="0">
                <a:solidFill>
                  <a:srgbClr val="7030A0"/>
                </a:solidFill>
              </a:rPr>
              <a:t> Topological </a:t>
            </a:r>
            <a:r>
              <a:rPr lang="en-US" sz="3200" b="1" dirty="0">
                <a:solidFill>
                  <a:srgbClr val="7030A0"/>
                </a:solidFill>
              </a:rPr>
              <a:t>ordering ? </a:t>
            </a:r>
            <a:r>
              <a:rPr lang="en-US" sz="3200" b="1" dirty="0" smtClean="0">
                <a:solidFill>
                  <a:srgbClr val="7030A0"/>
                </a:solidFill>
              </a:rPr>
              <a:t/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334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How to design a </a:t>
                </a:r>
                <a:r>
                  <a:rPr lang="en-US" sz="2000" u="sng" dirty="0" smtClean="0"/>
                  <a:t>more efficient implementation</a:t>
                </a:r>
                <a:r>
                  <a:rPr lang="en-US" sz="2000" dirty="0" smtClean="0"/>
                  <a:t> of the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𝑶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algorithm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Main steps of the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current algorithm</a:t>
                </a:r>
                <a:r>
                  <a:rPr lang="en-US" sz="2000" dirty="0" smtClean="0"/>
                  <a:t>:  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Searching a vertex of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in-degree</a:t>
                </a:r>
                <a:r>
                  <a:rPr lang="en-US" sz="2000" dirty="0" smtClean="0"/>
                  <a:t> =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Processing vertices in a </a:t>
                </a:r>
                <a:r>
                  <a:rPr lang="en-US" sz="2000" u="sng" dirty="0" smtClean="0"/>
                  <a:t>particular order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334000"/>
              </a:xfrm>
              <a:blipFill rotWithShape="1">
                <a:blip r:embed="rId2"/>
                <a:stretch>
                  <a:fillRect l="-741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5574792" y="3048000"/>
            <a:ext cx="2883408" cy="91440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Keep an array </a:t>
            </a:r>
            <a:r>
              <a:rPr lang="en-US" b="1" dirty="0" smtClean="0">
                <a:solidFill>
                  <a:srgbClr val="7030A0"/>
                </a:solidFill>
              </a:rPr>
              <a:t>In-degree</a:t>
            </a:r>
            <a:r>
              <a:rPr lang="en-US" dirty="0" smtClean="0">
                <a:solidFill>
                  <a:schemeClr val="tx1"/>
                </a:solidFill>
              </a:rPr>
              <a:t>[]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Left Arrow 5"/>
              <p:cNvSpPr/>
              <p:nvPr/>
            </p:nvSpPr>
            <p:spPr>
              <a:xfrm>
                <a:off x="5574792" y="4191000"/>
                <a:ext cx="2883408" cy="914400"/>
              </a:xfrm>
              <a:prstGeom prst="lef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Keep a queue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Left Arrow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792" y="4191000"/>
                <a:ext cx="2883408" cy="914400"/>
              </a:xfrm>
              <a:prstGeom prst="leftArrow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032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Algorithm </a:t>
            </a:r>
            <a:r>
              <a:rPr lang="en-US" sz="3200" b="1" dirty="0" smtClean="0"/>
              <a:t>for</a:t>
            </a:r>
            <a:r>
              <a:rPr lang="en-US" sz="3200" b="1" dirty="0" smtClean="0">
                <a:solidFill>
                  <a:srgbClr val="7030A0"/>
                </a:solidFill>
              </a:rPr>
              <a:t> Topological </a:t>
            </a:r>
            <a:r>
              <a:rPr lang="en-US" sz="3200" b="1" dirty="0">
                <a:solidFill>
                  <a:srgbClr val="7030A0"/>
                </a:solidFill>
              </a:rPr>
              <a:t>ordering ? </a:t>
            </a:r>
            <a:r>
              <a:rPr lang="en-US" sz="3200" b="1" dirty="0" smtClean="0">
                <a:solidFill>
                  <a:srgbClr val="7030A0"/>
                </a:solidFill>
              </a:rPr>
              <a:t/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Main steps of the </a:t>
            </a:r>
            <a:r>
              <a:rPr lang="en-US" sz="2000" b="1" dirty="0" smtClean="0">
                <a:solidFill>
                  <a:srgbClr val="0070C0"/>
                </a:solidFill>
              </a:rPr>
              <a:t>current algorithm</a:t>
            </a:r>
            <a:r>
              <a:rPr lang="en-US" sz="2000" dirty="0" smtClean="0"/>
              <a:t>:   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Searching a vertex of </a:t>
            </a:r>
            <a:r>
              <a:rPr lang="en-US" sz="2000" b="1" dirty="0" smtClean="0">
                <a:solidFill>
                  <a:srgbClr val="7030A0"/>
                </a:solidFill>
              </a:rPr>
              <a:t>in-degree</a:t>
            </a:r>
            <a:r>
              <a:rPr lang="en-US" sz="2000" dirty="0" smtClean="0"/>
              <a:t> = </a:t>
            </a:r>
            <a:r>
              <a:rPr lang="en-US" sz="2000" dirty="0" smtClean="0">
                <a:solidFill>
                  <a:srgbClr val="0070C0"/>
                </a:solidFill>
              </a:rPr>
              <a:t>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Processing vertices in a </a:t>
            </a:r>
            <a:r>
              <a:rPr lang="en-US" sz="2000" u="sng" dirty="0" smtClean="0"/>
              <a:t>particular order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5574792" y="3048000"/>
            <a:ext cx="2883408" cy="91440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Keep an array </a:t>
            </a:r>
            <a:r>
              <a:rPr lang="en-US" b="1" dirty="0" smtClean="0">
                <a:solidFill>
                  <a:srgbClr val="7030A0"/>
                </a:solidFill>
              </a:rPr>
              <a:t>In-degree</a:t>
            </a:r>
            <a:r>
              <a:rPr lang="en-US" dirty="0" smtClean="0">
                <a:solidFill>
                  <a:schemeClr val="tx1"/>
                </a:solidFill>
              </a:rPr>
              <a:t>[]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Left Arrow 5"/>
              <p:cNvSpPr/>
              <p:nvPr/>
            </p:nvSpPr>
            <p:spPr>
              <a:xfrm>
                <a:off x="5574792" y="4191000"/>
                <a:ext cx="2883408" cy="914400"/>
              </a:xfrm>
              <a:prstGeom prst="lef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Keep a queue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Left Arrow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792" y="4191000"/>
                <a:ext cx="2883408" cy="914400"/>
              </a:xfrm>
              <a:prstGeom prst="leftArrow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2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Algorithm </a:t>
            </a:r>
            <a:r>
              <a:rPr lang="en-US" sz="3200" b="1" dirty="0" smtClean="0"/>
              <a:t>for</a:t>
            </a:r>
            <a:r>
              <a:rPr lang="en-US" sz="3200" b="1" dirty="0" smtClean="0">
                <a:solidFill>
                  <a:srgbClr val="7030A0"/>
                </a:solidFill>
              </a:rPr>
              <a:t> Topological </a:t>
            </a:r>
            <a:r>
              <a:rPr lang="en-US" sz="3200" b="1" dirty="0">
                <a:solidFill>
                  <a:srgbClr val="7030A0"/>
                </a:solidFill>
              </a:rPr>
              <a:t>ordering ? </a:t>
            </a:r>
            <a:r>
              <a:rPr lang="en-US" sz="3200" b="1" dirty="0" smtClean="0">
                <a:solidFill>
                  <a:srgbClr val="7030A0"/>
                </a:solidFill>
              </a:rPr>
              <a:t/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/>
                  <a:t>Topological-ordering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</a:t>
                </a:r>
                <a:r>
                  <a:rPr lang="en-US" sz="1800" b="1" dirty="0" smtClean="0"/>
                  <a:t>Create-queue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</a:t>
                </a:r>
                <a:r>
                  <a:rPr lang="en-US" sz="1800" b="1" dirty="0" smtClean="0">
                    <a:sym typeface="Wingdings" pitchFamily="2" charset="2"/>
                  </a:rPr>
                  <a:t>For </a:t>
                </a:r>
                <a:r>
                  <a:rPr lang="en-US" sz="1800" b="1" dirty="0">
                    <a:sym typeface="Wingdings" pitchFamily="2" charset="2"/>
                  </a:rPr>
                  <a:t>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 {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     </a:t>
                </a:r>
                <a:r>
                  <a:rPr lang="en-US" sz="1800" b="1" dirty="0" smtClean="0">
                    <a:sym typeface="Wingdings" pitchFamily="2" charset="2"/>
                  </a:rPr>
                  <a:t>if</a:t>
                </a:r>
                <a:r>
                  <a:rPr lang="en-US" sz="1800" dirty="0" smtClean="0">
                    <a:sym typeface="Wingdings" pitchFamily="2" charset="2"/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 </a:t>
                </a:r>
                <a:r>
                  <a:rPr lang="en-US" sz="1800" dirty="0" smtClean="0">
                    <a:sym typeface="Wingdings" pitchFamily="2" charset="2"/>
                  </a:rPr>
                  <a:t>       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smtClean="0">
                    <a:sym typeface="Wingdings" pitchFamily="2" charset="2"/>
                  </a:rPr>
                  <a:t>                                           </a:t>
                </a:r>
                <a:r>
                  <a:rPr lang="en-US" sz="1800" b="1" dirty="0" smtClean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 smtClean="0"/>
                  <a:t>)   }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  </a:t>
                </a:r>
                <a:r>
                  <a:rPr lang="en-US" sz="1800" b="1" dirty="0" err="1" smtClean="0"/>
                  <a:t>num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 smtClean="0">
                    <a:sym typeface="Wingdings" pitchFamily="2" charset="2"/>
                  </a:rPr>
                  <a:t>;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</a:t>
                </a:r>
                <a:r>
                  <a:rPr lang="en-US" sz="1800" b="1" dirty="0" smtClean="0"/>
                  <a:t>While</a:t>
                </a:r>
                <a:r>
                  <a:rPr lang="en-US" sz="1800" dirty="0" smtClean="0"/>
                  <a:t>(            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 smtClean="0"/>
                  <a:t>            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/>
                  <a:t>De-queue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err="1" smtClean="0"/>
                  <a:t>num</a:t>
                </a:r>
                <a:r>
                  <a:rPr lang="en-US" sz="1800" dirty="0" smtClean="0"/>
                  <a:t>;</a:t>
                </a: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smtClean="0">
                    <a:sym typeface="Wingdings" pitchFamily="2" charset="2"/>
                  </a:rPr>
                  <a:t>         </a:t>
                </a:r>
                <a:r>
                  <a:rPr lang="en-US" sz="1800" b="1" dirty="0" err="1" smtClean="0"/>
                  <a:t>num</a:t>
                </a:r>
                <a:r>
                  <a:rPr lang="en-US" sz="1800" b="1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b="1" dirty="0" smtClean="0">
                    <a:sym typeface="Wingdings" pitchFamily="2" charset="2"/>
                  </a:rPr>
                  <a:t> </a:t>
                </a:r>
                <a:r>
                  <a:rPr lang="en-US" sz="1800" b="1" dirty="0" err="1" smtClean="0"/>
                  <a:t>num</a:t>
                </a:r>
                <a:r>
                  <a:rPr lang="en-US" sz="1800" b="1" dirty="0" smtClean="0"/>
                  <a:t> </a:t>
                </a:r>
                <a:r>
                  <a:rPr lang="en-US" sz="1800" dirty="0" smtClean="0"/>
                  <a:t>+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</a:t>
                </a:r>
                <a:r>
                  <a:rPr lang="en-US" sz="1800" b="1" dirty="0" smtClean="0">
                    <a:sym typeface="Wingdings" pitchFamily="2" charset="2"/>
                  </a:rPr>
                  <a:t>For each 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       </a:t>
                </a:r>
                <a:r>
                  <a:rPr lang="en-US" sz="1800" dirty="0">
                    <a:sym typeface="Wingdings" pitchFamily="2" charset="2"/>
                  </a:rPr>
                  <a:t>	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] 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</a:t>
                </a:r>
                <a:r>
                  <a:rPr lang="en-US" sz="1800" dirty="0" smtClean="0">
                    <a:sym typeface="Wingdings" pitchFamily="2" charset="2"/>
                  </a:rPr>
                  <a:t>– 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       </a:t>
                </a:r>
                <a:r>
                  <a:rPr lang="en-US" sz="1800" b="1" dirty="0" smtClean="0">
                    <a:sym typeface="Wingdings" pitchFamily="2" charset="2"/>
                  </a:rPr>
                  <a:t>if</a:t>
                </a:r>
                <a:r>
                  <a:rPr lang="en-US" sz="1800" dirty="0" smtClean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</a:t>
                </a:r>
                <a:r>
                  <a:rPr lang="en-US" sz="1800" dirty="0" smtClean="0">
                    <a:sym typeface="Wingdings" pitchFamily="2" charset="2"/>
                  </a:rPr>
                  <a:t>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 smtClean="0">
                    <a:sym typeface="Wingdings" pitchFamily="2" charset="2"/>
                  </a:rPr>
                  <a:t>) </a:t>
                </a:r>
                <a:r>
                  <a:rPr lang="en-US" sz="1800" b="1" dirty="0" smtClean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593" t="-612" b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54672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46482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9584" y="5848290"/>
                <a:ext cx="1354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}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;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84" y="5848290"/>
                <a:ext cx="1354923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4955" t="-7576" r="-810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81160" y="3135868"/>
                <a:ext cx="136204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not-empty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60" y="3135868"/>
                <a:ext cx="1362040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2691" t="-5357" r="-403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4527198" y="3588842"/>
            <a:ext cx="2330802" cy="2278558"/>
            <a:chOff x="5257800" y="3341132"/>
            <a:chExt cx="2330802" cy="2278558"/>
          </a:xfrm>
        </p:grpSpPr>
        <p:sp>
          <p:nvSpPr>
            <p:cNvPr id="11" name="Right Brace 10"/>
            <p:cNvSpPr/>
            <p:nvPr/>
          </p:nvSpPr>
          <p:spPr>
            <a:xfrm>
              <a:off x="5257800" y="3341132"/>
              <a:ext cx="612648" cy="2278558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943600" y="4248090"/>
                  <a:ext cx="16450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deg</m:t>
                      </m:r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 smtClean="0"/>
                    <a:t>) time</a:t>
                  </a:r>
                  <a:endParaRPr lang="en-US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4248090"/>
                  <a:ext cx="164500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963" t="-8333" r="-629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/>
          <p:cNvSpPr txBox="1"/>
          <p:nvPr/>
        </p:nvSpPr>
        <p:spPr>
          <a:xfrm>
            <a:off x="609600" y="3364468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own Ribbon 9"/>
              <p:cNvSpPr/>
              <p:nvPr/>
            </p:nvSpPr>
            <p:spPr>
              <a:xfrm>
                <a:off x="5930205" y="5791200"/>
                <a:ext cx="19812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time.</a:t>
                </a:r>
              </a:p>
            </p:txBody>
          </p:sp>
        </mc:Choice>
        <mc:Fallback xmlns="">
          <p:sp>
            <p:nvSpPr>
              <p:cNvPr id="10" name="Down Ribbo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05" y="5791200"/>
                <a:ext cx="19812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loud Callout 13"/>
          <p:cNvSpPr/>
          <p:nvPr/>
        </p:nvSpPr>
        <p:spPr>
          <a:xfrm>
            <a:off x="5105400" y="1524000"/>
            <a:ext cx="3810000" cy="1143000"/>
          </a:xfrm>
          <a:prstGeom prst="cloudCallout">
            <a:avLst>
              <a:gd name="adj1" fmla="val -28860"/>
              <a:gd name="adj2" fmla="val 7293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Proof of </a:t>
            </a:r>
            <a:r>
              <a:rPr lang="en-US" b="1" dirty="0" smtClean="0">
                <a:solidFill>
                  <a:srgbClr val="C00000"/>
                </a:solidFill>
              </a:rPr>
              <a:t>correctness</a:t>
            </a:r>
            <a:r>
              <a:rPr lang="en-US" b="1" dirty="0" smtClean="0">
                <a:solidFill>
                  <a:schemeClr val="tx1"/>
                </a:solidFill>
              </a:rPr>
              <a:t> 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27045" y="5101134"/>
            <a:ext cx="3489501" cy="5979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?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895600" y="6477000"/>
            <a:ext cx="1371600" cy="228600"/>
            <a:chOff x="2895600" y="6477000"/>
            <a:chExt cx="1371600" cy="228600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3124200" y="6591300"/>
              <a:ext cx="914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895600" y="6477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x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038600" y="6477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y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8566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 animBg="1"/>
      <p:bldP spid="5" grpId="0"/>
      <p:bldP spid="10" grpId="0" animBg="1"/>
      <p:bldP spid="14" grpId="0" animBg="1"/>
      <p:bldP spid="15" grpId="0" animBg="1"/>
      <p:bldP spid="1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Algorithm </a:t>
            </a:r>
            <a:r>
              <a:rPr lang="en-US" sz="3200" b="1" dirty="0" smtClean="0"/>
              <a:t>for</a:t>
            </a:r>
            <a:r>
              <a:rPr lang="en-US" sz="3200" b="1" dirty="0" smtClean="0">
                <a:solidFill>
                  <a:srgbClr val="7030A0"/>
                </a:solidFill>
              </a:rPr>
              <a:t> Topological </a:t>
            </a:r>
            <a:r>
              <a:rPr lang="en-US" sz="3200" b="1" dirty="0">
                <a:solidFill>
                  <a:srgbClr val="7030A0"/>
                </a:solidFill>
              </a:rPr>
              <a:t>ordering ? </a:t>
            </a:r>
            <a:r>
              <a:rPr lang="en-US" sz="3200" b="1" dirty="0" smtClean="0">
                <a:solidFill>
                  <a:srgbClr val="7030A0"/>
                </a:solidFill>
              </a:rPr>
              <a:t/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/>
                  <a:t>Topological-ordering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</a:t>
                </a:r>
                <a:r>
                  <a:rPr lang="en-US" sz="1800" b="1" dirty="0" smtClean="0"/>
                  <a:t>Create-queue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</a:t>
                </a:r>
                <a:r>
                  <a:rPr lang="en-US" sz="1800" b="1" dirty="0" smtClean="0">
                    <a:sym typeface="Wingdings" pitchFamily="2" charset="2"/>
                  </a:rPr>
                  <a:t>For </a:t>
                </a:r>
                <a:r>
                  <a:rPr lang="en-US" sz="1800" b="1" dirty="0">
                    <a:sym typeface="Wingdings" pitchFamily="2" charset="2"/>
                  </a:rPr>
                  <a:t>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 {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     </a:t>
                </a:r>
                <a:r>
                  <a:rPr lang="en-US" sz="1800" b="1" dirty="0" smtClean="0">
                    <a:sym typeface="Wingdings" pitchFamily="2" charset="2"/>
                  </a:rPr>
                  <a:t>if</a:t>
                </a:r>
                <a:r>
                  <a:rPr lang="en-US" sz="1800" dirty="0" smtClean="0">
                    <a:sym typeface="Wingdings" pitchFamily="2" charset="2"/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 </a:t>
                </a:r>
                <a:r>
                  <a:rPr lang="en-US" sz="1800" dirty="0" smtClean="0">
                    <a:sym typeface="Wingdings" pitchFamily="2" charset="2"/>
                  </a:rPr>
                  <a:t>       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smtClean="0">
                    <a:sym typeface="Wingdings" pitchFamily="2" charset="2"/>
                  </a:rPr>
                  <a:t>                                           </a:t>
                </a:r>
                <a:r>
                  <a:rPr lang="en-US" sz="1800" b="1" dirty="0" smtClean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 smtClean="0"/>
                  <a:t>)   }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  </a:t>
                </a:r>
                <a:r>
                  <a:rPr lang="en-US" sz="1800" b="1" dirty="0" err="1" smtClean="0"/>
                  <a:t>num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 smtClean="0">
                    <a:sym typeface="Wingdings" pitchFamily="2" charset="2"/>
                  </a:rPr>
                  <a:t>;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</a:t>
                </a:r>
                <a:r>
                  <a:rPr lang="en-US" sz="1800" b="1" dirty="0" smtClean="0"/>
                  <a:t>While</a:t>
                </a:r>
                <a:r>
                  <a:rPr lang="en-US" sz="1800" dirty="0" smtClean="0"/>
                  <a:t>(            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 smtClean="0"/>
                  <a:t>            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/>
                  <a:t>De-queue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err="1" smtClean="0"/>
                  <a:t>num</a:t>
                </a:r>
                <a:r>
                  <a:rPr lang="en-US" sz="1800" dirty="0" smtClean="0"/>
                  <a:t>;</a:t>
                </a: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smtClean="0">
                    <a:sym typeface="Wingdings" pitchFamily="2" charset="2"/>
                  </a:rPr>
                  <a:t>         </a:t>
                </a:r>
                <a:r>
                  <a:rPr lang="en-US" sz="1800" b="1" dirty="0" err="1" smtClean="0"/>
                  <a:t>num</a:t>
                </a:r>
                <a:r>
                  <a:rPr lang="en-US" sz="1800" b="1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b="1" dirty="0" smtClean="0">
                    <a:sym typeface="Wingdings" pitchFamily="2" charset="2"/>
                  </a:rPr>
                  <a:t> </a:t>
                </a:r>
                <a:r>
                  <a:rPr lang="en-US" sz="1800" b="1" dirty="0" err="1" smtClean="0"/>
                  <a:t>num</a:t>
                </a:r>
                <a:r>
                  <a:rPr lang="en-US" sz="1800" b="1" dirty="0" smtClean="0"/>
                  <a:t> </a:t>
                </a:r>
                <a:r>
                  <a:rPr lang="en-US" sz="1800" dirty="0" smtClean="0"/>
                  <a:t>+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</a:t>
                </a:r>
                <a:r>
                  <a:rPr lang="en-US" sz="1800" b="1" dirty="0" smtClean="0">
                    <a:sym typeface="Wingdings" pitchFamily="2" charset="2"/>
                  </a:rPr>
                  <a:t>For each 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       </a:t>
                </a:r>
                <a:r>
                  <a:rPr lang="en-US" sz="1800" dirty="0">
                    <a:sym typeface="Wingdings" pitchFamily="2" charset="2"/>
                  </a:rPr>
                  <a:t>	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] 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</a:t>
                </a:r>
                <a:r>
                  <a:rPr lang="en-US" sz="1800" dirty="0" smtClean="0">
                    <a:sym typeface="Wingdings" pitchFamily="2" charset="2"/>
                  </a:rPr>
                  <a:t>– 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       </a:t>
                </a:r>
                <a:r>
                  <a:rPr lang="en-US" sz="1800" b="1" dirty="0" smtClean="0">
                    <a:sym typeface="Wingdings" pitchFamily="2" charset="2"/>
                  </a:rPr>
                  <a:t>if</a:t>
                </a:r>
                <a:r>
                  <a:rPr lang="en-US" sz="1800" dirty="0" smtClean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</a:t>
                </a:r>
                <a:r>
                  <a:rPr lang="en-US" sz="1800" dirty="0" smtClean="0">
                    <a:sym typeface="Wingdings" pitchFamily="2" charset="2"/>
                  </a:rPr>
                  <a:t>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 smtClean="0">
                    <a:sym typeface="Wingdings" pitchFamily="2" charset="2"/>
                  </a:rPr>
                  <a:t>) </a:t>
                </a:r>
                <a:r>
                  <a:rPr lang="en-US" sz="1800" b="1" dirty="0" smtClean="0"/>
                  <a:t>En-queue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593" t="-612" b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54672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46482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9584" y="5848290"/>
                <a:ext cx="1354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}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;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84" y="5848290"/>
                <a:ext cx="1354923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4955" t="-7576" r="-810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81160" y="3135868"/>
                <a:ext cx="136204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not-empty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60" y="3135868"/>
                <a:ext cx="1362040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2691" t="-5357" r="-403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4527198" y="3588842"/>
            <a:ext cx="2330802" cy="2278558"/>
            <a:chOff x="5257800" y="3341132"/>
            <a:chExt cx="2330802" cy="2278558"/>
          </a:xfrm>
        </p:grpSpPr>
        <p:sp>
          <p:nvSpPr>
            <p:cNvPr id="11" name="Right Brace 10"/>
            <p:cNvSpPr/>
            <p:nvPr/>
          </p:nvSpPr>
          <p:spPr>
            <a:xfrm>
              <a:off x="5257800" y="3341132"/>
              <a:ext cx="612648" cy="2278558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943600" y="4248090"/>
                  <a:ext cx="16450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deg</m:t>
                      </m:r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 smtClean="0"/>
                    <a:t>) time</a:t>
                  </a:r>
                  <a:endParaRPr lang="en-US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4248090"/>
                  <a:ext cx="164500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963" t="-8333" r="-629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/>
          <p:cNvSpPr txBox="1"/>
          <p:nvPr/>
        </p:nvSpPr>
        <p:spPr>
          <a:xfrm>
            <a:off x="609600" y="3364468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own Ribbon 9"/>
              <p:cNvSpPr/>
              <p:nvPr/>
            </p:nvSpPr>
            <p:spPr>
              <a:xfrm>
                <a:off x="5930205" y="5791200"/>
                <a:ext cx="19812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time.</a:t>
                </a:r>
              </a:p>
            </p:txBody>
          </p:sp>
        </mc:Choice>
        <mc:Fallback xmlns="">
          <p:sp>
            <p:nvSpPr>
              <p:cNvPr id="10" name="Down Ribbo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05" y="5791200"/>
                <a:ext cx="19812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1327045" y="5101134"/>
            <a:ext cx="3489501" cy="5979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?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895600" y="6477000"/>
            <a:ext cx="1371600" cy="228600"/>
            <a:chOff x="2895600" y="6477000"/>
            <a:chExt cx="1371600" cy="228600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3124200" y="6591300"/>
              <a:ext cx="914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895600" y="6477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x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038600" y="6477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y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312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9" grpId="0" animBg="1"/>
      <p:bldP spid="5" grpId="0"/>
      <p:bldP spid="10" grpId="0" animBg="1"/>
      <p:bldP spid="15" grpId="0" animBg="1"/>
      <p:bldP spid="15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0070C0"/>
                </a:solidFill>
              </a:rPr>
              <a:t>Applications of </a:t>
            </a:r>
            <a:r>
              <a:rPr lang="en-US" sz="3600" dirty="0">
                <a:solidFill>
                  <a:srgbClr val="7030A0"/>
                </a:solidFill>
              </a:rPr>
              <a:t/>
            </a:r>
            <a:br>
              <a:rPr lang="en-US" sz="3600" dirty="0">
                <a:solidFill>
                  <a:srgbClr val="7030A0"/>
                </a:solidFill>
              </a:rPr>
            </a:br>
            <a:r>
              <a:rPr lang="en-US" sz="3600" dirty="0" smtClean="0">
                <a:solidFill>
                  <a:srgbClr val="7030A0"/>
                </a:solidFill>
              </a:rPr>
              <a:t>topological ordering ? 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1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Directed</a:t>
            </a:r>
            <a:r>
              <a:rPr lang="en-US" sz="3600" b="1" dirty="0">
                <a:solidFill>
                  <a:srgbClr val="7030A0"/>
                </a:solidFill>
              </a:rPr>
              <a:t> Acyclic </a:t>
            </a:r>
            <a:r>
              <a:rPr lang="en-US" sz="3600" b="1" dirty="0" smtClean="0"/>
              <a:t>Graphs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what is a </a:t>
                </a:r>
                <a:r>
                  <a:rPr lang="en-US" sz="1800" dirty="0" smtClean="0"/>
                  <a:t>cycle </a:t>
                </a:r>
                <a:r>
                  <a:rPr lang="en-US" sz="1800" dirty="0"/>
                  <a:t>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?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</a:t>
                </a:r>
                <a:r>
                  <a:rPr lang="en-US" sz="1800" dirty="0"/>
                  <a:t>: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800" dirty="0"/>
                  <a:t> such that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∈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for all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≤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 and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∈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593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828800" y="3135868"/>
            <a:ext cx="5873182" cy="750332"/>
            <a:chOff x="1828800" y="3886200"/>
            <a:chExt cx="5873182" cy="750332"/>
          </a:xfrm>
        </p:grpSpPr>
        <p:sp>
          <p:nvSpPr>
            <p:cNvPr id="8" name="Oval 7"/>
            <p:cNvSpPr/>
            <p:nvPr/>
          </p:nvSpPr>
          <p:spPr>
            <a:xfrm>
              <a:off x="19812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819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6576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532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391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828800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267200"/>
                  <a:ext cx="48596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714433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433" y="4267200"/>
                  <a:ext cx="48596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505200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4267200"/>
                  <a:ext cx="4859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324600" y="4267200"/>
                  <a:ext cx="710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4267200"/>
                  <a:ext cx="7103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12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214413" y="4267200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4413" y="4267200"/>
                  <a:ext cx="48756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5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8" idx="6"/>
            </p:cNvCxnSpPr>
            <p:nvPr/>
          </p:nvCxnSpPr>
          <p:spPr>
            <a:xfrm>
              <a:off x="21336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9718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7056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713202" y="38862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</p:grpSp>
      <p:sp>
        <p:nvSpPr>
          <p:cNvPr id="29" name="Curved Up Arrow 28"/>
          <p:cNvSpPr/>
          <p:nvPr/>
        </p:nvSpPr>
        <p:spPr>
          <a:xfrm flipH="1" flipV="1">
            <a:off x="1981200" y="2667000"/>
            <a:ext cx="5476996" cy="761255"/>
          </a:xfrm>
          <a:prstGeom prst="curvedUpArrow">
            <a:avLst>
              <a:gd name="adj1" fmla="val 0"/>
              <a:gd name="adj2" fmla="val 15532"/>
              <a:gd name="adj3" fmla="val 23512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33800" y="1524000"/>
            <a:ext cx="2209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43600" y="1447800"/>
            <a:ext cx="2209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0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4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9" grpId="0" animBg="1"/>
      <p:bldP spid="2" grpId="0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Topological ordering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4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 smtClean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such that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F</a:t>
                </a:r>
                <a:r>
                  <a:rPr lang="en-US" sz="2000" dirty="0" smtClean="0">
                    <a:sym typeface="Wingdings" pitchFamily="2" charset="2"/>
                  </a:rPr>
                  <a:t>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,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447800" y="3644899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3" name="Curved Connector 42"/>
          <p:cNvCxnSpPr/>
          <p:nvPr/>
        </p:nvCxnSpPr>
        <p:spPr>
          <a:xfrm>
            <a:off x="6637609" y="3790949"/>
            <a:ext cx="603250" cy="13784"/>
          </a:xfrm>
          <a:prstGeom prst="curvedConnector4">
            <a:avLst>
              <a:gd name="adj1" fmla="val 1015"/>
              <a:gd name="adj2" fmla="val 248654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6200000" flipH="1">
            <a:off x="4096639" y="3512518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6200000" flipH="1">
            <a:off x="4683937" y="2925221"/>
            <a:ext cx="12700" cy="1744156"/>
          </a:xfrm>
          <a:prstGeom prst="curvedConnector3">
            <a:avLst>
              <a:gd name="adj1" fmla="val 610244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16200000" flipH="1">
            <a:off x="2945431" y="3518869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5400000" flipH="1" flipV="1">
            <a:off x="3541442" y="2391316"/>
            <a:ext cx="7434" cy="2819400"/>
          </a:xfrm>
          <a:prstGeom prst="curvedConnector3">
            <a:avLst>
              <a:gd name="adj1" fmla="val -11025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5400000" flipH="1" flipV="1">
            <a:off x="2665142" y="2658016"/>
            <a:ext cx="7434" cy="2286000"/>
          </a:xfrm>
          <a:prstGeom prst="curvedConnector3">
            <a:avLst>
              <a:gd name="adj1" fmla="val -11175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6200000" flipH="1">
            <a:off x="6663783" y="3227657"/>
            <a:ext cx="7434" cy="1146717"/>
          </a:xfrm>
          <a:prstGeom prst="curvedConnector3">
            <a:avLst>
              <a:gd name="adj1" fmla="val 842518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384758" y="317216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1        2          3        4       5          6          7         8        9        10      11</a:t>
            </a:r>
            <a:endParaRPr lang="en-US" dirty="0"/>
          </a:p>
        </p:txBody>
      </p:sp>
      <p:cxnSp>
        <p:nvCxnSpPr>
          <p:cNvPr id="26" name="Curved Connector 25"/>
          <p:cNvCxnSpPr/>
          <p:nvPr/>
        </p:nvCxnSpPr>
        <p:spPr>
          <a:xfrm rot="16200000" flipH="1">
            <a:off x="2093642" y="3227658"/>
            <a:ext cx="7434" cy="1146717"/>
          </a:xfrm>
          <a:prstGeom prst="curvedConnector3">
            <a:avLst>
              <a:gd name="adj1" fmla="val 57894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7" idx="2"/>
            <a:endCxn id="15" idx="2"/>
          </p:cNvCxnSpPr>
          <p:nvPr/>
        </p:nvCxnSpPr>
        <p:spPr>
          <a:xfrm rot="5400000" flipH="1" flipV="1">
            <a:off x="3236642" y="3229516"/>
            <a:ext cx="7434" cy="1143000"/>
          </a:xfrm>
          <a:prstGeom prst="curvedConnector3">
            <a:avLst>
              <a:gd name="adj1" fmla="val -673584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14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Applications of Topological ordering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I</a:t>
            </a:r>
            <a:endParaRPr lang="en-US" sz="4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 smtClean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such that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F</a:t>
                </a:r>
                <a:r>
                  <a:rPr lang="en-US" sz="2000" dirty="0" smtClean="0">
                    <a:sym typeface="Wingdings" pitchFamily="2" charset="2"/>
                  </a:rPr>
                  <a:t>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,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be a function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that we wish to compute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can be expressed in terms of  </a:t>
                </a:r>
                <a:r>
                  <a:rPr lang="en-US" sz="2000" b="1" u="sng" dirty="0" smtClean="0">
                    <a:sym typeface="Wingdings" pitchFamily="2" charset="2"/>
                  </a:rPr>
                  <a:t>ONLY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000" b="1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We can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by processing vertices in </a:t>
                </a:r>
                <a:r>
                  <a:rPr lang="en-US" sz="2000" u="sng" dirty="0" smtClean="0">
                    <a:sym typeface="Wingdings" pitchFamily="2" charset="2"/>
                  </a:rPr>
                  <a:t>increasing order</a:t>
                </a:r>
                <a:r>
                  <a:rPr lang="en-US" sz="2000" dirty="0" smtClean="0">
                    <a:sym typeface="Wingdings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. </a:t>
                </a:r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447800" y="3644899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" name="TextBox 81"/>
          <p:cNvSpPr txBox="1"/>
          <p:nvPr/>
        </p:nvSpPr>
        <p:spPr>
          <a:xfrm>
            <a:off x="1384758" y="317216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1        2          3        4       5          6          7         8        9        10      11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525859" y="3797299"/>
            <a:ext cx="2286000" cy="7434"/>
            <a:chOff x="1525859" y="3797299"/>
            <a:chExt cx="2286000" cy="7434"/>
          </a:xfrm>
        </p:grpSpPr>
        <p:cxnSp>
          <p:nvCxnSpPr>
            <p:cNvPr id="63" name="Curved Connector 62"/>
            <p:cNvCxnSpPr/>
            <p:nvPr/>
          </p:nvCxnSpPr>
          <p:spPr>
            <a:xfrm rot="5400000" flipH="1" flipV="1">
              <a:off x="2665142" y="2658016"/>
              <a:ext cx="7434" cy="2286000"/>
            </a:xfrm>
            <a:prstGeom prst="curvedConnector3">
              <a:avLst>
                <a:gd name="adj1" fmla="val -94180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7" idx="2"/>
              <a:endCxn id="15" idx="2"/>
            </p:cNvCxnSpPr>
            <p:nvPr/>
          </p:nvCxnSpPr>
          <p:spPr>
            <a:xfrm rot="5400000" flipH="1" flipV="1">
              <a:off x="3236642" y="3229516"/>
              <a:ext cx="7434" cy="1143000"/>
            </a:xfrm>
            <a:prstGeom prst="curvedConnector3">
              <a:avLst>
                <a:gd name="adj1" fmla="val -673584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ight Arrow 23"/>
              <p:cNvSpPr/>
              <p:nvPr/>
            </p:nvSpPr>
            <p:spPr>
              <a:xfrm>
                <a:off x="2514600" y="2438400"/>
                <a:ext cx="3886200" cy="789432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It is useful to compute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in this order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ight Arrow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438400"/>
                <a:ext cx="3886200" cy="789432"/>
              </a:xfrm>
              <a:prstGeom prst="rightArrow">
                <a:avLst/>
              </a:prstGeom>
              <a:blipFill rotWithShape="1">
                <a:blip r:embed="rId5"/>
                <a:stretch>
                  <a:fillRect l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4343400" y="5181600"/>
            <a:ext cx="3962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2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21" grpId="0"/>
      <p:bldP spid="24" grpId="0" animBg="1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Applications of Topological ordering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I</a:t>
            </a:r>
            <a:endParaRPr lang="en-US" sz="4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 smtClean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such that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F</a:t>
                </a:r>
                <a:r>
                  <a:rPr lang="en-US" sz="2000" dirty="0" smtClean="0">
                    <a:sym typeface="Wingdings" pitchFamily="2" charset="2"/>
                  </a:rPr>
                  <a:t>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,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Example: </a:t>
                </a:r>
                <a:r>
                  <a:rPr lang="en-US" sz="2000" b="1" dirty="0" smtClean="0">
                    <a:solidFill>
                      <a:srgbClr val="002060"/>
                    </a:solidFill>
                    <a:sym typeface="Wingdings" pitchFamily="2" charset="2"/>
                  </a:rPr>
                  <a:t>Single source shortest paths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: the distance from source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=0;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𝒎𝒊𝒏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000" b="1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sz="2000" b="1" i="1" dirty="0" smtClean="0">
                            <a:latin typeface="Cambria Math"/>
                          </a:rPr>
                          <m:t>+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)</m:t>
                        </m:r>
                      </m:e>
                    </m:d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809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447800" y="3644899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" name="TextBox 81"/>
          <p:cNvSpPr txBox="1"/>
          <p:nvPr/>
        </p:nvSpPr>
        <p:spPr>
          <a:xfrm>
            <a:off x="1384758" y="317216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1        2          3        4       5          6          7         8        9        10      11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525859" y="3797299"/>
            <a:ext cx="2286000" cy="7434"/>
            <a:chOff x="1525859" y="3797299"/>
            <a:chExt cx="2286000" cy="7434"/>
          </a:xfrm>
        </p:grpSpPr>
        <p:cxnSp>
          <p:nvCxnSpPr>
            <p:cNvPr id="63" name="Curved Connector 62"/>
            <p:cNvCxnSpPr/>
            <p:nvPr/>
          </p:nvCxnSpPr>
          <p:spPr>
            <a:xfrm rot="5400000" flipH="1" flipV="1">
              <a:off x="2665142" y="2658016"/>
              <a:ext cx="7434" cy="2286000"/>
            </a:xfrm>
            <a:prstGeom prst="curvedConnector3">
              <a:avLst>
                <a:gd name="adj1" fmla="val -94180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7" idx="2"/>
              <a:endCxn id="15" idx="2"/>
            </p:cNvCxnSpPr>
            <p:nvPr/>
          </p:nvCxnSpPr>
          <p:spPr>
            <a:xfrm rot="5400000" flipH="1" flipV="1">
              <a:off x="3236642" y="3229516"/>
              <a:ext cx="7434" cy="1143000"/>
            </a:xfrm>
            <a:prstGeom prst="curvedConnector3">
              <a:avLst>
                <a:gd name="adj1" fmla="val -673584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ight Arrow 22"/>
              <p:cNvSpPr/>
              <p:nvPr/>
            </p:nvSpPr>
            <p:spPr>
              <a:xfrm>
                <a:off x="2514600" y="2438400"/>
                <a:ext cx="3886200" cy="789432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It is useful to compute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in this order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ight Arrow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438400"/>
                <a:ext cx="3886200" cy="789432"/>
              </a:xfrm>
              <a:prstGeom prst="rightArrow">
                <a:avLst/>
              </a:prstGeom>
              <a:blipFill rotWithShape="1">
                <a:blip r:embed="rId5"/>
                <a:stretch>
                  <a:fillRect l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Down Ribbon 23"/>
              <p:cNvSpPr/>
              <p:nvPr/>
            </p:nvSpPr>
            <p:spPr>
              <a:xfrm>
                <a:off x="6553200" y="4299466"/>
                <a:ext cx="2133600" cy="656582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time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algo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Down Ribbon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299466"/>
                <a:ext cx="2133600" cy="656582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1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72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4" grpId="0" animBg="1"/>
      <p:bldP spid="24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Applications of Topological ordering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 smtClean="0">
                <a:solidFill>
                  <a:srgbClr val="7030A0"/>
                </a:solidFill>
              </a:rPr>
              <a:t>II</a:t>
            </a:r>
            <a:endParaRPr lang="en-US" sz="4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 smtClean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such that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F</a:t>
                </a:r>
                <a:r>
                  <a:rPr lang="en-US" sz="2000" dirty="0" smtClean="0">
                    <a:sym typeface="Wingdings" pitchFamily="2" charset="2"/>
                  </a:rPr>
                  <a:t>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,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be a function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that we wish to compute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can be expressed in terms of  </a:t>
                </a:r>
                <a:r>
                  <a:rPr lang="en-US" sz="2000" b="1" u="sng" dirty="0" smtClean="0">
                    <a:sym typeface="Wingdings" pitchFamily="2" charset="2"/>
                  </a:rPr>
                  <a:t>ONLY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000" b="1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We can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by processing vertices in </a:t>
                </a:r>
                <a:r>
                  <a:rPr lang="en-US" sz="2000" u="sng" dirty="0" smtClean="0">
                    <a:sym typeface="Wingdings" pitchFamily="2" charset="2"/>
                  </a:rPr>
                  <a:t>decreasing order</a:t>
                </a:r>
                <a:r>
                  <a:rPr lang="en-US" sz="2000" dirty="0" smtClean="0">
                    <a:sym typeface="Wingdings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. </a:t>
                </a:r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447800" y="3644899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" name="TextBox 81"/>
          <p:cNvSpPr txBox="1"/>
          <p:nvPr/>
        </p:nvSpPr>
        <p:spPr>
          <a:xfrm>
            <a:off x="1384758" y="317216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1        2          3        4       5          6          7         8        9        10      11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ight Arrow 22"/>
              <p:cNvSpPr/>
              <p:nvPr/>
            </p:nvSpPr>
            <p:spPr>
              <a:xfrm flipH="1">
                <a:off x="2739482" y="2438400"/>
                <a:ext cx="3813717" cy="789432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It is useful to </a:t>
                </a:r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ompute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in this order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ight Arrow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39482" y="2438400"/>
                <a:ext cx="3813717" cy="789432"/>
              </a:xfrm>
              <a:prstGeom prst="rightArrow">
                <a:avLst/>
              </a:prstGeom>
              <a:blipFill rotWithShape="1">
                <a:blip r:embed="rId5"/>
                <a:stretch>
                  <a:fillRect r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818208" y="3790949"/>
            <a:ext cx="1744157" cy="12700"/>
            <a:chOff x="3818208" y="3790949"/>
            <a:chExt cx="1744157" cy="12700"/>
          </a:xfrm>
        </p:grpSpPr>
        <p:cxnSp>
          <p:nvCxnSpPr>
            <p:cNvPr id="22" name="Curved Connector 21"/>
            <p:cNvCxnSpPr/>
            <p:nvPr/>
          </p:nvCxnSpPr>
          <p:spPr>
            <a:xfrm rot="16200000" flipH="1">
              <a:off x="4096639" y="3512518"/>
              <a:ext cx="12700" cy="569561"/>
            </a:xfrm>
            <a:prstGeom prst="curvedConnector3">
              <a:avLst>
                <a:gd name="adj1" fmla="val 2678047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rot="16200000" flipH="1">
              <a:off x="4683937" y="2925221"/>
              <a:ext cx="12700" cy="1744156"/>
            </a:xfrm>
            <a:prstGeom prst="curvedConnector3">
              <a:avLst>
                <a:gd name="adj1" fmla="val 6102441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4343400" y="5181600"/>
            <a:ext cx="3962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5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75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21" grpId="0"/>
      <p:bldP spid="23" grpId="0" animBg="1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Applications of Topological ordering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 smtClean="0">
                <a:solidFill>
                  <a:srgbClr val="7030A0"/>
                </a:solidFill>
              </a:rPr>
              <a:t>II</a:t>
            </a:r>
            <a:endParaRPr lang="en-US" sz="4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 smtClean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such that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F</a:t>
                </a:r>
                <a:r>
                  <a:rPr lang="en-US" sz="2000" dirty="0" smtClean="0">
                    <a:sym typeface="Wingdings" pitchFamily="2" charset="2"/>
                  </a:rPr>
                  <a:t>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,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Example: </a:t>
                </a:r>
                <a:r>
                  <a:rPr lang="en-US" sz="2000" b="1" dirty="0" smtClean="0">
                    <a:solidFill>
                      <a:srgbClr val="002060"/>
                    </a:solidFill>
                    <a:sym typeface="Wingdings" pitchFamily="2" charset="2"/>
                  </a:rPr>
                  <a:t>Number of paths to a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 smtClean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: the </a:t>
                </a:r>
                <a:r>
                  <a:rPr lang="en-US" sz="2000" dirty="0" smtClean="0">
                    <a:sym typeface="Wingdings" pitchFamily="2" charset="2"/>
                  </a:rPr>
                  <a:t>number of paths to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=</a:t>
                </a:r>
                <a:r>
                  <a:rPr lang="en-US" sz="2000" dirty="0" smtClean="0">
                    <a:sym typeface="Wingdings" pitchFamily="2" charset="2"/>
                  </a:rPr>
                  <a:t>1;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r>
                          <a:rPr lang="en-US" sz="2000" b="1" i="1" dirty="0"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000" b="1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</m:e>
                    </m:nary>
                  </m:oMath>
                </a14:m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809" b="-2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447800" y="3644899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" name="TextBox 81"/>
          <p:cNvSpPr txBox="1"/>
          <p:nvPr/>
        </p:nvSpPr>
        <p:spPr>
          <a:xfrm>
            <a:off x="1384758" y="317216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1        2          3        4       5          6          7         8        9        10      11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Down Ribbon 1"/>
              <p:cNvSpPr/>
              <p:nvPr/>
            </p:nvSpPr>
            <p:spPr>
              <a:xfrm>
                <a:off x="6553200" y="4299466"/>
                <a:ext cx="2133600" cy="656582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time </a:t>
                </a:r>
                <a:r>
                  <a:rPr lang="en-US" dirty="0" err="1" smtClean="0">
                    <a:solidFill>
                      <a:srgbClr val="002060"/>
                    </a:solidFill>
                  </a:rPr>
                  <a:t>algo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Down Ribbo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299466"/>
                <a:ext cx="2133600" cy="656582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1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ight Arrow 21"/>
              <p:cNvSpPr/>
              <p:nvPr/>
            </p:nvSpPr>
            <p:spPr>
              <a:xfrm flipH="1">
                <a:off x="2739482" y="2438400"/>
                <a:ext cx="3813717" cy="789432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It is useful to </a:t>
                </a:r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ompute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in this order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ight Arrow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39482" y="2438400"/>
                <a:ext cx="3813717" cy="789432"/>
              </a:xfrm>
              <a:prstGeom prst="rightArrow">
                <a:avLst/>
              </a:prstGeom>
              <a:blipFill rotWithShape="1">
                <a:blip r:embed="rId7"/>
                <a:stretch>
                  <a:fillRect r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urved Connector 22"/>
          <p:cNvCxnSpPr/>
          <p:nvPr/>
        </p:nvCxnSpPr>
        <p:spPr>
          <a:xfrm rot="16200000" flipH="1">
            <a:off x="4683937" y="2925221"/>
            <a:ext cx="12700" cy="1744156"/>
          </a:xfrm>
          <a:prstGeom prst="curvedConnector3">
            <a:avLst>
              <a:gd name="adj1" fmla="val 610244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16200000" flipH="1">
            <a:off x="4096639" y="3512518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09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 animBg="1"/>
      <p:bldP spid="2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3600" b="1" dirty="0" smtClean="0">
                <a:solidFill>
                  <a:srgbClr val="006C31"/>
                </a:solidFill>
              </a:rPr>
              <a:t>Homework</a:t>
            </a:r>
            <a:endParaRPr lang="en-US" sz="3600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Design an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time algorithm for the following problem: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Given a directed acyclic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 and a sequence of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does there exist a path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which looks  like 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⇝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⇝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⇝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9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Assignment </a:t>
            </a:r>
            <a:r>
              <a:rPr lang="en-US" b="1" dirty="0"/>
              <a:t>2</a:t>
            </a:r>
            <a:r>
              <a:rPr lang="en-US" sz="4800" b="1" dirty="0"/>
              <a:t/>
            </a:r>
            <a:br>
              <a:rPr lang="en-US" sz="4800" b="1" dirty="0"/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Hint </a:t>
            </a:r>
            <a:r>
              <a:rPr lang="en-US" b="1" dirty="0">
                <a:solidFill>
                  <a:schemeClr val="tx1"/>
                </a:solidFill>
              </a:rPr>
              <a:t>for 1</a:t>
            </a:r>
            <a:r>
              <a:rPr lang="en-US" b="1" baseline="30000" dirty="0">
                <a:solidFill>
                  <a:schemeClr val="tx1"/>
                </a:solidFill>
              </a:rPr>
              <a:t>st</a:t>
            </a:r>
            <a:r>
              <a:rPr lang="en-US" b="1" dirty="0">
                <a:solidFill>
                  <a:schemeClr val="tx1"/>
                </a:solidFill>
              </a:rPr>
              <a:t> problem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93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1754981"/>
            <a:ext cx="6350000" cy="4216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05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Directed </a:t>
            </a:r>
            <a:r>
              <a:rPr lang="en-US" sz="3600" b="1" dirty="0" smtClean="0">
                <a:solidFill>
                  <a:srgbClr val="7030A0"/>
                </a:solidFill>
              </a:rPr>
              <a:t>Acyclic </a:t>
            </a:r>
            <a:r>
              <a:rPr lang="en-US" sz="3600" b="1" dirty="0" smtClean="0"/>
              <a:t>Graphs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 </a:t>
                </a:r>
              </a:p>
              <a:p>
                <a:pPr marL="0" indent="0">
                  <a:buNone/>
                </a:pPr>
                <a:r>
                  <a:rPr lang="en-US" sz="2000" dirty="0"/>
                  <a:t>A 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said to be </a:t>
                </a:r>
                <a:r>
                  <a:rPr lang="en-US" sz="2000" b="1" dirty="0"/>
                  <a:t>acyclic</a:t>
                </a:r>
                <a:r>
                  <a:rPr lang="en-US" sz="2000" dirty="0"/>
                  <a:t> if there is no cycle present in it.</a:t>
                </a: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Example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702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2590800" y="3886200"/>
            <a:ext cx="4876800" cy="1981200"/>
            <a:chOff x="2590800" y="1981200"/>
            <a:chExt cx="4876800" cy="1981200"/>
          </a:xfrm>
        </p:grpSpPr>
        <p:cxnSp>
          <p:nvCxnSpPr>
            <p:cNvPr id="8" name="Straight Arrow Connector 7"/>
            <p:cNvCxnSpPr>
              <a:endCxn id="20" idx="0"/>
            </p:cNvCxnSpPr>
            <p:nvPr/>
          </p:nvCxnSpPr>
          <p:spPr>
            <a:xfrm>
              <a:off x="2781300" y="2971800"/>
              <a:ext cx="6858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59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z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638800" y="1981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u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9530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b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40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v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4958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x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7912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w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2390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a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352800" y="37338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y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14" idx="5"/>
              <a:endCxn id="16" idx="1"/>
            </p:cNvCxnSpPr>
            <p:nvPr/>
          </p:nvCxnSpPr>
          <p:spPr>
            <a:xfrm>
              <a:off x="5833922" y="2176322"/>
              <a:ext cx="600356" cy="60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5"/>
              <a:endCxn id="19" idx="1"/>
            </p:cNvCxnSpPr>
            <p:nvPr/>
          </p:nvCxnSpPr>
          <p:spPr>
            <a:xfrm>
              <a:off x="6595922" y="2938322"/>
              <a:ext cx="676556" cy="812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15" idx="5"/>
            </p:cNvCxnSpPr>
            <p:nvPr/>
          </p:nvCxnSpPr>
          <p:spPr>
            <a:xfrm flipH="1" flipV="1">
              <a:off x="5148122" y="2938322"/>
              <a:ext cx="2090878" cy="893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3"/>
              <a:endCxn id="15" idx="0"/>
            </p:cNvCxnSpPr>
            <p:nvPr/>
          </p:nvCxnSpPr>
          <p:spPr>
            <a:xfrm flipH="1">
              <a:off x="5067300" y="2176322"/>
              <a:ext cx="604978" cy="566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5948222" y="2938322"/>
              <a:ext cx="486056" cy="795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5" idx="3"/>
            </p:cNvCxnSpPr>
            <p:nvPr/>
          </p:nvCxnSpPr>
          <p:spPr>
            <a:xfrm flipH="1">
              <a:off x="3505200" y="2938322"/>
              <a:ext cx="1481278" cy="828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4"/>
              <a:endCxn id="17" idx="0"/>
            </p:cNvCxnSpPr>
            <p:nvPr/>
          </p:nvCxnSpPr>
          <p:spPr>
            <a:xfrm flipH="1">
              <a:off x="4610100" y="2971800"/>
              <a:ext cx="457200" cy="745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019800" y="3831771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2"/>
              <a:endCxn id="20" idx="6"/>
            </p:cNvCxnSpPr>
            <p:nvPr/>
          </p:nvCxnSpPr>
          <p:spPr>
            <a:xfrm flipH="1">
              <a:off x="3581400" y="3831771"/>
              <a:ext cx="914400" cy="16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8" idx="2"/>
            </p:cNvCxnSpPr>
            <p:nvPr/>
          </p:nvCxnSpPr>
          <p:spPr>
            <a:xfrm>
              <a:off x="4724400" y="3831771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2"/>
              <a:endCxn id="15" idx="6"/>
            </p:cNvCxnSpPr>
            <p:nvPr/>
          </p:nvCxnSpPr>
          <p:spPr>
            <a:xfrm flipH="1">
              <a:off x="5181600" y="28575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2"/>
              <a:endCxn id="13" idx="6"/>
            </p:cNvCxnSpPr>
            <p:nvPr/>
          </p:nvCxnSpPr>
          <p:spPr>
            <a:xfrm flipH="1">
              <a:off x="2819400" y="2857500"/>
              <a:ext cx="213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7848600" y="4278868"/>
            <a:ext cx="6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DAG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562600" y="1905000"/>
            <a:ext cx="3200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7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4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Topological </a:t>
            </a:r>
            <a:r>
              <a:rPr lang="en-US" sz="3600" b="1" dirty="0" smtClean="0">
                <a:solidFill>
                  <a:srgbClr val="7030A0"/>
                </a:solidFill>
              </a:rPr>
              <a:t>ordering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1800" dirty="0" smtClean="0"/>
                  <a:t>: a mapping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 smtClean="0"/>
                  <a:t> 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]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such that</a:t>
                </a: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1800" dirty="0" smtClean="0">
                    <a:sym typeface="Wingdings" pitchFamily="2" charset="2"/>
                  </a:rPr>
                  <a:t>: There exists a topological ordering for every </a:t>
                </a:r>
                <a:r>
                  <a:rPr lang="en-US" sz="1800" b="1" dirty="0" smtClean="0">
                    <a:sym typeface="Wingdings" pitchFamily="2" charset="2"/>
                  </a:rPr>
                  <a:t>DAG</a:t>
                </a:r>
                <a:r>
                  <a:rPr lang="en-US" sz="1800" dirty="0" smtClean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09" b="-62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447800" y="3444539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3" name="Curved Connector 42"/>
          <p:cNvCxnSpPr/>
          <p:nvPr/>
        </p:nvCxnSpPr>
        <p:spPr>
          <a:xfrm>
            <a:off x="6637609" y="3590589"/>
            <a:ext cx="603250" cy="13784"/>
          </a:xfrm>
          <a:prstGeom prst="curvedConnector4">
            <a:avLst>
              <a:gd name="adj1" fmla="val 1015"/>
              <a:gd name="adj2" fmla="val 248654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6200000" flipH="1">
            <a:off x="4096639" y="3312158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6200000" flipH="1">
            <a:off x="4683937" y="2724861"/>
            <a:ext cx="12700" cy="1744156"/>
          </a:xfrm>
          <a:prstGeom prst="curvedConnector3">
            <a:avLst>
              <a:gd name="adj1" fmla="val 610244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16200000" flipH="1">
            <a:off x="2945431" y="3318509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5400000" flipH="1" flipV="1">
            <a:off x="3541442" y="2190956"/>
            <a:ext cx="7434" cy="2819400"/>
          </a:xfrm>
          <a:prstGeom prst="curvedConnector3">
            <a:avLst>
              <a:gd name="adj1" fmla="val -11025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5400000" flipH="1" flipV="1">
            <a:off x="2665142" y="2457656"/>
            <a:ext cx="7434" cy="2286000"/>
          </a:xfrm>
          <a:prstGeom prst="curvedConnector3">
            <a:avLst>
              <a:gd name="adj1" fmla="val -11175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6200000" flipH="1">
            <a:off x="6663783" y="3027297"/>
            <a:ext cx="7434" cy="1146717"/>
          </a:xfrm>
          <a:prstGeom prst="curvedConnector3">
            <a:avLst>
              <a:gd name="adj1" fmla="val 842518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384758" y="297180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1        2          3        4       5          6          7         8        9        10      11</a:t>
            </a:r>
            <a:endParaRPr lang="en-US" dirty="0"/>
          </a:p>
        </p:txBody>
      </p:sp>
      <p:cxnSp>
        <p:nvCxnSpPr>
          <p:cNvPr id="26" name="Curved Connector 25"/>
          <p:cNvCxnSpPr/>
          <p:nvPr/>
        </p:nvCxnSpPr>
        <p:spPr>
          <a:xfrm rot="16200000" flipH="1">
            <a:off x="2093642" y="3027298"/>
            <a:ext cx="7434" cy="1146717"/>
          </a:xfrm>
          <a:prstGeom prst="curvedConnector3">
            <a:avLst>
              <a:gd name="adj1" fmla="val 57894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295400" y="5142037"/>
            <a:ext cx="3319840" cy="725363"/>
            <a:chOff x="1919754" y="5410196"/>
            <a:chExt cx="3319840" cy="725363"/>
          </a:xfrm>
        </p:grpSpPr>
        <p:grpSp>
          <p:nvGrpSpPr>
            <p:cNvPr id="2" name="Group 1"/>
            <p:cNvGrpSpPr/>
            <p:nvPr/>
          </p:nvGrpSpPr>
          <p:grpSpPr>
            <a:xfrm>
              <a:off x="1919754" y="5410196"/>
              <a:ext cx="3319840" cy="703413"/>
              <a:chOff x="1981200" y="5410200"/>
              <a:chExt cx="5562600" cy="926068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981200" y="6183868"/>
                <a:ext cx="5562600" cy="152400"/>
                <a:chOff x="1981200" y="4191000"/>
                <a:chExt cx="5562600" cy="1524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981200" y="4191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819400" y="4191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3657600" y="4191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6553200" y="4191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7391400" y="4191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Arrow Connector 36"/>
                <p:cNvCxnSpPr>
                  <a:stCxn id="27" idx="6"/>
                </p:cNvCxnSpPr>
                <p:nvPr/>
              </p:nvCxnSpPr>
              <p:spPr>
                <a:xfrm>
                  <a:off x="2133600" y="4267200"/>
                  <a:ext cx="685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2971800" y="4267200"/>
                  <a:ext cx="685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6705600" y="4267200"/>
                  <a:ext cx="685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Curved Up Arrow 40"/>
              <p:cNvSpPr/>
              <p:nvPr/>
            </p:nvSpPr>
            <p:spPr>
              <a:xfrm flipH="1" flipV="1">
                <a:off x="1981200" y="5410200"/>
                <a:ext cx="5476996" cy="761255"/>
              </a:xfrm>
              <a:prstGeom prst="curvedUpArrow">
                <a:avLst>
                  <a:gd name="adj1" fmla="val 0"/>
                  <a:gd name="adj2" fmla="val 15532"/>
                  <a:gd name="adj3" fmla="val 23512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Oval 41"/>
            <p:cNvSpPr/>
            <p:nvPr/>
          </p:nvSpPr>
          <p:spPr>
            <a:xfrm>
              <a:off x="3415445" y="6019800"/>
              <a:ext cx="90955" cy="115759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039813" y="6019800"/>
              <a:ext cx="90955" cy="115759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019705" y="6096000"/>
              <a:ext cx="40929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2" idx="6"/>
              <a:endCxn id="45" idx="2"/>
            </p:cNvCxnSpPr>
            <p:nvPr/>
          </p:nvCxnSpPr>
          <p:spPr>
            <a:xfrm>
              <a:off x="3506400" y="6077680"/>
              <a:ext cx="5334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114800" y="6096000"/>
              <a:ext cx="53359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Callout 23"/>
          <p:cNvSpPr/>
          <p:nvPr/>
        </p:nvSpPr>
        <p:spPr>
          <a:xfrm>
            <a:off x="5867400" y="4343400"/>
            <a:ext cx="3200400" cy="10668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sym typeface="Wingdings" pitchFamily="2" charset="2"/>
              </a:rPr>
              <a:t>Does there exist a </a:t>
            </a:r>
            <a:r>
              <a:rPr lang="en-US" sz="1400" dirty="0">
                <a:solidFill>
                  <a:schemeClr val="tx1"/>
                </a:solidFill>
                <a:sym typeface="Wingdings" pitchFamily="2" charset="2"/>
              </a:rPr>
              <a:t>topological ordering </a:t>
            </a:r>
            <a:r>
              <a:rPr lang="en-US" sz="1400" dirty="0" smtClean="0">
                <a:solidFill>
                  <a:schemeClr val="tx1"/>
                </a:solidFill>
                <a:sym typeface="Wingdings" pitchFamily="2" charset="2"/>
              </a:rPr>
              <a:t>for </a:t>
            </a:r>
            <a:r>
              <a:rPr lang="en-US" sz="1400" dirty="0">
                <a:solidFill>
                  <a:schemeClr val="tx1"/>
                </a:solidFill>
                <a:sym typeface="Wingdings" pitchFamily="2" charset="2"/>
              </a:rPr>
              <a:t>every </a:t>
            </a:r>
            <a:r>
              <a:rPr lang="en-US" sz="1400" dirty="0" smtClean="0">
                <a:solidFill>
                  <a:schemeClr val="tx1"/>
                </a:solidFill>
                <a:sym typeface="Wingdings" pitchFamily="2" charset="2"/>
              </a:rPr>
              <a:t>directed graph 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77000" y="5656165"/>
            <a:ext cx="2513252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Certainly No if there is any cycle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3010857" y="54980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C31"/>
                </a:solidFill>
              </a:rPr>
              <a:t>&lt;</a:t>
            </a:r>
            <a:endParaRPr lang="en-US" dirty="0">
              <a:solidFill>
                <a:srgbClr val="006C3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739483" y="5650468"/>
            <a:ext cx="232317" cy="2931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3509918" y="5486400"/>
            <a:ext cx="909682" cy="369332"/>
            <a:chOff x="3509918" y="5486400"/>
            <a:chExt cx="909682" cy="369332"/>
          </a:xfrm>
        </p:grpSpPr>
        <p:sp>
          <p:nvSpPr>
            <p:cNvPr id="61" name="TextBox 60"/>
            <p:cNvSpPr txBox="1"/>
            <p:nvPr/>
          </p:nvSpPr>
          <p:spPr>
            <a:xfrm>
              <a:off x="3509918" y="5486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6C31"/>
                  </a:solidFill>
                </a:rPr>
                <a:t>&lt;</a:t>
              </a:r>
              <a:endParaRPr lang="en-US" dirty="0">
                <a:solidFill>
                  <a:srgbClr val="006C3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19518" y="5486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6C31"/>
                  </a:solidFill>
                </a:rPr>
                <a:t>&lt;</a:t>
              </a:r>
              <a:endParaRPr lang="en-US" dirty="0">
                <a:solidFill>
                  <a:srgbClr val="006C3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447800" y="5486400"/>
            <a:ext cx="1214482" cy="369332"/>
            <a:chOff x="1447800" y="5486400"/>
            <a:chExt cx="1214482" cy="369332"/>
          </a:xfrm>
        </p:grpSpPr>
        <p:sp>
          <p:nvSpPr>
            <p:cNvPr id="64" name="TextBox 63"/>
            <p:cNvSpPr txBox="1"/>
            <p:nvPr/>
          </p:nvSpPr>
          <p:spPr>
            <a:xfrm>
              <a:off x="1447800" y="5486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6C31"/>
                  </a:solidFill>
                </a:rPr>
                <a:t>&lt;</a:t>
              </a:r>
              <a:endParaRPr lang="en-US" dirty="0">
                <a:solidFill>
                  <a:srgbClr val="006C3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905000" y="5486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6C31"/>
                  </a:solidFill>
                </a:rPr>
                <a:t>&lt;</a:t>
              </a:r>
              <a:endParaRPr lang="en-US" dirty="0">
                <a:solidFill>
                  <a:srgbClr val="006C3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62200" y="5486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6C31"/>
                  </a:solidFill>
                </a:rPr>
                <a:t>&lt;</a:t>
              </a:r>
              <a:endParaRPr lang="en-US" dirty="0">
                <a:solidFill>
                  <a:srgbClr val="006C31"/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819400" y="4800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C31"/>
                </a:solidFill>
              </a:rPr>
              <a:t>&gt;</a:t>
            </a:r>
            <a:endParaRPr lang="en-US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782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82" grpId="0"/>
      <p:bldP spid="24" grpId="0" animBg="1"/>
      <p:bldP spid="51" grpId="0" animBg="1"/>
      <p:bldP spid="51" grpId="1" animBg="1"/>
      <p:bldP spid="52" grpId="0"/>
      <p:bldP spid="54" grpId="0" animBg="1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Topological </a:t>
            </a:r>
            <a:r>
              <a:rPr lang="en-US" sz="3600" b="1" dirty="0" smtClean="0">
                <a:solidFill>
                  <a:srgbClr val="7030A0"/>
                </a:solidFill>
              </a:rPr>
              <a:t>ordering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1800" dirty="0" smtClean="0"/>
                  <a:t>: a mapping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 smtClean="0"/>
                  <a:t> 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]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such that</a:t>
                </a: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1800" dirty="0" smtClean="0">
                    <a:sym typeface="Wingdings" pitchFamily="2" charset="2"/>
                  </a:rPr>
                  <a:t>: There exists a topological ordering for every </a:t>
                </a:r>
                <a:r>
                  <a:rPr lang="en-US" sz="1800" b="1" dirty="0" smtClean="0">
                    <a:sym typeface="Wingdings" pitchFamily="2" charset="2"/>
                  </a:rPr>
                  <a:t>DAG</a:t>
                </a:r>
                <a:r>
                  <a:rPr lang="en-US" sz="1800" dirty="0" smtClean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09" b="-62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447800" y="3444539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3" name="Curved Connector 42"/>
          <p:cNvCxnSpPr/>
          <p:nvPr/>
        </p:nvCxnSpPr>
        <p:spPr>
          <a:xfrm>
            <a:off x="6637609" y="3590589"/>
            <a:ext cx="603250" cy="13784"/>
          </a:xfrm>
          <a:prstGeom prst="curvedConnector4">
            <a:avLst>
              <a:gd name="adj1" fmla="val 1015"/>
              <a:gd name="adj2" fmla="val 248654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6200000" flipH="1">
            <a:off x="4096639" y="3312158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6200000" flipH="1">
            <a:off x="4683937" y="2724861"/>
            <a:ext cx="12700" cy="1744156"/>
          </a:xfrm>
          <a:prstGeom prst="curvedConnector3">
            <a:avLst>
              <a:gd name="adj1" fmla="val 610244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16200000" flipH="1">
            <a:off x="2945431" y="3318509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5400000" flipH="1" flipV="1">
            <a:off x="3541442" y="2190956"/>
            <a:ext cx="7434" cy="2819400"/>
          </a:xfrm>
          <a:prstGeom prst="curvedConnector3">
            <a:avLst>
              <a:gd name="adj1" fmla="val -11025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5400000" flipH="1" flipV="1">
            <a:off x="2665142" y="2457656"/>
            <a:ext cx="7434" cy="2286000"/>
          </a:xfrm>
          <a:prstGeom prst="curvedConnector3">
            <a:avLst>
              <a:gd name="adj1" fmla="val -11175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6200000" flipH="1">
            <a:off x="6663783" y="3027297"/>
            <a:ext cx="7434" cy="1146717"/>
          </a:xfrm>
          <a:prstGeom prst="curvedConnector3">
            <a:avLst>
              <a:gd name="adj1" fmla="val 842518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384758" y="297180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1        2          3        4       5          6          7         8        9        10      11</a:t>
            </a:r>
            <a:endParaRPr lang="en-US" dirty="0"/>
          </a:p>
        </p:txBody>
      </p:sp>
      <p:cxnSp>
        <p:nvCxnSpPr>
          <p:cNvPr id="26" name="Curved Connector 25"/>
          <p:cNvCxnSpPr/>
          <p:nvPr/>
        </p:nvCxnSpPr>
        <p:spPr>
          <a:xfrm rot="16200000" flipH="1">
            <a:off x="2093642" y="3027298"/>
            <a:ext cx="7434" cy="1146717"/>
          </a:xfrm>
          <a:prstGeom prst="curvedConnector3">
            <a:avLst>
              <a:gd name="adj1" fmla="val 57894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295400" y="5142037"/>
            <a:ext cx="3319840" cy="725363"/>
            <a:chOff x="1919754" y="5410196"/>
            <a:chExt cx="3319840" cy="725363"/>
          </a:xfrm>
        </p:grpSpPr>
        <p:grpSp>
          <p:nvGrpSpPr>
            <p:cNvPr id="2" name="Group 1"/>
            <p:cNvGrpSpPr/>
            <p:nvPr/>
          </p:nvGrpSpPr>
          <p:grpSpPr>
            <a:xfrm>
              <a:off x="1919754" y="5410196"/>
              <a:ext cx="3319840" cy="703413"/>
              <a:chOff x="1981200" y="5410200"/>
              <a:chExt cx="5562600" cy="926068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981200" y="6183868"/>
                <a:ext cx="5562600" cy="152400"/>
                <a:chOff x="1981200" y="4191000"/>
                <a:chExt cx="5562600" cy="1524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981200" y="4191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819400" y="4191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3657600" y="4191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6553200" y="4191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7391400" y="4191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Arrow Connector 36"/>
                <p:cNvCxnSpPr>
                  <a:stCxn id="27" idx="6"/>
                </p:cNvCxnSpPr>
                <p:nvPr/>
              </p:nvCxnSpPr>
              <p:spPr>
                <a:xfrm>
                  <a:off x="2133600" y="4267200"/>
                  <a:ext cx="685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2971800" y="4267200"/>
                  <a:ext cx="685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6705600" y="4267200"/>
                  <a:ext cx="685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Curved Up Arrow 40"/>
              <p:cNvSpPr/>
              <p:nvPr/>
            </p:nvSpPr>
            <p:spPr>
              <a:xfrm flipH="1" flipV="1">
                <a:off x="1981200" y="5410200"/>
                <a:ext cx="5476996" cy="761255"/>
              </a:xfrm>
              <a:prstGeom prst="curvedUpArrow">
                <a:avLst>
                  <a:gd name="adj1" fmla="val 0"/>
                  <a:gd name="adj2" fmla="val 15532"/>
                  <a:gd name="adj3" fmla="val 23512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Oval 41"/>
            <p:cNvSpPr/>
            <p:nvPr/>
          </p:nvSpPr>
          <p:spPr>
            <a:xfrm>
              <a:off x="3415445" y="6019800"/>
              <a:ext cx="90955" cy="115759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039813" y="6019800"/>
              <a:ext cx="90955" cy="115759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019705" y="6096000"/>
              <a:ext cx="40929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2" idx="6"/>
              <a:endCxn id="45" idx="2"/>
            </p:cNvCxnSpPr>
            <p:nvPr/>
          </p:nvCxnSpPr>
          <p:spPr>
            <a:xfrm>
              <a:off x="3506400" y="6077680"/>
              <a:ext cx="5334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114800" y="6096000"/>
              <a:ext cx="53359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010857" y="54980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C31"/>
                </a:solidFill>
              </a:rPr>
              <a:t>&lt;</a:t>
            </a:r>
            <a:endParaRPr lang="en-US" dirty="0">
              <a:solidFill>
                <a:srgbClr val="006C3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739483" y="5650468"/>
            <a:ext cx="232317" cy="2931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3509918" y="5486400"/>
            <a:ext cx="909682" cy="369332"/>
            <a:chOff x="3509918" y="5486400"/>
            <a:chExt cx="909682" cy="369332"/>
          </a:xfrm>
        </p:grpSpPr>
        <p:sp>
          <p:nvSpPr>
            <p:cNvPr id="61" name="TextBox 60"/>
            <p:cNvSpPr txBox="1"/>
            <p:nvPr/>
          </p:nvSpPr>
          <p:spPr>
            <a:xfrm>
              <a:off x="3509918" y="5486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6C31"/>
                  </a:solidFill>
                </a:rPr>
                <a:t>&lt;</a:t>
              </a:r>
              <a:endParaRPr lang="en-US" dirty="0">
                <a:solidFill>
                  <a:srgbClr val="006C3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19518" y="5486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6C31"/>
                  </a:solidFill>
                </a:rPr>
                <a:t>&lt;</a:t>
              </a:r>
              <a:endParaRPr lang="en-US" dirty="0">
                <a:solidFill>
                  <a:srgbClr val="006C3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447800" y="5486400"/>
            <a:ext cx="1214482" cy="369332"/>
            <a:chOff x="1447800" y="5486400"/>
            <a:chExt cx="1214482" cy="369332"/>
          </a:xfrm>
        </p:grpSpPr>
        <p:sp>
          <p:nvSpPr>
            <p:cNvPr id="64" name="TextBox 63"/>
            <p:cNvSpPr txBox="1"/>
            <p:nvPr/>
          </p:nvSpPr>
          <p:spPr>
            <a:xfrm>
              <a:off x="1447800" y="5486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6C31"/>
                  </a:solidFill>
                </a:rPr>
                <a:t>&lt;</a:t>
              </a:r>
              <a:endParaRPr lang="en-US" dirty="0">
                <a:solidFill>
                  <a:srgbClr val="006C3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905000" y="5486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6C31"/>
                  </a:solidFill>
                </a:rPr>
                <a:t>&lt;</a:t>
              </a:r>
              <a:endParaRPr lang="en-US" dirty="0">
                <a:solidFill>
                  <a:srgbClr val="006C3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62200" y="5486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6C31"/>
                  </a:solidFill>
                </a:rPr>
                <a:t>&lt;</a:t>
              </a:r>
              <a:endParaRPr lang="en-US" dirty="0">
                <a:solidFill>
                  <a:srgbClr val="006C31"/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819400" y="4800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C31"/>
                </a:solidFill>
              </a:rPr>
              <a:t>&gt;</a:t>
            </a:r>
            <a:endParaRPr lang="en-US" dirty="0">
              <a:solidFill>
                <a:srgbClr val="006C3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819400" y="1371600"/>
            <a:ext cx="3200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6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82" grpId="0"/>
      <p:bldP spid="52" grpId="0"/>
      <p:bldP spid="54" grpId="0" animBg="1"/>
      <p:bldP spid="68" grpId="0"/>
      <p:bldP spid="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Topological ordering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Example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This is indeed a valid topological ordering.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2590800" y="1981200"/>
            <a:ext cx="4876800" cy="1981200"/>
            <a:chOff x="2590800" y="1981200"/>
            <a:chExt cx="4876800" cy="1981200"/>
          </a:xfrm>
        </p:grpSpPr>
        <p:cxnSp>
          <p:nvCxnSpPr>
            <p:cNvPr id="8" name="Straight Arrow Connector 7"/>
            <p:cNvCxnSpPr>
              <a:endCxn id="20" idx="0"/>
            </p:cNvCxnSpPr>
            <p:nvPr/>
          </p:nvCxnSpPr>
          <p:spPr>
            <a:xfrm>
              <a:off x="2781300" y="2971800"/>
              <a:ext cx="6858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59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z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638800" y="1981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u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9530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b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40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v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4958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x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7912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w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2390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a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352800" y="37338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y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14" idx="5"/>
              <a:endCxn id="16" idx="1"/>
            </p:cNvCxnSpPr>
            <p:nvPr/>
          </p:nvCxnSpPr>
          <p:spPr>
            <a:xfrm>
              <a:off x="5833922" y="2176322"/>
              <a:ext cx="600356" cy="60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5"/>
              <a:endCxn id="19" idx="1"/>
            </p:cNvCxnSpPr>
            <p:nvPr/>
          </p:nvCxnSpPr>
          <p:spPr>
            <a:xfrm>
              <a:off x="6595922" y="2938322"/>
              <a:ext cx="676556" cy="812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15" idx="5"/>
            </p:cNvCxnSpPr>
            <p:nvPr/>
          </p:nvCxnSpPr>
          <p:spPr>
            <a:xfrm flipH="1" flipV="1">
              <a:off x="5148122" y="2938322"/>
              <a:ext cx="2090878" cy="893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3"/>
              <a:endCxn id="15" idx="0"/>
            </p:cNvCxnSpPr>
            <p:nvPr/>
          </p:nvCxnSpPr>
          <p:spPr>
            <a:xfrm flipH="1">
              <a:off x="5067300" y="2176322"/>
              <a:ext cx="604978" cy="566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5948222" y="2938322"/>
              <a:ext cx="486056" cy="795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5" idx="3"/>
            </p:cNvCxnSpPr>
            <p:nvPr/>
          </p:nvCxnSpPr>
          <p:spPr>
            <a:xfrm flipH="1">
              <a:off x="3505200" y="2938322"/>
              <a:ext cx="1481278" cy="828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4"/>
              <a:endCxn id="17" idx="0"/>
            </p:cNvCxnSpPr>
            <p:nvPr/>
          </p:nvCxnSpPr>
          <p:spPr>
            <a:xfrm flipH="1">
              <a:off x="4610100" y="2971800"/>
              <a:ext cx="457200" cy="745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019800" y="3831771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2"/>
              <a:endCxn id="20" idx="6"/>
            </p:cNvCxnSpPr>
            <p:nvPr/>
          </p:nvCxnSpPr>
          <p:spPr>
            <a:xfrm flipH="1">
              <a:off x="3581400" y="3831771"/>
              <a:ext cx="914400" cy="16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8" idx="2"/>
            </p:cNvCxnSpPr>
            <p:nvPr/>
          </p:nvCxnSpPr>
          <p:spPr>
            <a:xfrm>
              <a:off x="4724400" y="3831771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2"/>
              <a:endCxn id="15" idx="6"/>
            </p:cNvCxnSpPr>
            <p:nvPr/>
          </p:nvCxnSpPr>
          <p:spPr>
            <a:xfrm flipH="1">
              <a:off x="5181600" y="28575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2"/>
              <a:endCxn id="13" idx="6"/>
            </p:cNvCxnSpPr>
            <p:nvPr/>
          </p:nvCxnSpPr>
          <p:spPr>
            <a:xfrm flipH="1">
              <a:off x="2819400" y="2857500"/>
              <a:ext cx="213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295400" y="4572000"/>
            <a:ext cx="6172200" cy="228600"/>
            <a:chOff x="1295400" y="4572000"/>
            <a:chExt cx="6172200" cy="228600"/>
          </a:xfrm>
        </p:grpSpPr>
        <p:sp>
          <p:nvSpPr>
            <p:cNvPr id="58" name="Oval 57"/>
            <p:cNvSpPr/>
            <p:nvPr/>
          </p:nvSpPr>
          <p:spPr>
            <a:xfrm>
              <a:off x="12954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u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1336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v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0480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a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38862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b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4008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w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47244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x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55626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z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72390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y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219200" y="4888468"/>
            <a:ext cx="652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1             2                3              4              5              6              7              8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loud Callout 37"/>
              <p:cNvSpPr/>
              <p:nvPr/>
            </p:nvSpPr>
            <p:spPr>
              <a:xfrm>
                <a:off x="5148122" y="5181600"/>
                <a:ext cx="3614878" cy="11430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sym typeface="Wingdings" pitchFamily="2" charset="2"/>
                  </a:rPr>
                  <a:t>How efficiently can we determine if a given </a:t>
                </a:r>
                <a:r>
                  <a:rPr lang="en-US" sz="1400" dirty="0">
                    <a:solidFill>
                      <a:schemeClr val="tx1"/>
                    </a:solidFill>
                  </a:rPr>
                  <a:t>mapping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sym typeface="Wingdings" pitchFamily="2" charset="2"/>
                  </a:rPr>
                  <a:t> is indeed a topological ordering ?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Cloud Callout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122" y="5181600"/>
                <a:ext cx="3614878" cy="1143000"/>
              </a:xfrm>
              <a:prstGeom prst="cloudCallou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709726" y="6400800"/>
                <a:ext cx="1287147" cy="30777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O</a:t>
                </a:r>
                <a:r>
                  <a:rPr lang="en-US" sz="1400" dirty="0" smtClean="0"/>
                  <a:t>(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1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400" dirty="0" smtClean="0"/>
                  <a:t>) time</a:t>
                </a:r>
                <a:endParaRPr lang="en-US" sz="1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726" y="6400800"/>
                <a:ext cx="1287147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1422" t="-2000" r="-379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037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38" grpId="0" animBg="1"/>
      <p:bldP spid="40" grpId="0" animBg="1"/>
      <p:bldP spid="4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Topological ordering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Example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This is indeed a valid topological ordering.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2590800" y="1981200"/>
            <a:ext cx="4876800" cy="1981200"/>
            <a:chOff x="2590800" y="1981200"/>
            <a:chExt cx="4876800" cy="1981200"/>
          </a:xfrm>
        </p:grpSpPr>
        <p:cxnSp>
          <p:nvCxnSpPr>
            <p:cNvPr id="8" name="Straight Arrow Connector 7"/>
            <p:cNvCxnSpPr>
              <a:endCxn id="20" idx="0"/>
            </p:cNvCxnSpPr>
            <p:nvPr/>
          </p:nvCxnSpPr>
          <p:spPr>
            <a:xfrm>
              <a:off x="2781300" y="2971800"/>
              <a:ext cx="6858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59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z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638800" y="1981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u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9530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b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40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v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4958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x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7912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w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2390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a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352800" y="37338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y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14" idx="5"/>
              <a:endCxn id="16" idx="1"/>
            </p:cNvCxnSpPr>
            <p:nvPr/>
          </p:nvCxnSpPr>
          <p:spPr>
            <a:xfrm>
              <a:off x="5833922" y="2176322"/>
              <a:ext cx="600356" cy="60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5"/>
              <a:endCxn id="19" idx="1"/>
            </p:cNvCxnSpPr>
            <p:nvPr/>
          </p:nvCxnSpPr>
          <p:spPr>
            <a:xfrm>
              <a:off x="6595922" y="2938322"/>
              <a:ext cx="676556" cy="812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15" idx="5"/>
            </p:cNvCxnSpPr>
            <p:nvPr/>
          </p:nvCxnSpPr>
          <p:spPr>
            <a:xfrm flipH="1" flipV="1">
              <a:off x="5148122" y="2938322"/>
              <a:ext cx="2090878" cy="893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3"/>
              <a:endCxn id="15" idx="0"/>
            </p:cNvCxnSpPr>
            <p:nvPr/>
          </p:nvCxnSpPr>
          <p:spPr>
            <a:xfrm flipH="1">
              <a:off x="5067300" y="2176322"/>
              <a:ext cx="604978" cy="566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5948222" y="2938322"/>
              <a:ext cx="486056" cy="795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5" idx="3"/>
            </p:cNvCxnSpPr>
            <p:nvPr/>
          </p:nvCxnSpPr>
          <p:spPr>
            <a:xfrm flipH="1">
              <a:off x="3505200" y="2938322"/>
              <a:ext cx="1481278" cy="828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4"/>
              <a:endCxn id="17" idx="0"/>
            </p:cNvCxnSpPr>
            <p:nvPr/>
          </p:nvCxnSpPr>
          <p:spPr>
            <a:xfrm flipH="1">
              <a:off x="4610100" y="2971800"/>
              <a:ext cx="457200" cy="745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019800" y="3831771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2"/>
              <a:endCxn id="20" idx="6"/>
            </p:cNvCxnSpPr>
            <p:nvPr/>
          </p:nvCxnSpPr>
          <p:spPr>
            <a:xfrm flipH="1">
              <a:off x="3581400" y="3831771"/>
              <a:ext cx="914400" cy="16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8" idx="2"/>
            </p:cNvCxnSpPr>
            <p:nvPr/>
          </p:nvCxnSpPr>
          <p:spPr>
            <a:xfrm>
              <a:off x="4724400" y="3831771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2"/>
              <a:endCxn id="15" idx="6"/>
            </p:cNvCxnSpPr>
            <p:nvPr/>
          </p:nvCxnSpPr>
          <p:spPr>
            <a:xfrm flipH="1">
              <a:off x="5181600" y="28575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2"/>
              <a:endCxn id="13" idx="6"/>
            </p:cNvCxnSpPr>
            <p:nvPr/>
          </p:nvCxnSpPr>
          <p:spPr>
            <a:xfrm flipH="1">
              <a:off x="2819400" y="2857500"/>
              <a:ext cx="213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295400" y="4572000"/>
            <a:ext cx="6172200" cy="228600"/>
            <a:chOff x="1295400" y="4572000"/>
            <a:chExt cx="6172200" cy="228600"/>
          </a:xfrm>
        </p:grpSpPr>
        <p:sp>
          <p:nvSpPr>
            <p:cNvPr id="58" name="Oval 57"/>
            <p:cNvSpPr/>
            <p:nvPr/>
          </p:nvSpPr>
          <p:spPr>
            <a:xfrm>
              <a:off x="12954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u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1336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v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0480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a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38862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b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4008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w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47244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x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55626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z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72390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y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219200" y="4888468"/>
            <a:ext cx="652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1             2                3              4              5              6              7              8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709726" y="6400800"/>
                <a:ext cx="1287147" cy="30777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O</a:t>
                </a:r>
                <a:r>
                  <a:rPr lang="en-US" sz="1400" dirty="0" smtClean="0"/>
                  <a:t>(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1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400" dirty="0" smtClean="0"/>
                  <a:t>) time</a:t>
                </a:r>
                <a:endParaRPr lang="en-US" sz="1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726" y="6400800"/>
                <a:ext cx="1287147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1422" t="-2000" r="-379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26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40" grpId="0" animBg="1"/>
      <p:bldP spid="4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Topological ordering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Three questions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 1</a:t>
            </a:r>
            <a:r>
              <a:rPr lang="en-US" sz="2000" dirty="0" smtClean="0"/>
              <a:t>:  Why does a topological ordering </a:t>
            </a:r>
            <a:r>
              <a:rPr lang="en-US" sz="2000" b="1" u="sng" dirty="0" smtClean="0"/>
              <a:t>exist</a:t>
            </a:r>
            <a:r>
              <a:rPr lang="en-US" sz="2000" dirty="0" smtClean="0"/>
              <a:t> for every DAG 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 </a:t>
            </a:r>
            <a:r>
              <a:rPr lang="en-US" sz="2000" b="1" dirty="0" smtClean="0">
                <a:solidFill>
                  <a:srgbClr val="C00000"/>
                </a:solidFill>
              </a:rPr>
              <a:t>2</a:t>
            </a:r>
            <a:r>
              <a:rPr lang="en-US" sz="2000" dirty="0" smtClean="0"/>
              <a:t>:  How </a:t>
            </a:r>
            <a:r>
              <a:rPr lang="en-US" sz="2000" b="1" u="sng" dirty="0" smtClean="0"/>
              <a:t>efficiently</a:t>
            </a:r>
            <a:r>
              <a:rPr lang="en-US" sz="2000" dirty="0" smtClean="0"/>
              <a:t> can we </a:t>
            </a:r>
            <a:r>
              <a:rPr lang="en-US" sz="2000" b="1" u="sng" dirty="0" smtClean="0"/>
              <a:t>compute</a:t>
            </a:r>
            <a:r>
              <a:rPr lang="en-US" sz="2000" dirty="0" smtClean="0"/>
              <a:t> a topological ordering 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 3</a:t>
            </a:r>
            <a:r>
              <a:rPr lang="en-US" sz="2000" dirty="0" smtClean="0"/>
              <a:t>: What is the </a:t>
            </a:r>
            <a:r>
              <a:rPr lang="en-US" sz="2000" b="1" u="sng" dirty="0" smtClean="0"/>
              <a:t>use</a:t>
            </a:r>
            <a:r>
              <a:rPr lang="en-US" sz="2000" dirty="0" smtClean="0"/>
              <a:t> of topological ordering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2286000"/>
            <a:ext cx="5562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3352800"/>
            <a:ext cx="61722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4419600"/>
            <a:ext cx="61722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3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12789</TotalTime>
  <Words>1859</Words>
  <Application>Microsoft Office PowerPoint</Application>
  <PresentationFormat>On-screen Show (4:3)</PresentationFormat>
  <Paragraphs>613</Paragraphs>
  <Slides>37</Slides>
  <Notes>0</Notes>
  <HiddenSlides>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Design and Analysis of Algorithms (CS345/CS345A)  </vt:lpstr>
      <vt:lpstr>Directed Acyclic Graphs</vt:lpstr>
      <vt:lpstr>Directed Acyclic Graphs</vt:lpstr>
      <vt:lpstr>Directed Acyclic Graphs</vt:lpstr>
      <vt:lpstr>Topological ordering</vt:lpstr>
      <vt:lpstr>Topological ordering</vt:lpstr>
      <vt:lpstr>Topological ordering</vt:lpstr>
      <vt:lpstr>Topological ordering</vt:lpstr>
      <vt:lpstr>Topological ordering</vt:lpstr>
      <vt:lpstr>applications of  Topological ordering</vt:lpstr>
      <vt:lpstr>Applications of Topological ordering</vt:lpstr>
      <vt:lpstr>Applications of Topological ordering</vt:lpstr>
      <vt:lpstr>Why Does  Topological ordering exist for every DAG? </vt:lpstr>
      <vt:lpstr>Why does Topological ordering exist ?  </vt:lpstr>
      <vt:lpstr>Why does Topological ordering exist ?  </vt:lpstr>
      <vt:lpstr>Why does Topological ordering exist ?  </vt:lpstr>
      <vt:lpstr>Why does Topological ordering exist ?  </vt:lpstr>
      <vt:lpstr>Why does Topological ordering exist ?  </vt:lpstr>
      <vt:lpstr>Why does Topological ordering exist ?  </vt:lpstr>
      <vt:lpstr>Why does Topological ordering exist ?  </vt:lpstr>
      <vt:lpstr>Why does Topological ordering exist ?  </vt:lpstr>
      <vt:lpstr>How efficiently can we compute  Topological ordering ? </vt:lpstr>
      <vt:lpstr>Revisiting the example</vt:lpstr>
      <vt:lpstr>Revisiting the example</vt:lpstr>
      <vt:lpstr>Algorithm for Topological ordering ?  </vt:lpstr>
      <vt:lpstr>Algorithm for Topological ordering ?  </vt:lpstr>
      <vt:lpstr>Algorithm for Topological ordering ?  </vt:lpstr>
      <vt:lpstr>Algorithm for Topological ordering ?  </vt:lpstr>
      <vt:lpstr>Applications of  topological ordering ? </vt:lpstr>
      <vt:lpstr>Topological ordering </vt:lpstr>
      <vt:lpstr>Applications of Topological ordering I</vt:lpstr>
      <vt:lpstr>Applications of Topological ordering I</vt:lpstr>
      <vt:lpstr>Applications of Topological ordering II</vt:lpstr>
      <vt:lpstr>Applications of Topological ordering II</vt:lpstr>
      <vt:lpstr>Homework</vt:lpstr>
      <vt:lpstr>Assignment 2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1287</cp:revision>
  <dcterms:created xsi:type="dcterms:W3CDTF">2011-12-03T04:13:03Z</dcterms:created>
  <dcterms:modified xsi:type="dcterms:W3CDTF">2017-08-23T03:16:27Z</dcterms:modified>
</cp:coreProperties>
</file>