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380" r:id="rId2"/>
    <p:sldId id="424" r:id="rId3"/>
    <p:sldId id="409" r:id="rId4"/>
    <p:sldId id="385" r:id="rId5"/>
    <p:sldId id="412" r:id="rId6"/>
    <p:sldId id="358" r:id="rId7"/>
    <p:sldId id="426" r:id="rId8"/>
    <p:sldId id="484" r:id="rId9"/>
    <p:sldId id="490" r:id="rId10"/>
    <p:sldId id="483" r:id="rId11"/>
    <p:sldId id="485" r:id="rId12"/>
    <p:sldId id="487" r:id="rId13"/>
    <p:sldId id="432" r:id="rId14"/>
    <p:sldId id="427" r:id="rId15"/>
    <p:sldId id="450" r:id="rId16"/>
    <p:sldId id="453" r:id="rId17"/>
    <p:sldId id="459" r:id="rId18"/>
    <p:sldId id="461" r:id="rId19"/>
    <p:sldId id="462" r:id="rId20"/>
    <p:sldId id="463" r:id="rId21"/>
    <p:sldId id="464" r:id="rId22"/>
    <p:sldId id="465" r:id="rId23"/>
    <p:sldId id="438" r:id="rId24"/>
    <p:sldId id="455" r:id="rId25"/>
    <p:sldId id="492" r:id="rId26"/>
    <p:sldId id="468" r:id="rId27"/>
    <p:sldId id="469" r:id="rId28"/>
    <p:sldId id="472" r:id="rId29"/>
    <p:sldId id="4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76" autoAdjust="0"/>
  </p:normalViewPr>
  <p:slideViewPr>
    <p:cSldViewPr>
      <p:cViewPr>
        <p:scale>
          <a:sx n="100" d="100"/>
          <a:sy n="100" d="100"/>
        </p:scale>
        <p:origin x="-2076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1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41.png"/><Relationship Id="rId7" Type="http://schemas.openxmlformats.org/officeDocument/2006/relationships/image" Target="../media/image1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24.png"/><Relationship Id="rId17" Type="http://schemas.openxmlformats.org/officeDocument/2006/relationships/image" Target="../media/image90.png"/><Relationship Id="rId2" Type="http://schemas.openxmlformats.org/officeDocument/2006/relationships/image" Target="../media/image22.png"/><Relationship Id="rId16" Type="http://schemas.openxmlformats.org/officeDocument/2006/relationships/image" Target="../media/image8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Relationship Id="rId2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0.png"/><Relationship Id="rId12" Type="http://schemas.openxmlformats.org/officeDocument/2006/relationships/image" Target="../media/image410.png"/><Relationship Id="rId17" Type="http://schemas.openxmlformats.org/officeDocument/2006/relationships/image" Target="../media/image90.png"/><Relationship Id="rId7" Type="http://schemas.openxmlformats.org/officeDocument/2006/relationships/image" Target="../media/image35.png"/><Relationship Id="rId2" Type="http://schemas.openxmlformats.org/officeDocument/2006/relationships/image" Target="../media/image510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0.png"/><Relationship Id="rId9" Type="http://schemas.openxmlformats.org/officeDocument/2006/relationships/image" Target="../media/image37.png"/><Relationship Id="rId14" Type="http://schemas.openxmlformats.org/officeDocument/2006/relationships/image" Target="../media/image65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6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45.png"/><Relationship Id="rId5" Type="http://schemas.openxmlformats.org/officeDocument/2006/relationships/image" Target="../media/image47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13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Depth First Search in Directed Graph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 smtClean="0"/>
                  <a:t> edge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Curved Connector 19"/>
          <p:cNvCxnSpPr>
            <a:stCxn id="23" idx="1"/>
          </p:cNvCxnSpPr>
          <p:nvPr/>
        </p:nvCxnSpPr>
        <p:spPr>
          <a:xfrm rot="10800000" flipV="1">
            <a:off x="3512637" y="2121931"/>
            <a:ext cx="836341" cy="225528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Till now, we considered the situations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 or vice versa.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3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it possible to have a DFS traversal where no such relationship exists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between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 smtClean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203389" y="4484132"/>
            <a:ext cx="2940611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Think over it before moving to the next slide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87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b="1" dirty="0"/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514600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6786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33644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42026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05094" y="2221468"/>
            <a:ext cx="1209906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15000" y="1981200"/>
            <a:ext cx="457200" cy="369332"/>
            <a:chOff x="5715000" y="1981200"/>
            <a:chExt cx="457200" cy="369332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219575" y="1457325"/>
            <a:ext cx="257175" cy="1066800"/>
            <a:chOff x="4219575" y="1457325"/>
            <a:chExt cx="257175" cy="1066800"/>
          </a:xfrm>
        </p:grpSpPr>
        <p:sp>
          <p:nvSpPr>
            <p:cNvPr id="6" name="Freeform 5"/>
            <p:cNvSpPr/>
            <p:nvPr/>
          </p:nvSpPr>
          <p:spPr>
            <a:xfrm>
              <a:off x="4219575" y="1457325"/>
              <a:ext cx="257175" cy="1066800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1"/>
              <a:endCxn id="6" idx="25"/>
            </p:cNvCxnSpPr>
            <p:nvPr/>
          </p:nvCxnSpPr>
          <p:spPr>
            <a:xfrm flipH="1">
              <a:off x="4410075" y="2371725"/>
              <a:ext cx="381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752600" y="5541639"/>
            <a:ext cx="2175128" cy="478161"/>
            <a:chOff x="3850213" y="1905000"/>
            <a:chExt cx="2175128" cy="47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114800" y="1230868"/>
            <a:ext cx="445980" cy="369332"/>
            <a:chOff x="5715000" y="1981200"/>
            <a:chExt cx="445980" cy="36933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Cloud Callout 53"/>
          <p:cNvSpPr/>
          <p:nvPr/>
        </p:nvSpPr>
        <p:spPr>
          <a:xfrm>
            <a:off x="5091810" y="2667000"/>
            <a:ext cx="4052190" cy="16002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 other type of non-tree edge 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Think over it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Down Ribbon 54"/>
          <p:cNvSpPr/>
          <p:nvPr/>
        </p:nvSpPr>
        <p:spPr>
          <a:xfrm>
            <a:off x="5091811" y="4484132"/>
            <a:ext cx="4052190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the following slide, we shall show that these are </a:t>
            </a:r>
            <a:r>
              <a:rPr lang="en-US" sz="1600" u="sng" dirty="0">
                <a:solidFill>
                  <a:schemeClr val="tx1"/>
                </a:solidFill>
              </a:rPr>
              <a:t>the only possibilities</a:t>
            </a:r>
            <a:r>
              <a:rPr lang="en-US" sz="1600" dirty="0">
                <a:solidFill>
                  <a:schemeClr val="tx1"/>
                </a:solidFill>
              </a:rPr>
              <a:t> of a non-tree edge.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906" y="5552790"/>
            <a:ext cx="2096431" cy="467010"/>
            <a:chOff x="4572906" y="5552790"/>
            <a:chExt cx="2096431" cy="4670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814958" y="555279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334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Consider an  edge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ancestor  to descendant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 smtClean="0"/>
                  <a:t>: descendant to ancestor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 smtClean="0"/>
                  <a:t>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7796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846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486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Tree</a:t>
            </a:r>
            <a:r>
              <a:rPr lang="en-US" dirty="0" smtClean="0"/>
              <a:t> </a:t>
            </a:r>
            <a:r>
              <a:rPr lang="en-US" dirty="0"/>
              <a:t>edge 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 smtClean="0"/>
              <a:t> </a:t>
            </a:r>
            <a:r>
              <a:rPr lang="en-US" dirty="0"/>
              <a:t>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324049" y="1454006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95400" y="18412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95400" y="29080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47800" y="3200400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47800" y="47368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urved Connector 78"/>
          <p:cNvCxnSpPr/>
          <p:nvPr/>
        </p:nvCxnSpPr>
        <p:spPr>
          <a:xfrm rot="10800000" flipH="1">
            <a:off x="5945459" y="1828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V="1">
            <a:off x="6250940" y="2512061"/>
            <a:ext cx="1359932" cy="14581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43800" y="2514600"/>
            <a:ext cx="136518" cy="7489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6858000" y="4876800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 smtClean="0"/>
              <a:t>  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u,w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 smtClean="0"/>
              <a:t>b,c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Backward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 smtClean="0"/>
              <a:t>                  (</a:t>
            </a:r>
            <a:r>
              <a:rPr lang="en-US" sz="2000" dirty="0" err="1"/>
              <a:t>t</a:t>
            </a:r>
            <a:r>
              <a:rPr lang="en-US" sz="2000" dirty="0" err="1" smtClean="0"/>
              <a:t>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j,u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r,q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c,b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Cross</a:t>
            </a:r>
            <a:r>
              <a:rPr lang="en-US" sz="2000" dirty="0" smtClean="0"/>
              <a:t> edges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x,u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j,t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y,u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(</a:t>
            </a:r>
            <a:r>
              <a:rPr lang="en-US" sz="2000" dirty="0" err="1" smtClean="0"/>
              <a:t>y,q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- 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Checking if a directed graph is a </a:t>
            </a:r>
            <a:r>
              <a:rPr lang="en-US" sz="2400" b="1" dirty="0" smtClean="0">
                <a:solidFill>
                  <a:srgbClr val="7030A0"/>
                </a:solidFill>
              </a:rPr>
              <a:t>unique-path </a:t>
            </a:r>
            <a:r>
              <a:rPr lang="en-US" sz="2400" b="1" dirty="0" smtClean="0">
                <a:solidFill>
                  <a:schemeClr val="tx1"/>
                </a:solidFill>
              </a:rPr>
              <a:t>graph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0"/>
          </p:cNvCxnSpPr>
          <p:nvPr/>
        </p:nvCxnSpPr>
        <p:spPr>
          <a:xfrm>
            <a:off x="7689615" y="4267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65436" y="3288268"/>
            <a:ext cx="1137258" cy="1055132"/>
            <a:chOff x="4427036" y="2133600"/>
            <a:chExt cx="1137258" cy="1055132"/>
          </a:xfrm>
        </p:grpSpPr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4427036" y="23622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9" name="Straight Arrow Connector 28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4" idx="3"/>
            </p:cNvCxnSpPr>
            <p:nvPr/>
          </p:nvCxnSpPr>
          <p:spPr>
            <a:xfrm flipH="1" flipV="1">
              <a:off x="4505094" y="29718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21348" y="21336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57800" y="2819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57400" y="1981200"/>
            <a:ext cx="25908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8199" y="1981200"/>
            <a:ext cx="3351953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7" grpId="0" animBg="1"/>
      <p:bldP spid="60" grpId="0" animBg="1"/>
      <p:bldP spid="61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096000" y="5650468"/>
            <a:ext cx="843269" cy="762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Recapitulation</a:t>
            </a:r>
            <a:r>
              <a:rPr lang="en-US" sz="3200" b="1" dirty="0" smtClean="0">
                <a:solidFill>
                  <a:srgbClr val="002060"/>
                </a:solidFill>
              </a:rPr>
              <a:t> of the last lecture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}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is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: If no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Forward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/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Cross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edge exist,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can a back edge appear in any </a:t>
                </a:r>
                <a:r>
                  <a:rPr lang="en-US" sz="2000" u="sng" dirty="0" smtClean="0">
                    <a:sym typeface="Wingdings" panose="05000000000000000000" pitchFamily="2" charset="2"/>
                  </a:rPr>
                  <a:t>path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Never.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An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has at most one path to each </a:t>
                </a:r>
                <a:r>
                  <a:rPr lang="en-US" sz="2000" dirty="0" smtClean="0"/>
                  <a:t>vertex </a:t>
                </a:r>
                <a:r>
                  <a:rPr lang="en-US" sz="2000" dirty="0"/>
                  <a:t>reachable from it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smtClean="0"/>
                  <a:t>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multiple paths to some vertex.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No problem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733800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4508212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5194012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to achieve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</a:t>
                </a:r>
                <a:r>
                  <a:rPr lang="en-US" sz="3200" b="1" dirty="0" smtClean="0"/>
                  <a:t>algorithm 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Can we do just a single </a:t>
            </a:r>
            <a:r>
              <a:rPr lang="en-US" sz="2000" b="1" dirty="0" smtClean="0"/>
              <a:t>DFS</a:t>
            </a:r>
            <a:r>
              <a:rPr lang="en-US" sz="2000" dirty="0" smtClean="0"/>
              <a:t> of the graph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Any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/>
              <a:t>edge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Any </a:t>
            </a:r>
            <a:r>
              <a:rPr lang="en-US" sz="2000" b="1" dirty="0">
                <a:solidFill>
                  <a:srgbClr val="7030A0"/>
                </a:solidFill>
              </a:rPr>
              <a:t>Cross</a:t>
            </a:r>
            <a:r>
              <a:rPr lang="en-US" sz="2000" dirty="0"/>
              <a:t> edge 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4610" y="3733800"/>
            <a:ext cx="6470914" cy="2438400"/>
            <a:chOff x="1404610" y="3200400"/>
            <a:chExt cx="6470914" cy="2438400"/>
          </a:xfrm>
        </p:grpSpPr>
        <p:grpSp>
          <p:nvGrpSpPr>
            <p:cNvPr id="70" name="Group 69"/>
            <p:cNvGrpSpPr/>
            <p:nvPr/>
          </p:nvGrpSpPr>
          <p:grpSpPr>
            <a:xfrm>
              <a:off x="1404610" y="3200400"/>
              <a:ext cx="2278564" cy="2438400"/>
              <a:chOff x="1143000" y="4191000"/>
              <a:chExt cx="2278564" cy="2438400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341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0819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38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5447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24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9" name="Straight Arrow Connector 78"/>
              <p:cNvCxnSpPr>
                <a:stCxn id="71" idx="2"/>
                <a:endCxn id="72" idx="0"/>
              </p:cNvCxnSpPr>
              <p:nvPr/>
            </p:nvCxnSpPr>
            <p:spPr>
              <a:xfrm flipH="1">
                <a:off x="1754459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2" idx="2"/>
                <a:endCxn id="74" idx="0"/>
              </p:cNvCxnSpPr>
              <p:nvPr/>
            </p:nvCxnSpPr>
            <p:spPr>
              <a:xfrm flipH="1">
                <a:off x="1449659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2" idx="2"/>
                <a:endCxn id="75" idx="0"/>
              </p:cNvCxnSpPr>
              <p:nvPr/>
            </p:nvCxnSpPr>
            <p:spPr>
              <a:xfrm>
                <a:off x="1754459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3" idx="2"/>
                <a:endCxn id="76" idx="0"/>
              </p:cNvCxnSpPr>
              <p:nvPr/>
            </p:nvCxnSpPr>
            <p:spPr>
              <a:xfrm>
                <a:off x="2958878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1" idx="2"/>
                <a:endCxn id="73" idx="1"/>
              </p:cNvCxnSpPr>
              <p:nvPr/>
            </p:nvCxnSpPr>
            <p:spPr>
              <a:xfrm>
                <a:off x="2057400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2"/>
                <a:endCxn id="77" idx="0"/>
              </p:cNvCxnSpPr>
              <p:nvPr/>
            </p:nvCxnSpPr>
            <p:spPr>
              <a:xfrm flipH="1">
                <a:off x="1221059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5" idx="2"/>
                <a:endCxn id="86" idx="0"/>
              </p:cNvCxnSpPr>
              <p:nvPr/>
            </p:nvCxnSpPr>
            <p:spPr>
              <a:xfrm>
                <a:off x="2220445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6083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87" name="Straight Arrow Connector 86"/>
              <p:cNvCxnSpPr>
                <a:stCxn id="76" idx="1"/>
                <a:endCxn id="78" idx="3"/>
              </p:cNvCxnSpPr>
              <p:nvPr/>
            </p:nvCxnSpPr>
            <p:spPr>
              <a:xfrm flipH="1">
                <a:off x="2822359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587938" y="3723320"/>
              <a:ext cx="620586" cy="1534480"/>
              <a:chOff x="4359338" y="3951920"/>
              <a:chExt cx="620586" cy="153448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359338" y="3951920"/>
                <a:ext cx="620586" cy="849351"/>
                <a:chOff x="4800600" y="4713249"/>
                <a:chExt cx="620586" cy="849351"/>
              </a:xfrm>
            </p:grpSpPr>
            <p:pic>
              <p:nvPicPr>
                <p:cNvPr id="9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5069" y="5410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4889305" y="4827549"/>
                  <a:ext cx="430674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600" y="4713249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9" name="Straight Arrow Connector 108"/>
              <p:cNvCxnSpPr>
                <a:stCxn id="96" idx="2"/>
                <a:endCxn id="108" idx="3"/>
              </p:cNvCxnSpPr>
              <p:nvPr/>
            </p:nvCxnSpPr>
            <p:spPr>
              <a:xfrm flipH="1">
                <a:off x="4575717" y="4801271"/>
                <a:ext cx="326149" cy="6089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6854283" y="3723320"/>
              <a:ext cx="1021241" cy="924880"/>
              <a:chOff x="3958683" y="3951920"/>
              <a:chExt cx="1021241" cy="92488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359338" y="3951920"/>
                <a:ext cx="620586" cy="849351"/>
                <a:chOff x="4800600" y="4713249"/>
                <a:chExt cx="620586" cy="849351"/>
              </a:xfrm>
            </p:grpSpPr>
            <p:pic>
              <p:nvPicPr>
                <p:cNvPr id="11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5069" y="5410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4889305" y="4827549"/>
                  <a:ext cx="430674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600" y="4713249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8683" y="4724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6" name="Straight Arrow Connector 115"/>
              <p:cNvCxnSpPr/>
              <p:nvPr/>
            </p:nvCxnSpPr>
            <p:spPr>
              <a:xfrm flipH="1">
                <a:off x="4093451" y="4115471"/>
                <a:ext cx="326149" cy="6089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3" name="Straight Arrow Connector 122"/>
          <p:cNvCxnSpPr>
            <a:stCxn id="98" idx="1"/>
            <a:endCxn id="73" idx="3"/>
          </p:cNvCxnSpPr>
          <p:nvPr/>
        </p:nvCxnSpPr>
        <p:spPr>
          <a:xfrm flipH="1">
            <a:off x="3298546" y="4332920"/>
            <a:ext cx="1289392" cy="17589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1"/>
            <a:endCxn id="74" idx="3"/>
          </p:cNvCxnSpPr>
          <p:nvPr/>
        </p:nvCxnSpPr>
        <p:spPr>
          <a:xfrm flipH="1" flipV="1">
            <a:off x="1789327" y="5334000"/>
            <a:ext cx="2858873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8" idx="2"/>
            <a:endCxn id="76" idx="0"/>
          </p:cNvCxnSpPr>
          <p:nvPr/>
        </p:nvCxnSpPr>
        <p:spPr>
          <a:xfrm flipH="1">
            <a:off x="3605116" y="4409120"/>
            <a:ext cx="1060881" cy="84868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292042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2253734"/>
            <a:ext cx="317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Multiple paths from the root</a:t>
            </a:r>
            <a:endParaRPr lang="en-US" sz="2000" dirty="0"/>
          </a:p>
        </p:txBody>
      </p:sp>
      <p:cxnSp>
        <p:nvCxnSpPr>
          <p:cNvPr id="43" name="Curved Connector 42"/>
          <p:cNvCxnSpPr>
            <a:stCxn id="72" idx="1"/>
          </p:cNvCxnSpPr>
          <p:nvPr/>
        </p:nvCxnSpPr>
        <p:spPr>
          <a:xfrm rot="10800000" flipV="1">
            <a:off x="1371600" y="4495800"/>
            <a:ext cx="566410" cy="1600200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Ribbon 43"/>
          <p:cNvSpPr/>
          <p:nvPr/>
        </p:nvSpPr>
        <p:spPr>
          <a:xfrm>
            <a:off x="6172200" y="1905000"/>
            <a:ext cx="2971800" cy="1981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explains, at least intuitively, why it is not easy to pursue a single DFS of the graph to solve this problem.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9" grpId="0"/>
      <p:bldP spid="5" grpId="0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Let us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revisit</a:t>
                </a:r>
                <a:r>
                  <a:rPr lang="en-US" sz="3200" b="1" dirty="0" smtClean="0"/>
                  <a:t> the O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 smtClean="0"/>
                  <a:t>)</a:t>
                </a:r>
                <a:r>
                  <a:rPr lang="en-US" sz="3200" b="1" dirty="0" smtClean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Perform </a:t>
                </a:r>
                <a:r>
                  <a:rPr lang="en-US" sz="2000" b="1" dirty="0" smtClean="0"/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smtClean="0"/>
                  <a:t>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multiple paths to some vertex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</a:t>
                </a:r>
                <a:r>
                  <a:rPr lang="en-US" sz="2000" dirty="0" smtClean="0"/>
                  <a:t>vertex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 smtClean="0"/>
                  <a:t> edge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No </a:t>
                </a:r>
                <a:r>
                  <a:rPr lang="en-US" sz="2000" dirty="0" smtClean="0"/>
                  <a:t>multiple </a:t>
                </a:r>
                <a:r>
                  <a:rPr lang="en-US" sz="2000" dirty="0"/>
                  <a:t>paths to </a:t>
                </a:r>
                <a:r>
                  <a:rPr lang="en-US" sz="2000" dirty="0" smtClean="0"/>
                  <a:t>any vertex </a:t>
                </a:r>
                <a:r>
                  <a:rPr lang="en-US" sz="2000" u="sng" dirty="0" smtClean="0"/>
                  <a:t>from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18288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3810000" y="3657600"/>
                <a:ext cx="4724400" cy="1752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make inference for other vertices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based </a:t>
                </a:r>
                <a:r>
                  <a:rPr lang="en-US" dirty="0">
                    <a:solidFill>
                      <a:schemeClr val="tx1"/>
                    </a:solidFill>
                  </a:rPr>
                  <a:t>on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edges encountered  during </a:t>
                </a:r>
                <a:r>
                  <a:rPr lang="en-US" b="1" dirty="0">
                    <a:solidFill>
                      <a:schemeClr val="tx1"/>
                    </a:solidFill>
                  </a:rPr>
                  <a:t>DFS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?</a:t>
                </a:r>
                <a:endParaRPr lang="en-US" dirty="0"/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57600"/>
                <a:ext cx="4724400" cy="17526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14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0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Towards an </a:t>
                </a:r>
                <a:r>
                  <a:rPr lang="en-US" sz="3200" b="1" dirty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 </a:t>
                </a:r>
                <a:r>
                  <a:rPr lang="en-US" sz="3200" b="1" dirty="0" smtClean="0"/>
                  <a:t>…</a:t>
                </a:r>
                <a:br>
                  <a:rPr lang="en-US" sz="3200" b="1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many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edges can emerge from a single vertex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if graph is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unique-path</a:t>
                </a:r>
                <a:r>
                  <a:rPr lang="en-US" sz="2000" dirty="0" smtClean="0"/>
                  <a:t> graph?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 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3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2395210" y="2362200"/>
            <a:ext cx="2481590" cy="3810000"/>
            <a:chOff x="2395210" y="2362200"/>
            <a:chExt cx="2481590" cy="3810000"/>
          </a:xfrm>
        </p:grpSpPr>
        <p:grpSp>
          <p:nvGrpSpPr>
            <p:cNvPr id="44" name="Group 43"/>
            <p:cNvGrpSpPr/>
            <p:nvPr/>
          </p:nvGrpSpPr>
          <p:grpSpPr>
            <a:xfrm>
              <a:off x="2395210" y="2362200"/>
              <a:ext cx="2481590" cy="3810000"/>
              <a:chOff x="1861810" y="2362200"/>
              <a:chExt cx="2481590" cy="38100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61810" y="2362200"/>
                <a:ext cx="2481590" cy="3810000"/>
                <a:chOff x="1404610" y="1828800"/>
                <a:chExt cx="2481590" cy="381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04610" y="3200400"/>
                  <a:ext cx="2278564" cy="2438400"/>
                  <a:chOff x="1143000" y="4191000"/>
                  <a:chExt cx="2278564" cy="2438400"/>
                </a:xfrm>
              </p:grpSpPr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79341" y="4191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76400" y="4876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80819" y="488981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71600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2386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65447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43000" y="6477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2673" y="62484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28" name="Straight Arrow Connector 27"/>
                  <p:cNvCxnSpPr>
                    <a:stCxn id="20" idx="2"/>
                    <a:endCxn id="21" idx="0"/>
                  </p:cNvCxnSpPr>
                  <p:nvPr/>
                </p:nvCxnSpPr>
                <p:spPr>
                  <a:xfrm flipH="1">
                    <a:off x="1754459" y="4343400"/>
                    <a:ext cx="302941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>
                    <a:stCxn id="21" idx="2"/>
                    <a:endCxn id="23" idx="0"/>
                  </p:cNvCxnSpPr>
                  <p:nvPr/>
                </p:nvCxnSpPr>
                <p:spPr>
                  <a:xfrm flipH="1">
                    <a:off x="1449659" y="5029200"/>
                    <a:ext cx="304800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>
                    <a:stCxn id="21" idx="2"/>
                    <a:endCxn id="24" idx="0"/>
                  </p:cNvCxnSpPr>
                  <p:nvPr/>
                </p:nvCxnSpPr>
                <p:spPr>
                  <a:xfrm>
                    <a:off x="1754459" y="5029200"/>
                    <a:ext cx="465986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22" idx="2"/>
                    <a:endCxn id="25" idx="0"/>
                  </p:cNvCxnSpPr>
                  <p:nvPr/>
                </p:nvCxnSpPr>
                <p:spPr>
                  <a:xfrm>
                    <a:off x="2958878" y="5042210"/>
                    <a:ext cx="384628" cy="67279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>
                    <a:stCxn id="20" idx="2"/>
                    <a:endCxn id="22" idx="1"/>
                  </p:cNvCxnSpPr>
                  <p:nvPr/>
                </p:nvCxnSpPr>
                <p:spPr>
                  <a:xfrm>
                    <a:off x="2057400" y="4343400"/>
                    <a:ext cx="823419" cy="62261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>
                    <a:stCxn id="23" idx="2"/>
                    <a:endCxn id="26" idx="0"/>
                  </p:cNvCxnSpPr>
                  <p:nvPr/>
                </p:nvCxnSpPr>
                <p:spPr>
                  <a:xfrm flipH="1">
                    <a:off x="1221059" y="5867400"/>
                    <a:ext cx="228600" cy="6096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24" idx="2"/>
                    <a:endCxn id="35" idx="0"/>
                  </p:cNvCxnSpPr>
                  <p:nvPr/>
                </p:nvCxnSpPr>
                <p:spPr>
                  <a:xfrm>
                    <a:off x="2220445" y="5867400"/>
                    <a:ext cx="6369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06083" y="6400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36" name="Straight Arrow Connector 35"/>
                  <p:cNvCxnSpPr>
                    <a:stCxn id="25" idx="1"/>
                    <a:endCxn id="27" idx="3"/>
                  </p:cNvCxnSpPr>
                  <p:nvPr/>
                </p:nvCxnSpPr>
                <p:spPr>
                  <a:xfrm flipH="1">
                    <a:off x="2938790" y="5791200"/>
                    <a:ext cx="32665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2883" y="24384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7" name="Group 6"/>
                <p:cNvGrpSpPr/>
                <p:nvPr/>
              </p:nvGrpSpPr>
              <p:grpSpPr>
                <a:xfrm>
                  <a:off x="2514600" y="1828800"/>
                  <a:ext cx="1371600" cy="1524000"/>
                  <a:chOff x="-381000" y="2057400"/>
                  <a:chExt cx="1371600" cy="152400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-381000" y="2057400"/>
                    <a:ext cx="373731" cy="762000"/>
                    <a:chOff x="60262" y="2818729"/>
                    <a:chExt cx="373731" cy="762000"/>
                  </a:xfrm>
                </p:grpSpPr>
                <p:pic>
                  <p:nvPicPr>
                    <p:cNvPr id="1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262" y="34283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cxnSp>
                  <p:nvCxnSpPr>
                    <p:cNvPr id="12" name="Straight Arrow Connector 11"/>
                    <p:cNvCxnSpPr>
                      <a:endCxn id="11" idx="0"/>
                    </p:cNvCxnSpPr>
                    <p:nvPr/>
                  </p:nvCxnSpPr>
                  <p:spPr>
                    <a:xfrm flipH="1">
                      <a:off x="138321" y="2933029"/>
                      <a:ext cx="228260" cy="495300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7876" y="28187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pic>
                <p:nvPicPr>
                  <p:cNvPr id="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4483" y="3429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819740" y="3124200"/>
                <a:ext cx="197573" cy="6477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>
              <a:endCxn id="15" idx="1"/>
            </p:cNvCxnSpPr>
            <p:nvPr/>
          </p:nvCxnSpPr>
          <p:spPr>
            <a:xfrm>
              <a:off x="3882572" y="2438400"/>
              <a:ext cx="380911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5" idx="2"/>
              <a:endCxn id="9" idx="1"/>
            </p:cNvCxnSpPr>
            <p:nvPr/>
          </p:nvCxnSpPr>
          <p:spPr>
            <a:xfrm>
              <a:off x="4341542" y="3124200"/>
              <a:ext cx="379141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urved Connector 44"/>
          <p:cNvCxnSpPr/>
          <p:nvPr/>
        </p:nvCxnSpPr>
        <p:spPr>
          <a:xfrm rot="10800000" flipH="1">
            <a:off x="2668859" y="3048000"/>
            <a:ext cx="836341" cy="2286000"/>
          </a:xfrm>
          <a:prstGeom prst="curvedConnector3">
            <a:avLst>
              <a:gd name="adj1" fmla="val -27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5400000" flipH="1" flipV="1">
            <a:off x="1748037" y="3281164"/>
            <a:ext cx="2971801" cy="1133874"/>
          </a:xfrm>
          <a:prstGeom prst="curvedConnector3">
            <a:avLst>
              <a:gd name="adj1" fmla="val 123171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652807" y="926812"/>
            <a:ext cx="286384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95800" y="990600"/>
            <a:ext cx="34290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loud Callout 42"/>
              <p:cNvSpPr/>
              <p:nvPr/>
            </p:nvSpPr>
            <p:spPr>
              <a:xfrm>
                <a:off x="4034883" y="1600200"/>
                <a:ext cx="53340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Based on this observation, we can speed up the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algorithm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time algorithm. It is given on the following slide.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83" y="1600200"/>
                <a:ext cx="5334000" cy="13716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0" grpId="0" animBg="1"/>
      <p:bldP spid="42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Suitably augmenting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DFS(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) 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</a:t>
                </a:r>
                <a:r>
                  <a:rPr lang="en-US" sz="1800" b="1" dirty="0" smtClean="0"/>
                  <a:t>Visited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true;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1800" dirty="0">
                    <a:sym typeface="Wingdings" pitchFamily="2" charset="2"/>
                  </a:rPr>
                  <a:t>++ 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ym typeface="Wingdings" pitchFamily="2" charset="2"/>
                  </a:rPr>
                  <a:t>…;  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    </a:t>
                </a:r>
                <a:r>
                  <a:rPr lang="en-US" sz="1800" b="1" dirty="0">
                    <a:sym typeface="Wingdings" pitchFamily="2" charset="2"/>
                  </a:rPr>
                  <a:t>For</a:t>
                </a:r>
                <a:r>
                  <a:rPr lang="en-US" sz="18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err="1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ym typeface="Wingdings" pitchFamily="2" charset="2"/>
                  </a:rPr>
                  <a:t>{    If (</a:t>
                </a:r>
                <a:r>
                  <a:rPr lang="en-US" sz="1800" b="1" dirty="0"/>
                  <a:t>Visited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 smtClean="0"/>
                  <a:t>= false</a:t>
                </a:r>
                <a:r>
                  <a:rPr lang="en-US" sz="1800" dirty="0" smtClean="0">
                    <a:sym typeface="Wingdings" pitchFamily="2" charset="2"/>
                  </a:rPr>
                  <a:t>)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           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DFS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ym typeface="Wingdings" pitchFamily="2" charset="2"/>
                  </a:rPr>
                  <a:t>      else {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           If(                        )   …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	          else     …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    }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}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</a:t>
                </a:r>
                <a:r>
                  <a:rPr lang="en-US" sz="1800" dirty="0">
                    <a:sym typeface="Wingdings" pitchFamily="2" charset="2"/>
                  </a:rPr>
                  <a:t>…;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</a:t>
                </a:r>
                <a:endParaRPr lang="en-US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4"/>
                <a:stretch>
                  <a:fillRect l="-593" t="-541" b="-1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5800" y="59244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9244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5800" y="5555158"/>
                <a:ext cx="20473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Finished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55158"/>
                <a:ext cx="20473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9836" r="-44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33600" y="3600450"/>
                <a:ext cx="130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Finished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00450"/>
                <a:ext cx="130195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738" t="-8333" r="-70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48200" y="4267200"/>
            <a:ext cx="37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UniquePathGraph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false;  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break</a:t>
            </a:r>
            <a:r>
              <a:rPr lang="en-US" dirty="0" smtClean="0">
                <a:sym typeface="Wingdings" pitchFamily="2" charset="2"/>
              </a:rPr>
              <a:t>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5800" y="1948934"/>
                <a:ext cx="20534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Back-edges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 </a:t>
                </a:r>
                <a:r>
                  <a:rPr lang="en-US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48934"/>
                <a:ext cx="205344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679" t="-1000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62200" y="3962400"/>
                <a:ext cx="20625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:r>
                  <a:rPr lang="en-US" b="1" dirty="0" smtClean="0"/>
                  <a:t> Back-edges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 ++</a:t>
                </a:r>
                <a:r>
                  <a:rPr lang="en-US" dirty="0" smtClean="0">
                    <a:sym typeface="Wingdings" pitchFamily="2" charset="2"/>
                  </a:rPr>
                  <a:t>;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962400"/>
                <a:ext cx="206255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63" t="-8197" r="-41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06421" y="4267200"/>
                <a:ext cx="221797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(</a:t>
                </a:r>
                <a:r>
                  <a:rPr lang="en-US" b="1" dirty="0" smtClean="0"/>
                  <a:t>Back-edges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 </a:t>
                </a:r>
                <a:r>
                  <a:rPr lang="en-US" dirty="0" smtClean="0">
                    <a:sym typeface="Wingdings" pitchFamily="2" charset="2"/>
                  </a:rPr>
                  <a:t>&gt;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21" y="4267200"/>
                <a:ext cx="221797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198" t="-8197" r="-38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600166" y="3593068"/>
            <a:ext cx="374865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UniquePathGraph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false;  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break</a:t>
            </a:r>
            <a:r>
              <a:rPr lang="en-US" dirty="0" smtClean="0">
                <a:sym typeface="Wingdings" pitchFamily="2" charset="2"/>
              </a:rPr>
              <a:t>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5720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562600" y="1828800"/>
                <a:ext cx="2602707" cy="79731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time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per fresh DFS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828800"/>
                <a:ext cx="2602707" cy="79731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3733799" y="5105400"/>
            <a:ext cx="4663055" cy="1524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Homework: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Think of the </a:t>
            </a:r>
            <a:r>
              <a:rPr lang="en-US" i="1" dirty="0" smtClean="0">
                <a:solidFill>
                  <a:schemeClr val="tx1"/>
                </a:solidFill>
              </a:rPr>
              <a:t>shortest possible proof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the algorithm.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</a:t>
            </a:r>
            <a:r>
              <a:rPr lang="en-US" dirty="0" smtClean="0">
                <a:solidFill>
                  <a:schemeClr val="tx1"/>
                </a:solidFill>
              </a:rPr>
              <a:t>discuss </a:t>
            </a:r>
            <a:r>
              <a:rPr lang="en-US" dirty="0" smtClean="0">
                <a:solidFill>
                  <a:schemeClr val="tx1"/>
                </a:solidFill>
              </a:rPr>
              <a:t>it during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doubt clearing </a:t>
            </a:r>
            <a:r>
              <a:rPr lang="en-US" dirty="0" smtClean="0">
                <a:solidFill>
                  <a:schemeClr val="tx1"/>
                </a:solidFill>
              </a:rPr>
              <a:t>session on 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September.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6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2" grpId="0" animBg="1"/>
      <p:bldP spid="14" grpId="0" animBg="1"/>
      <p:bldP spid="2" grpId="0"/>
      <p:bldP spid="6" grpId="0"/>
      <p:bldP spid="8" grpId="0" animBg="1"/>
      <p:bldP spid="15" grpId="0" animBg="1"/>
      <p:bldP spid="17" grpId="0" animBg="1"/>
      <p:bldP spid="18" grpId="0" animBg="1"/>
      <p:bldP spid="9" grpId="0"/>
      <p:bldP spid="10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Application </a:t>
            </a:r>
            <a:r>
              <a:rPr lang="en-US" b="1" dirty="0" smtClean="0"/>
              <a:t>- II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Alternate algorithm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for</a:t>
            </a:r>
            <a:r>
              <a:rPr lang="en-US" sz="2800" b="1" dirty="0" smtClean="0">
                <a:solidFill>
                  <a:srgbClr val="7030A0"/>
                </a:solidFill>
              </a:rPr>
              <a:t> topological numbering </a:t>
            </a:r>
            <a:r>
              <a:rPr lang="en-US" sz="2800" b="1" dirty="0" smtClean="0">
                <a:solidFill>
                  <a:schemeClr val="tx1"/>
                </a:solidFill>
              </a:rPr>
              <a:t>of a DAG.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 on a DAG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before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 smtClean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before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 smtClean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9" y="3048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 flipH="1">
            <a:off x="2375229" y="32004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0" y="3733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9" y="3810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29" y="4419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9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5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6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9" y="6019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786938" y="32004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1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072288" y="38862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1767488" y="45720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072288" y="45720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5" idx="0"/>
          </p:cNvCxnSpPr>
          <p:nvPr/>
        </p:nvCxnSpPr>
        <p:spPr>
          <a:xfrm flipH="1">
            <a:off x="3062130" y="4585010"/>
            <a:ext cx="214577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3276707" y="45850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2375229" y="38862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0"/>
          </p:cNvCxnSpPr>
          <p:nvPr/>
        </p:nvCxnSpPr>
        <p:spPr>
          <a:xfrm rot="16200000" flipH="1">
            <a:off x="2120164" y="3714774"/>
            <a:ext cx="2286002" cy="952455"/>
          </a:xfrm>
          <a:prstGeom prst="curvedConnector3">
            <a:avLst>
              <a:gd name="adj1" fmla="val -1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 flipH="1">
            <a:off x="1538888" y="54102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 flipV="1">
            <a:off x="2453287" y="38100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3199408" y="39624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0" idx="1"/>
          </p:cNvCxnSpPr>
          <p:nvPr/>
        </p:nvCxnSpPr>
        <p:spPr>
          <a:xfrm rot="5400000">
            <a:off x="1308429" y="42672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3" idx="3"/>
          </p:cNvCxnSpPr>
          <p:nvPr/>
        </p:nvCxnSpPr>
        <p:spPr>
          <a:xfrm flipH="1">
            <a:off x="1616946" y="53340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29" idx="0"/>
          </p:cNvCxnSpPr>
          <p:nvPr/>
        </p:nvCxnSpPr>
        <p:spPr>
          <a:xfrm>
            <a:off x="2538274" y="54102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2" y="5943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12" idx="1"/>
            <a:endCxn id="15" idx="3"/>
          </p:cNvCxnSpPr>
          <p:nvPr/>
        </p:nvCxnSpPr>
        <p:spPr>
          <a:xfrm flipH="1">
            <a:off x="3140188" y="53340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845546" y="4508810"/>
            <a:ext cx="1353102" cy="8251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7800" y="4324144"/>
            <a:ext cx="2178022" cy="1302988"/>
            <a:chOff x="3194807" y="3714544"/>
            <a:chExt cx="2178022" cy="1302988"/>
          </a:xfrm>
        </p:grpSpPr>
        <p:sp>
          <p:nvSpPr>
            <p:cNvPr id="45" name="TextBox 44"/>
            <p:cNvSpPr txBox="1"/>
            <p:nvPr/>
          </p:nvSpPr>
          <p:spPr>
            <a:xfrm>
              <a:off x="5066335" y="37145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4807" y="4648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</p:grpSp>
      <p:sp>
        <p:nvSpPr>
          <p:cNvPr id="32" name="Cloud Callout 31"/>
          <p:cNvSpPr/>
          <p:nvPr/>
        </p:nvSpPr>
        <p:spPr>
          <a:xfrm>
            <a:off x="671373" y="1021536"/>
            <a:ext cx="3733800" cy="1527048"/>
          </a:xfrm>
          <a:prstGeom prst="cloudCallout">
            <a:avLst>
              <a:gd name="adj1" fmla="val -38211"/>
              <a:gd name="adj2" fmla="val 8063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Do you see any relation?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965" t="-8333" r="-66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317" t="-8333" r="-130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12" t="-8197" r="-132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loud Callout 41"/>
          <p:cNvSpPr/>
          <p:nvPr/>
        </p:nvSpPr>
        <p:spPr>
          <a:xfrm>
            <a:off x="0" y="990600"/>
            <a:ext cx="4648200" cy="990600"/>
          </a:xfrm>
          <a:prstGeom prst="cloudCallout">
            <a:avLst>
              <a:gd name="adj1" fmla="val -38211"/>
              <a:gd name="adj2" fmla="val 8063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should you focus on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Down Ribbon 36"/>
          <p:cNvSpPr/>
          <p:nvPr/>
        </p:nvSpPr>
        <p:spPr>
          <a:xfrm>
            <a:off x="381000" y="2209800"/>
            <a:ext cx="1769346" cy="6775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10200" y="27432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1800" y="2743200"/>
            <a:ext cx="6477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86400" y="4502976"/>
            <a:ext cx="132825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uiExpand="1" build="p"/>
      <p:bldP spid="32" grpId="0" animBg="1"/>
      <p:bldP spid="38" grpId="0" animBg="1"/>
      <p:bldP spid="3" grpId="0"/>
      <p:bldP spid="31" grpId="0"/>
      <p:bldP spid="35" grpId="0"/>
      <p:bldP spid="36" grpId="0"/>
      <p:bldP spid="42" grpId="0" animBg="1"/>
      <p:bldP spid="42" grpId="1" animBg="1"/>
      <p:bldP spid="37" grpId="0" animBg="1"/>
      <p:bldP spid="37" grpId="1" animBg="1"/>
      <p:bldP spid="39" grpId="0" animBg="1"/>
      <p:bldP spid="48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Lemma 4</a:t>
                </a:r>
                <a:r>
                  <a:rPr lang="en-US" sz="2000" b="1" dirty="0" smtClean="0"/>
                  <a:t>: </a:t>
                </a:r>
                <a:r>
                  <a:rPr lang="en-US" sz="2000" dirty="0"/>
                  <a:t>For 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,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&gt;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Vertices arranged in decreasing order of their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finish time </a:t>
                </a:r>
                <a:r>
                  <a:rPr lang="en-US" sz="2000" dirty="0" smtClean="0"/>
                  <a:t>during DFS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a valid topological ordering.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71600" y="3581400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71600" y="32120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447800" y="3714749"/>
            <a:ext cx="5716859" cy="19051"/>
            <a:chOff x="1524000" y="3333749"/>
            <a:chExt cx="5716859" cy="19051"/>
          </a:xfrm>
        </p:grpSpPr>
        <p:cxnSp>
          <p:nvCxnSpPr>
            <p:cNvPr id="43" name="Curved Connector 42"/>
            <p:cNvCxnSpPr/>
            <p:nvPr/>
          </p:nvCxnSpPr>
          <p:spPr>
            <a:xfrm>
              <a:off x="6637609" y="3333749"/>
              <a:ext cx="603250" cy="13784"/>
            </a:xfrm>
            <a:prstGeom prst="curvedConnector4">
              <a:avLst>
                <a:gd name="adj1" fmla="val 1015"/>
                <a:gd name="adj2" fmla="val 248654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4096639" y="30553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4683937" y="24680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2945431" y="3061669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 flipH="1" flipV="1">
              <a:off x="3541442" y="1934116"/>
              <a:ext cx="7434" cy="2819400"/>
            </a:xfrm>
            <a:prstGeom prst="curvedConnector3">
              <a:avLst>
                <a:gd name="adj1" fmla="val -1102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200816"/>
              <a:ext cx="7434" cy="2286000"/>
            </a:xfrm>
            <a:prstGeom prst="curvedConnector3">
              <a:avLst>
                <a:gd name="adj1" fmla="val -1117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6663783" y="2770457"/>
              <a:ext cx="7434" cy="1146717"/>
            </a:xfrm>
            <a:prstGeom prst="curvedConnector3">
              <a:avLst>
                <a:gd name="adj1" fmla="val 8425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2093642" y="2770458"/>
              <a:ext cx="7434" cy="1146717"/>
            </a:xfrm>
            <a:prstGeom prst="curvedConnector3">
              <a:avLst>
                <a:gd name="adj1" fmla="val 5789414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2790513" y="2362200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Decreasing order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200" y="1600200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1612612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  <p:bldP spid="65" grpId="0" uiExpand="1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computes a tree on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DFS tree is not unique,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4"/>
                <a:stretch>
                  <a:fillRect l="-741" t="-1224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81400" y="3048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ight Arrow 54"/>
          <p:cNvSpPr/>
          <p:nvPr/>
        </p:nvSpPr>
        <p:spPr>
          <a:xfrm rot="2955669">
            <a:off x="4155317" y="2639466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48977" y="5467290"/>
            <a:ext cx="340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but every tree is not a DFS </a:t>
            </a:r>
            <a:r>
              <a:rPr lang="en-US" sz="2000" dirty="0" smtClean="0"/>
              <a:t>tree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00200" y="1143000"/>
            <a:ext cx="4495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600199" y="1447800"/>
            <a:ext cx="607517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1" y="5498068"/>
            <a:ext cx="236659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55" grpId="0" animBg="1"/>
      <p:bldP spid="9" grpId="0"/>
      <p:bldP spid="8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on the graph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Visited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{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ym typeface="Wingdings" pitchFamily="2" charset="2"/>
                  </a:rPr>
                  <a:t>= </a:t>
                </a:r>
                <a:r>
                  <a:rPr lang="en-US" sz="2000" dirty="0">
                    <a:sym typeface="Wingdings" pitchFamily="2" charset="2"/>
                  </a:rPr>
                  <a:t>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….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== false) 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543801" cy="584775"/>
            <a:chOff x="838200" y="2006025"/>
            <a:chExt cx="7543801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1" y="2006025"/>
              <a:ext cx="350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:</a:t>
              </a:r>
            </a:p>
            <a:p>
              <a:pPr algn="ctr"/>
              <a:r>
                <a:rPr lang="en-US" sz="1600" b="1" dirty="0" smtClean="0"/>
                <a:t> the time when DFS starts at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.</a:t>
              </a:r>
              <a:endParaRPr 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1000" y="6381690"/>
            <a:ext cx="654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4400" y="5257800"/>
            <a:ext cx="6705601" cy="965775"/>
            <a:chOff x="1140919" y="5478274"/>
            <a:chExt cx="6522515" cy="745304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2786634" cy="4512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:</a:t>
              </a:r>
            </a:p>
            <a:p>
              <a:pPr algn="ctr"/>
              <a:r>
                <a:rPr lang="en-US" sz="1600" b="1" dirty="0" smtClean="0"/>
                <a:t>the time when DFS at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ends.</a:t>
              </a:r>
              <a:endParaRPr lang="en-US" sz="16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459009" y="1219200"/>
            <a:ext cx="3048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8214" y="2286000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325" y="5914593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7800" y="64894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6477000"/>
            <a:ext cx="28194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 animBg="1"/>
      <p:bldP spid="5" grpId="0" uiExpand="1" build="p" animBg="1"/>
      <p:bldP spid="12" grpId="0" animBg="1"/>
      <p:bldP spid="11" grpId="0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Relation between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01887" y="254203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47800" y="2819400"/>
            <a:ext cx="2137228" cy="2145268"/>
            <a:chOff x="1447800" y="2819400"/>
            <a:chExt cx="2137228" cy="2145268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1981200" y="2831068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1676400" y="3516868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447800" y="4355068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81200" y="3516868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450903" y="4355068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200400" y="351821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048000" y="42672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300781" y="28194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2711730" y="21336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2492684" y="1778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75" grpId="0" animBg="1"/>
      <p:bldP spid="6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Relation between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Disjoint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One enclosing another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What about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 &lt;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:r>
                  <a:rPr lang="en-US" dirty="0">
                    <a:solidFill>
                      <a:srgbClr val="7030A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032" t="-8197" r="-2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seems to be </a:t>
            </a:r>
            <a:r>
              <a:rPr lang="en-US" sz="2000" u="sng" dirty="0" smtClean="0"/>
              <a:t>many</a:t>
            </a:r>
            <a:r>
              <a:rPr lang="en-US" sz="2000" dirty="0" smtClean="0"/>
              <a:t> different types of </a:t>
            </a:r>
            <a:r>
              <a:rPr lang="en-US" sz="2000" i="1" dirty="0" smtClean="0"/>
              <a:t>non-tree</a:t>
            </a:r>
            <a:r>
              <a:rPr lang="en-US" sz="2000" dirty="0" smtClean="0"/>
              <a:t> edges.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classify the non-tree edges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5" grpId="0" animBg="1"/>
      <p:bldP spid="73" grpId="0" animBg="1"/>
      <p:bldP spid="7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Classification of</a:t>
            </a:r>
            <a:r>
              <a:rPr lang="en-US" sz="3200" b="1" dirty="0" smtClean="0">
                <a:solidFill>
                  <a:srgbClr val="7030A0"/>
                </a:solidFill>
              </a:rPr>
              <a:t> non-tree edges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5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73" grpId="0" animBg="1"/>
      <p:bldP spid="7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5587</TotalTime>
  <Words>1844</Words>
  <Application>Microsoft Office PowerPoint</Application>
  <PresentationFormat>On-screen Show (4:3)</PresentationFormat>
  <Paragraphs>495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A Recapitulation of the last lecture</vt:lpstr>
      <vt:lpstr>DFS from a vertex u </vt:lpstr>
      <vt:lpstr>DFS on the graph </vt:lpstr>
      <vt:lpstr>Relation between  </vt:lpstr>
      <vt:lpstr>Relation between  </vt:lpstr>
      <vt:lpstr>Classification of non-tree edges </vt:lpstr>
      <vt:lpstr>Classification of non-tree edges </vt:lpstr>
      <vt:lpstr>Classification of non-tree edges </vt:lpstr>
      <vt:lpstr>(u,v) is Forward edge</vt:lpstr>
      <vt:lpstr>(u,v) is Backward edge</vt:lpstr>
      <vt:lpstr>(u,v) is Cross edge</vt:lpstr>
      <vt:lpstr>Classification of non-tree edges </vt:lpstr>
      <vt:lpstr>Classification of non-tree edges </vt:lpstr>
      <vt:lpstr>Classification of non-tree edges </vt:lpstr>
      <vt:lpstr>Classification of non-tree edges </vt:lpstr>
      <vt:lpstr>Application - I</vt:lpstr>
      <vt:lpstr>An O(mn) time algorithm</vt:lpstr>
      <vt:lpstr>An O(mn) time algorithm</vt:lpstr>
      <vt:lpstr>An O(mn) time algorithm</vt:lpstr>
      <vt:lpstr>An O(mn) time algorithm</vt:lpstr>
      <vt:lpstr>An O(mn) time algorithm</vt:lpstr>
      <vt:lpstr>How to achieve O(n^2) time algorithm ?</vt:lpstr>
      <vt:lpstr>Let us revisit the O(mn) time algorithm</vt:lpstr>
      <vt:lpstr>Towards an O(n^2) time algorithm … </vt:lpstr>
      <vt:lpstr>Suitably augmenting DFS(v)  </vt:lpstr>
      <vt:lpstr>Application - II</vt:lpstr>
      <vt:lpstr>DFS on a DAG </vt:lpstr>
      <vt:lpstr>DFS on a DAG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425</cp:revision>
  <dcterms:created xsi:type="dcterms:W3CDTF">2011-12-03T04:13:03Z</dcterms:created>
  <dcterms:modified xsi:type="dcterms:W3CDTF">2017-08-28T07:57:03Z</dcterms:modified>
</cp:coreProperties>
</file>