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80" r:id="rId2"/>
    <p:sldId id="383" r:id="rId3"/>
    <p:sldId id="425" r:id="rId4"/>
    <p:sldId id="456" r:id="rId5"/>
    <p:sldId id="477" r:id="rId6"/>
    <p:sldId id="449" r:id="rId7"/>
    <p:sldId id="466" r:id="rId8"/>
    <p:sldId id="479" r:id="rId9"/>
    <p:sldId id="471" r:id="rId10"/>
    <p:sldId id="441" r:id="rId11"/>
    <p:sldId id="460" r:id="rId12"/>
    <p:sldId id="450" r:id="rId13"/>
    <p:sldId id="455" r:id="rId14"/>
    <p:sldId id="442" r:id="rId15"/>
    <p:sldId id="485" r:id="rId16"/>
    <p:sldId id="468" r:id="rId17"/>
    <p:sldId id="445" r:id="rId18"/>
    <p:sldId id="461" r:id="rId19"/>
    <p:sldId id="462" r:id="rId20"/>
    <p:sldId id="463" r:id="rId21"/>
    <p:sldId id="464" r:id="rId22"/>
    <p:sldId id="446" r:id="rId23"/>
    <p:sldId id="447" r:id="rId24"/>
    <p:sldId id="488" r:id="rId25"/>
    <p:sldId id="4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14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Study</a:t>
            </a:r>
            <a:r>
              <a:rPr lang="en-US" sz="4000" b="1" dirty="0" smtClean="0">
                <a:solidFill>
                  <a:srgbClr val="7030A0"/>
                </a:solidFill>
              </a:rPr>
              <a:t> Finish time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does not appear to be any order </a:t>
            </a:r>
            <a:r>
              <a:rPr lang="en-US" sz="2000" dirty="0" smtClean="0">
                <a:sym typeface="Wingdings" panose="05000000000000000000" pitchFamily="2" charset="2"/>
              </a:rPr>
              <a:t>.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     w      k      j    v    r    p    q    u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Finish time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roots of each SCC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looks too complex 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Have some perseverance, buddy 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DFS on Directed Graph: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then it is </a:t>
                </a:r>
                <a:r>
                  <a:rPr lang="en-US" sz="2000" i="1" u="sng" dirty="0" smtClean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 smtClean="0"/>
                  <a:t> that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No order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 smtClean="0"/>
                  <a:t>different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 smtClean="0">
                    <a:sym typeface="Wingdings" pitchFamily="2" charset="2"/>
                  </a:rPr>
                  <a:t>DFS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</a:t>
                </a: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will be a </a:t>
                </a:r>
                <a:r>
                  <a:rPr lang="en-US" sz="1800" b="1" dirty="0" smtClean="0"/>
                  <a:t>descendent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the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 smtClean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&amp;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SCCs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      ?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Give a short proof based 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 smtClean="0">
                    <a:sym typeface="Wingdings" pitchFamily="2" charset="2"/>
                  </a:rPr>
                  <a:t>. It is just there …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Finally we discovered an order</a:t>
            </a:r>
          </a:p>
          <a:p>
            <a:r>
              <a:rPr lang="en-US" sz="1600" dirty="0" smtClean="0"/>
              <a:t> among the </a:t>
            </a:r>
            <a:r>
              <a:rPr lang="en-US" sz="1600" b="1" dirty="0" smtClean="0"/>
              <a:t>finish</a:t>
            </a:r>
            <a:r>
              <a:rPr lang="en-US" sz="1600" dirty="0" smtClean="0"/>
              <a:t> times </a:t>
            </a:r>
          </a:p>
          <a:p>
            <a:r>
              <a:rPr lang="en-US" sz="1600" dirty="0" smtClean="0"/>
              <a:t>of the roots of </a:t>
            </a:r>
            <a:r>
              <a:rPr lang="en-US" sz="1600" b="1" dirty="0" smtClean="0">
                <a:solidFill>
                  <a:srgbClr val="7030A0"/>
                </a:solidFill>
              </a:rPr>
              <a:t>SCC</a:t>
            </a:r>
            <a:r>
              <a:rPr lang="en-US" sz="1600" dirty="0" smtClean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Finish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NEVER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some vertex of 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we infer for the vertex with max finish time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dea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SCC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just here …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should we compute SCCs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III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Computing</a:t>
            </a:r>
            <a:r>
              <a:rPr lang="en-US" sz="2800" b="1" dirty="0" smtClean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 smtClean="0">
                <a:solidFill>
                  <a:schemeClr val="tx1"/>
                </a:solidFill>
              </a:rPr>
              <a:t>of a directed graph.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computing</a:t>
            </a:r>
            <a:r>
              <a:rPr lang="en-US" sz="3200" b="1" dirty="0" smtClean="0">
                <a:solidFill>
                  <a:srgbClr val="7030A0"/>
                </a:solidFill>
              </a:rPr>
              <a:t> SCC</a:t>
            </a:r>
            <a:r>
              <a:rPr lang="en-US" sz="3200" b="1" dirty="0" smtClean="0"/>
              <a:t>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Execute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 smtClean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and compute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 smtClean="0">
                    <a:sym typeface="Wingdings" pitchFamily="2" charset="2"/>
                  </a:rPr>
                  <a:t>of all vertices;</a:t>
                </a:r>
                <a:r>
                  <a:rPr lang="en-US" sz="1800" b="1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stores the vertices in </a:t>
                </a:r>
                <a:r>
                  <a:rPr lang="en-US" sz="1800" b="1" dirty="0" smtClean="0"/>
                  <a:t>decreasing order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                          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If (not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Execute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i="1" dirty="0" smtClean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</a:t>
                </a:r>
                <a:r>
                  <a:rPr lang="en-US" sz="1800" u="sng" dirty="0" smtClean="0"/>
                  <a:t>remove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we did in </a:t>
                </a:r>
                <a:r>
                  <a:rPr lang="en-US" sz="1800" b="1" dirty="0" smtClean="0"/>
                  <a:t>CS210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741" t="-57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3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we did in </a:t>
                </a:r>
                <a:r>
                  <a:rPr lang="en-US" sz="1800" b="1" dirty="0" smtClean="0"/>
                  <a:t>CS210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741" t="-57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and </a:t>
            </a:r>
            <a:r>
              <a:rPr lang="en-US" sz="2400" i="1" dirty="0">
                <a:solidFill>
                  <a:srgbClr val="7030A0"/>
                </a:solidFill>
              </a:rPr>
              <a:t>currently at John Hopkins university.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I </a:t>
            </a:r>
            <a:r>
              <a:rPr lang="en-US" sz="2400" i="1" dirty="0">
                <a:solidFill>
                  <a:srgbClr val="7030A0"/>
                </a:solidFill>
              </a:rPr>
              <a:t>am sure there will at least a few students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among </a:t>
            </a:r>
            <a:r>
              <a:rPr lang="en-US" sz="2400" i="1" dirty="0">
                <a:solidFill>
                  <a:srgbClr val="7030A0"/>
                </a:solidFill>
              </a:rPr>
              <a:t>you who will do some equally fundamental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work </a:t>
            </a:r>
            <a:r>
              <a:rPr lang="en-US" sz="2400" i="1" dirty="0">
                <a:solidFill>
                  <a:srgbClr val="7030A0"/>
                </a:solidFill>
              </a:rPr>
              <a:t>in algorithms in the years to come … And I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shall </a:t>
            </a:r>
            <a:r>
              <a:rPr lang="en-US" sz="2400" i="1" dirty="0">
                <a:solidFill>
                  <a:srgbClr val="7030A0"/>
                </a:solidFill>
              </a:rPr>
              <a:t>be very happy  to teach that here in IITK.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				Best </a:t>
            </a:r>
            <a:r>
              <a:rPr lang="en-US" sz="2400" i="1" dirty="0" smtClean="0">
                <a:solidFill>
                  <a:srgbClr val="7030A0"/>
                </a:solidFill>
              </a:rPr>
              <a:t>wishes </a:t>
            </a:r>
            <a:r>
              <a:rPr lang="en-US" sz="2400" i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algorithm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</a:t>
            </a:r>
            <a:r>
              <a:rPr lang="en-US" sz="3600" b="1" dirty="0" smtClean="0"/>
              <a:t>s 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 </a:t>
            </a:r>
            <a:r>
              <a:rPr lang="en-US" sz="3600" b="1" u="sng" dirty="0" smtClean="0"/>
              <a:t>simple</a:t>
            </a:r>
            <a:r>
              <a:rPr lang="en-US" sz="3600" b="1" dirty="0" smtClean="0"/>
              <a:t> yet </a:t>
            </a:r>
            <a:r>
              <a:rPr lang="en-US" sz="3600" b="1" u="sng" dirty="0" smtClean="0"/>
              <a:t>powerful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idea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/>
                  <a:t>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us see where and how you will apply this idea today </a:t>
                </a:r>
                <a:r>
                  <a:rPr lang="en-US" sz="2400" dirty="0" smtClean="0">
                    <a:sym typeface="Wingdings" pitchFamily="2" charset="2"/>
                  </a:rPr>
                  <a:t>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7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will appear in </a:t>
            </a:r>
            <a:r>
              <a:rPr lang="en-US" sz="2000" u="sng" dirty="0" smtClean="0"/>
              <a:t>exactly one tree</a:t>
            </a:r>
            <a:r>
              <a:rPr lang="en-US" sz="2000" dirty="0" smtClean="0"/>
              <a:t>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2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appears </a:t>
            </a:r>
            <a:r>
              <a:rPr lang="en-US" sz="2000" u="sng" dirty="0" smtClean="0"/>
              <a:t>intact</a:t>
            </a:r>
            <a:r>
              <a:rPr lang="en-US" sz="2000" dirty="0" smtClean="0"/>
              <a:t> within its DFS tree also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9717"/>
            <a:ext cx="33061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proof uses the following fact  (sketched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also belongs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7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22860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 </a:t>
            </a:r>
            <a:r>
              <a:rPr lang="en-US" sz="2000" dirty="0" smtClean="0"/>
              <a:t>(</a:t>
            </a:r>
            <a:r>
              <a:rPr lang="en-US" sz="2000" b="1" dirty="0" smtClean="0"/>
              <a:t>root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>
                <a:sym typeface="Wingdings" pitchFamily="2" charset="2"/>
              </a:rPr>
              <a:t>):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vertex of the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which is visited first during the </a:t>
            </a:r>
            <a:r>
              <a:rPr lang="en-US" sz="2000" b="1" dirty="0" smtClean="0"/>
              <a:t>DFS</a:t>
            </a:r>
            <a:endParaRPr lang="en-US" sz="2000" b="1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 smtClean="0">
                <a:solidFill>
                  <a:schemeClr val="tx1"/>
                </a:solidFill>
              </a:rPr>
              <a:t>SCC</a:t>
            </a:r>
            <a:r>
              <a:rPr lang="en-US" sz="1600" dirty="0" smtClean="0">
                <a:solidFill>
                  <a:schemeClr val="tx1"/>
                </a:solidFill>
              </a:rPr>
              <a:t>s in the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how should we start with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1613</Words>
  <Application>Microsoft Office PowerPoint</Application>
  <PresentationFormat>On-screen Show (4:3)</PresentationFormat>
  <Paragraphs>374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</vt:lpstr>
      <vt:lpstr>Application - III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449</cp:revision>
  <dcterms:created xsi:type="dcterms:W3CDTF">2011-12-03T04:13:03Z</dcterms:created>
  <dcterms:modified xsi:type="dcterms:W3CDTF">2017-08-30T04:51:28Z</dcterms:modified>
</cp:coreProperties>
</file>