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380" r:id="rId2"/>
    <p:sldId id="388" r:id="rId3"/>
    <p:sldId id="390" r:id="rId4"/>
    <p:sldId id="391" r:id="rId5"/>
    <p:sldId id="424" r:id="rId6"/>
    <p:sldId id="401" r:id="rId7"/>
    <p:sldId id="395" r:id="rId8"/>
    <p:sldId id="425" r:id="rId9"/>
    <p:sldId id="426" r:id="rId10"/>
    <p:sldId id="396" r:id="rId11"/>
    <p:sldId id="427" r:id="rId12"/>
    <p:sldId id="397" r:id="rId13"/>
    <p:sldId id="398" r:id="rId14"/>
    <p:sldId id="399" r:id="rId15"/>
    <p:sldId id="400" r:id="rId16"/>
    <p:sldId id="394" r:id="rId17"/>
    <p:sldId id="422" r:id="rId18"/>
    <p:sldId id="402" r:id="rId19"/>
    <p:sldId id="420" r:id="rId20"/>
    <p:sldId id="429" r:id="rId21"/>
    <p:sldId id="404" r:id="rId22"/>
    <p:sldId id="413" r:id="rId23"/>
    <p:sldId id="418" r:id="rId24"/>
    <p:sldId id="415" r:id="rId25"/>
    <p:sldId id="405" r:id="rId26"/>
    <p:sldId id="406" r:id="rId27"/>
    <p:sldId id="410" r:id="rId28"/>
    <p:sldId id="409" r:id="rId29"/>
    <p:sldId id="42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2496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0.png"/><Relationship Id="rId10" Type="http://schemas.openxmlformats.org/officeDocument/2006/relationships/image" Target="../media/image23.png"/><Relationship Id="rId4" Type="http://schemas.openxmlformats.org/officeDocument/2006/relationships/image" Target="../media/image50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180.png"/><Relationship Id="rId7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1.png"/><Relationship Id="rId7" Type="http://schemas.openxmlformats.org/officeDocument/2006/relationships/image" Target="../media/image1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2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0.png"/><Relationship Id="rId7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43.png"/><Relationship Id="rId4" Type="http://schemas.openxmlformats.org/officeDocument/2006/relationships/image" Target="../media/image35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0.png"/><Relationship Id="rId7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350.png"/><Relationship Id="rId4" Type="http://schemas.openxmlformats.org/officeDocument/2006/relationships/image" Target="../media/image43.png"/><Relationship Id="rId9" Type="http://schemas.openxmlformats.org/officeDocument/2006/relationships/image" Target="../media/image4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5.png"/><Relationship Id="rId4" Type="http://schemas.openxmlformats.org/officeDocument/2006/relationships/image" Target="../media/image5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15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>
                <a:solidFill>
                  <a:schemeClr val="tx1"/>
                </a:solidFill>
              </a:rPr>
              <a:t> algorithm paradigm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</a:t>
                </a:r>
                <a:r>
                  <a:rPr lang="en-US" sz="2000" dirty="0" smtClean="0"/>
                  <a:t>a</a:t>
                </a:r>
                <a:r>
                  <a:rPr lang="en-US" sz="2000" b="1" dirty="0" smtClean="0"/>
                  <a:t> Longest Common Subsequence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Longest Common Subsequence</a:t>
                </a:r>
                <a:r>
                  <a:rPr lang="en-US" sz="2000" dirty="0" smtClean="0"/>
                  <a:t> =          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Longest Common Subsequence</a:t>
                </a:r>
                <a:r>
                  <a:rPr lang="en-US" sz="2000" dirty="0"/>
                  <a:t> </a:t>
                </a:r>
                <a:r>
                  <a:rPr lang="en-US" sz="20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 </m:t>
                    </m:r>
                  </m:oMath>
                </a14:m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935" t="-7576" r="-186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loud Callout 35"/>
          <p:cNvSpPr/>
          <p:nvPr/>
        </p:nvSpPr>
        <p:spPr>
          <a:xfrm>
            <a:off x="5350844" y="2242066"/>
            <a:ext cx="3716956" cy="1524000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can you say about the </a:t>
            </a:r>
            <a:r>
              <a:rPr lang="en-US" b="1" dirty="0" smtClean="0">
                <a:solidFill>
                  <a:schemeClr val="tx1"/>
                </a:solidFill>
              </a:rPr>
              <a:t>Longest Common Subsequence</a:t>
            </a:r>
            <a:r>
              <a:rPr lang="en-US" dirty="0" smtClean="0">
                <a:solidFill>
                  <a:schemeClr val="tx1"/>
                </a:solidFill>
              </a:rPr>
              <a:t>  excluding the last (red) symbol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Down Ribbon 36"/>
              <p:cNvSpPr/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must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Longest Common Subsequence 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Otherwise, we can get even longer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Down Ribbon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                 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         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693" t="-10526" r="-39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LCS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 </a:t>
                </a:r>
                <a:r>
                  <a:rPr lang="en-US" sz="24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2879" t="-10526" r="-441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171700" y="5330950"/>
            <a:ext cx="6721714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0" grpId="0" animBg="1"/>
      <p:bldP spid="26" grpId="0" animBg="1"/>
      <p:bldP spid="36" grpId="0" animBg="1"/>
      <p:bldP spid="36" grpId="1" animBg="1"/>
      <p:bldP spid="37" grpId="0" animBg="1"/>
      <p:bldP spid="37" grpId="1" animBg="1"/>
      <p:bldP spid="27" grpId="0" animBg="1"/>
      <p:bldP spid="39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</a:t>
                </a:r>
                <a:r>
                  <a:rPr lang="en-US" sz="2000" dirty="0" smtClean="0"/>
                  <a:t>a</a:t>
                </a:r>
                <a:r>
                  <a:rPr lang="en-US" sz="2000" b="1" dirty="0" smtClean="0"/>
                  <a:t> Longest Common Subsequence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Longest Common Subsequence</a:t>
                </a:r>
                <a:r>
                  <a:rPr lang="en-US" sz="2000" dirty="0" smtClean="0"/>
                  <a:t> =          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69840" y="618295"/>
            <a:ext cx="384049" cy="304800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Longest Common Subsequence</a:t>
                </a:r>
                <a:r>
                  <a:rPr lang="en-US" sz="2000" dirty="0"/>
                  <a:t> </a:t>
                </a:r>
                <a:r>
                  <a:rPr lang="en-US" sz="20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 </m:t>
                    </m:r>
                  </m:oMath>
                </a14:m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935" t="-7576" r="-186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                 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         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693" t="-10526" r="-39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LCS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 </a:t>
                </a:r>
                <a:r>
                  <a:rPr lang="en-US" sz="24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79" t="-10526" r="-441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171700" y="5334000"/>
            <a:ext cx="6721714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53400" y="5334000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400" b="1" dirty="0"/>
                  <a:t>Longest common subsequence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13" t="-10667" r="-17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676400" y="6092950"/>
            <a:ext cx="3856157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48662" y="6096000"/>
            <a:ext cx="1309338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0" y="6096000"/>
            <a:ext cx="1542325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5350844" y="2242066"/>
            <a:ext cx="3716956" cy="1524000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can you say about the </a:t>
            </a:r>
            <a:r>
              <a:rPr lang="en-US" b="1" dirty="0" smtClean="0">
                <a:solidFill>
                  <a:schemeClr val="tx1"/>
                </a:solidFill>
              </a:rPr>
              <a:t>Longest Common Subsequence</a:t>
            </a:r>
            <a:r>
              <a:rPr lang="en-US" dirty="0" smtClean="0">
                <a:solidFill>
                  <a:schemeClr val="tx1"/>
                </a:solidFill>
              </a:rPr>
              <a:t>  excluding the last (red) symbol 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Down Ribbon 44"/>
              <p:cNvSpPr/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must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Longest Common Subsequence 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Otherwise, we can get even longer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1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0" grpId="0" animBg="1"/>
      <p:bldP spid="26" grpId="0" animBg="1"/>
      <p:bldP spid="27" grpId="0" animBg="1"/>
      <p:bldP spid="39" grpId="0" animBg="1"/>
      <p:bldP spid="29" grpId="0" animBg="1"/>
      <p:bldP spid="33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 smtClean="0"/>
                  <a:t>is not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24078" y="4114800"/>
            <a:ext cx="5314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6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27" grpId="0" animBg="1"/>
      <p:bldP spid="32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 is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8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5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 is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   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606934" y="2835535"/>
            <a:ext cx="424933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3198876" y="306322"/>
            <a:ext cx="384051" cy="34290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9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0875 0.11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6" grpId="0" animBg="1"/>
      <p:bldP spid="37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828800" y="49530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4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Recursive formulation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LCS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): Longest common subsequence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98" t="-6452" r="-59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5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General case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: length of longest common subsequence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Base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Case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 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 =     ?  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</a:t>
                </a:r>
                <a:r>
                  <a:rPr lang="en-US" sz="2000" dirty="0" smtClean="0"/>
                  <a:t>   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+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)  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24" t="-8333" r="-2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i="1" u="sng" dirty="0"/>
                  <a:t>bigger</a:t>
                </a:r>
                <a:r>
                  <a:rPr lang="en-US" sz="2000" dirty="0"/>
                  <a:t>  of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453" t="-7576" r="-198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76400" y="3657600"/>
            <a:ext cx="693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514600"/>
            <a:ext cx="312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  <a:blipFill rotWithShape="1">
                <a:blip r:embed="rId3"/>
                <a:stretch>
                  <a:fillRect l="-1357" t="-656" r="-407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: worst case running  time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 smtClean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why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us explore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357" t="-625" r="-1900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/>
          <p:cNvSpPr/>
          <p:nvPr/>
        </p:nvSpPr>
        <p:spPr>
          <a:xfrm>
            <a:off x="6324600" y="41910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600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Longest common subsequence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  <a:blipFill rotWithShape="1">
                <a:blip r:embed="rId3"/>
                <a:stretch>
                  <a:fillRect l="-1357" t="-656" r="-407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: worst case running  time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 smtClean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why ?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us </a:t>
                </a:r>
                <a:r>
                  <a:rPr lang="en-US" sz="2000" dirty="0" smtClean="0"/>
                  <a:t>explore its reason.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357" t="-625" r="-1900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/>
          <p:cNvSpPr/>
          <p:nvPr/>
        </p:nvSpPr>
        <p:spPr>
          <a:xfrm>
            <a:off x="6324600" y="41910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600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animBg="1"/>
      <p:bldP spid="6" grpId="0" uiExpand="1" animBg="1"/>
      <p:bldP spid="7" grpId="0" uiExpan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  <a:blipFill rotWithShape="1">
                <a:blip r:embed="rId3"/>
                <a:stretch>
                  <a:fillRect l="-1357" t="-667" r="-4072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Solving same sub-problem  multiple times !!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only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)*(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Can we compute them efficiently 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  <a:blipFill rotWithShape="1">
                <a:blip r:embed="rId4"/>
                <a:stretch>
                  <a:fillRect l="-1100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81854" y="1449350"/>
            <a:ext cx="846578" cy="695918"/>
            <a:chOff x="6586654" y="1437682"/>
            <a:chExt cx="846578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799540" y="2209800"/>
            <a:ext cx="1250535" cy="773668"/>
            <a:chOff x="6399740" y="1359932"/>
            <a:chExt cx="1250535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829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229168" y="2209800"/>
            <a:ext cx="1250535" cy="773668"/>
            <a:chOff x="6498503" y="1359932"/>
            <a:chExt cx="1250535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78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159665" y="3745468"/>
            <a:ext cx="1250535" cy="750332"/>
            <a:chOff x="6217065" y="1828800"/>
            <a:chExt cx="1250535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257800" y="3733800"/>
            <a:ext cx="1654492" cy="762000"/>
            <a:chOff x="6279735" y="1828800"/>
            <a:chExt cx="1654492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172200" y="3352800"/>
            <a:ext cx="1654492" cy="685800"/>
            <a:chOff x="5822535" y="1447800"/>
            <a:chExt cx="1654492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001000" y="3352800"/>
            <a:ext cx="1250535" cy="685800"/>
            <a:chOff x="6432135" y="1447800"/>
            <a:chExt cx="1250535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78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5441763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6781800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4876802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5441763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7283865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5"/>
            <a:endCxn id="24" idx="1"/>
          </p:cNvCxnSpPr>
          <p:nvPr/>
        </p:nvCxnSpPr>
        <p:spPr>
          <a:xfrm>
            <a:off x="7772628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6099048" y="3630168"/>
            <a:ext cx="1029384" cy="48463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Ribbon 27"/>
          <p:cNvSpPr/>
          <p:nvPr/>
        </p:nvSpPr>
        <p:spPr>
          <a:xfrm>
            <a:off x="1676400" y="6092952"/>
            <a:ext cx="5607465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answer lies in a programming exercise you did long ago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08194" y="1106038"/>
            <a:ext cx="15938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Recursion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6" grpId="0" animBg="1"/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Fibonacci </a:t>
            </a:r>
            <a:r>
              <a:rPr lang="en-US" sz="4000" b="1" dirty="0">
                <a:solidFill>
                  <a:srgbClr val="7030A0"/>
                </a:solidFill>
              </a:rPr>
              <a:t>n</a:t>
            </a:r>
            <a:r>
              <a:rPr lang="en-US" sz="4000" b="1" dirty="0" smtClean="0">
                <a:solidFill>
                  <a:srgbClr val="7030A0"/>
                </a:solidFill>
              </a:rPr>
              <a:t>umbers 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) +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  for all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&gt;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1;</a:t>
                </a: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Algorithms </a:t>
                </a:r>
                <a:r>
                  <a:rPr lang="en-US" sz="2400" dirty="0" smtClean="0"/>
                  <a:t>for computing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:</a:t>
                </a:r>
              </a:p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3657600"/>
                <a:ext cx="1222835" cy="5137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657600"/>
                <a:ext cx="1222835" cy="513795"/>
              </a:xfrm>
              <a:prstGeom prst="rect">
                <a:avLst/>
              </a:prstGeom>
              <a:blipFill rotWithShape="1">
                <a:blip r:embed="rId3"/>
                <a:stretch>
                  <a:fillRect l="-4433" r="-8374" b="-1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Recursive </a:t>
            </a:r>
            <a:r>
              <a:rPr lang="en-US" sz="4000" b="1" dirty="0" smtClean="0"/>
              <a:t>algorithm for </a:t>
            </a:r>
            <a:r>
              <a:rPr lang="en-US" sz="4000" b="1" dirty="0" smtClean="0">
                <a:solidFill>
                  <a:srgbClr val="7030A0"/>
                </a:solidFill>
              </a:rPr>
              <a:t>F(n)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Rfib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else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else return(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) +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n-2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Let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ym typeface="Wingdings" pitchFamily="2" charset="2"/>
              </a:rPr>
              <a:t>)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ym typeface="Wingdings" pitchFamily="2" charset="2"/>
              </a:rPr>
              <a:t>: No. </a:t>
            </a:r>
            <a:r>
              <a:rPr lang="en-US" sz="2000" b="1" dirty="0">
                <a:sym typeface="Wingdings" pitchFamily="2" charset="2"/>
              </a:rPr>
              <a:t>of instruction executed by </a:t>
            </a:r>
            <a:r>
              <a:rPr lang="en-US" sz="2000" b="1" dirty="0" err="1">
                <a:solidFill>
                  <a:srgbClr val="7030A0"/>
                </a:solidFill>
                <a:sym typeface="Wingdings" pitchFamily="2" charset="2"/>
              </a:rPr>
              <a:t>R</a:t>
            </a:r>
            <a:r>
              <a:rPr lang="en-US" sz="2000" b="1" dirty="0" err="1" smtClean="0">
                <a:solidFill>
                  <a:srgbClr val="7030A0"/>
                </a:solidFill>
                <a:sym typeface="Wingdings" pitchFamily="2" charset="2"/>
              </a:rPr>
              <a:t>Fib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(n)</a:t>
            </a:r>
          </a:p>
          <a:p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;  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; </a:t>
            </a:r>
          </a:p>
          <a:p>
            <a:r>
              <a:rPr lang="en-US" sz="2000" dirty="0" smtClean="0">
                <a:sym typeface="Wingdings" pitchFamily="2" charset="2"/>
              </a:rPr>
              <a:t>For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ym typeface="Wingdings" pitchFamily="2" charset="2"/>
              </a:rPr>
              <a:t>&gt;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b="1" dirty="0" smtClean="0">
                <a:sym typeface="Wingdings" pitchFamily="2" charset="2"/>
              </a:rPr>
              <a:t>)+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n-2</a:t>
            </a:r>
            <a:r>
              <a:rPr lang="en-US" sz="2000" b="1" dirty="0" smtClean="0">
                <a:sym typeface="Wingdings" pitchFamily="2" charset="2"/>
              </a:rPr>
              <a:t>) +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4</a:t>
            </a:r>
          </a:p>
          <a:p>
            <a:endParaRPr lang="en-US" sz="20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u="sng" dirty="0" smtClean="0"/>
              <a:t>Observation 1: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G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)&gt;</a:t>
            </a:r>
            <a:r>
              <a:rPr lang="en-US" sz="2000" b="1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for all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It follows from </a:t>
            </a:r>
            <a:r>
              <a:rPr lang="en-US" sz="2000" b="1" dirty="0"/>
              <a:t>Observation 1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Exercise 1 </a:t>
            </a:r>
            <a:r>
              <a:rPr lang="en-US" sz="2000" dirty="0" smtClean="0"/>
              <a:t>that </a:t>
            </a:r>
            <a:r>
              <a:rPr lang="en-US" sz="2000" b="1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is exponential in </a:t>
            </a:r>
            <a:r>
              <a:rPr lang="en-US" sz="2000" b="1" dirty="0" smtClean="0">
                <a:solidFill>
                  <a:srgbClr val="0070C0"/>
                </a:solidFill>
              </a:rPr>
              <a:t>n </a:t>
            </a:r>
            <a:r>
              <a:rPr lang="en-US" sz="2000" b="1" dirty="0" smtClean="0"/>
              <a:t>!</a:t>
            </a:r>
          </a:p>
          <a:p>
            <a:pPr marL="0" indent="0">
              <a:buNone/>
            </a:pPr>
            <a:r>
              <a:rPr lang="en-US" sz="2000" dirty="0" smtClean="0"/>
              <a:t>Explore the recursion tree of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to find the reason behind this exponential time.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40386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7030A0"/>
                    </a:solidFill>
                  </a:rPr>
                  <a:t>Iterative </a:t>
                </a:r>
                <a:r>
                  <a:rPr lang="en-US" sz="4000" b="1" dirty="0" smtClean="0"/>
                  <a:t>Algorithm for</a:t>
                </a:r>
                <a:r>
                  <a:rPr lang="en-US" sz="4000" dirty="0" smtClean="0"/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</a:rPr>
                  <a:t>)</a:t>
                </a:r>
                <a:endParaRPr lang="en-US" sz="4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err="1" smtClean="0">
                    <a:solidFill>
                      <a:srgbClr val="7030A0"/>
                    </a:solidFill>
                  </a:rPr>
                  <a:t>IFib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{    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{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 smtClean="0">
                    <a:sym typeface="Wingdings" pitchFamily="2" charset="2"/>
                  </a:rPr>
                  <a:t> 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err="1" smtClean="0">
                    <a:solidFill>
                      <a:srgbClr val="0070C0"/>
                    </a:solidFill>
                    <a:sym typeface="Wingdings" pitchFamily="2" charset="2"/>
                  </a:rPr>
                  <a:t>a+b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return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1852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57340" y="2144752"/>
            <a:ext cx="1823549" cy="1066800"/>
            <a:chOff x="4357340" y="2144752"/>
            <a:chExt cx="1823549" cy="1066800"/>
          </a:xfrm>
        </p:grpSpPr>
        <p:sp>
          <p:nvSpPr>
            <p:cNvPr id="7" name="Right Brace 6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514600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instructions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355592" y="3211552"/>
                <a:ext cx="2883408" cy="446048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iterations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92" y="3211552"/>
                <a:ext cx="2883408" cy="446048"/>
              </a:xfrm>
              <a:prstGeom prst="leftArrow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357340" y="3733800"/>
            <a:ext cx="3032956" cy="914400"/>
            <a:chOff x="4371280" y="2144752"/>
            <a:chExt cx="3032956" cy="914400"/>
          </a:xfrm>
        </p:grpSpPr>
        <p:sp>
          <p:nvSpPr>
            <p:cNvPr id="12" name="Right Brace 11"/>
            <p:cNvSpPr/>
            <p:nvPr/>
          </p:nvSpPr>
          <p:spPr>
            <a:xfrm>
              <a:off x="4371280" y="2144752"/>
              <a:ext cx="367060" cy="914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385020"/>
              <a:ext cx="267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 instructions per iteration</a:t>
              </a:r>
              <a:endParaRPr lang="en-US" dirty="0"/>
            </a:p>
          </p:txBody>
        </p:sp>
      </p:grpSp>
      <p:sp>
        <p:nvSpPr>
          <p:cNvPr id="14" name="Left Arrow 13"/>
          <p:cNvSpPr/>
          <p:nvPr/>
        </p:nvSpPr>
        <p:spPr>
          <a:xfrm>
            <a:off x="4419600" y="5421352"/>
            <a:ext cx="2883408" cy="446048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final instruction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orizontal Scroll 14"/>
              <p:cNvSpPr/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Total number of instructions=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4+3(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−2)+1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      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Horizontal Scrol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72400" y="1600200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8130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0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44720"/>
              </p:ext>
            </p:extLst>
          </p:nvPr>
        </p:nvGraphicFramePr>
        <p:xfrm>
          <a:off x="2286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87838"/>
              </p:ext>
            </p:extLst>
          </p:nvPr>
        </p:nvGraphicFramePr>
        <p:xfrm>
          <a:off x="2286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/>
                <a:gridCol w="376438"/>
                <a:gridCol w="376438"/>
                <a:gridCol w="376438"/>
                <a:gridCol w="376438"/>
                <a:gridCol w="376438"/>
                <a:gridCol w="376438"/>
                <a:gridCol w="376438"/>
                <a:gridCol w="376438"/>
                <a:gridCol w="376438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30404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73782" y="5880610"/>
            <a:ext cx="815435" cy="801056"/>
            <a:chOff x="3632139" y="5880610"/>
            <a:chExt cx="815435" cy="801056"/>
          </a:xfrm>
        </p:grpSpPr>
        <p:sp>
          <p:nvSpPr>
            <p:cNvPr id="20" name="Arc 19"/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62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4" grpId="0" animBg="1"/>
      <p:bldP spid="15" grpId="0" animBg="1"/>
      <p:bldP spid="6" grpId="0"/>
      <p:bldP spid="1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  <a:blipFill rotWithShape="1">
                <a:blip r:embed="rId3"/>
                <a:stretch>
                  <a:fillRect l="-1357" t="-616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0      0       0      ...                        0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1000" y="1676400"/>
            <a:ext cx="9144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33600" y="3352800"/>
            <a:ext cx="1600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05000" y="4038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05000" y="4419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65" grpId="0"/>
      <p:bldP spid="71" grpId="0" animBg="1"/>
      <p:bldP spid="5" grpId="0" animBg="1"/>
      <p:bldP spid="45" grpId="0" animBg="1"/>
      <p:bldP spid="51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Iterative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for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{     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] 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  <a:blipFill rotWithShape="1">
                <a:blip r:embed="rId3"/>
                <a:stretch>
                  <a:fillRect l="-1508" t="-588" r="-181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0      0       0      ...                        0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Homework</a:t>
            </a:r>
            <a:endParaRPr lang="en-US" sz="3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 space requirement of the algorithm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How can you reduce it to </a:t>
                </a:r>
                <a:r>
                  <a:rPr lang="en-US" sz="2000" b="1" dirty="0" smtClean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)).</a:t>
                </a:r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Modify the previous algorithm so that it outputs the LCS as well ?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(The time complexity must not increase asymptotically)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Dynamic Programming </a:t>
            </a:r>
            <a:r>
              <a:rPr lang="en-US" sz="3600" b="1" dirty="0" smtClean="0"/>
              <a:t>algorithm paradigm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Expressing the solution </a:t>
            </a:r>
            <a:r>
              <a:rPr lang="en-US" sz="2000" u="sng" dirty="0" smtClean="0"/>
              <a:t>recursively.</a:t>
            </a:r>
          </a:p>
          <a:p>
            <a:endParaRPr lang="en-US" sz="2000" dirty="0" smtClean="0"/>
          </a:p>
          <a:p>
            <a:r>
              <a:rPr lang="en-US" sz="2000" dirty="0"/>
              <a:t>O</a:t>
            </a:r>
            <a:r>
              <a:rPr lang="en-US" sz="2000" dirty="0" smtClean="0"/>
              <a:t>verall </a:t>
            </a:r>
            <a:r>
              <a:rPr lang="en-US" sz="2000" dirty="0"/>
              <a:t>there are only </a:t>
            </a:r>
            <a:r>
              <a:rPr lang="en-US" sz="2000" u="sng" dirty="0"/>
              <a:t>Polynomial number of </a:t>
            </a:r>
            <a:r>
              <a:rPr lang="en-US" sz="2000" u="sng" dirty="0" err="1" smtClean="0"/>
              <a:t>subproblems</a:t>
            </a:r>
            <a:r>
              <a:rPr lang="en-US" sz="2000" u="sng" dirty="0" smtClean="0"/>
              <a:t>.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 smtClean="0"/>
              <a:t>But there </a:t>
            </a:r>
            <a:r>
              <a:rPr lang="en-US" sz="2000" dirty="0"/>
              <a:t>is a </a:t>
            </a:r>
            <a:r>
              <a:rPr lang="en-US" sz="2000" u="sng" dirty="0"/>
              <a:t>huge overlap</a:t>
            </a:r>
            <a:r>
              <a:rPr lang="en-US" sz="2000" dirty="0"/>
              <a:t> among the </a:t>
            </a:r>
            <a:r>
              <a:rPr lang="en-US" sz="2000" dirty="0" err="1"/>
              <a:t>subproblems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So the recursive algorithm takes exponential time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(solving same 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multiple times).</a:t>
            </a:r>
          </a:p>
          <a:p>
            <a:endParaRPr lang="en-US" sz="2000" dirty="0"/>
          </a:p>
          <a:p>
            <a:r>
              <a:rPr lang="en-US" sz="2000" dirty="0" smtClean="0"/>
              <a:t>So we compute the recursive solution </a:t>
            </a:r>
            <a:r>
              <a:rPr lang="en-US" sz="2000" u="sng" dirty="0" smtClean="0"/>
              <a:t>iteratively in a bottom-up fashion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(like in  case of Fibonacci numbers).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This avoids wastage of computation and leads to efficient implementation.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797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</a:rPr>
              <a:t>teps of dynamic programming based 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Recursive Formulation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Recursive Algorithm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Exponential time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4170402"/>
            <a:ext cx="39121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Polynomial no. </a:t>
            </a:r>
            <a:r>
              <a:rPr lang="en-US" b="1" dirty="0" smtClean="0"/>
              <a:t>of distinct </a:t>
            </a:r>
            <a:r>
              <a:rPr lang="en-US" b="1" dirty="0" err="1" smtClean="0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6858000" y="3165477"/>
            <a:ext cx="22860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Cause: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Overlap </a:t>
            </a:r>
            <a:r>
              <a:rPr lang="en-US" sz="1600" dirty="0" smtClean="0">
                <a:solidFill>
                  <a:schemeClr val="tx1"/>
                </a:solidFill>
              </a:rPr>
              <a:t>in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057" y="5193268"/>
            <a:ext cx="413651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Bottom up approach to compute solution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 Polynomial time algorithm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867761" y="3330295"/>
            <a:ext cx="729736" cy="16891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a </a:t>
            </a:r>
            <a:r>
              <a:rPr lang="en-US" sz="3600" b="1" dirty="0" smtClean="0">
                <a:solidFill>
                  <a:srgbClr val="7030A0"/>
                </a:solidFill>
              </a:rPr>
              <a:t>subsequence 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sequence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: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Can be stored in an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: 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			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is said to be a </a:t>
                </a:r>
                <a:r>
                  <a:rPr lang="en-US" sz="2000" u="sng" dirty="0" smtClean="0"/>
                  <a:t>subsequence</a:t>
                </a:r>
                <a:r>
                  <a:rPr lang="en-US" sz="2000" dirty="0" smtClean="0"/>
                  <a:t>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obtain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by removing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or more elements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:r>
                  <a:rPr lang="en-US" sz="2000" dirty="0"/>
                  <a:t>T</a:t>
                </a:r>
                <a:r>
                  <a:rPr lang="en-US" sz="2000" dirty="0" smtClean="0"/>
                  <a:t>here exists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integers: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…&lt;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/>
                  <a:t>       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such that 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  <a:blipFill rotWithShape="1">
                <a:blip r:embed="rId2"/>
                <a:stretch>
                  <a:fillRect l="-70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28800" y="3733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57400" y="37338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62200" y="3733800"/>
            <a:ext cx="3429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33650" y="3733800"/>
            <a:ext cx="3619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38450" y="3733800"/>
            <a:ext cx="5143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88535" y="3497596"/>
            <a:ext cx="1320447" cy="236204"/>
            <a:chOff x="1988535" y="3196598"/>
            <a:chExt cx="1320447" cy="236204"/>
          </a:xfrm>
        </p:grpSpPr>
        <p:sp>
          <p:nvSpPr>
            <p:cNvPr id="21" name="Cross 20"/>
            <p:cNvSpPr/>
            <p:nvPr/>
          </p:nvSpPr>
          <p:spPr>
            <a:xfrm rot="2834682">
              <a:off x="19779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834682">
              <a:off x="24351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834682">
              <a:off x="3120983" y="3207150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blipFill rotWithShape="1">
                <a:blip r:embed="rId4"/>
                <a:stretch>
                  <a:fillRect t="-5714" r="-210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?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r="-7917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57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[1..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3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857375" y="1143000"/>
            <a:ext cx="14192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/>
          <p:cNvSpPr/>
          <p:nvPr/>
        </p:nvSpPr>
        <p:spPr>
          <a:xfrm>
            <a:off x="5636566" y="32166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more formal definition ?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67175" y="52578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33600" y="26670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  <p:bldP spid="4" grpId="0" animBg="1"/>
      <p:bldP spid="9" grpId="0"/>
      <p:bldP spid="13" grpId="0"/>
      <p:bldP spid="14" grpId="0" animBg="1"/>
      <p:bldP spid="15" grpId="0"/>
      <p:bldP spid="20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</a:t>
            </a:r>
            <a:r>
              <a:rPr lang="en-US" sz="3600" b="1" dirty="0"/>
              <a:t> Definition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 smtClean="0"/>
                  <a:t> : two sequences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Aim</a:t>
                </a:r>
                <a:r>
                  <a:rPr lang="en-US" sz="2000" dirty="0" smtClean="0"/>
                  <a:t> : To compute the </a:t>
                </a:r>
                <a:r>
                  <a:rPr lang="en-US" sz="2000" u="sng" dirty="0" smtClean="0"/>
                  <a:t>longest</a:t>
                </a:r>
                <a:r>
                  <a:rPr lang="en-US" sz="2000" dirty="0" smtClean="0"/>
                  <a:t> sequence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is subsequence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as well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 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 : How to compute </a:t>
                </a:r>
                <a:r>
                  <a:rPr lang="en-US" sz="2000" dirty="0" smtClean="0"/>
                  <a:t> a Longest Common Subsequence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 efficiently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Convince yourself that divide and conquer or Greedy algorithms  won’t solve this problem.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  <a:blipFill rotWithShape="1">
                <a:blip r:embed="rId2"/>
                <a:stretch>
                  <a:fillRect l="-741" t="-580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9812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38400" y="34290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3200" y="23622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41910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00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Observations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Longest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common subsequence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4710684" y="17526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948684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5605" t="-12500" r="-829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5" grpId="0" animBg="1"/>
      <p:bldP spid="28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There is an</a:t>
                </a:r>
                <a:r>
                  <a:rPr lang="en-US" sz="2000" b="1" dirty="0" smtClean="0"/>
                  <a:t> Longest Common Subsequence </a:t>
                </a: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4078" y="4114800"/>
            <a:ext cx="4552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Down Ribbon 25"/>
              <p:cNvSpPr/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Otherwise, 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at the end of such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LCS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get a longer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LCS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contradiction 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loud Callout 29"/>
          <p:cNvSpPr/>
          <p:nvPr/>
        </p:nvSpPr>
        <p:spPr>
          <a:xfrm>
            <a:off x="5791200" y="51216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 even make a stronger observation.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Down Ribbon 30"/>
              <p:cNvSpPr/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matched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the last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we can as well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get the desired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LCS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Down Ribbon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loud Callout 31"/>
          <p:cNvSpPr/>
          <p:nvPr/>
        </p:nvSpPr>
        <p:spPr>
          <a:xfrm>
            <a:off x="5350844" y="5274026"/>
            <a:ext cx="3564556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kind of picture emerge for the </a:t>
            </a:r>
            <a:r>
              <a:rPr lang="en-US" b="1" dirty="0" smtClean="0">
                <a:solidFill>
                  <a:schemeClr val="tx1"/>
                </a:solidFill>
              </a:rPr>
              <a:t>LCS</a:t>
            </a:r>
            <a:r>
              <a:rPr lang="en-US" dirty="0" smtClean="0">
                <a:solidFill>
                  <a:schemeClr val="tx1"/>
                </a:solidFill>
              </a:rPr>
              <a:t> in this case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30040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3004027" cy="584775"/>
              </a:xfrm>
              <a:prstGeom prst="rect">
                <a:avLst/>
              </a:prstGeom>
              <a:blipFill rotWithShape="1">
                <a:blip r:embed="rId9"/>
                <a:stretch>
                  <a:fillRect l="-5071" t="-12500" r="-730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381778" y="4191000"/>
            <a:ext cx="23812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Last </a:t>
                </a:r>
                <a:r>
                  <a:rPr lang="en-US" sz="2000" dirty="0"/>
                  <a:t>symbol of </a:t>
                </a:r>
                <a:r>
                  <a:rPr lang="en-US" sz="2000" b="1" dirty="0" smtClean="0"/>
                  <a:t>Longest Common Subsequence</a:t>
                </a:r>
                <a:r>
                  <a:rPr lang="en-US" sz="2000" dirty="0" smtClean="0"/>
                  <a:t>  </a:t>
                </a:r>
                <a:r>
                  <a:rPr lang="en-US" sz="2000" dirty="0"/>
                  <a:t>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1048" t="-7576" r="-104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4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5" grpId="0" animBg="1"/>
      <p:bldP spid="26" grpId="0" animBg="1"/>
      <p:bldP spid="26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6" grpId="0" animBg="1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There is a</a:t>
                </a:r>
                <a:r>
                  <a:rPr lang="en-US" sz="2000" b="1" dirty="0" smtClean="0"/>
                  <a:t> Longest Common Subsequence </a:t>
                </a: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4078" y="4191000"/>
            <a:ext cx="4552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00800" y="4191000"/>
            <a:ext cx="23812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Last </a:t>
                </a:r>
                <a:r>
                  <a:rPr lang="en-US" sz="2000" dirty="0"/>
                  <a:t>symbol of </a:t>
                </a:r>
                <a:r>
                  <a:rPr lang="en-US" sz="2000" b="1" dirty="0" smtClean="0"/>
                  <a:t>Longest Common Subsequence</a:t>
                </a:r>
                <a:r>
                  <a:rPr lang="en-US" sz="2000" dirty="0" smtClean="0"/>
                  <a:t>  </a:t>
                </a:r>
                <a:r>
                  <a:rPr lang="en-US" sz="2000" dirty="0"/>
                  <a:t>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048" t="-7576" r="-104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81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95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Down Ribbon 39"/>
              <p:cNvSpPr/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Otherwise, 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at the end of such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LCS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get a longer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LCS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contradiction 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Down Ribbon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loud Callout 40"/>
          <p:cNvSpPr/>
          <p:nvPr/>
        </p:nvSpPr>
        <p:spPr>
          <a:xfrm>
            <a:off x="5791200" y="51978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 even make a stronger observation.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Down Ribbon 41"/>
              <p:cNvSpPr/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matched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the last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we can as well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get the desired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LCS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Down Ribbon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loud Callout 42"/>
          <p:cNvSpPr/>
          <p:nvPr/>
        </p:nvSpPr>
        <p:spPr>
          <a:xfrm>
            <a:off x="5350844" y="5274026"/>
            <a:ext cx="3564556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kind of picture emerge for the </a:t>
            </a:r>
            <a:r>
              <a:rPr lang="en-US" b="1" dirty="0" smtClean="0">
                <a:solidFill>
                  <a:schemeClr val="tx1"/>
                </a:solidFill>
              </a:rPr>
              <a:t>LCS</a:t>
            </a:r>
            <a:r>
              <a:rPr lang="en-US" dirty="0" smtClean="0">
                <a:solidFill>
                  <a:schemeClr val="tx1"/>
                </a:solidFill>
              </a:rPr>
              <a:t> in this case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5" grpId="0" animBg="1"/>
      <p:bldP spid="36" grpId="0" animBg="1"/>
      <p:bldP spid="25" grpId="0"/>
      <p:bldP spid="25" grpId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</a:t>
                </a:r>
                <a:r>
                  <a:rPr lang="en-US" sz="2000" dirty="0" smtClean="0"/>
                  <a:t>a</a:t>
                </a:r>
                <a:r>
                  <a:rPr lang="en-US" sz="2000" b="1" dirty="0" smtClean="0"/>
                  <a:t> Longest Common Subsequence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=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28800" y="4933890"/>
                <a:ext cx="268592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933890"/>
                <a:ext cx="2685928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268" t="-7576" r="-385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loud Callout 35"/>
          <p:cNvSpPr/>
          <p:nvPr/>
        </p:nvSpPr>
        <p:spPr>
          <a:xfrm>
            <a:off x="5350844" y="2242066"/>
            <a:ext cx="3716956" cy="1524000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can you say about the </a:t>
            </a:r>
            <a:r>
              <a:rPr lang="en-US" b="1" dirty="0" smtClean="0">
                <a:solidFill>
                  <a:schemeClr val="tx1"/>
                </a:solidFill>
              </a:rPr>
              <a:t>Longest Common Subsequence</a:t>
            </a:r>
            <a:r>
              <a:rPr lang="en-US" dirty="0" smtClean="0">
                <a:solidFill>
                  <a:schemeClr val="tx1"/>
                </a:solidFill>
              </a:rPr>
              <a:t>  excluding the last (red) symbol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Down Ribbon 36"/>
              <p:cNvSpPr/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must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Longest Common Subsequence 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Otherwise, we can get even longer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Down Ribbon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31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0" grpId="0" animBg="1"/>
      <p:bldP spid="26" grpId="0" animBg="1"/>
      <p:bldP spid="36" grpId="0" animBg="1"/>
      <p:bldP spid="36" grpId="1" animBg="1"/>
      <p:bldP spid="37" grpId="0" animBg="1"/>
      <p:bldP spid="3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6569</TotalTime>
  <Words>3092</Words>
  <Application>Microsoft Office PowerPoint</Application>
  <PresentationFormat>On-screen Show (4:3)</PresentationFormat>
  <Paragraphs>498</Paragraphs>
  <Slides>29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</vt:lpstr>
      <vt:lpstr>Longest common subsequence</vt:lpstr>
      <vt:lpstr>What is a subsequence ?</vt:lpstr>
      <vt:lpstr>Problem Definition</vt:lpstr>
      <vt:lpstr>Observations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Recursive formulation</vt:lpstr>
      <vt:lpstr>Recursive formulation for LCS(n,m)  </vt:lpstr>
      <vt:lpstr>Recursive algorithm for L(n,m) </vt:lpstr>
      <vt:lpstr>Recursive algorithm for L(n,m) </vt:lpstr>
      <vt:lpstr>Recursive algorithm for L(n,m) </vt:lpstr>
      <vt:lpstr>Fibonacci numbers </vt:lpstr>
      <vt:lpstr>Recursive algorithm for F(n)</vt:lpstr>
      <vt:lpstr>Iterative Algorithm for F(n)</vt:lpstr>
      <vt:lpstr>Recursive algorithm for L(n,m) </vt:lpstr>
      <vt:lpstr>Iterative algorithm for L(n,m) </vt:lpstr>
      <vt:lpstr>Homework</vt:lpstr>
      <vt:lpstr>Dynamic Programming algorithm paradigm</vt:lpstr>
      <vt:lpstr>Steps of dynamic programming based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497</cp:revision>
  <dcterms:created xsi:type="dcterms:W3CDTF">2011-12-03T04:13:03Z</dcterms:created>
  <dcterms:modified xsi:type="dcterms:W3CDTF">2017-09-01T07:58:14Z</dcterms:modified>
</cp:coreProperties>
</file>