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506" r:id="rId3"/>
    <p:sldId id="507" r:id="rId4"/>
    <p:sldId id="501" r:id="rId5"/>
    <p:sldId id="485" r:id="rId6"/>
    <p:sldId id="502" r:id="rId7"/>
    <p:sldId id="508" r:id="rId8"/>
    <p:sldId id="494" r:id="rId9"/>
    <p:sldId id="491" r:id="rId10"/>
    <p:sldId id="495" r:id="rId11"/>
    <p:sldId id="497" r:id="rId12"/>
    <p:sldId id="500" r:id="rId13"/>
    <p:sldId id="499" r:id="rId14"/>
    <p:sldId id="496" r:id="rId15"/>
    <p:sldId id="489" r:id="rId16"/>
    <p:sldId id="493" r:id="rId17"/>
    <p:sldId id="503" r:id="rId18"/>
    <p:sldId id="513" r:id="rId19"/>
    <p:sldId id="514" r:id="rId20"/>
    <p:sldId id="515" r:id="rId21"/>
    <p:sldId id="516" r:id="rId22"/>
    <p:sldId id="509" r:id="rId23"/>
    <p:sldId id="510" r:id="rId24"/>
    <p:sldId id="511" r:id="rId25"/>
    <p:sldId id="512" r:id="rId26"/>
    <p:sldId id="517" r:id="rId27"/>
    <p:sldId id="518" r:id="rId28"/>
    <p:sldId id="519" r:id="rId29"/>
    <p:sldId id="47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7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8" Type="http://schemas.openxmlformats.org/officeDocument/2006/relationships/image" Target="../media/image70.png"/><Relationship Id="rId12" Type="http://schemas.openxmlformats.org/officeDocument/2006/relationships/image" Target="../media/image3.png"/><Relationship Id="rId7" Type="http://schemas.openxmlformats.org/officeDocument/2006/relationships/image" Target="../media/image60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7030A0"/>
                </a:solidFill>
              </a:rPr>
              <a:t>Dynamic Programming - II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compute </a:t>
            </a:r>
            <a:r>
              <a:rPr lang="en-US" sz="3200" b="1" dirty="0" smtClean="0">
                <a:solidFill>
                  <a:srgbClr val="7030A0"/>
                </a:solidFill>
              </a:rPr>
              <a:t>optimal</a:t>
            </a:r>
            <a:r>
              <a:rPr lang="en-US" sz="3200" b="1" dirty="0" smtClean="0"/>
              <a:t> triangulation ?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If the opt. triangulation has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), what can we infer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85" name="Content Placeholder 8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 rotWithShape="1">
                <a:blip r:embed="rId2"/>
                <a:stretch>
                  <a:fillRect l="-714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>
            <a:off x="3863511" y="2069068"/>
            <a:ext cx="1600200" cy="3581400"/>
          </a:xfrm>
          <a:prstGeom prst="triangle">
            <a:avLst>
              <a:gd name="adj" fmla="val 7755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rot="16200000" flipV="1">
            <a:off x="6171159" y="2706141"/>
            <a:ext cx="1040368" cy="180028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1762379" y="2480832"/>
            <a:ext cx="1144370" cy="235490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00200" y="1143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1139439"/>
            <a:ext cx="254557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29400" y="4126468"/>
                <a:ext cx="231422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Polygon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is </a:t>
                </a:r>
              </a:p>
              <a:p>
                <a:r>
                  <a:rPr lang="en-US" dirty="0" smtClean="0"/>
                  <a:t>optimally triangulated 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26468"/>
                <a:ext cx="2314223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2375" t="-4717" r="-36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0" y="4230469"/>
                <a:ext cx="231422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Polygon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is </a:t>
                </a:r>
              </a:p>
              <a:p>
                <a:r>
                  <a:rPr lang="en-US" dirty="0" smtClean="0"/>
                  <a:t>optimally triangulated 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30469"/>
                <a:ext cx="2314223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2105" t="-4717" r="-342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2938226" y="2069068"/>
            <a:ext cx="2133599" cy="2883932"/>
            <a:chOff x="2938226" y="2069068"/>
            <a:chExt cx="2133599" cy="2883932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938226" y="2590800"/>
              <a:ext cx="76199" cy="2362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938226" y="2069068"/>
              <a:ext cx="2133599" cy="288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89414" y="2069068"/>
            <a:ext cx="1354011" cy="3581400"/>
            <a:chOff x="5089414" y="2069068"/>
            <a:chExt cx="1354011" cy="3581400"/>
          </a:xfrm>
        </p:grpSpPr>
        <p:cxnSp>
          <p:nvCxnSpPr>
            <p:cNvPr id="48" name="Straight Connector 47"/>
            <p:cNvCxnSpPr/>
            <p:nvPr/>
          </p:nvCxnSpPr>
          <p:spPr>
            <a:xfrm flipH="1" flipV="1">
              <a:off x="5089414" y="2069068"/>
              <a:ext cx="1354011" cy="1817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86" idx="4"/>
            </p:cNvCxnSpPr>
            <p:nvPr/>
          </p:nvCxnSpPr>
          <p:spPr>
            <a:xfrm flipH="1">
              <a:off x="5463711" y="3859768"/>
              <a:ext cx="979714" cy="1790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4043125" y="1143000"/>
            <a:ext cx="266247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38" grpId="0" animBg="1"/>
      <p:bldP spid="40" grpId="0" animBg="1"/>
      <p:bldP spid="41" grpId="0" animBg="1"/>
      <p:bldP spid="42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Recursive formulation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of OPTMAL Triangulation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): 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weight of optimal triangulation of polygon 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/>
                  <a:t> </a:t>
                </a:r>
                <a:br>
                  <a:rPr lang="en-US" sz="2800" dirty="0"/>
                </a:br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63" t="-4065" r="-2980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 = 0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=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715000" y="1523999"/>
            <a:ext cx="649726" cy="545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295400"/>
            <a:ext cx="11525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Base case: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24400" y="1992868"/>
            <a:ext cx="1441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Generic case: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0787" y="3352800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1" grpId="0"/>
      <p:bldP spid="50" grpId="0" animBg="1"/>
      <p:bldP spid="54" grpId="0" animBg="1"/>
      <p:bldP spid="3" grpId="0" animBg="1"/>
      <p:bldP spid="6" grpId="0" animBg="1"/>
      <p:bldP spid="3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Recursive ALGORITHM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of OPTMAL Triangulation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𝑒𝑚𝑝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&gt;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  <a:blipFill rotWithShape="1">
                <a:blip r:embed="rId3"/>
                <a:stretch>
                  <a:fillRect l="-1429" t="-123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: </a:t>
                </a:r>
                <a:r>
                  <a:rPr lang="en-US" sz="1800" dirty="0" smtClean="0"/>
                  <a:t>worst case running  time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&gt;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   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Exponential !!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</a:t>
                </a:r>
                <a:r>
                  <a:rPr lang="en-US" sz="2000" dirty="0"/>
                  <a:t>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493" t="-1250" r="-271" b="-7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486400" y="2286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  <a:blipFill rotWithShape="1">
                <a:blip r:embed="rId3"/>
                <a:stretch>
                  <a:fillRect l="-137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7696200" y="426720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42672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3810000"/>
            <a:ext cx="1371600" cy="669073"/>
            <a:chOff x="6553200" y="3810000"/>
            <a:chExt cx="1371600" cy="669073"/>
          </a:xfrm>
        </p:grpSpPr>
        <p:sp>
          <p:nvSpPr>
            <p:cNvPr id="103" name="Rectangle 102"/>
            <p:cNvSpPr/>
            <p:nvPr/>
          </p:nvSpPr>
          <p:spPr>
            <a:xfrm>
              <a:off x="65532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96200" y="38100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895600"/>
            <a:ext cx="457200" cy="1583473"/>
            <a:chOff x="7467600" y="2895600"/>
            <a:chExt cx="457200" cy="1583473"/>
          </a:xfrm>
        </p:grpSpPr>
        <p:sp>
          <p:nvSpPr>
            <p:cNvPr id="108" name="Rectangle 107"/>
            <p:cNvSpPr/>
            <p:nvPr/>
          </p:nvSpPr>
          <p:spPr>
            <a:xfrm>
              <a:off x="7467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200" y="2895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000" y="3124200"/>
            <a:ext cx="685800" cy="1354873"/>
            <a:chOff x="7239000" y="3124200"/>
            <a:chExt cx="685800" cy="1354873"/>
          </a:xfrm>
        </p:grpSpPr>
        <p:sp>
          <p:nvSpPr>
            <p:cNvPr id="107" name="Rectangle 106"/>
            <p:cNvSpPr/>
            <p:nvPr/>
          </p:nvSpPr>
          <p:spPr>
            <a:xfrm>
              <a:off x="72390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200" y="3124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3352800"/>
            <a:ext cx="914400" cy="1126273"/>
            <a:chOff x="7010400" y="3352800"/>
            <a:chExt cx="914400" cy="1126273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200" y="33528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3581400"/>
            <a:ext cx="1143000" cy="897673"/>
            <a:chOff x="6781800" y="3581400"/>
            <a:chExt cx="1143000" cy="897673"/>
          </a:xfrm>
        </p:grpSpPr>
        <p:sp>
          <p:nvSpPr>
            <p:cNvPr id="105" name="Rectangle 104"/>
            <p:cNvSpPr/>
            <p:nvPr/>
          </p:nvSpPr>
          <p:spPr>
            <a:xfrm>
              <a:off x="67818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96200" y="35814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endCxn id="108" idx="3"/>
          </p:cNvCxnSpPr>
          <p:nvPr/>
        </p:nvCxnSpPr>
        <p:spPr>
          <a:xfrm>
            <a:off x="6462619" y="4373136"/>
            <a:ext cx="1233581" cy="1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0"/>
          </p:cNvCxnSpPr>
          <p:nvPr/>
        </p:nvCxnSpPr>
        <p:spPr>
          <a:xfrm>
            <a:off x="7810500" y="2895600"/>
            <a:ext cx="0" cy="1354873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96200" y="40386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72" grpId="0"/>
      <p:bldP spid="73" grpId="0"/>
      <p:bldP spid="71" grpId="0" animBg="1"/>
      <p:bldP spid="100" grpId="0" animBg="1"/>
      <p:bldP spid="17" grpId="0" animBg="1"/>
      <p:bldP spid="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Iterative-opt-</a:t>
                </a:r>
                <a:r>
                  <a:rPr lang="en-US" sz="2000" b="0" dirty="0" err="1" smtClean="0">
                    <a:solidFill>
                      <a:srgbClr val="C00000"/>
                    </a:solidFill>
                  </a:rPr>
                  <a:t>traingulation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){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 {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) {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  <a:blipFill rotWithShape="1">
                <a:blip r:embed="rId3"/>
                <a:stretch>
                  <a:fillRect l="-1323" t="-541" r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3352800"/>
            <a:ext cx="1905000" cy="1828800"/>
            <a:chOff x="6781800" y="3352800"/>
            <a:chExt cx="1905000" cy="1828800"/>
          </a:xfrm>
        </p:grpSpPr>
        <p:sp>
          <p:nvSpPr>
            <p:cNvPr id="87" name="Rectangle 86"/>
            <p:cNvSpPr/>
            <p:nvPr/>
          </p:nvSpPr>
          <p:spPr>
            <a:xfrm>
              <a:off x="7696200" y="40386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3810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153400" y="3581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82000" y="3352800"/>
              <a:ext cx="304800" cy="220236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467600" y="42672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9000" y="44958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0400" y="4724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81800" y="4953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0400" y="3581400"/>
            <a:ext cx="1676400" cy="1600200"/>
            <a:chOff x="7010400" y="3581400"/>
            <a:chExt cx="1676400" cy="1600200"/>
          </a:xfrm>
        </p:grpSpPr>
        <p:sp>
          <p:nvSpPr>
            <p:cNvPr id="71" name="Rectangle 70"/>
            <p:cNvSpPr/>
            <p:nvPr/>
          </p:nvSpPr>
          <p:spPr>
            <a:xfrm>
              <a:off x="7696200" y="42672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4800" y="40386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3400" y="3810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0" y="3581400"/>
              <a:ext cx="3048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67600" y="44958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39000" y="47244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4953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 rot="18866829">
            <a:off x="7141933" y="3565800"/>
            <a:ext cx="697414" cy="5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886198" y="3593068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8288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7432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4" grpId="0" animBg="1"/>
      <p:bldP spid="15" grpId="0" animBg="1"/>
      <p:bldP spid="16" grpId="0" animBg="1"/>
      <p:bldP spid="1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convex polygon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and a weight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, we can compute its optimal triangulation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Points to Ponder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How crucial is convexity ?</a:t>
                </a:r>
              </a:p>
              <a:p>
                <a:r>
                  <a:rPr lang="en-US" sz="2000" dirty="0" smtClean="0"/>
                  <a:t>What if the input is a set of </a:t>
                </a:r>
                <a:r>
                  <a:rPr lang="en-US" sz="2000" u="sng" dirty="0" smtClean="0"/>
                  <a:t>points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1259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438400" y="2743200"/>
            <a:ext cx="3962400" cy="2057400"/>
            <a:chOff x="2438400" y="2590800"/>
            <a:chExt cx="3962400" cy="2057400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2439112" y="259080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24400" y="4648200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410200" y="3886200"/>
              <a:ext cx="7620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172200" y="2895600"/>
              <a:ext cx="228600" cy="990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676900" y="3259864"/>
              <a:ext cx="114300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27434" y="3259864"/>
              <a:ext cx="1249466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86200" y="3259864"/>
              <a:ext cx="541234" cy="72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38400" y="2590800"/>
              <a:ext cx="144780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895600" y="3962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733800" y="42672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410200" y="2819400"/>
              <a:ext cx="381000" cy="440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410200" y="2819400"/>
              <a:ext cx="990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733800" y="4343400"/>
              <a:ext cx="9144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4648200" y="4343400"/>
              <a:ext cx="76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4724400" y="4800600"/>
            <a:ext cx="685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2971800"/>
            <a:ext cx="0" cy="18288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4400" y="3009900"/>
            <a:ext cx="685800" cy="17907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38400" y="2743200"/>
            <a:ext cx="2286000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39112" y="2743200"/>
            <a:ext cx="2971088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Ribbon 58"/>
          <p:cNvSpPr/>
          <p:nvPr/>
        </p:nvSpPr>
        <p:spPr>
          <a:xfrm>
            <a:off x="4572000" y="5029200"/>
            <a:ext cx="1600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much.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Down Ribbon 59"/>
          <p:cNvSpPr/>
          <p:nvPr/>
        </p:nvSpPr>
        <p:spPr>
          <a:xfrm>
            <a:off x="4876800" y="5562600"/>
            <a:ext cx="4267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 polynomial time algorithm till date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OPTIMAL SUBSTRUCTURE </a:t>
            </a:r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 PROPERTY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underlying  every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Dynamic Programming 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Longest Common </a:t>
            </a:r>
            <a:r>
              <a:rPr lang="en-US" sz="3200" b="1" dirty="0" smtClean="0">
                <a:solidFill>
                  <a:srgbClr val="006C31"/>
                </a:solidFill>
              </a:rPr>
              <a:t>Subsequence</a:t>
            </a:r>
            <a:r>
              <a:rPr lang="en-US" sz="3200" dirty="0" smtClean="0"/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Lemma2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Overview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Recursive Formulation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Recursive Algorithm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Exponential time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659" y="3163669"/>
            <a:ext cx="21798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Polynomial no. </a:t>
            </a:r>
            <a:r>
              <a:rPr lang="en-US" b="1" dirty="0" smtClean="0"/>
              <a:t>of </a:t>
            </a:r>
          </a:p>
          <a:p>
            <a:r>
              <a:rPr lang="en-US" b="1" dirty="0" smtClean="0"/>
              <a:t>distinct </a:t>
            </a:r>
            <a:r>
              <a:rPr lang="en-US" b="1" dirty="0" err="1" smtClean="0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3124200" y="3895213"/>
            <a:ext cx="28956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Cause of exponential time: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Overlap </a:t>
            </a:r>
            <a:r>
              <a:rPr lang="en-US" sz="1600" dirty="0" smtClean="0">
                <a:solidFill>
                  <a:schemeClr val="tx1"/>
                </a:solidFill>
              </a:rPr>
              <a:t>in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1590" y="5193268"/>
            <a:ext cx="2153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Bottom up approach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 Polynomial time algorithm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683635" y="3146168"/>
            <a:ext cx="729736" cy="2057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990600"/>
            <a:ext cx="4510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b="1" dirty="0" smtClean="0">
                <a:solidFill>
                  <a:srgbClr val="C00000"/>
                </a:solidFill>
              </a:rPr>
              <a:t>Longest common subsequence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Optimal triangulation of a convex </a:t>
            </a:r>
            <a:r>
              <a:rPr lang="en-US" sz="3200" b="1" dirty="0" smtClean="0">
                <a:solidFill>
                  <a:srgbClr val="006C31"/>
                </a:solidFill>
              </a:rPr>
              <a:t>polygon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 = 0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=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3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/>
      <p:bldP spid="50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 SUBSTRUCTURE </a:t>
            </a:r>
            <a:r>
              <a:rPr lang="en-US" sz="3200" b="1" dirty="0"/>
              <a:t>PROPERTY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“Optimal solution of a problem </a:t>
            </a:r>
            <a:r>
              <a:rPr lang="en-US" sz="2000" u="sng" dirty="0" smtClean="0"/>
              <a:t>contains within it</a:t>
            </a:r>
          </a:p>
          <a:p>
            <a:pPr marL="0" indent="0" algn="ctr">
              <a:buNone/>
            </a:pPr>
            <a:r>
              <a:rPr lang="en-US" sz="2000" dirty="0"/>
              <a:t> </a:t>
            </a:r>
            <a:r>
              <a:rPr lang="en-US" sz="2000" dirty="0" smtClean="0"/>
              <a:t> optimal solution for its smaller instances as well”.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Note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Essential for every dynamic programming based algorithm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    This property is also shared by Greedy algorithms.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2860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667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5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rgbClr val="7030A0"/>
                </a:solidFill>
              </a:rPr>
              <a:t>Bitonic</a:t>
            </a:r>
            <a:r>
              <a:rPr lang="en-US" sz="3200" dirty="0" smtClean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 in a plane.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 smtClean="0"/>
                  <a:t> of a tour</a:t>
                </a:r>
                <a:r>
                  <a:rPr lang="en-US" sz="2000" dirty="0" smtClean="0"/>
                  <a:t>: Total distance traveled.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49577" y="1676400"/>
            <a:ext cx="305984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2" grpId="1" uiExpand="1" animBg="1"/>
      <p:bldP spid="52" grpId="0" uiExpand="1" animBg="1"/>
      <p:bldP spid="52" grpId="1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Cost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0"/>
          </p:cNvCxnSpPr>
          <p:nvPr/>
        </p:nvCxnSpPr>
        <p:spPr>
          <a:xfrm>
            <a:off x="4974685" y="2376845"/>
            <a:ext cx="2035715" cy="794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  <a:endCxn id="15" idx="7"/>
          </p:cNvCxnSpPr>
          <p:nvPr/>
        </p:nvCxnSpPr>
        <p:spPr>
          <a:xfrm flipH="1" flipV="1">
            <a:off x="4032338" y="2830559"/>
            <a:ext cx="1382759" cy="1001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0" idx="3"/>
          </p:cNvCxnSpPr>
          <p:nvPr/>
        </p:nvCxnSpPr>
        <p:spPr>
          <a:xfrm flipV="1">
            <a:off x="5784938" y="3643464"/>
            <a:ext cx="479518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1 45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0"/>
              <a:gd name="adj3" fmla="val 146260"/>
              <a:gd name="adj4" fmla="val -323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</a:t>
            </a:r>
            <a:r>
              <a:rPr lang="en-US" dirty="0" err="1" smtClean="0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compute their </a:t>
                </a:r>
                <a:r>
                  <a:rPr lang="en-US" sz="2000" dirty="0"/>
                  <a:t>least cost </a:t>
                </a:r>
                <a:r>
                  <a:rPr lang="en-US" sz="2000" b="1" dirty="0" err="1" smtClean="0"/>
                  <a:t>Bitonic</a:t>
                </a:r>
                <a:r>
                  <a:rPr lang="en-US" sz="2000" dirty="0" smtClean="0"/>
                  <a:t> tour.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7"/>
          </p:cNvCxnSpPr>
          <p:nvPr/>
        </p:nvCxnSpPr>
        <p:spPr>
          <a:xfrm flipV="1">
            <a:off x="6318338" y="3171111"/>
            <a:ext cx="692062" cy="4184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7"/>
          </p:cNvCxnSpPr>
          <p:nvPr/>
        </p:nvCxnSpPr>
        <p:spPr>
          <a:xfrm flipH="1">
            <a:off x="4032338" y="2351041"/>
            <a:ext cx="849360" cy="4795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30" idx="1"/>
          </p:cNvCxnSpPr>
          <p:nvPr/>
        </p:nvCxnSpPr>
        <p:spPr>
          <a:xfrm>
            <a:off x="5480138" y="2957664"/>
            <a:ext cx="784318" cy="6319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9" idx="3"/>
          </p:cNvCxnSpPr>
          <p:nvPr/>
        </p:nvCxnSpPr>
        <p:spPr>
          <a:xfrm flipV="1">
            <a:off x="5784938" y="3795864"/>
            <a:ext cx="2003518" cy="403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49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1190"/>
              <a:gd name="adj3" fmla="val 203119"/>
              <a:gd name="adj4" fmla="val -639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24000" y="5715000"/>
            <a:ext cx="30864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48200" y="5638800"/>
            <a:ext cx="30221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3400" y="6172200"/>
            <a:ext cx="46866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8600" y="5715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3" grpId="0" animBg="1"/>
      <p:bldP spid="55" grpId="0" animBg="1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Attempt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: The least cost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while traversing each intermediate point exclusively once.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Aim</a:t>
                </a:r>
                <a:r>
                  <a:rPr lang="en-US" sz="2000" dirty="0" smtClean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8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1" cy="2438400"/>
            <a:chOff x="2057400" y="2286000"/>
            <a:chExt cx="6159261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4" cy="460177"/>
              <a:chOff x="2667000" y="2740223"/>
              <a:chExt cx="591764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74841" y="2351041"/>
            <a:ext cx="4746718" cy="1978223"/>
            <a:chOff x="2274841" y="2351041"/>
            <a:chExt cx="4746718" cy="197822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491297" y="2968823"/>
              <a:ext cx="1519103" cy="2022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46738" y="2351041"/>
              <a:ext cx="468359" cy="57968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337138" y="2351041"/>
              <a:ext cx="544559" cy="1924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965538" y="2906759"/>
              <a:ext cx="1317718" cy="14225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74841" y="2960641"/>
              <a:ext cx="636815" cy="400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274841" y="3414864"/>
              <a:ext cx="1001759" cy="58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41641" y="2884441"/>
              <a:ext cx="636815" cy="1089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032338" y="2884441"/>
              <a:ext cx="1725659" cy="1303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796097" y="3643464"/>
              <a:ext cx="468359" cy="54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7"/>
              <a:endCxn id="36" idx="3"/>
            </p:cNvCxnSpPr>
            <p:nvPr/>
          </p:nvCxnSpPr>
          <p:spPr>
            <a:xfrm flipV="1">
              <a:off x="6318338" y="3189241"/>
              <a:ext cx="703221" cy="40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113090" y="1524000"/>
            <a:ext cx="53388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Try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relate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669948" y="4539734"/>
            <a:ext cx="1795684" cy="1000703"/>
            <a:chOff x="5165327" y="5105400"/>
            <a:chExt cx="1795684" cy="1000703"/>
          </a:xfrm>
        </p:grpSpPr>
        <p:sp>
          <p:nvSpPr>
            <p:cNvPr id="54" name="Smiley Face 53"/>
            <p:cNvSpPr/>
            <p:nvPr/>
          </p:nvSpPr>
          <p:spPr>
            <a:xfrm>
              <a:off x="5719897" y="5105400"/>
              <a:ext cx="6096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5327" y="5736771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obvious way 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1072364" y="1981200"/>
            <a:ext cx="60815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668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3" grpId="0" animBg="1"/>
      <p:bldP spid="58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New Idea</a:t>
            </a:r>
            <a:r>
              <a:rPr lang="en-US" sz="3600" b="1" dirty="0" smtClean="0"/>
              <a:t>: Split the tour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38401" y="52578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52799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00403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58" grpId="0" animBg="1"/>
      <p:bldP spid="59" grpId="0" animBg="1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With this Re-</a:t>
            </a:r>
            <a:r>
              <a:rPr lang="en-US" sz="2800" dirty="0" err="1" smtClean="0"/>
              <a:t>formultation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Make </a:t>
            </a:r>
            <a:r>
              <a:rPr lang="en-US" sz="2800" dirty="0" smtClean="0"/>
              <a:t>sincere attempts to </a:t>
            </a:r>
            <a:br>
              <a:rPr lang="en-US" sz="2800" dirty="0" smtClean="0"/>
            </a:br>
            <a:r>
              <a:rPr lang="en-US" sz="2800" dirty="0" smtClean="0"/>
              <a:t>solve this problem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It will be discussed in </a:t>
            </a:r>
            <a:r>
              <a:rPr lang="en-US" dirty="0" smtClean="0">
                <a:solidFill>
                  <a:srgbClr val="7030A0"/>
                </a:solidFill>
              </a:rPr>
              <a:t>next </a:t>
            </a:r>
            <a:r>
              <a:rPr lang="en-US" dirty="0" smtClean="0">
                <a:solidFill>
                  <a:srgbClr val="7030A0"/>
                </a:solidFill>
              </a:rPr>
              <a:t>class.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OPTMAL Triangulation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a CONVEX POLYGON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Convex polygon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Representation: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store: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&gt; :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&gt;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3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2" grpId="0" animBg="1"/>
      <p:bldP spid="1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Partitioning the polygon into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343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503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OPTMAL Triangulation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a CONVEX POLYGON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 smtClean="0"/>
                  <a:t>: It takes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of a triangulation 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439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4478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71800" y="6096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5000" y="1371600"/>
            <a:ext cx="4207328" cy="424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5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: </a:t>
                </a:r>
                <a:r>
                  <a:rPr lang="en-US" sz="2000" dirty="0"/>
                  <a:t>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 smtClean="0"/>
                  <a:t> of a triangulation </a:t>
                </a:r>
                <a:r>
                  <a:rPr lang="en-US" sz="2000" dirty="0" smtClean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triangles formed.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741" t="-432" b="-6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95600" y="2057400"/>
            <a:ext cx="3505200" cy="3581400"/>
            <a:chOff x="2895600" y="2057400"/>
            <a:chExt cx="3505200" cy="358140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2895600" y="2590800"/>
              <a:ext cx="76200" cy="2362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95600" y="4953000"/>
              <a:ext cx="25146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29200" y="2057400"/>
              <a:ext cx="137160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895600" y="2057400"/>
              <a:ext cx="2133600" cy="289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6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compute </a:t>
            </a:r>
            <a:r>
              <a:rPr lang="en-US" sz="3200" b="1" dirty="0" smtClean="0">
                <a:solidFill>
                  <a:srgbClr val="7030A0"/>
                </a:solidFill>
              </a:rPr>
              <a:t>optimal</a:t>
            </a:r>
            <a:r>
              <a:rPr lang="en-US" sz="3200" b="1" dirty="0" smtClean="0"/>
              <a:t> triangulation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4876800"/>
            <a:ext cx="2362200" cy="762000"/>
            <a:chOff x="3810000" y="4876800"/>
            <a:chExt cx="2362200" cy="7620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10200" y="4876800"/>
              <a:ext cx="7620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852625" y="3886200"/>
            <a:ext cx="2590800" cy="1764268"/>
            <a:chOff x="3810000" y="3886200"/>
            <a:chExt cx="2590800" cy="1764268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3810000" y="3886200"/>
              <a:ext cx="25908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410200" y="3886200"/>
              <a:ext cx="990600" cy="17642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852625" y="2514600"/>
            <a:ext cx="2133600" cy="3135868"/>
            <a:chOff x="3810000" y="2514600"/>
            <a:chExt cx="2133600" cy="313586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810000" y="2514600"/>
              <a:ext cx="2133600" cy="31242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410200" y="2514600"/>
              <a:ext cx="533400" cy="3135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852625" y="2057400"/>
            <a:ext cx="1611086" cy="3604736"/>
            <a:chOff x="3657600" y="1905000"/>
            <a:chExt cx="1611086" cy="3604736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657600" y="1905000"/>
              <a:ext cx="1219200" cy="3593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876800" y="1905000"/>
              <a:ext cx="391886" cy="36047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014425" y="2590800"/>
            <a:ext cx="2449286" cy="3071336"/>
            <a:chOff x="2819400" y="2438400"/>
            <a:chExt cx="2449286" cy="3071336"/>
          </a:xfrm>
        </p:grpSpPr>
        <p:cxnSp>
          <p:nvCxnSpPr>
            <p:cNvPr id="66" name="Straight Connector 65"/>
            <p:cNvCxnSpPr/>
            <p:nvPr/>
          </p:nvCxnSpPr>
          <p:spPr>
            <a:xfrm flipH="1" flipV="1">
              <a:off x="2819400" y="2438400"/>
              <a:ext cx="838200" cy="30596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819400" y="2438400"/>
              <a:ext cx="2449286" cy="30713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481025" y="3562350"/>
            <a:ext cx="2982686" cy="2099786"/>
            <a:chOff x="2286000" y="3409950"/>
            <a:chExt cx="2982686" cy="2099786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2286000" y="3429000"/>
              <a:ext cx="1371600" cy="2069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2286000" y="3409950"/>
              <a:ext cx="2982686" cy="209978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938225" y="4953000"/>
            <a:ext cx="2525486" cy="685800"/>
            <a:chOff x="2743200" y="4823936"/>
            <a:chExt cx="2525486" cy="68580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743200" y="4823936"/>
              <a:ext cx="914400" cy="67413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2743200" y="4823936"/>
              <a:ext cx="2525486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8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12946</TotalTime>
  <Words>2096</Words>
  <Application>Microsoft Office PowerPoint</Application>
  <PresentationFormat>On-screen Show (4:3)</PresentationFormat>
  <Paragraphs>506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</vt:lpstr>
      <vt:lpstr>Overview </vt:lpstr>
      <vt:lpstr>OPTMAL Triangulation of  a CONVEX POLYGON</vt:lpstr>
      <vt:lpstr>Convex polygon </vt:lpstr>
      <vt:lpstr>Triangulation of  a CONVEX POLYGON</vt:lpstr>
      <vt:lpstr>OPTMAL Triangulation of  a CONVEX POLYGON</vt:lpstr>
      <vt:lpstr>PowerPoint Presentation</vt:lpstr>
      <vt:lpstr>PowerPoint Presentation</vt:lpstr>
      <vt:lpstr>How to compute optimal triangulation ? </vt:lpstr>
      <vt:lpstr>How to compute optimal triangulation ? </vt:lpstr>
      <vt:lpstr>Recursive formulation  of OPTMAL Triangulation</vt:lpstr>
      <vt:lpstr>Recursive formulation for τ(i,j) </vt:lpstr>
      <vt:lpstr>Recursive ALGORITHM  of OPTMAL Triangulation</vt:lpstr>
      <vt:lpstr>Recursive algorithm for τ(i,j) </vt:lpstr>
      <vt:lpstr>Recursive algorithm for τ(i,j) </vt:lpstr>
      <vt:lpstr>Iterative algorithm for τ(i,j) </vt:lpstr>
      <vt:lpstr>Iterative algorithm for τ(i,j) </vt:lpstr>
      <vt:lpstr>OPTIMAL SUBSTRUCTURE PROPERTY</vt:lpstr>
      <vt:lpstr>Longest Common Subsequence </vt:lpstr>
      <vt:lpstr>Optimal triangulation of a convex polygon</vt:lpstr>
      <vt:lpstr>OPTIMAL SUBSTRUCTURE PROPERTY</vt:lpstr>
      <vt:lpstr>Bitonic tour</vt:lpstr>
      <vt:lpstr>Bitonic tour </vt:lpstr>
      <vt:lpstr>Bitonic tour </vt:lpstr>
      <vt:lpstr>Bitonic tour </vt:lpstr>
      <vt:lpstr>Attempt 1</vt:lpstr>
      <vt:lpstr>New Idea: Split the tour</vt:lpstr>
      <vt:lpstr>New Idea: Split the tour</vt:lpstr>
      <vt:lpstr>With this Re-formultation Make sincere attempts to  solve this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1279</cp:revision>
  <dcterms:created xsi:type="dcterms:W3CDTF">2011-12-03T04:13:03Z</dcterms:created>
  <dcterms:modified xsi:type="dcterms:W3CDTF">2017-09-04T13:13:38Z</dcterms:modified>
</cp:coreProperties>
</file>