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74" r:id="rId2"/>
    <p:sldId id="496" r:id="rId3"/>
    <p:sldId id="525" r:id="rId4"/>
    <p:sldId id="517" r:id="rId5"/>
    <p:sldId id="499" r:id="rId6"/>
    <p:sldId id="526" r:id="rId7"/>
    <p:sldId id="503" r:id="rId8"/>
    <p:sldId id="505" r:id="rId9"/>
    <p:sldId id="547" r:id="rId10"/>
    <p:sldId id="508" r:id="rId11"/>
    <p:sldId id="555" r:id="rId12"/>
    <p:sldId id="509" r:id="rId13"/>
    <p:sldId id="524" r:id="rId14"/>
    <p:sldId id="501" r:id="rId15"/>
    <p:sldId id="518" r:id="rId16"/>
    <p:sldId id="507" r:id="rId17"/>
    <p:sldId id="502" r:id="rId18"/>
    <p:sldId id="512" r:id="rId19"/>
    <p:sldId id="510" r:id="rId20"/>
    <p:sldId id="527" r:id="rId21"/>
    <p:sldId id="532" r:id="rId22"/>
    <p:sldId id="545" r:id="rId23"/>
    <p:sldId id="544" r:id="rId24"/>
    <p:sldId id="546" r:id="rId25"/>
    <p:sldId id="536" r:id="rId26"/>
    <p:sldId id="549" r:id="rId27"/>
    <p:sldId id="559" r:id="rId28"/>
    <p:sldId id="558" r:id="rId29"/>
    <p:sldId id="551" r:id="rId30"/>
    <p:sldId id="552" r:id="rId31"/>
    <p:sldId id="553" r:id="rId32"/>
    <p:sldId id="55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7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2" Type="http://schemas.openxmlformats.org/officeDocument/2006/relationships/image" Target="../media/image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4" Type="http://schemas.openxmlformats.org/officeDocument/2006/relationships/image" Target="../media/image41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11.png"/><Relationship Id="rId21" Type="http://schemas.openxmlformats.org/officeDocument/2006/relationships/image" Target="../media/image13.png"/><Relationship Id="rId12" Type="http://schemas.openxmlformats.org/officeDocument/2006/relationships/image" Target="../media/image380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9" Type="http://schemas.openxmlformats.org/officeDocument/2006/relationships/image" Target="../media/image411.png"/><Relationship Id="rId1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10" Type="http://schemas.openxmlformats.org/officeDocument/2006/relationships/image" Target="../media/image14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.png"/><Relationship Id="rId10" Type="http://schemas.openxmlformats.org/officeDocument/2006/relationships/image" Target="../media/image22.png"/><Relationship Id="rId4" Type="http://schemas.openxmlformats.org/officeDocument/2006/relationships/image" Target="../media/image3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4" Type="http://schemas.openxmlformats.org/officeDocument/2006/relationships/image" Target="../media/image10.png"/><Relationship Id="rId1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image" Target="../media/image4.png"/><Relationship Id="rId16" Type="http://schemas.openxmlformats.org/officeDocument/2006/relationships/image" Target="../media/image191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23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7.png"/><Relationship Id="rId10" Type="http://schemas.openxmlformats.org/officeDocument/2006/relationships/image" Target="../media/image16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17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chemeClr val="tx1"/>
                </a:solidFill>
              </a:rPr>
              <a:t>Bitonic</a:t>
            </a:r>
            <a:r>
              <a:rPr lang="en-US" sz="2000" b="1" dirty="0" smtClean="0">
                <a:solidFill>
                  <a:schemeClr val="tx1"/>
                </a:solidFill>
              </a:rPr>
              <a:t> Tour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Shortest Paths in graphs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07263" y="5519058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negative </a:t>
            </a:r>
            <a:r>
              <a:rPr lang="en-US" b="1" dirty="0"/>
              <a:t>edge weights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What should be the </a:t>
            </a:r>
            <a:r>
              <a:rPr lang="en-US" sz="3200" dirty="0" smtClean="0">
                <a:solidFill>
                  <a:srgbClr val="0070C0"/>
                </a:solidFill>
              </a:rPr>
              <a:t>Term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for </a:t>
            </a:r>
            <a:br>
              <a:rPr lang="en-US" sz="3200" dirty="0" smtClean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4229100" y="1219200"/>
            <a:ext cx="3619500" cy="1143000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 parameter </a:t>
            </a:r>
            <a:r>
              <a:rPr lang="en-US" b="1" dirty="0" smtClean="0">
                <a:solidFill>
                  <a:srgbClr val="C00000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multiple</a:t>
            </a:r>
            <a:r>
              <a:rPr lang="en-US" dirty="0" smtClean="0">
                <a:solidFill>
                  <a:schemeClr val="tx1"/>
                </a:solidFill>
              </a:rPr>
              <a:t> parameters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3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What should be the </a:t>
            </a:r>
            <a:r>
              <a:rPr lang="en-US" sz="3200" dirty="0" smtClean="0">
                <a:solidFill>
                  <a:srgbClr val="0070C0"/>
                </a:solidFill>
              </a:rPr>
              <a:t>Term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for </a:t>
            </a:r>
            <a:br>
              <a:rPr lang="en-US" sz="3200" dirty="0" smtClean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Term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Recursive formulation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Yes,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can be covered either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we need a slightly bigger picture of the two paths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devise the recursive term.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7200" y="4191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0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30" idx="7"/>
            <a:endCxn id="53" idx="4"/>
          </p:cNvCxnSpPr>
          <p:nvPr/>
        </p:nvCxnSpPr>
        <p:spPr>
          <a:xfrm flipV="1">
            <a:off x="7380241" y="3807023"/>
            <a:ext cx="435156" cy="471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5" grpId="0"/>
      <p:bldP spid="75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Term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Recursive formulation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0" y="4876800"/>
            <a:ext cx="9144000" cy="978932"/>
            <a:chOff x="609600" y="4876800"/>
            <a:chExt cx="9144000" cy="9789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5486400"/>
              <a:ext cx="9144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                                                                                            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33800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6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blipFill rotWithShape="1">
                <a:blip r:embed="rId17"/>
                <a:stretch>
                  <a:fillRect l="-1681" t="-6154" r="-630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L</a:t>
                </a:r>
                <a:r>
                  <a:rPr lang="en-US" dirty="0" smtClean="0"/>
                  <a:t>east dist.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536" t="-8333" r="-23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exclusively once.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459" t="-8197" r="-81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we reveal the two paths covering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onwards, what can we infer about their unrevealed portions?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7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59" grpId="0"/>
      <p:bldP spid="60" grpId="0"/>
      <p:bldP spid="61" grpId="0"/>
      <p:bldP spid="38" grpId="0"/>
      <p:bldP spid="48" grpId="0"/>
      <p:bldP spid="6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Term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</a:t>
            </a:r>
            <a:r>
              <a:rPr lang="en-US" sz="3600" b="1" dirty="0" smtClean="0">
                <a:solidFill>
                  <a:srgbClr val="7030A0"/>
                </a:solidFill>
              </a:rPr>
              <a:t> Recursive formulation 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 define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dirty="0"/>
                  <a:t>L</a:t>
                </a:r>
                <a:r>
                  <a:rPr lang="en-US" sz="2000" dirty="0" smtClean="0"/>
                  <a:t>east distance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2000" dirty="0" smtClean="0"/>
                  <a:t>covering each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exclusively once.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</a:t>
                </a:r>
                <a:r>
                  <a:rPr lang="en-US" sz="2000" dirty="0" smtClean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943" b="-14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4958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286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Two cases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But total no. of </a:t>
                </a:r>
                <a:r>
                  <a:rPr lang="en-US" sz="2000" dirty="0" err="1" smtClean="0"/>
                  <a:t>subproblems</a:t>
                </a:r>
                <a:r>
                  <a:rPr lang="en-US" sz="2000" dirty="0" smtClean="0"/>
                  <a:t> to be solved: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Iterative implementation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of the recursive formulation.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010400" y="4343400"/>
            <a:ext cx="318612" cy="1283732"/>
            <a:chOff x="7543800" y="4343400"/>
            <a:chExt cx="318612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stCxn id="34" idx="2"/>
            </p:cNvCxnSpPr>
            <p:nvPr/>
          </p:nvCxnSpPr>
          <p:spPr>
            <a:xfrm>
              <a:off x="7696200" y="4343400"/>
              <a:ext cx="0" cy="9260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2" grpId="0" animBg="1"/>
      <p:bldP spid="34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Iterative </a:t>
            </a:r>
            <a:r>
              <a:rPr lang="en-US" sz="3200" b="1" dirty="0">
                <a:solidFill>
                  <a:srgbClr val="7030A0"/>
                </a:solidFill>
              </a:rPr>
              <a:t>algorithm </a:t>
            </a:r>
            <a:r>
              <a:rPr lang="en-US" sz="3200" b="1" dirty="0" smtClean="0"/>
              <a:t>for Optimal </a:t>
            </a:r>
            <a:r>
              <a:rPr lang="en-US" sz="3200" b="1" dirty="0" err="1" smtClean="0"/>
              <a:t>Bitonic</a:t>
            </a:r>
            <a:r>
              <a:rPr lang="en-US" sz="3200" b="1" dirty="0" smtClean="0"/>
              <a:t> tour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 smtClean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Add </a:t>
                </a:r>
                <a:r>
                  <a:rPr lang="en-US" sz="2000" dirty="0" smtClean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62600" y="4800600"/>
            <a:ext cx="3276600" cy="457200"/>
            <a:chOff x="5562600" y="4800600"/>
            <a:chExt cx="3276600" cy="457200"/>
          </a:xfrm>
        </p:grpSpPr>
        <p:sp>
          <p:nvSpPr>
            <p:cNvPr id="44" name="Rectangle 43"/>
            <p:cNvSpPr/>
            <p:nvPr/>
          </p:nvSpPr>
          <p:spPr>
            <a:xfrm>
              <a:off x="5562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198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48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4800600"/>
              <a:ext cx="5334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7030A0"/>
                </a:solidFill>
              </a:rPr>
              <a:t>Bitonic</a:t>
            </a:r>
            <a:r>
              <a:rPr lang="en-US" sz="3200" dirty="0" smtClean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Lessons</a:t>
            </a:r>
            <a:r>
              <a:rPr lang="en-US" b="1" dirty="0" smtClean="0"/>
              <a:t> learnt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Sometimes </a:t>
            </a:r>
            <a:r>
              <a:rPr lang="en-US" sz="2400" b="1" dirty="0" err="1" smtClean="0">
                <a:solidFill>
                  <a:srgbClr val="7030A0"/>
                </a:solidFill>
              </a:rPr>
              <a:t>generalizaton</a:t>
            </a:r>
            <a:r>
              <a:rPr lang="en-US" sz="2400" dirty="0" smtClean="0"/>
              <a:t> helps !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There may be </a:t>
            </a:r>
            <a:r>
              <a:rPr lang="en-US" sz="2400" b="1" dirty="0" smtClean="0">
                <a:solidFill>
                  <a:srgbClr val="7030A0"/>
                </a:solidFill>
              </a:rPr>
              <a:t>multiple parameter</a:t>
            </a:r>
            <a:r>
              <a:rPr lang="en-US" sz="2400" dirty="0" smtClean="0"/>
              <a:t> term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u="sng" dirty="0" smtClean="0"/>
              <a:t>hidden</a:t>
            </a:r>
            <a:r>
              <a:rPr lang="en-US" sz="2400" dirty="0" smtClean="0"/>
              <a:t> in the recursive formulation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in a graph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 presence of </a:t>
            </a:r>
            <a:r>
              <a:rPr lang="en-US" sz="2800" b="1" dirty="0" smtClean="0">
                <a:solidFill>
                  <a:srgbClr val="C00000"/>
                </a:solidFill>
              </a:rPr>
              <a:t>negative </a:t>
            </a:r>
            <a:r>
              <a:rPr lang="en-US" sz="2800" b="1" dirty="0" smtClean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Lecture 11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solves the problem in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crucial is the non-negative weights </a:t>
                </a:r>
                <a:r>
                  <a:rPr lang="en-US" sz="2000" dirty="0"/>
                  <a:t>for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Revisiting </a:t>
            </a:r>
            <a:r>
              <a:rPr lang="en-US" sz="3200" b="1" dirty="0" smtClean="0"/>
              <a:t>Lecture 11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We took 2 approaches for algorithm for shortest paths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 smtClean="0"/>
                  <a:t>:  </a:t>
                </a:r>
              </a:p>
              <a:p>
                <a:pPr lvl="1"/>
                <a:r>
                  <a:rPr lang="en-US" sz="1600" dirty="0" smtClean="0"/>
                  <a:t>Made a </a:t>
                </a:r>
                <a:r>
                  <a:rPr lang="en-US" sz="1600" b="1" dirty="0" smtClean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 smtClean="0"/>
                  <a:t>about 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a vertex in </a:t>
                </a:r>
                <a:r>
                  <a:rPr lang="en-US" sz="1600" dirty="0" smtClean="0"/>
                  <a:t>the neighborhood 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 smtClean="0"/>
                  <a:t>Followed the </a:t>
                </a:r>
                <a:r>
                  <a:rPr lang="en-US" sz="1600" b="1" dirty="0" smtClean="0"/>
                  <a:t>generic greedy approach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 </a:t>
                </a:r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600" dirty="0" smtClean="0"/>
                  <a:t>Explored</a:t>
                </a:r>
                <a:r>
                  <a:rPr lang="en-US" sz="1600" b="1" dirty="0" smtClean="0"/>
                  <a:t> the structure </a:t>
                </a:r>
                <a:r>
                  <a:rPr lang="en-US" sz="1600" dirty="0" smtClean="0"/>
                  <a:t>of a shortest </a:t>
                </a:r>
                <a:r>
                  <a:rPr lang="en-US" sz="1600" dirty="0" smtClean="0"/>
                  <a:t>path</a:t>
                </a:r>
              </a:p>
              <a:p>
                <a:pPr lvl="1"/>
                <a:r>
                  <a:rPr lang="en-US" sz="1600" dirty="0" smtClean="0"/>
                  <a:t>Derived some crucial </a:t>
                </a:r>
                <a:r>
                  <a:rPr lang="en-US" sz="1600" b="1" dirty="0" smtClean="0"/>
                  <a:t>properties </a:t>
                </a:r>
                <a:r>
                  <a:rPr lang="en-US" sz="1600" dirty="0" smtClean="0"/>
                  <a:t>of a shortest path</a:t>
                </a:r>
              </a:p>
              <a:p>
                <a:pPr lvl="1"/>
                <a:r>
                  <a:rPr lang="en-US" sz="1600" dirty="0" smtClean="0"/>
                  <a:t>Used these properties to design </a:t>
                </a:r>
                <a:r>
                  <a:rPr lang="en-US" sz="1600" b="1" dirty="0" err="1" smtClean="0"/>
                  <a:t>Dijkstra’s</a:t>
                </a:r>
                <a:r>
                  <a:rPr lang="en-US" sz="1600" b="1" dirty="0" smtClean="0"/>
                  <a:t> algorithm </a:t>
                </a:r>
                <a:r>
                  <a:rPr lang="en-US" sz="1600" b="1" dirty="0" smtClean="0"/>
                  <a:t>                   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73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587087"/>
            <a:ext cx="8347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 us explore how crucial was the role of “</a:t>
            </a:r>
            <a:r>
              <a:rPr lang="en-US" b="1" dirty="0" smtClean="0"/>
              <a:t>positive edge weights</a:t>
            </a:r>
            <a:r>
              <a:rPr lang="en-US" dirty="0" smtClean="0"/>
              <a:t>” in these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any vertex in this </a:t>
                </a:r>
                <a:r>
                  <a:rPr lang="en-US" sz="2000" dirty="0" smtClean="0"/>
                  <a:t>picture 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</a:t>
            </a:r>
            <a:r>
              <a:rPr lang="en-US" sz="3600" b="1" dirty="0" smtClean="0">
                <a:solidFill>
                  <a:srgbClr val="7030A0"/>
                </a:solidFill>
              </a:rPr>
              <a:t>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 smtClean="0"/>
                  <a:t>: Any </a:t>
                </a:r>
                <a:r>
                  <a:rPr lang="en-US" sz="2000" dirty="0" err="1" smtClean="0"/>
                  <a:t>subpath</a:t>
                </a:r>
                <a:r>
                  <a:rPr lang="en-US" sz="2000" dirty="0" smtClean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not shortest,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replace it by a shorter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This will give us a path shorter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Hence a contradiction.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Assumption: </a:t>
                </a:r>
                <a:r>
                  <a:rPr lang="en-US" sz="2000" dirty="0" smtClean="0"/>
                  <a:t>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What </a:t>
            </a:r>
            <a:r>
              <a:rPr lang="en-US" sz="2800" b="1" dirty="0" smtClean="0">
                <a:solidFill>
                  <a:srgbClr val="7030A0"/>
                </a:solidFill>
              </a:rPr>
              <a:t>propertie</a:t>
            </a:r>
            <a:r>
              <a:rPr lang="en-US" sz="2800" b="1" dirty="0" smtClean="0"/>
              <a:t>s does </a:t>
            </a:r>
            <a:r>
              <a:rPr lang="en-US" sz="2800" b="1" dirty="0" err="1" smtClean="0">
                <a:solidFill>
                  <a:srgbClr val="0070C0"/>
                </a:solidFill>
              </a:rPr>
              <a:t>Dijkstra</a:t>
            </a:r>
            <a:r>
              <a:rPr lang="en-US" sz="2800" b="1" dirty="0" err="1" smtClean="0"/>
              <a:t>’s</a:t>
            </a:r>
            <a:r>
              <a:rPr lang="en-US" sz="2800" b="1" dirty="0" smtClean="0">
                <a:solidFill>
                  <a:srgbClr val="006C31"/>
                </a:solidFill>
              </a:rPr>
              <a:t> </a:t>
            </a:r>
            <a:r>
              <a:rPr lang="en-US" sz="2800" b="1" dirty="0" smtClean="0"/>
              <a:t>algorithm </a:t>
            </a:r>
            <a:r>
              <a:rPr lang="en-US" sz="2800" b="1" u="sng" dirty="0" smtClean="0"/>
              <a:t>exploit</a:t>
            </a:r>
            <a:r>
              <a:rPr lang="en-US" sz="2800" b="1" dirty="0" smtClean="0"/>
              <a:t> ?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shortest </a:t>
                </a:r>
                <a:r>
                  <a:rPr lang="en-US" dirty="0" smtClean="0"/>
                  <a:t>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3994667" y="2025133"/>
            <a:ext cx="392666" cy="25908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</a:t>
            </a:r>
            <a:r>
              <a:rPr lang="en-US" sz="3600" b="1" dirty="0" smtClean="0">
                <a:solidFill>
                  <a:srgbClr val="7030A0"/>
                </a:solidFill>
              </a:rPr>
              <a:t>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used 2 </a:t>
            </a:r>
            <a:r>
              <a:rPr lang="en-US" b="1" dirty="0" smtClean="0"/>
              <a:t>properties </a:t>
            </a:r>
            <a:r>
              <a:rPr lang="en-US" dirty="0" smtClean="0"/>
              <a:t>of a shortest path to design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>
            <a:off x="5638800" y="3886201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67400" y="4241512"/>
            <a:ext cx="331590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proof is based on an assumption.</a:t>
            </a:r>
          </a:p>
          <a:p>
            <a:r>
              <a:rPr lang="en-US" sz="1600" dirty="0" smtClean="0"/>
              <a:t>Can you spot that ?</a:t>
            </a:r>
            <a:endParaRPr lang="en-US" sz="16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loud Callout 70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see that this assumption exploits the fact that edge weights are non-negative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edge </a:t>
                </a:r>
                <a:r>
                  <a:rPr lang="en-US" sz="1400" dirty="0"/>
                  <a:t>weights are </a:t>
                </a:r>
                <a:r>
                  <a:rPr lang="en-US" sz="1400" dirty="0" smtClean="0"/>
                  <a:t>non-negative</a:t>
                </a:r>
                <a:r>
                  <a:rPr lang="en-US" sz="1400" dirty="0"/>
                  <a:t>, 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argue </a:t>
                </a:r>
                <a:r>
                  <a:rPr lang="en-US" sz="1400" dirty="0"/>
                  <a:t>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pPr algn="ctr"/>
                <a:r>
                  <a:rPr lang="en-US" sz="1400" dirty="0" smtClean="0"/>
                  <a:t>is </a:t>
                </a:r>
                <a:r>
                  <a:rPr lang="en-US" sz="1400" dirty="0"/>
                  <a:t>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latin typeface="Cambria Math"/>
                      </a:rPr>
                      <m:t>,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.</a:t>
                </a:r>
                <a:r>
                  <a:rPr lang="en-US" sz="1400" dirty="0"/>
                  <a:t> </a:t>
                </a:r>
                <a:r>
                  <a:rPr lang="en-US" sz="1400" dirty="0"/>
                  <a:t> 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Contradiction !</a:t>
                </a:r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blipFill rotWithShape="1">
                <a:blip r:embed="rId14"/>
                <a:stretch>
                  <a:fillRect r="-1414" b="-3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73" grpId="1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 smtClean="0"/>
                  <a:t>: Any </a:t>
                </a:r>
                <a:r>
                  <a:rPr lang="en-US" sz="2000" dirty="0" err="1" smtClean="0"/>
                  <a:t>subpath</a:t>
                </a:r>
                <a:r>
                  <a:rPr lang="en-US" sz="2000" dirty="0" smtClean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What </a:t>
            </a:r>
            <a:r>
              <a:rPr lang="en-US" sz="2800" b="1" dirty="0" smtClean="0">
                <a:solidFill>
                  <a:srgbClr val="7030A0"/>
                </a:solidFill>
              </a:rPr>
              <a:t>propertie</a:t>
            </a:r>
            <a:r>
              <a:rPr lang="en-US" sz="2800" b="1" dirty="0" smtClean="0"/>
              <a:t>s does </a:t>
            </a:r>
            <a:r>
              <a:rPr lang="en-US" sz="2800" b="1" dirty="0" err="1" smtClean="0">
                <a:solidFill>
                  <a:srgbClr val="0070C0"/>
                </a:solidFill>
              </a:rPr>
              <a:t>Dijkstra</a:t>
            </a:r>
            <a:r>
              <a:rPr lang="en-US" sz="2800" b="1" dirty="0" err="1" smtClean="0"/>
              <a:t>’s</a:t>
            </a:r>
            <a:r>
              <a:rPr lang="en-US" sz="2800" b="1" dirty="0" smtClean="0">
                <a:solidFill>
                  <a:srgbClr val="006C31"/>
                </a:solidFill>
              </a:rPr>
              <a:t> </a:t>
            </a:r>
            <a:r>
              <a:rPr lang="en-US" sz="2800" b="1" dirty="0" smtClean="0"/>
              <a:t>algorithm </a:t>
            </a:r>
            <a:r>
              <a:rPr lang="en-US" sz="2800" b="1" u="sng" dirty="0" smtClean="0"/>
              <a:t>exploit</a:t>
            </a:r>
            <a:r>
              <a:rPr lang="en-US" sz="2800" b="1" dirty="0" smtClean="0"/>
              <a:t> ?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shortest </a:t>
                </a:r>
                <a:r>
                  <a:rPr lang="en-US" dirty="0" smtClean="0"/>
                  <a:t>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-55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Which of these properties will fail to hold if edge weights are allowed to be negative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3" grpId="0" animBg="1"/>
      <p:bldP spid="33" grpId="1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Violating</a:t>
            </a:r>
            <a:r>
              <a:rPr lang="en-US" sz="3200" b="1" dirty="0" smtClean="0"/>
              <a:t> </a:t>
            </a:r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of length &lt;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 smtClean="0"/>
                  <a:t> that intersects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-55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-3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60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</a:t>
            </a:r>
            <a:r>
              <a:rPr lang="en-US" sz="1400" b="1" dirty="0" smtClean="0">
                <a:solidFill>
                  <a:srgbClr val="7030A0"/>
                </a:solidFill>
              </a:rPr>
              <a:t>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40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</a:t>
            </a:r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</a:rPr>
              <a:t>optimal </a:t>
            </a:r>
            <a:r>
              <a:rPr lang="en-US" sz="1200" b="1" dirty="0" err="1" smtClean="0">
                <a:solidFill>
                  <a:schemeClr val="tx1"/>
                </a:solidFill>
              </a:rPr>
              <a:t>subpath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 smtClean="0">
                <a:solidFill>
                  <a:schemeClr val="tx1"/>
                </a:solidFill>
              </a:rPr>
              <a:t>may</a:t>
            </a:r>
            <a:r>
              <a:rPr lang="en-US" sz="1200" dirty="0" smtClean="0">
                <a:solidFill>
                  <a:schemeClr val="tx1"/>
                </a:solidFill>
              </a:rPr>
              <a:t> get </a:t>
            </a:r>
            <a:r>
              <a:rPr lang="en-US" sz="1200" dirty="0">
                <a:solidFill>
                  <a:schemeClr val="tx1"/>
                </a:solidFill>
              </a:rPr>
              <a:t>violated when the edge weights are negative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3412322" y="4011072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to do ?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/>
                  <a:t>shortest </a:t>
                </a:r>
                <a:r>
                  <a:rPr lang="en-US" dirty="0" smtClean="0"/>
                  <a:t>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 smtClean="0">
                <a:solidFill>
                  <a:schemeClr val="tx1"/>
                </a:solidFill>
              </a:rPr>
              <a:t>ve</a:t>
            </a:r>
            <a:r>
              <a:rPr lang="en-US" sz="1400" dirty="0" smtClean="0">
                <a:solidFill>
                  <a:schemeClr val="tx1"/>
                </a:solidFill>
              </a:rPr>
              <a:t> edge weights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 smtClean="0">
                <a:solidFill>
                  <a:schemeClr val="tx1"/>
                </a:solidFill>
              </a:rPr>
              <a:t>subpath</a:t>
            </a:r>
            <a:r>
              <a:rPr lang="en-US" sz="1400" dirty="0" smtClean="0">
                <a:solidFill>
                  <a:schemeClr val="tx1"/>
                </a:solidFill>
              </a:rPr>
              <a:t> property.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</a:t>
            </a:r>
            <a:r>
              <a:rPr lang="en-US" sz="1600" dirty="0" smtClean="0">
                <a:solidFill>
                  <a:schemeClr val="tx1"/>
                </a:solidFill>
              </a:rPr>
              <a:t>up 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But how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 smtClean="0">
                <a:solidFill>
                  <a:schemeClr val="tx1"/>
                </a:solidFill>
              </a:rPr>
              <a:t>generic example </a:t>
            </a:r>
            <a:r>
              <a:rPr lang="en-US" sz="1200" dirty="0" smtClean="0">
                <a:solidFill>
                  <a:schemeClr val="tx1"/>
                </a:solidFill>
              </a:rPr>
              <a:t>where the property fails.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24174" y="44196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78" grpId="0"/>
      <p:bldP spid="76" grpId="0"/>
      <p:bldP spid="76" grpId="1"/>
      <p:bldP spid="22" grpId="0" uiExpand="1" animBg="1"/>
      <p:bldP spid="23" grpId="0" animBg="1"/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𝑪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4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correspond to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Because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shorter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subpath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in a plane.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 smtClean="0"/>
                  <a:t> of a tour</a:t>
                </a:r>
                <a:r>
                  <a:rPr lang="en-US" sz="2000" dirty="0" smtClean="0"/>
                  <a:t>: Total distance traveled.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52" grpId="0" animBg="1"/>
      <p:bldP spid="5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</a:t>
                </a:r>
                <a:r>
                  <a:rPr lang="en-US" sz="2000" dirty="0" smtClean="0"/>
                  <a:t>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?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 smtClean="0"/>
                  <a:t>.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Cycle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correspond to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 </a:t>
                </a:r>
                <a:r>
                  <a:rPr lang="en-US" sz="2000" dirty="0" smtClean="0"/>
                  <a:t>there </a:t>
                </a:r>
                <a:r>
                  <a:rPr lang="en-US" sz="2000" dirty="0"/>
                  <a:t>are no negative </a:t>
                </a:r>
                <a:r>
                  <a:rPr lang="en-US" sz="2000" dirty="0" smtClean="0"/>
                  <a:t>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substructure property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1623" y="4114800"/>
            <a:ext cx="3757567" cy="841177"/>
            <a:chOff x="1901623" y="4114800"/>
            <a:chExt cx="3757567" cy="841177"/>
          </a:xfrm>
        </p:grpSpPr>
        <p:sp>
          <p:nvSpPr>
            <p:cNvPr id="6" name="Smiley Face 5"/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The spirit of a researcher proved to be very right.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shortest paths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/>
              <a:t>in a graph</a:t>
            </a:r>
            <a:r>
              <a:rPr lang="en-US" sz="3600" dirty="0" smtClean="0">
                <a:solidFill>
                  <a:srgbClr val="0070C0"/>
                </a:solidFill>
              </a:rPr>
              <a:t/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4876800"/>
            <a:ext cx="55536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Ponder over it before coming to the next class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algn="ctr"/>
            <a:r>
              <a:rPr lang="en-US" dirty="0" smtClean="0"/>
              <a:t>All we are allowed to use is the optimal </a:t>
            </a:r>
            <a:r>
              <a:rPr lang="en-US" dirty="0" err="1" smtClean="0"/>
              <a:t>subpath</a:t>
            </a:r>
            <a:r>
              <a:rPr lang="en-US" dirty="0" smtClean="0"/>
              <a:t>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</a:t>
            </a:r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compute </a:t>
                </a:r>
                <a:r>
                  <a:rPr lang="en-US" sz="2000" dirty="0"/>
                  <a:t>the least cost </a:t>
                </a:r>
                <a:r>
                  <a:rPr lang="en-US" sz="2000" b="1" dirty="0" err="1" smtClean="0"/>
                  <a:t>Bitonic</a:t>
                </a:r>
                <a:r>
                  <a:rPr lang="en-US" sz="2000" dirty="0" smtClean="0"/>
                  <a:t> tour.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in a plane.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 smtClean="0"/>
                  <a:t> of a tour</a:t>
                </a:r>
                <a:r>
                  <a:rPr lang="en-US" sz="2000" dirty="0" smtClean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dirty="0" smtClean="0"/>
                  <a:t>compute the </a:t>
                </a:r>
                <a:r>
                  <a:rPr lang="en-US" sz="2000" dirty="0"/>
                  <a:t>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dirty="0" smtClean="0"/>
                  <a:t>        </a:t>
                </a:r>
                <a:r>
                  <a:rPr lang="en-US" sz="2000" dirty="0"/>
                  <a:t>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  <a:blipFill rotWithShape="1">
                <a:blip r:embed="rId2"/>
                <a:stretch>
                  <a:fillRect l="-741" t="-778" b="-9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 flipH="1">
            <a:off x="4912926" y="4724400"/>
            <a:ext cx="649674" cy="485541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3176298" y="838200"/>
            <a:ext cx="2614902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Equivalent 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24002" y="6096000"/>
            <a:ext cx="392919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6019800"/>
            <a:ext cx="27302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524003" y="6477000"/>
            <a:ext cx="610089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52" grpId="0" uiExpand="1" animBg="1"/>
      <p:bldP spid="52" grpId="1" animBg="1"/>
      <p:bldP spid="3" grpId="0" animBg="1"/>
      <p:bldP spid="53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Attempt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06680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relate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1143000" y="20574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Idea</a:t>
            </a:r>
            <a:r>
              <a:rPr lang="en-US" sz="3600" b="1" dirty="0" smtClean="0"/>
              <a:t>: Split the tour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9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13817</TotalTime>
  <Words>2822</Words>
  <Application>Microsoft Office PowerPoint</Application>
  <PresentationFormat>On-screen Show (4:3)</PresentationFormat>
  <Paragraphs>610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Design and Analysis of Algorithms (CS345/CS345A)  </vt:lpstr>
      <vt:lpstr>Bitonic tour</vt:lpstr>
      <vt:lpstr>Bitonic tour </vt:lpstr>
      <vt:lpstr>Bitonic tour </vt:lpstr>
      <vt:lpstr>Bitonic tour </vt:lpstr>
      <vt:lpstr>Bitonic tour </vt:lpstr>
      <vt:lpstr>Attempt 1</vt:lpstr>
      <vt:lpstr>New Idea: Split the tour</vt:lpstr>
      <vt:lpstr>New Idea: Split the tour</vt:lpstr>
      <vt:lpstr>What should be the Term for  </vt:lpstr>
      <vt:lpstr>What should be the Term for  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  <vt:lpstr>Lessons learnt</vt:lpstr>
      <vt:lpstr>Shortest pathS in a graph</vt:lpstr>
      <vt:lpstr>Problem Definition</vt:lpstr>
      <vt:lpstr>Revisiting Lecture 11</vt:lpstr>
      <vt:lpstr>Approach  1 </vt:lpstr>
      <vt:lpstr>Approach  1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PowerPoint Presentation</vt:lpstr>
      <vt:lpstr>shortest paths in a graph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1336</cp:revision>
  <dcterms:created xsi:type="dcterms:W3CDTF">2011-12-03T04:13:03Z</dcterms:created>
  <dcterms:modified xsi:type="dcterms:W3CDTF">2017-09-06T07:20:25Z</dcterms:modified>
</cp:coreProperties>
</file>