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491" r:id="rId3"/>
    <p:sldId id="594" r:id="rId4"/>
    <p:sldId id="515" r:id="rId5"/>
    <p:sldId id="549" r:id="rId6"/>
    <p:sldId id="598" r:id="rId7"/>
    <p:sldId id="599" r:id="rId8"/>
    <p:sldId id="626" r:id="rId9"/>
    <p:sldId id="625" r:id="rId10"/>
    <p:sldId id="627" r:id="rId11"/>
    <p:sldId id="601" r:id="rId12"/>
    <p:sldId id="596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4" r:id="rId24"/>
    <p:sldId id="613" r:id="rId25"/>
    <p:sldId id="615" r:id="rId26"/>
    <p:sldId id="616" r:id="rId27"/>
    <p:sldId id="617" r:id="rId28"/>
    <p:sldId id="618" r:id="rId29"/>
    <p:sldId id="6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114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2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34" Type="http://schemas.openxmlformats.org/officeDocument/2006/relationships/image" Target="../media/image27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190.png"/><Relationship Id="rId33" Type="http://schemas.openxmlformats.org/officeDocument/2006/relationships/image" Target="../media/image27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25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.png"/><Relationship Id="rId30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.png"/><Relationship Id="rId21" Type="http://schemas.openxmlformats.org/officeDocument/2006/relationships/image" Target="../media/image140.png"/><Relationship Id="rId34" Type="http://schemas.openxmlformats.org/officeDocument/2006/relationships/image" Target="../media/image3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2" Type="http://schemas.openxmlformats.org/officeDocument/2006/relationships/image" Target="../media/image310.png"/><Relationship Id="rId37" Type="http://schemas.openxmlformats.org/officeDocument/2006/relationships/image" Target="../media/image160.png"/><Relationship Id="rId15" Type="http://schemas.openxmlformats.org/officeDocument/2006/relationships/image" Target="../media/image80.png"/><Relationship Id="rId23" Type="http://schemas.openxmlformats.org/officeDocument/2006/relationships/image" Target="../media/image190.png"/><Relationship Id="rId28" Type="http://schemas.openxmlformats.org/officeDocument/2006/relationships/image" Target="../media/image201.png"/><Relationship Id="rId36" Type="http://schemas.openxmlformats.org/officeDocument/2006/relationships/image" Target="../media/image351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303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30" Type="http://schemas.openxmlformats.org/officeDocument/2006/relationships/image" Target="../media/image291.png"/><Relationship Id="rId35" Type="http://schemas.openxmlformats.org/officeDocument/2006/relationships/image" Target="../media/image3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1.png"/><Relationship Id="rId4" Type="http://schemas.openxmlformats.org/officeDocument/2006/relationships/image" Target="../media/image382.png"/><Relationship Id="rId9" Type="http://schemas.openxmlformats.org/officeDocument/2006/relationships/image" Target="../media/image2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18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    Shortest Paths </a:t>
            </a:r>
            <a:r>
              <a:rPr lang="en-US" sz="2400" b="1" dirty="0" smtClean="0">
                <a:solidFill>
                  <a:schemeClr val="tx1"/>
                </a:solidFill>
              </a:rPr>
              <a:t>in Directed Graphs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4872335"/>
            <a:ext cx="3066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 smtClean="0">
                <a:solidFill>
                  <a:srgbClr val="0070C0"/>
                </a:solidFill>
              </a:rPr>
              <a:t>Negative </a:t>
            </a:r>
            <a:r>
              <a:rPr lang="en-US" sz="2400" b="1" dirty="0" smtClean="0"/>
              <a:t>Weights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b="1" dirty="0" smtClean="0"/>
                  <a:t>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:endParaRPr lang="en-US" sz="2000" b="1" i="1" dirty="0">
                  <a:solidFill>
                    <a:srgbClr val="00B05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we do not know which one of these 2 cases occurs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</a:t>
                </a:r>
                <a:r>
                  <a:rPr lang="en-US" dirty="0" smtClean="0"/>
                  <a:t>   ,                      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   </a:t>
                </a:r>
                <a:r>
                  <a:rPr lang="en-US" dirty="0" smtClean="0"/>
                  <a:t>             )</a:t>
                </a:r>
                <a:endParaRPr lang="en-US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</a:t>
                </a:r>
                <a:r>
                  <a:rPr lang="en-US" sz="20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=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=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a recursive formulation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84" t="-8333" r="-1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 smtClean="0">
                <a:solidFill>
                  <a:srgbClr val="0070C0"/>
                </a:solidFill>
              </a:rPr>
              <a:t>BellMAN</a:t>
            </a:r>
            <a:r>
              <a:rPr lang="en-US" sz="3600" dirty="0" smtClean="0">
                <a:solidFill>
                  <a:srgbClr val="0070C0"/>
                </a:solidFill>
              </a:rPr>
              <a:t>-Ford Algorithm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 shortest </a:t>
            </a:r>
            <a:r>
              <a:rPr lang="en-US" sz="2400" b="1" dirty="0">
                <a:solidFill>
                  <a:schemeClr val="tx1"/>
                </a:solidFill>
              </a:rPr>
              <a:t>paths in a graph </a:t>
            </a:r>
            <a:r>
              <a:rPr lang="en-US" sz="2400" b="1" dirty="0" smtClean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Bellman-Ford</a:t>
            </a:r>
            <a:r>
              <a:rPr lang="en-US" sz="3600" b="1" dirty="0" smtClean="0"/>
              <a:t>’s algorithm</a:t>
            </a:r>
            <a:br>
              <a:rPr lang="en-US" sz="3600" b="1" dirty="0" smtClean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, 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                     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no negative cycle, then we can compute shortest </a:t>
                </a:r>
                <a:r>
                  <a:rPr lang="en-US" sz="2000" dirty="0"/>
                  <a:t>paths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 smtClean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using</a:t>
                </a:r>
                <a:r>
                  <a:rPr lang="en-US" sz="2000" b="1" dirty="0" smtClean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Getting insight into the </a:t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/>
              <a:t>Bellman-Ford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895600"/>
            <a:chOff x="5791200" y="2057400"/>
            <a:chExt cx="457200" cy="2895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4742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423451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Execution </a:t>
            </a:r>
            <a:r>
              <a:rPr lang="en-US" sz="3200" b="1" dirty="0" smtClean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567607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</a:t>
            </a:r>
            <a:endParaRPr lang="en-US" sz="1400" b="1" dirty="0">
              <a:solidFill>
                <a:srgbClr val="7030A0"/>
              </a:solidFill>
            </a:endParaRP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-4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  <p:bldP spid="66" grpId="0"/>
      <p:bldP spid="67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Key Observations </a:t>
            </a:r>
            <a:r>
              <a:rPr lang="en-US" sz="3600" dirty="0" smtClean="0"/>
              <a:t>on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Bellman-Ford algorithm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 smtClean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{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do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Answer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 animBg="1"/>
      <p:bldP spid="8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</a:t>
            </a:r>
            <a:r>
              <a:rPr lang="en-US" sz="3600" b="1" dirty="0" smtClean="0">
                <a:solidFill>
                  <a:srgbClr val="7030A0"/>
                </a:solidFill>
              </a:rPr>
              <a:t>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If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in which iteration will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get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 smtClean="0"/>
                  <a:t>a finite value</a:t>
                </a:r>
                <a:r>
                  <a:rPr lang="en-US" sz="2000" b="1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3241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333625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27813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Observations </a:t>
            </a:r>
            <a:r>
              <a:rPr lang="en-US" sz="3600" b="1" dirty="0" smtClean="0">
                <a:solidFill>
                  <a:srgbClr val="7030A0"/>
                </a:solidFill>
              </a:rPr>
              <a:t>3</a:t>
            </a:r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negative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</a:rPr>
              <a:t>Optimal </a:t>
            </a:r>
            <a:r>
              <a:rPr lang="en-US" sz="1600" b="1" dirty="0" err="1" smtClean="0">
                <a:solidFill>
                  <a:srgbClr val="006C31"/>
                </a:solidFill>
              </a:rPr>
              <a:t>Subpath</a:t>
            </a:r>
            <a:r>
              <a:rPr lang="en-US" sz="1600" b="1" dirty="0" smtClean="0">
                <a:solidFill>
                  <a:srgbClr val="006C3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property holds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iteration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5224046"/>
                <a:ext cx="416190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of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edges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24046"/>
                <a:ext cx="4161909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732" t="-5357" r="-73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905000" y="59436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iteration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43600"/>
                <a:ext cx="47244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19298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98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037" t="-5357" r="-166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828800" y="2209800"/>
            <a:ext cx="5380036" cy="888087"/>
            <a:chOff x="1828800" y="2297668"/>
            <a:chExt cx="5380036" cy="888087"/>
          </a:xfrm>
        </p:grpSpPr>
        <p:grpSp>
          <p:nvGrpSpPr>
            <p:cNvPr id="14" name="Group 13"/>
            <p:cNvGrpSpPr/>
            <p:nvPr/>
          </p:nvGrpSpPr>
          <p:grpSpPr>
            <a:xfrm>
              <a:off x="2133600" y="2740223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3810000" y="2740223"/>
              <a:ext cx="2514600" cy="152400"/>
              <a:chOff x="3810000" y="2740223"/>
              <a:chExt cx="2514600" cy="1524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958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8100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3340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6482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172200" y="27402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486400" y="28164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948341" y="2297668"/>
                  <a:ext cx="9284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  <m:r>
                          <a:rPr lang="en-US" b="1" i="1" dirty="0">
                            <a:latin typeface="Cambria Math"/>
                          </a:rPr>
                          <m:t>(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341" y="2297668"/>
                  <a:ext cx="9284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789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6400800" y="1905000"/>
            <a:ext cx="1524000" cy="1371600"/>
            <a:chOff x="6400800" y="1905000"/>
            <a:chExt cx="1524000" cy="1371600"/>
          </a:xfrm>
        </p:grpSpPr>
        <p:grpSp>
          <p:nvGrpSpPr>
            <p:cNvPr id="47" name="Group 46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24" idx="6"/>
              </p:cNvCxnSpPr>
              <p:nvPr/>
            </p:nvCxnSpPr>
            <p:spPr>
              <a:xfrm flipH="1">
                <a:off x="7162800" y="2394466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 smtClean="0">
                    <a:solidFill>
                      <a:srgbClr val="7030A0"/>
                    </a:solidFill>
                  </a:rPr>
                </a:br>
                <a:r>
                  <a:rPr lang="en-US" sz="3600" dirty="0" smtClean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600200"/>
                <a:ext cx="469563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</a:t>
                </a:r>
                <a:r>
                  <a:rPr lang="en-US" sz="1600" dirty="0" smtClean="0"/>
                  <a:t>Once the cycle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 smtClean="0"/>
                  <a:t> has been </a:t>
                </a:r>
                <a:r>
                  <a:rPr lang="en-US" sz="1600" b="1" i="1" dirty="0" smtClean="0"/>
                  <a:t>reached </a:t>
                </a:r>
                <a:r>
                  <a:rPr lang="en-US" sz="1600" dirty="0" smtClean="0"/>
                  <a:t>by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say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err="1" smtClean="0"/>
                  <a:t>th</a:t>
                </a:r>
                <a:r>
                  <a:rPr lang="en-US" sz="1600" dirty="0" smtClean="0"/>
                  <a:t> iteration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what will happen to </a:t>
                </a:r>
                <a:r>
                  <a:rPr lang="en-US" sz="1600" dirty="0" smtClean="0"/>
                  <a:t>label</a:t>
                </a:r>
                <a:r>
                  <a:rPr lang="en-US" sz="1600" dirty="0" smtClean="0"/>
                  <a:t>s </a:t>
                </a:r>
                <a:r>
                  <a:rPr lang="en-US" sz="1600" dirty="0" smtClean="0"/>
                  <a:t>of its </a:t>
                </a:r>
                <a:r>
                  <a:rPr lang="en-US" sz="1600" dirty="0" smtClean="0"/>
                  <a:t>vertices in future?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Answer: 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L</a:t>
                </a:r>
                <a:r>
                  <a:rPr lang="en-US" sz="1600" dirty="0" smtClean="0"/>
                  <a:t>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will </a:t>
                </a:r>
                <a:r>
                  <a:rPr lang="en-US" sz="1600" dirty="0" smtClean="0"/>
                  <a:t>change in </a:t>
                </a:r>
                <a:r>
                  <a:rPr lang="en-US" sz="1600" dirty="0" smtClean="0"/>
                  <a:t>each </a:t>
                </a:r>
                <a:r>
                  <a:rPr lang="en-US" sz="1600" dirty="0" smtClean="0"/>
                  <a:t>subsequent  iteration</a:t>
                </a:r>
                <a:r>
                  <a:rPr lang="en-US" sz="1600" dirty="0" smtClean="0"/>
                  <a:t>.</a:t>
                </a: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Proof</a:t>
                </a:r>
                <a:r>
                  <a:rPr lang="en-US" sz="1600" b="1" dirty="0" smtClean="0">
                    <a:latin typeface="Cambria Math"/>
                  </a:rPr>
                  <a:t>: It follows from the algorithm that</a:t>
                </a: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>
                    <a:latin typeface="Cambria Math"/>
                  </a:rPr>
                  <a:t>If  </a:t>
                </a:r>
                <a:r>
                  <a:rPr lang="en-US" sz="1600" b="1" dirty="0">
                    <a:latin typeface="Cambria Math"/>
                  </a:rPr>
                  <a:t>no label changes, in an iteration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then </a:t>
                </a:r>
                <a:endParaRPr lang="en-US" sz="16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 smtClean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 smtClean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</a:t>
                </a: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A contradiction !!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600200"/>
                <a:ext cx="4695633" cy="4525963"/>
              </a:xfrm>
              <a:blipFill rotWithShape="1">
                <a:blip r:embed="rId2"/>
                <a:stretch>
                  <a:fillRect l="-1038" t="-404" b="-1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62200" y="3288268"/>
                <a:ext cx="872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Cycle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88268"/>
                <a:ext cx="87261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cycle in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Bellman-Ford algorithm.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Run </a:t>
            </a:r>
            <a:r>
              <a:rPr lang="en-US" sz="2000" b="1" u="sng" dirty="0" smtClean="0"/>
              <a:t>one more </a:t>
            </a:r>
            <a:r>
              <a:rPr lang="en-US" sz="2000" dirty="0" smtClean="0"/>
              <a:t>iteration of the </a:t>
            </a:r>
            <a:r>
              <a:rPr lang="en-US" sz="2000" b="1" dirty="0" smtClean="0"/>
              <a:t>For</a:t>
            </a:r>
            <a:r>
              <a:rPr lang="en-US" sz="2000" dirty="0" smtClean="0"/>
              <a:t> loop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If</a:t>
            </a:r>
            <a:r>
              <a:rPr lang="en-US" sz="2000" dirty="0" smtClean="0"/>
              <a:t> any label changes,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declare “there is </a:t>
            </a:r>
            <a:r>
              <a:rPr lang="en-US" sz="2000" u="sng" dirty="0" smtClean="0"/>
              <a:t>a negative cycle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declare “</a:t>
            </a:r>
            <a:r>
              <a:rPr lang="en-US" sz="2000" u="sng" dirty="0" smtClean="0"/>
              <a:t>the labels are correct distances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shortest paths in a graph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Shortest paths </a:t>
            </a:r>
            <a:r>
              <a:rPr lang="en-US" sz="3200" b="1" dirty="0" smtClean="0"/>
              <a:t>in presence of </a:t>
            </a:r>
            <a:r>
              <a:rPr lang="en-US" sz="3200" b="1" dirty="0" smtClean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is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 polynomial time algorithm till date.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 firm belief : no such algorithm </a:t>
                </a:r>
                <a:r>
                  <a:rPr lang="en-US" sz="2000" b="1" dirty="0" smtClean="0"/>
                  <a:t>can ever be </a:t>
                </a:r>
                <a:r>
                  <a:rPr lang="en-US" sz="2000" dirty="0" smtClean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Last class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 </a:t>
                </a:r>
                <a:r>
                  <a:rPr lang="en-US" sz="2000" dirty="0" smtClean="0"/>
                  <a:t>there </a:t>
                </a:r>
                <a:r>
                  <a:rPr lang="en-US" sz="2000" dirty="0"/>
                  <a:t>are no negative </a:t>
                </a:r>
                <a:r>
                  <a:rPr lang="en-US" sz="2000" dirty="0" smtClean="0"/>
                  <a:t>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</a:t>
                </a:r>
                <a:r>
                  <a:rPr lang="en-US" sz="2000" dirty="0" err="1" smtClean="0"/>
                  <a:t>subpath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property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shortest paths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/>
              <a:t>in a graph</a:t>
            </a:r>
            <a:r>
              <a:rPr lang="en-US" sz="3600" dirty="0" smtClean="0">
                <a:solidFill>
                  <a:srgbClr val="0070C0"/>
                </a:solidFill>
              </a:rPr>
              <a:t/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Exploiting</a:t>
            </a:r>
            <a:r>
              <a:rPr lang="en-US" sz="3200" b="1" dirty="0" smtClean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 smtClean="0">
                <a:solidFill>
                  <a:srgbClr val="006C31"/>
                </a:solidFill>
              </a:rPr>
              <a:t>subpath</a:t>
            </a:r>
            <a:r>
              <a:rPr lang="en-US" sz="3200" b="1" dirty="0" smtClean="0"/>
              <a:t> property</a:t>
            </a:r>
            <a:br>
              <a:rPr lang="en-US" sz="3200" b="1" dirty="0" smtClean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edges,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brilliant </a:t>
            </a:r>
            <a:r>
              <a:rPr lang="en-US" sz="3200" b="1" dirty="0" smtClean="0">
                <a:solidFill>
                  <a:srgbClr val="0070C0"/>
                </a:solidFill>
              </a:rPr>
              <a:t>idea </a:t>
            </a:r>
            <a:r>
              <a:rPr lang="en-US" sz="3200" b="1" dirty="0" smtClean="0"/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among exponential number of paths?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004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752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Aim</a:t>
            </a:r>
            <a:r>
              <a:rPr lang="en-US" dirty="0" smtClean="0"/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b="1" dirty="0" smtClean="0"/>
                  <a:t>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:endParaRPr lang="en-US" sz="2000" b="1" i="1" dirty="0">
                  <a:solidFill>
                    <a:srgbClr val="00B05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Can you spot them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89024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>
            <a:off x="4075957" y="4304558"/>
            <a:ext cx="230086" cy="42672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727502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65224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81400" y="65532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5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87534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0" y="471594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contradiction!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5946"/>
                <a:ext cx="3797531" cy="1170782"/>
              </a:xfrm>
              <a:prstGeom prst="roundRect">
                <a:avLst/>
              </a:prstGeom>
              <a:blipFill rotWithShape="1">
                <a:blip r:embed="rId21"/>
                <a:stretch>
                  <a:fillRect t="-2551" r="-2073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Important Note : </a:t>
                </a:r>
                <a:r>
                  <a:rPr lang="en-US" sz="1600" dirty="0" smtClean="0"/>
                  <a:t>Here we assume that</a:t>
                </a:r>
                <a:endParaRPr lang="en-US" sz="1600" b="0" i="0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600" b="1" i="1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does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/>
                  <a:t>. </a:t>
                </a:r>
              </a:p>
              <a:p>
                <a:r>
                  <a:rPr lang="en-US" sz="1600" dirty="0" smtClean="0"/>
                  <a:t>But  it is indeed true. Otherwise there </a:t>
                </a:r>
              </a:p>
              <a:p>
                <a:r>
                  <a:rPr lang="en-US" sz="1600" dirty="0" smtClean="0"/>
                  <a:t>must be a negative cycle. The proof is </a:t>
                </a:r>
              </a:p>
              <a:p>
                <a:r>
                  <a:rPr lang="en-US" sz="1600" dirty="0" smtClean="0"/>
                  <a:t>identical to the proof given in the </a:t>
                </a:r>
              </a:p>
              <a:p>
                <a:r>
                  <a:rPr lang="en-US" sz="1600" dirty="0" smtClean="0"/>
                  <a:t>previous class. Do it as a </a:t>
                </a:r>
                <a:r>
                  <a:rPr lang="en-US" sz="16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 smtClean="0"/>
                  <a:t>. </a:t>
                </a:r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blipFill rotWithShape="1">
                <a:blip r:embed="rId22"/>
                <a:stretch>
                  <a:fillRect l="-699" t="-1538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b="1" dirty="0" smtClean="0"/>
                  <a:t>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:endParaRPr lang="en-US" sz="2000" b="1" i="1" dirty="0">
                  <a:solidFill>
                    <a:srgbClr val="00B05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</a:t>
            </a:r>
            <a:r>
              <a:rPr lang="en-US" sz="3200" b="1" dirty="0" smtClean="0">
                <a:solidFill>
                  <a:srgbClr val="7030A0"/>
                </a:solidFill>
              </a:rPr>
              <a:t>Ford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    Recursive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89024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>
            <a:off x="4075957" y="4304558"/>
            <a:ext cx="230086" cy="42672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727502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65224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81400" y="65532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5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87534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loud Callout 64"/>
              <p:cNvSpPr/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419600" y="1600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ounded Rectangle 84"/>
              <p:cNvSpPr/>
              <p:nvPr/>
            </p:nvSpPr>
            <p:spPr>
              <a:xfrm>
                <a:off x="0" y="5306669"/>
                <a:ext cx="3187931" cy="59195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Consider all in-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neighbours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6669"/>
                <a:ext cx="3187931" cy="591958"/>
              </a:xfrm>
              <a:prstGeom prst="roundRect">
                <a:avLst/>
              </a:prstGeom>
              <a:blipFill rotWithShape="1">
                <a:blip r:embed="rId22"/>
                <a:stretch>
                  <a:fillRect r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6172200" y="5303224"/>
            <a:ext cx="1752600" cy="1371600"/>
            <a:chOff x="6144825" y="1350948"/>
            <a:chExt cx="1752600" cy="137160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6297225" y="218914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144825" y="1350948"/>
              <a:ext cx="1752600" cy="1371600"/>
              <a:chOff x="6172200" y="4114800"/>
              <a:chExt cx="1752600" cy="13716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400800" y="4114800"/>
                <a:ext cx="1524000" cy="1371600"/>
                <a:chOff x="6400800" y="1905000"/>
                <a:chExt cx="1524000" cy="1371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6447909" y="1995845"/>
                  <a:ext cx="1400691" cy="1204555"/>
                  <a:chOff x="6447909" y="1995845"/>
                  <a:chExt cx="1400691" cy="1204555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6447909" y="2804756"/>
                    <a:ext cx="638691" cy="3956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flipH="1" flipV="1">
                    <a:off x="7162800" y="2804756"/>
                    <a:ext cx="457200" cy="3956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7162800" y="2362200"/>
                    <a:ext cx="685800" cy="33408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6781800" y="1995845"/>
                    <a:ext cx="304800" cy="67115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Oval 91"/>
                <p:cNvSpPr/>
                <p:nvPr/>
              </p:nvSpPr>
              <p:spPr>
                <a:xfrm>
                  <a:off x="6705600" y="1905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772400" y="2286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6200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4008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6172200" y="4862155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6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15399</TotalTime>
  <Words>2011</Words>
  <Application>Microsoft Office PowerPoint</Application>
  <PresentationFormat>On-screen Show (4:3)</PresentationFormat>
  <Paragraphs>549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Design and Analysis of Algorithms (CS345/CS345A)  </vt:lpstr>
      <vt:lpstr>Problem Definition</vt:lpstr>
      <vt:lpstr>Last class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Observations 2</vt:lpstr>
      <vt:lpstr>Observations 3 </vt:lpstr>
      <vt:lpstr>Detecting negative cycle in G</vt:lpstr>
      <vt:lpstr>PowerPoint Presentation</vt:lpstr>
      <vt:lpstr>Detecting negative cycle in G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1397</cp:revision>
  <dcterms:created xsi:type="dcterms:W3CDTF">2011-12-03T04:13:03Z</dcterms:created>
  <dcterms:modified xsi:type="dcterms:W3CDTF">2017-09-08T12:12:12Z</dcterms:modified>
</cp:coreProperties>
</file>