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551" r:id="rId3"/>
    <p:sldId id="558" r:id="rId4"/>
    <p:sldId id="559" r:id="rId5"/>
    <p:sldId id="560" r:id="rId6"/>
    <p:sldId id="561" r:id="rId7"/>
    <p:sldId id="562" r:id="rId8"/>
    <p:sldId id="563" r:id="rId9"/>
    <p:sldId id="555" r:id="rId10"/>
    <p:sldId id="552" r:id="rId11"/>
    <p:sldId id="514" r:id="rId12"/>
    <p:sldId id="521" r:id="rId13"/>
    <p:sldId id="515" r:id="rId14"/>
    <p:sldId id="520" r:id="rId15"/>
    <p:sldId id="531" r:id="rId16"/>
    <p:sldId id="522" r:id="rId17"/>
    <p:sldId id="493" r:id="rId18"/>
    <p:sldId id="513" r:id="rId19"/>
    <p:sldId id="495" r:id="rId20"/>
    <p:sldId id="569" r:id="rId21"/>
    <p:sldId id="483" r:id="rId22"/>
    <p:sldId id="487" r:id="rId23"/>
    <p:sldId id="543" r:id="rId24"/>
    <p:sldId id="540" r:id="rId25"/>
    <p:sldId id="541" r:id="rId26"/>
    <p:sldId id="542" r:id="rId27"/>
    <p:sldId id="516" r:id="rId28"/>
    <p:sldId id="550" r:id="rId29"/>
    <p:sldId id="545" r:id="rId30"/>
    <p:sldId id="539" r:id="rId31"/>
    <p:sldId id="546" r:id="rId32"/>
    <p:sldId id="547" r:id="rId33"/>
    <p:sldId id="548" r:id="rId34"/>
    <p:sldId id="54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76" autoAdjust="0"/>
  </p:normalViewPr>
  <p:slideViewPr>
    <p:cSldViewPr>
      <p:cViewPr>
        <p:scale>
          <a:sx n="94" d="100"/>
          <a:sy n="94" d="100"/>
        </p:scale>
        <p:origin x="-237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10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20.png"/><Relationship Id="rId12" Type="http://schemas.openxmlformats.org/officeDocument/2006/relationships/image" Target="../media/image70.png"/><Relationship Id="rId17" Type="http://schemas.openxmlformats.org/officeDocument/2006/relationships/image" Target="../media/image610.png"/><Relationship Id="rId2" Type="http://schemas.openxmlformats.org/officeDocument/2006/relationships/image" Target="../media/image121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5" Type="http://schemas.openxmlformats.org/officeDocument/2006/relationships/image" Target="../media/image100.png"/><Relationship Id="rId10" Type="http://schemas.openxmlformats.org/officeDocument/2006/relationships/image" Target="../media/image59.png"/><Relationship Id="rId19" Type="http://schemas.openxmlformats.org/officeDocument/2006/relationships/image" Target="../media/image131.png"/><Relationship Id="rId1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32.png"/><Relationship Id="rId7" Type="http://schemas.openxmlformats.org/officeDocument/2006/relationships/image" Target="../media/image201.png"/><Relationship Id="rId12" Type="http://schemas.openxmlformats.org/officeDocument/2006/relationships/image" Target="../media/image3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201.png"/><Relationship Id="rId12" Type="http://schemas.openxmlformats.org/officeDocument/2006/relationships/image" Target="../media/image4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38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50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.png"/><Relationship Id="rId7" Type="http://schemas.openxmlformats.org/officeDocument/2006/relationships/image" Target="../media/image351.png"/><Relationship Id="rId12" Type="http://schemas.openxmlformats.org/officeDocument/2006/relationships/image" Target="../media/image17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1" Type="http://schemas.openxmlformats.org/officeDocument/2006/relationships/image" Target="../media/image163.png"/><Relationship Id="rId5" Type="http://schemas.openxmlformats.org/officeDocument/2006/relationships/image" Target="../media/image29.png"/><Relationship Id="rId10" Type="http://schemas.openxmlformats.org/officeDocument/2006/relationships/image" Target="../media/image150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jpeg"/><Relationship Id="rId7" Type="http://schemas.openxmlformats.org/officeDocument/2006/relationships/image" Target="../media/image2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3.png"/><Relationship Id="rId4" Type="http://schemas.openxmlformats.org/officeDocument/2006/relationships/image" Target="../media/image202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6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10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 </a:t>
            </a:r>
            <a:r>
              <a:rPr lang="en-US" sz="2400" dirty="0" smtClean="0">
                <a:solidFill>
                  <a:schemeClr val="tx1"/>
                </a:solidFill>
              </a:rPr>
              <a:t>– (Final lecture)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Bellman-Ford</a:t>
            </a:r>
            <a:r>
              <a:rPr lang="en-US" sz="2000" b="1" dirty="0" smtClean="0">
                <a:solidFill>
                  <a:schemeClr val="tx1"/>
                </a:solidFill>
              </a:rPr>
              <a:t> Algorithm 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rgbClr val="006C31"/>
                </a:solidFill>
              </a:rPr>
              <a:t>A new perspective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All-Pairs </a:t>
            </a:r>
            <a:r>
              <a:rPr lang="en-US" sz="2000" b="1" dirty="0" smtClean="0">
                <a:solidFill>
                  <a:schemeClr val="tx1"/>
                </a:solidFill>
              </a:rPr>
              <a:t>Shortest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Bellman-Ford</a:t>
            </a:r>
            <a:r>
              <a:rPr lang="en-US" sz="3600" b="1" dirty="0" smtClean="0"/>
              <a:t>’s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,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Single source </a:t>
            </a:r>
            <a:r>
              <a:rPr lang="en-US" sz="3600" b="1" dirty="0">
                <a:solidFill>
                  <a:srgbClr val="7030A0"/>
                </a:solidFill>
              </a:rPr>
              <a:t>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Edge </a:t>
                </a:r>
                <a:r>
                  <a:rPr lang="en-US" sz="2000" dirty="0"/>
                  <a:t>weights </a:t>
                </a:r>
                <a:r>
                  <a:rPr lang="en-US" sz="2000" dirty="0" smtClean="0"/>
                  <a:t>are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non-negative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Edge weights are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negative</a:t>
                </a:r>
                <a:r>
                  <a:rPr lang="en-US" sz="2000" dirty="0" smtClean="0"/>
                  <a:t> but </a:t>
                </a:r>
                <a:r>
                  <a:rPr lang="en-US" sz="2000" b="1" dirty="0" smtClean="0"/>
                  <a:t>no-negative cycle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Bellman-Ford algorithm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b="1" dirty="0"/>
                  <a:t>Time taken to report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|)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  <a:blipFill rotWithShape="1">
                <a:blip r:embed="rId2"/>
                <a:stretch>
                  <a:fillRect l="-734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Solutions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Execute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Total time =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Space taken by the data structure </a:t>
                </a:r>
                <a:r>
                  <a:rPr lang="en-US" sz="2000" dirty="0" smtClean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negative edge</a:t>
            </a:r>
            <a:r>
              <a:rPr lang="en-US" sz="2800" b="1" dirty="0" smtClean="0"/>
              <a:t> weights but </a:t>
            </a:r>
            <a:r>
              <a:rPr lang="en-US" sz="2800" b="1" dirty="0" smtClean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Total time =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Space taken by the data structure </a:t>
                </a:r>
                <a:r>
                  <a:rPr lang="en-US" sz="2000" dirty="0" smtClean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r>
                  <a:rPr lang="en-US" sz="3200" dirty="0" smtClean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time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used “</a:t>
                </a:r>
                <a:r>
                  <a:rPr lang="en-US" sz="2000" u="sng" dirty="0" smtClean="0"/>
                  <a:t>no. of edges</a:t>
                </a:r>
                <a:r>
                  <a:rPr lang="en-US" sz="2000" dirty="0" smtClean="0"/>
                  <a:t>” 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[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Bellman Ford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</a:t>
                </a:r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Expressed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recursvely in terms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if 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otherwise.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edges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edges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“</a:t>
                </a:r>
                <a:r>
                  <a:rPr lang="en-US" sz="2000" b="1" u="sng" dirty="0"/>
                  <a:t>vertices</a:t>
                </a:r>
                <a:r>
                  <a:rPr lang="en-US" sz="2000" dirty="0"/>
                  <a:t>” for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4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en-US" sz="2000" dirty="0"/>
                  <a:t>a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can 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ax-index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/>
                  <a:t>intermediate vertices</a:t>
                </a:r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816423"/>
            <a:ext cx="4876800" cy="14645"/>
            <a:chOff x="2133600" y="2816423"/>
            <a:chExt cx="4876800" cy="1464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482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864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 flipH="1">
            <a:off x="4406476" y="-470324"/>
            <a:ext cx="275422" cy="538962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47864" y="2971800"/>
            <a:ext cx="1233736" cy="826532"/>
            <a:chOff x="3947864" y="2971800"/>
            <a:chExt cx="1233736" cy="826532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4346600" y="3083206"/>
              <a:ext cx="489205" cy="266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7864" y="3429000"/>
              <a:ext cx="123373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max-index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200400"/>
            <a:ext cx="1995742" cy="597932"/>
            <a:chOff x="1828800" y="3200400"/>
            <a:chExt cx="1995742" cy="597932"/>
          </a:xfrm>
        </p:grpSpPr>
        <p:sp>
          <p:nvSpPr>
            <p:cNvPr id="34" name="Right Brace 33"/>
            <p:cNvSpPr/>
            <p:nvPr/>
          </p:nvSpPr>
          <p:spPr>
            <a:xfrm rot="16200000" flipH="1">
              <a:off x="2674271" y="2354929"/>
              <a:ext cx="304800" cy="199574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2174" y="3200400"/>
            <a:ext cx="2036826" cy="597932"/>
            <a:chOff x="5202174" y="3200400"/>
            <a:chExt cx="2036826" cy="597932"/>
          </a:xfrm>
        </p:grpSpPr>
        <p:sp>
          <p:nvSpPr>
            <p:cNvPr id="36" name="Right Brace 35"/>
            <p:cNvSpPr/>
            <p:nvPr/>
          </p:nvSpPr>
          <p:spPr>
            <a:xfrm rot="16200000" flipH="1">
              <a:off x="6068186" y="2334388"/>
              <a:ext cx="304801" cy="2036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8511" t="-8197" r="-180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8421" t="-8197" r="-1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7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" grpId="0"/>
      <p:bldP spid="24" grpId="0"/>
      <p:bldP spid="25" grpId="0" animBg="1"/>
      <p:bldP spid="25" grpId="1" animBg="1"/>
      <p:bldP spid="25" grpId="2" animBg="1"/>
      <p:bldP spid="32" grpId="0"/>
      <p:bldP spid="33" grpId="0"/>
      <p:bldP spid="44" grpId="0" animBg="1"/>
      <p:bldP spid="49" grpId="0"/>
      <p:bldP spid="50" grpId="0"/>
      <p:bldP spid="7" grpId="0" animBg="1"/>
      <p:bldP spid="11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Term for 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: 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:r>
                  <a:rPr lang="en-US" sz="2000" u="sng" dirty="0" smtClean="0"/>
                  <a:t>intermediate vertices</a:t>
                </a:r>
                <a:r>
                  <a:rPr lang="en-US" sz="2000" dirty="0" smtClean="0"/>
                  <a:t> of index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  <a:r>
                  <a:rPr lang="en-US" sz="2000" dirty="0" smtClean="0"/>
                  <a:t> 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can we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What is recursive formulation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 (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∞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blipFill rotWithShape="1">
                <a:blip r:embed="rId4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2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 t="-9836" r="-17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1073034" y="4846320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4" y="4846320"/>
                <a:ext cx="3797531" cy="1170782"/>
              </a:xfrm>
              <a:prstGeom prst="roundRect">
                <a:avLst/>
              </a:prstGeom>
              <a:blipFill rotWithShape="1">
                <a:blip r:embed="rId11"/>
                <a:stretch>
                  <a:fillRect t="-2041" r="-111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752600" y="4218802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876800" y="4818518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18518"/>
                <a:ext cx="3797531" cy="1170782"/>
              </a:xfrm>
              <a:prstGeom prst="roundRect">
                <a:avLst/>
              </a:prstGeom>
              <a:blipFill rotWithShape="1">
                <a:blip r:embed="rId12"/>
                <a:stretch>
                  <a:fillRect t="-2041" r="-111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5556366" y="4191000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5" grpId="0" animBg="1"/>
      <p:bldP spid="33" grpId="0"/>
      <p:bldP spid="50" grpId="0"/>
      <p:bldP spid="2" grpId="0" animBg="1"/>
      <p:bldP spid="51" grpId="0" animBg="1"/>
      <p:bldP spid="38" grpId="0" animBg="1"/>
      <p:bldP spid="38" grpId="1" build="allAtOnce" animBg="1"/>
      <p:bldP spid="43" grpId="0" animBg="1"/>
      <p:bldP spid="43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</a:rPr>
              <a:t>BellMAN</a:t>
            </a:r>
            <a:r>
              <a:rPr lang="en-US" sz="3600" dirty="0" smtClean="0">
                <a:solidFill>
                  <a:srgbClr val="0070C0"/>
                </a:solidFill>
              </a:rPr>
              <a:t>-Ford Algorithm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 shortest </a:t>
            </a:r>
            <a:r>
              <a:rPr lang="en-US" sz="2400" b="1" dirty="0">
                <a:solidFill>
                  <a:schemeClr val="tx1"/>
                </a:solidFill>
              </a:rPr>
              <a:t>paths in a graph </a:t>
            </a:r>
            <a:r>
              <a:rPr lang="en-US" sz="2400" b="1" dirty="0" smtClean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2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0" t="-9836" r="-11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loud Callout 6"/>
              <p:cNvSpPr/>
              <p:nvPr/>
            </p:nvSpPr>
            <p:spPr>
              <a:xfrm>
                <a:off x="-181801" y="4923728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::</a:t>
                </a:r>
                <a:r>
                  <a:rPr lang="en-US" sz="16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a path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801" y="4923728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loud Callout 56"/>
              <p:cNvSpPr/>
              <p:nvPr/>
            </p:nvSpPr>
            <p:spPr>
              <a:xfrm>
                <a:off x="-304799" y="4800600"/>
                <a:ext cx="4648199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In other words, 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 smtClean="0">
                    <a:solidFill>
                      <a:srgbClr val="006C31"/>
                    </a:solidFill>
                  </a:rPr>
                  <a:t> ::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does not have a cycle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loud Callout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99" y="4800600"/>
                <a:ext cx="4648199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own Ribbon 12"/>
              <p:cNvSpPr/>
              <p:nvPr/>
            </p:nvSpPr>
            <p:spPr>
              <a:xfrm>
                <a:off x="4343400" y="4569767"/>
                <a:ext cx="4928554" cy="1678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Any such cycle will surely have non-negative weight.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Removing the cycle will give a path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of the same or smaller length which does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 contradiction 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69767"/>
                <a:ext cx="4928554" cy="1678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/>
      <p:bldP spid="7" grpId="0" animBg="1"/>
      <p:bldP spid="7" grpId="1" animBg="1"/>
      <p:bldP spid="57" grpId="0" animBg="1"/>
      <p:bldP spid="57" grpId="1" animBg="1"/>
      <p:bldP spid="13" grpId="0" animBg="1"/>
      <p:bldP spid="13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Floyd </a:t>
            </a:r>
            <a:r>
              <a:rPr lang="en-US" sz="3200" dirty="0" err="1" smtClean="0">
                <a:solidFill>
                  <a:srgbClr val="7030A0"/>
                </a:solidFill>
              </a:rPr>
              <a:t>Warshal</a:t>
            </a:r>
            <a:r>
              <a:rPr lang="en-US" sz="3200" dirty="0" smtClean="0">
                <a:solidFill>
                  <a:srgbClr val="7030A0"/>
                </a:solidFill>
              </a:rPr>
              <a:t> Algorithm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All Pairs Shortest Paths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space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Floyd 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Warshal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,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1800" dirty="0" smtClean="0"/>
                  <a:t>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with all intermediate vertices of indices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  <a:blipFill rotWithShape="1">
                <a:blip r:embed="rId2"/>
                <a:stretch>
                  <a:fillRect l="-708" t="-563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8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458902" cy="1447800"/>
            <a:chOff x="5026152" y="1981200"/>
            <a:chExt cx="2458902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Computing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61" t="-8333" r="-42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419600"/>
            <a:ext cx="2453721" cy="990604"/>
            <a:chOff x="5085145" y="2401528"/>
            <a:chExt cx="2377735" cy="607144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401528"/>
              <a:ext cx="457888" cy="6071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11" t="-8197" r="-24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Floyd </a:t>
            </a:r>
            <a:r>
              <a:rPr lang="en-US" sz="3200" dirty="0" err="1" smtClean="0">
                <a:solidFill>
                  <a:srgbClr val="7030A0"/>
                </a:solidFill>
              </a:rPr>
              <a:t>Warshal</a:t>
            </a:r>
            <a:r>
              <a:rPr lang="en-US" sz="3200" dirty="0" smtClean="0">
                <a:solidFill>
                  <a:srgbClr val="7030A0"/>
                </a:solidFill>
              </a:rPr>
              <a:t> Algorithm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All Pairs Shortest Paths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space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25174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7417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33147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3352800"/>
            <a:ext cx="1080613" cy="369332"/>
            <a:chOff x="2881787" y="3352800"/>
            <a:chExt cx="1080613" cy="369332"/>
          </a:xfrm>
        </p:grpSpPr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>
              <a:off x="3124200" y="35052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962400" y="3657600"/>
            <a:ext cx="327334" cy="1905000"/>
            <a:chOff x="3962400" y="3657600"/>
            <a:chExt cx="327334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flipH="1" flipV="1">
              <a:off x="4114800" y="3657600"/>
              <a:ext cx="11267" cy="1535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105400" y="3276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343400" y="3505200"/>
            <a:ext cx="952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20434" y="3695700"/>
            <a:ext cx="8982" cy="539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23" grpId="0" animBg="1"/>
      <p:bldP spid="24" grpId="0" animBg="1"/>
      <p:bldP spid="25" grpId="0" animBg="1"/>
      <p:bldP spid="26" grpId="0" animBg="1"/>
      <p:bldP spid="37" grpId="0"/>
      <p:bldP spid="38" grpId="0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 we need …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...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Moreover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7420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83182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4812268"/>
            <a:ext cx="2985613" cy="369332"/>
            <a:chOff x="2881787" y="4812268"/>
            <a:chExt cx="2985613" cy="369332"/>
          </a:xfrm>
        </p:grpSpPr>
        <p:cxnSp>
          <p:nvCxnSpPr>
            <p:cNvPr id="28" name="Straight Connector 27"/>
            <p:cNvCxnSpPr>
              <a:stCxn id="31" idx="3"/>
              <a:endCxn id="26" idx="1"/>
            </p:cNvCxnSpPr>
            <p:nvPr/>
          </p:nvCxnSpPr>
          <p:spPr>
            <a:xfrm flipV="1">
              <a:off x="3204311" y="4991100"/>
              <a:ext cx="2663089" cy="58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921066" y="5131832"/>
            <a:ext cx="327334" cy="495300"/>
            <a:chOff x="3962400" y="5131832"/>
            <a:chExt cx="327334" cy="4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126067" y="5131832"/>
              <a:ext cx="0" cy="2021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867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05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57900" y="4234934"/>
            <a:ext cx="0" cy="565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>
            <a:off x="5295900" y="499110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80" t="-8197" r="-20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774" t="-8333" r="-2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Hence we can just overwrite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 smtClean="0"/>
              </a:p>
              <a:p>
                <a:pPr algn="ctr"/>
                <a:r>
                  <a:rPr lang="en-US" sz="1400" dirty="0"/>
                  <a:t>i</a:t>
                </a:r>
                <a:r>
                  <a:rPr lang="en-US" sz="1400" dirty="0" smtClean="0"/>
                  <a:t>nstead of creating a separate matrix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blipFill rotWithShape="1">
                <a:blip r:embed="rId12"/>
                <a:stretch>
                  <a:fillRect r="-1081" b="-1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4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" grpId="0" animBg="1"/>
      <p:bldP spid="39" grpId="0" animBg="1"/>
      <p:bldP spid="40" grpId="0" animBg="1"/>
      <p:bldP spid="2" grpId="0" animBg="1"/>
      <p:bldP spid="3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6C31"/>
                        </a:solidFill>
                      </a:rPr>
                      <m:t>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dirty="0" err="1" smtClean="0"/>
                  <a:t>:At</a:t>
                </a:r>
                <a:r>
                  <a:rPr lang="en-US" sz="1800" dirty="0" smtClean="0"/>
                  <a:t> the end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=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  <a:blipFill rotWithShape="1">
                <a:blip r:embed="rId2"/>
                <a:stretch>
                  <a:fillRect l="-702" t="-563" b="-1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all intermediate vertices of indices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75" t="-8197" r="-14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</a:t>
            </a:r>
            <a:r>
              <a:rPr lang="en-US" sz="3600" b="1" dirty="0" smtClean="0">
                <a:solidFill>
                  <a:srgbClr val="7030A0"/>
                </a:solidFill>
              </a:rPr>
              <a:t>digraph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negative ed</a:t>
            </a:r>
            <a:r>
              <a:rPr lang="en-US" sz="2800" b="1" dirty="0" smtClean="0"/>
              <a:t>ge weights but </a:t>
            </a:r>
            <a:r>
              <a:rPr lang="en-US" sz="2800" b="1" dirty="0" smtClean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compute all-pairs distances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space requirement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r>
                  <a:rPr lang="en-US" sz="2000" dirty="0" smtClean="0"/>
                  <a:t>How to retrieve shortest path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ugment the given algorithm with a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size data structure.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(that stores all-pairs shortest paths </a:t>
                </a:r>
                <a:r>
                  <a:rPr lang="en-US" sz="2000" b="1" u="sng" dirty="0" smtClean="0"/>
                  <a:t>implicitly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This view will add to </a:t>
            </a:r>
            <a:br>
              <a:rPr lang="en-US" sz="2800" b="1" dirty="0" smtClean="0"/>
            </a:br>
            <a:r>
              <a:rPr lang="en-US" sz="2800" b="1" dirty="0" smtClean="0"/>
              <a:t>your </a:t>
            </a:r>
            <a:r>
              <a:rPr lang="en-US" sz="2800" b="1" dirty="0" smtClean="0">
                <a:solidFill>
                  <a:srgbClr val="7030A0"/>
                </a:solidFill>
              </a:rPr>
              <a:t>understanding</a:t>
            </a:r>
            <a:r>
              <a:rPr lang="en-US" sz="2800" b="1" dirty="0" smtClean="0"/>
              <a:t> of these two </a:t>
            </a:r>
            <a:r>
              <a:rPr lang="en-US" sz="2800" b="1" u="sng" dirty="0" smtClean="0"/>
              <a:t>algorithms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following slides, we shall provide an alternate view of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Floyd &amp; </a:t>
            </a:r>
            <a:r>
              <a:rPr lang="en-US" sz="2000" b="1" dirty="0" err="1" smtClean="0">
                <a:solidFill>
                  <a:srgbClr val="7030A0"/>
                </a:solidFill>
              </a:rPr>
              <a:t>Warshal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Both </a:t>
            </a:r>
            <a:r>
              <a:rPr lang="en-US" sz="2000" dirty="0" smtClean="0"/>
              <a:t>the </a:t>
            </a:r>
            <a:r>
              <a:rPr lang="en-US" sz="2000" dirty="0" smtClean="0"/>
              <a:t>algorithms (</a:t>
            </a:r>
            <a:r>
              <a:rPr lang="en-US" sz="2000" b="1" dirty="0" smtClean="0">
                <a:solidFill>
                  <a:srgbClr val="7030A0"/>
                </a:solidFill>
              </a:rPr>
              <a:t>Bellman-Ford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7030A0"/>
                </a:solidFill>
              </a:rPr>
              <a:t>Floyd &amp; </a:t>
            </a:r>
            <a:r>
              <a:rPr lang="en-US" sz="2000" b="1" dirty="0" err="1" smtClean="0">
                <a:solidFill>
                  <a:srgbClr val="7030A0"/>
                </a:solidFill>
              </a:rPr>
              <a:t>Warshal</a:t>
            </a:r>
            <a:r>
              <a:rPr lang="en-US" sz="2000" dirty="0" smtClean="0"/>
              <a:t>)</a:t>
            </a:r>
            <a:r>
              <a:rPr lang="en-US" sz="2000" dirty="0" smtClean="0"/>
              <a:t> </a:t>
            </a:r>
          </a:p>
          <a:p>
            <a:pPr marL="0" indent="0" algn="ctr">
              <a:buNone/>
            </a:pPr>
            <a:r>
              <a:rPr lang="en-US" sz="2000" dirty="0" smtClean="0"/>
              <a:t>use </a:t>
            </a:r>
            <a:r>
              <a:rPr lang="en-US" sz="2000" b="1" dirty="0" smtClean="0"/>
              <a:t>Optimal substructure property </a:t>
            </a:r>
            <a:r>
              <a:rPr lang="en-US" sz="2000" dirty="0" smtClean="0"/>
              <a:t>of shortest paths.</a:t>
            </a:r>
          </a:p>
          <a:p>
            <a:pPr marL="0" indent="0" algn="ctr">
              <a:buNone/>
            </a:pPr>
            <a:r>
              <a:rPr lang="en-US" sz="2000" dirty="0" smtClean="0"/>
              <a:t>They differ </a:t>
            </a:r>
            <a:r>
              <a:rPr lang="en-US" sz="2000" dirty="0" smtClean="0"/>
              <a:t>due to</a:t>
            </a:r>
            <a:r>
              <a:rPr lang="en-US" sz="2000" dirty="0" smtClean="0"/>
              <a:t> </a:t>
            </a:r>
            <a:r>
              <a:rPr lang="en-US" sz="2000" u="sng" dirty="0" smtClean="0"/>
              <a:t>different </a:t>
            </a:r>
            <a:r>
              <a:rPr lang="en-US" sz="2000" u="sng" dirty="0" smtClean="0"/>
              <a:t>hierarchies</a:t>
            </a:r>
            <a:r>
              <a:rPr lang="en-US" sz="2000" dirty="0" smtClean="0"/>
              <a:t> of </a:t>
            </a:r>
            <a:r>
              <a:rPr lang="en-US" sz="2000" dirty="0" smtClean="0"/>
              <a:t>sets of </a:t>
            </a:r>
            <a:r>
              <a:rPr lang="en-US" sz="2000" dirty="0" smtClean="0"/>
              <a:t>paths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Reviewing</a:t>
            </a:r>
            <a:r>
              <a:rPr lang="en-US" sz="3200" b="1" dirty="0" smtClean="0"/>
              <a:t> Floyd </a:t>
            </a:r>
            <a:r>
              <a:rPr lang="en-US" sz="3200" b="1" dirty="0" err="1" smtClean="0"/>
              <a:t>Warshal</a:t>
            </a:r>
            <a:r>
              <a:rPr lang="en-US" sz="3200" b="1" dirty="0" smtClean="0"/>
              <a:t> Algorithm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Exploiting</a:t>
            </a:r>
            <a:r>
              <a:rPr lang="en-US" sz="3200" b="1" dirty="0" smtClean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edges,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Another </a:t>
            </a:r>
            <a:r>
              <a:rPr lang="en-US" sz="2800" b="1" dirty="0">
                <a:solidFill>
                  <a:srgbClr val="7030A0"/>
                </a:solidFill>
              </a:rPr>
              <a:t>hierarchy</a:t>
            </a:r>
            <a:r>
              <a:rPr lang="en-US" sz="2800" b="1" dirty="0"/>
              <a:t> of set of </a:t>
            </a:r>
            <a:r>
              <a:rPr lang="en-US" sz="2800" b="1" dirty="0" smtClean="0"/>
              <a:t>paths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with </a:t>
                </a:r>
                <a:r>
                  <a:rPr lang="en-US" sz="2000" u="sng" dirty="0" smtClean="0"/>
                  <a:t>intermediate vertices </a:t>
                </a:r>
                <a:r>
                  <a:rPr lang="en-US" sz="2000" u="sng" dirty="0" smtClean="0"/>
                  <a:t>having</a:t>
                </a:r>
                <a:r>
                  <a:rPr lang="en-US" sz="2000" u="sng" dirty="0" smtClean="0"/>
                  <a:t> </a:t>
                </a:r>
                <a:r>
                  <a:rPr lang="en-US" sz="2000" u="sng" dirty="0" smtClean="0"/>
                  <a:t>index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shortest among all paths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with each intermediate vertex </a:t>
                </a:r>
                <a:r>
                  <a:rPr lang="en-US" sz="2000" dirty="0" smtClean="0"/>
                  <a:t>having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 r="-143" b="-40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05684" y="32923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3000" y="1840468"/>
            <a:ext cx="1638663" cy="445532"/>
            <a:chOff x="4953000" y="1840468"/>
            <a:chExt cx="163866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13575" y="1840468"/>
                  <a:ext cx="978088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80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17" t="-6349" r="-925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10937" y="2297668"/>
            <a:ext cx="1861481" cy="445532"/>
            <a:chOff x="4953000" y="1840468"/>
            <a:chExt cx="186148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3" t="-6349" r="-753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63337" y="2907268"/>
            <a:ext cx="1861481" cy="445532"/>
            <a:chOff x="4953000" y="1840468"/>
            <a:chExt cx="186148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3" t="-6349" r="-753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8969" y="2526268"/>
            <a:ext cx="2687631" cy="1283732"/>
            <a:chOff x="588969" y="2526268"/>
            <a:chExt cx="2687631" cy="12837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362200" y="2895600"/>
              <a:ext cx="914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88969" y="2526268"/>
                  <a:ext cx="248625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Shortest path from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" y="2526268"/>
                  <a:ext cx="248625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956" t="-6349" r="-342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981200" y="381000"/>
                <a:ext cx="5215595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      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800" dirty="0" smtClean="0"/>
                  <a:t>: </a:t>
                </a:r>
                <a:r>
                  <a:rPr lang="en-US" sz="2800" b="1" dirty="0" smtClean="0"/>
                  <a:t>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dirty="0"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       </a:t>
                </a:r>
                <a:endParaRPr 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1000"/>
                <a:ext cx="521559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752" t="-1058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Computing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dirty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>
                        <a:latin typeface="Cambria Math"/>
                      </a:rPr>
                      <m:t>,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10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</a:t>
                </a:r>
                <a:r>
                  <a:rPr lang="en-US" sz="2000" u="sng" dirty="0" smtClean="0"/>
                  <a:t>having</a:t>
                </a:r>
                <a:r>
                  <a:rPr lang="en-US" sz="2000" u="sng" dirty="0" smtClean="0"/>
                  <a:t> </a:t>
                </a:r>
                <a:r>
                  <a:rPr lang="en-US" sz="2000" u="sng" dirty="0"/>
                  <a:t>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</a:t>
                </a:r>
                <a:r>
                  <a:rPr lang="en-US" sz="2000" dirty="0" smtClean="0"/>
                  <a:t>having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10600" cy="5059363"/>
              </a:xfrm>
              <a:blipFill rotWithShape="1">
                <a:blip r:embed="rId3"/>
                <a:stretch>
                  <a:fillRect l="-708" t="-602" b="-47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2266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75558" y="1752600"/>
                <a:ext cx="9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58" y="1752600"/>
                <a:ext cx="96205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5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92310" y="2121932"/>
            <a:ext cx="251832" cy="148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67108" y="1741425"/>
                <a:ext cx="1300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8" y="1741425"/>
                <a:ext cx="1300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38" t="-8333" r="-70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5473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</a:t>
                </a:r>
                <a:r>
                  <a:rPr lang="en-US" sz="2000" u="sng" dirty="0" smtClean="0"/>
                  <a:t>having</a:t>
                </a:r>
                <a:r>
                  <a:rPr lang="en-US" sz="2000" u="sng" dirty="0" smtClean="0"/>
                  <a:t> </a:t>
                </a:r>
                <a:r>
                  <a:rPr lang="en-US" sz="2000" u="sng" dirty="0"/>
                  <a:t>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</a:t>
                </a:r>
                <a:r>
                  <a:rPr lang="en-US" sz="2000" dirty="0" smtClean="0"/>
                  <a:t>having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54730" cy="5059363"/>
              </a:xfrm>
              <a:blipFill rotWithShape="1">
                <a:blip r:embed="rId2"/>
                <a:stretch>
                  <a:fillRect l="-713" t="-602" b="-1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2266" y="27432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56315" y="1676400"/>
                <a:ext cx="1119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15" y="1676400"/>
                <a:ext cx="1119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35" name="TextBox 34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457200" y="2286000"/>
            <a:ext cx="3124200" cy="3124200"/>
            <a:chOff x="-457200" y="2286000"/>
            <a:chExt cx="3124200" cy="3124200"/>
          </a:xfrm>
        </p:grpSpPr>
        <p:grpSp>
          <p:nvGrpSpPr>
            <p:cNvPr id="3" name="Group 2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237566" y="1688068"/>
            <a:ext cx="1522036" cy="1740932"/>
            <a:chOff x="5337329" y="1840468"/>
            <a:chExt cx="1522036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613575" y="1840468"/>
                  <a:ext cx="124579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457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72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5800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1900" y="2045732"/>
            <a:ext cx="472242" cy="1230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65278" y="1676400"/>
                <a:ext cx="25033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∷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278" y="1676400"/>
                <a:ext cx="25033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4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266467" y="304800"/>
            <a:ext cx="1991333" cy="501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rgbClr val="006C31"/>
                </a:solidFill>
              </a:rPr>
              <a:t>Optimal Substructure </a:t>
            </a:r>
            <a:r>
              <a:rPr lang="en-US" sz="1400" dirty="0" smtClean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828800"/>
            <a:ext cx="468467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" y="1459468"/>
                <a:ext cx="123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59468"/>
                <a:ext cx="123540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6993998" y="2198132"/>
            <a:ext cx="3124200" cy="3124200"/>
            <a:chOff x="-457200" y="2286000"/>
            <a:chExt cx="3124200" cy="3124200"/>
          </a:xfrm>
        </p:grpSpPr>
        <p:grpSp>
          <p:nvGrpSpPr>
            <p:cNvPr id="47" name="Group 46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7924800" y="1688068"/>
            <a:ext cx="1250599" cy="1653064"/>
            <a:chOff x="4573365" y="1928336"/>
            <a:chExt cx="1250599" cy="1653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573365" y="1928336"/>
                  <a:ext cx="125059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365" y="1928336"/>
                  <a:ext cx="12505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72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7325705" y="1740932"/>
            <a:ext cx="974960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05600" y="1371600"/>
                <a:ext cx="1240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371600"/>
                <a:ext cx="124021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8130866" y="30480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43" grpId="0"/>
      <p:bldP spid="15" grpId="0" animBg="1"/>
      <p:bldP spid="16" grpId="0" animBg="1"/>
      <p:bldP spid="20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Collaboration </a:t>
            </a:r>
            <a:r>
              <a:rPr lang="en-US" sz="3200" b="1" dirty="0"/>
              <a:t>of vertices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51247" y="3237432"/>
            <a:ext cx="6368753" cy="687936"/>
            <a:chOff x="1251247" y="3237432"/>
            <a:chExt cx="6368753" cy="687936"/>
          </a:xfrm>
        </p:grpSpPr>
        <p:sp>
          <p:nvSpPr>
            <p:cNvPr id="8" name="Oval 7"/>
            <p:cNvSpPr/>
            <p:nvPr/>
          </p:nvSpPr>
          <p:spPr>
            <a:xfrm>
              <a:off x="12512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4204" y="32398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610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66247" y="3276600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84978" y="1752600"/>
                <a:ext cx="332982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pairs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8" y="1752600"/>
                <a:ext cx="33298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48" t="-8333" r="-5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76800" y="1752600"/>
                <a:ext cx="35500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355007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5" t="-8333" r="-22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196666" y="2895600"/>
            <a:ext cx="6270934" cy="1066800"/>
            <a:chOff x="1196666" y="2895600"/>
            <a:chExt cx="6270934" cy="1066800"/>
          </a:xfrm>
        </p:grpSpPr>
        <p:sp>
          <p:nvSpPr>
            <p:cNvPr id="23" name="TextBox 22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7466" y="3192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0266" y="28956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8" name="TextBox 27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62850" y="4678877"/>
                <a:ext cx="156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0" y="4678877"/>
                <a:ext cx="156517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78" t="-8333" r="-6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  <p:bldP spid="19" grpId="0" animBg="1"/>
      <p:bldP spid="21" grpId="0" animBg="1"/>
      <p:bldP spid="22" grpId="0" animBg="1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Collaboration </a:t>
            </a:r>
            <a:r>
              <a:rPr lang="en-US" sz="3200" b="1" dirty="0"/>
              <a:t>of vertices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281940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4150" y="28384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923" y="28003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1" name="TextBox 2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34866" y="2743200"/>
            <a:ext cx="5432734" cy="1226641"/>
            <a:chOff x="1196666" y="2971800"/>
            <a:chExt cx="5432734" cy="1226641"/>
          </a:xfrm>
        </p:grpSpPr>
        <p:sp>
          <p:nvSpPr>
            <p:cNvPr id="31" name="TextBox 3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06466" y="34290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066" y="31167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0443" y="566301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62850" y="4678877"/>
                <a:ext cx="134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0" y="4678877"/>
                <a:ext cx="13423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09" t="-8333" r="-7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143000" y="1752600"/>
                <a:ext cx="310700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pairs</a:t>
                </a:r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52600"/>
                <a:ext cx="31070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68" t="-8333" r="-7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876800" y="1752600"/>
                <a:ext cx="392357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39235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" grpId="0"/>
      <p:bldP spid="34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7030A0"/>
                </a:solidFill>
              </a:rPr>
              <a:t>hierarchy</a:t>
            </a:r>
            <a:r>
              <a:rPr lang="en-US" sz="2800" b="1" dirty="0" smtClean="0"/>
              <a:t> of set of paths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  <a:blipFill rotWithShape="1">
                <a:blip r:embed="rId2"/>
                <a:stretch>
                  <a:fillRect l="-211" t="-602" b="-2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05684" y="32923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3000" y="1840468"/>
            <a:ext cx="2045891" cy="445532"/>
            <a:chOff x="4953000" y="1840468"/>
            <a:chExt cx="204589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" t="-6349" r="-6114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10937" y="2297668"/>
            <a:ext cx="2045891" cy="445532"/>
            <a:chOff x="4953000" y="1840468"/>
            <a:chExt cx="204589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7" t="-6349" r="-6114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63337" y="2907268"/>
            <a:ext cx="2045891" cy="445532"/>
            <a:chOff x="4953000" y="1840468"/>
            <a:chExt cx="204589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37" t="-6349" r="-6114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3500" y="3516868"/>
            <a:ext cx="1944137" cy="369332"/>
            <a:chOff x="4633163" y="1840468"/>
            <a:chExt cx="194413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25" t="-6349" r="-9375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8969" y="2526268"/>
            <a:ext cx="2687631" cy="1283732"/>
            <a:chOff x="588969" y="2526268"/>
            <a:chExt cx="2687631" cy="128373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362200" y="2895600"/>
              <a:ext cx="914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8969" y="2526268"/>
                  <a:ext cx="265457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Shortest path from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" y="2526268"/>
                  <a:ext cx="265457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831" t="-634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3657599" y="5410200"/>
            <a:ext cx="334129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4000" y="5410200"/>
            <a:ext cx="334129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24000" y="57912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5000" y="58674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361114" y="381000"/>
                <a:ext cx="5304144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800" dirty="0" smtClean="0"/>
                  <a:t>: </a:t>
                </a:r>
                <a:r>
                  <a:rPr lang="en-US" sz="2800" b="1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2800" b="1" dirty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    </a:t>
                </a:r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14" y="381000"/>
                <a:ext cx="5304144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724" t="-10588" r="-287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6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2" grpId="0" animBg="1"/>
      <p:bldP spid="34" grpId="0" animBg="1"/>
      <p:bldP spid="35" grpId="0" animBg="1"/>
      <p:bldP spid="36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To </a:t>
                </a:r>
                <a:r>
                  <a:rPr lang="en-US" sz="3600" b="1" dirty="0"/>
                  <a:t>compute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3600" b="1" dirty="0">
                        <a:latin typeface="Cambria Math"/>
                      </a:rPr>
                      <m:t>(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6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    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10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consisting of </a:t>
                </a:r>
                <a:r>
                  <a:rPr lang="en-US" sz="20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shortest among all paths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10600" cy="5059363"/>
              </a:xfrm>
              <a:blipFill rotWithShape="1">
                <a:blip r:embed="rId3"/>
                <a:stretch>
                  <a:fillRect l="-212" t="-602" b="-3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2266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44137" cy="369332"/>
            <a:chOff x="4633163" y="1840468"/>
            <a:chExt cx="194413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" t="-6349" r="-9375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2989" y="175260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89" y="1752600"/>
                <a:ext cx="95410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6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92310" y="2121932"/>
            <a:ext cx="251832" cy="148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9146" y="1741425"/>
                <a:ext cx="148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46" y="1741425"/>
                <a:ext cx="14830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279" t="-8333" r="-61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214" t="-602" r="-786" b="-1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2266" y="27432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44137" cy="369332"/>
            <a:chOff x="4633163" y="1840468"/>
            <a:chExt cx="194413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5" t="-6349" r="-9375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35" name="TextBox 34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457200" y="2286000"/>
            <a:ext cx="3124200" cy="3124200"/>
            <a:chOff x="-457200" y="2286000"/>
            <a:chExt cx="3124200" cy="3124200"/>
          </a:xfrm>
        </p:grpSpPr>
        <p:grpSp>
          <p:nvGrpSpPr>
            <p:cNvPr id="3" name="Group 2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38100"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237566" y="1688068"/>
            <a:ext cx="1648738" cy="1740932"/>
            <a:chOff x="5337329" y="1840468"/>
            <a:chExt cx="164873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613575" y="1840468"/>
                  <a:ext cx="137249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  <m:r>
                          <a:rPr lang="en-US" b="1" dirty="0"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7249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349" r="-48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5800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.</a:t>
            </a:r>
            <a:endParaRPr lang="en-US" sz="4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1900" y="2045732"/>
            <a:ext cx="472242" cy="1230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9920" y="1752600"/>
                <a:ext cx="22926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20" y="1752600"/>
                <a:ext cx="2292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94" t="-8333" r="-34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6781800" y="1622167"/>
            <a:ext cx="1991333" cy="501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rgbClr val="006C31"/>
                </a:solidFill>
              </a:rPr>
              <a:t>Optimal Substructure </a:t>
            </a:r>
            <a:r>
              <a:rPr lang="en-US" sz="1400" dirty="0" smtClean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828800"/>
            <a:ext cx="468467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" y="1459468"/>
                <a:ext cx="136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59468"/>
                <a:ext cx="136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92989" y="175260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89" y="1752600"/>
                <a:ext cx="95410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6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/>
      <p:bldP spid="15" grpId="0" animBg="1"/>
      <p:bldP spid="16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Collaboration </a:t>
            </a:r>
            <a:r>
              <a:rPr lang="en-US" sz="3600" b="1" dirty="0" smtClean="0"/>
              <a:t>of vertices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51247" y="3237432"/>
            <a:ext cx="6368753" cy="687936"/>
            <a:chOff x="1251247" y="3237432"/>
            <a:chExt cx="6368753" cy="687936"/>
          </a:xfrm>
        </p:grpSpPr>
        <p:sp>
          <p:nvSpPr>
            <p:cNvPr id="8" name="Oval 7"/>
            <p:cNvSpPr/>
            <p:nvPr/>
          </p:nvSpPr>
          <p:spPr>
            <a:xfrm>
              <a:off x="12512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4204" y="32398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610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66247" y="3276600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43886" y="1747520"/>
                <a:ext cx="3628622" cy="3956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6" y="1747520"/>
                <a:ext cx="3628622" cy="395621"/>
              </a:xfrm>
              <a:prstGeom prst="rect">
                <a:avLst/>
              </a:prstGeom>
              <a:blipFill rotWithShape="1">
                <a:blip r:embed="rId3"/>
                <a:stretch>
                  <a:fillRect l="-1345" t="-6154" r="-67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83852" y="1752600"/>
                <a:ext cx="3751091" cy="3956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52" y="1752600"/>
                <a:ext cx="3751091" cy="395621"/>
              </a:xfrm>
              <a:prstGeom prst="rect">
                <a:avLst/>
              </a:prstGeom>
              <a:blipFill rotWithShape="1">
                <a:blip r:embed="rId4"/>
                <a:stretch>
                  <a:fillRect l="-130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196666" y="2895600"/>
            <a:ext cx="6270934" cy="1066800"/>
            <a:chOff x="1196666" y="2895600"/>
            <a:chExt cx="6270934" cy="1066800"/>
          </a:xfrm>
        </p:grpSpPr>
        <p:sp>
          <p:nvSpPr>
            <p:cNvPr id="23" name="TextBox 22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7466" y="3192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0266" y="28956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8" name="TextBox 27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8200" y="4191000"/>
            <a:ext cx="7300456" cy="457200"/>
            <a:chOff x="977202" y="4114800"/>
            <a:chExt cx="7300456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77202" y="4202668"/>
                  <a:ext cx="1487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02" y="4202668"/>
                  <a:ext cx="14878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5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72338" y="4114800"/>
                  <a:ext cx="1487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338" y="4114800"/>
                  <a:ext cx="148784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45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81800" y="4114800"/>
                  <a:ext cx="1495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  <m:r>
                          <a:rPr lang="en-US" b="1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114800"/>
                  <a:ext cx="149585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44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8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Collaboration </a:t>
            </a:r>
            <a:r>
              <a:rPr lang="en-US" sz="3600" b="1" dirty="0"/>
              <a:t>of vertices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281940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4150" y="28384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923" y="28003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1" name="TextBox 2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34866" y="2743200"/>
            <a:ext cx="5432734" cy="1226641"/>
            <a:chOff x="1196666" y="2971800"/>
            <a:chExt cx="5432734" cy="1226641"/>
          </a:xfrm>
        </p:grpSpPr>
        <p:sp>
          <p:nvSpPr>
            <p:cNvPr id="31" name="TextBox 3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06466" y="34290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066" y="31167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</a:rPr>
                <a:t>.</a:t>
              </a:r>
              <a:endParaRPr lang="en-US" sz="4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0443" y="566301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14400" y="4278868"/>
                <a:ext cx="107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78868"/>
                <a:ext cx="10742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269132" y="4267200"/>
                <a:ext cx="107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32" y="4267200"/>
                <a:ext cx="10742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7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11006" y="4364236"/>
                <a:ext cx="1082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06" y="4364236"/>
                <a:ext cx="1082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43886" y="1747520"/>
                <a:ext cx="3215047" cy="3956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6" y="1747520"/>
                <a:ext cx="3215047" cy="395621"/>
              </a:xfrm>
              <a:prstGeom prst="rect">
                <a:avLst/>
              </a:prstGeom>
              <a:blipFill rotWithShape="1">
                <a:blip r:embed="rId6"/>
                <a:stretch>
                  <a:fillRect l="-1515" t="-6154" r="-75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883852" y="1752600"/>
                <a:ext cx="4164666" cy="3956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52" y="1752600"/>
                <a:ext cx="4164666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117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" grpId="0"/>
      <p:bldP spid="37" grpId="0"/>
      <p:bldP spid="38" grpId="0"/>
      <p:bldP spid="39" grpId="0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84" t="-8333" r="-1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5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13760</TotalTime>
  <Words>3199</Words>
  <Application>Microsoft Office PowerPoint</Application>
  <PresentationFormat>On-screen Show (4:3)</PresentationFormat>
  <Paragraphs>614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Design and Analysis of Algorithms (CS345/CS345A)  </vt:lpstr>
      <vt:lpstr>BellMAN-Ford Algorithm </vt:lpstr>
      <vt:lpstr>Exploiting the Optimal subpath property </vt:lpstr>
      <vt:lpstr>A hierarchy of set of paths </vt:lpstr>
      <vt:lpstr>To compute P(v,k)      </vt:lpstr>
      <vt:lpstr>PowerPoint Presentation</vt:lpstr>
      <vt:lpstr>Collaboration of vertices</vt:lpstr>
      <vt:lpstr>Collaboration of vertices</vt:lpstr>
      <vt:lpstr> </vt:lpstr>
      <vt:lpstr>Bellman-Ford’s algorithm </vt:lpstr>
      <vt:lpstr>Single source shortest paths in a graph 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  <vt:lpstr>The Optimal substructure property </vt:lpstr>
      <vt:lpstr>The Optimal substructure property </vt:lpstr>
      <vt:lpstr>The Optimal substructure property </vt:lpstr>
      <vt:lpstr>Term for Recursive formulation of δ(u,v) ?</vt:lpstr>
      <vt:lpstr>Recursive formulation of D_k (i,j) </vt:lpstr>
      <vt:lpstr>Recursive formulation of D_k (i,j) </vt:lpstr>
      <vt:lpstr>Floyd Warshal Algorithm for  All Pairs Shortest Paths</vt:lpstr>
      <vt:lpstr>Floyd  and Warshal’s algorithm </vt:lpstr>
      <vt:lpstr>Floyd Warshal Algorithm for  All Pairs Shortest Paths</vt:lpstr>
      <vt:lpstr>PowerPoint Presentation</vt:lpstr>
      <vt:lpstr>PowerPoint Presentation</vt:lpstr>
      <vt:lpstr>Floyd  and Warshal’s algorithm </vt:lpstr>
      <vt:lpstr>All-pairs shortest paths in a digraph with negative edge weights but no negative cycle</vt:lpstr>
      <vt:lpstr>This view will add to  your understanding of these two algorithms</vt:lpstr>
      <vt:lpstr>Reviewing Floyd Warshal Algorithm</vt:lpstr>
      <vt:lpstr> Another hierarchy of set of paths  </vt:lpstr>
      <vt:lpstr>Computing P_k (i,j)  </vt:lpstr>
      <vt:lpstr>PowerPoint Presentation</vt:lpstr>
      <vt:lpstr>Collaboration of vertices</vt:lpstr>
      <vt:lpstr>Collaboration of vertices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1330</cp:revision>
  <dcterms:created xsi:type="dcterms:W3CDTF">2011-12-03T04:13:03Z</dcterms:created>
  <dcterms:modified xsi:type="dcterms:W3CDTF">2017-09-11T07:15:44Z</dcterms:modified>
</cp:coreProperties>
</file>