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47" r:id="rId2"/>
    <p:sldId id="527" r:id="rId3"/>
    <p:sldId id="442" r:id="rId4"/>
    <p:sldId id="550" r:id="rId5"/>
    <p:sldId id="519" r:id="rId6"/>
    <p:sldId id="538" r:id="rId7"/>
    <p:sldId id="484" r:id="rId8"/>
    <p:sldId id="523" r:id="rId9"/>
    <p:sldId id="549" r:id="rId10"/>
    <p:sldId id="551" r:id="rId11"/>
    <p:sldId id="552" r:id="rId12"/>
    <p:sldId id="553" r:id="rId13"/>
    <p:sldId id="554" r:id="rId14"/>
    <p:sldId id="555" r:id="rId15"/>
    <p:sldId id="548" r:id="rId16"/>
    <p:sldId id="510" r:id="rId17"/>
    <p:sldId id="556" r:id="rId18"/>
    <p:sldId id="558" r:id="rId19"/>
    <p:sldId id="576" r:id="rId20"/>
    <p:sldId id="559" r:id="rId21"/>
    <p:sldId id="561" r:id="rId22"/>
    <p:sldId id="560" r:id="rId23"/>
    <p:sldId id="563" r:id="rId24"/>
    <p:sldId id="566" r:id="rId25"/>
    <p:sldId id="564" r:id="rId26"/>
    <p:sldId id="568" r:id="rId27"/>
    <p:sldId id="567" r:id="rId28"/>
    <p:sldId id="569" r:id="rId29"/>
    <p:sldId id="565" r:id="rId30"/>
    <p:sldId id="570" r:id="rId31"/>
    <p:sldId id="571" r:id="rId32"/>
    <p:sldId id="588" r:id="rId33"/>
    <p:sldId id="583" r:id="rId34"/>
    <p:sldId id="585" r:id="rId35"/>
    <p:sldId id="58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6" autoAdjust="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 fontScale="92500" lnSpcReduction="2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2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Closest Pair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problem: 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Convex Hull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Non-dominated points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79" idx="0"/>
            <a:endCxn id="80" idx="4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7244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91000" y="50292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3434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152900" y="38100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8" idx="0"/>
            <a:endCxn id="38" idx="4"/>
          </p:cNvCxnSpPr>
          <p:nvPr/>
        </p:nvCxnSpPr>
        <p:spPr>
          <a:xfrm flipH="1" flipV="1">
            <a:off x="4305300" y="5181600"/>
            <a:ext cx="15240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7"/>
            <a:endCxn id="81" idx="3"/>
          </p:cNvCxnSpPr>
          <p:nvPr/>
        </p:nvCxnSpPr>
        <p:spPr>
          <a:xfrm flipV="1">
            <a:off x="4332241" y="4560841"/>
            <a:ext cx="98518" cy="555718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62500" y="5181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33900" y="4648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>
            <a:stCxn id="96" idx="0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053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48200" y="2362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10100" y="2971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595915" y="3113041"/>
            <a:ext cx="3167085" cy="1143979"/>
            <a:chOff x="5595915" y="3113041"/>
            <a:chExt cx="3167085" cy="1143979"/>
          </a:xfrm>
        </p:grpSpPr>
        <p:sp>
          <p:nvSpPr>
            <p:cNvPr id="79" name="Smiley Face 78"/>
            <p:cNvSpPr/>
            <p:nvPr/>
          </p:nvSpPr>
          <p:spPr>
            <a:xfrm>
              <a:off x="6858000" y="3113041"/>
              <a:ext cx="609600" cy="631918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This is very much like merging two strips.</a:t>
                  </a:r>
                </a:p>
                <a:p>
                  <a:r>
                    <a:rPr lang="en-US" sz="1400" dirty="0" smtClean="0"/>
                    <a:t>We can indeed conquer in </a:t>
                  </a:r>
                  <a:r>
                    <a:rPr lang="en-US" sz="1400" b="1" i="1" dirty="0"/>
                    <a:t>O</a:t>
                  </a:r>
                  <a:r>
                    <a:rPr lang="en-US" sz="1400" dirty="0"/>
                    <a:t>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400" dirty="0"/>
                    <a:t>) </a:t>
                  </a:r>
                  <a:r>
                    <a:rPr lang="en-US" sz="1400" b="1" dirty="0" smtClean="0"/>
                    <a:t>time</a:t>
                  </a:r>
                  <a:r>
                    <a:rPr lang="en-US" sz="1400" dirty="0" smtClean="0"/>
                    <a:t>.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83" r="-575" b="-91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Cloud Callout 81"/>
          <p:cNvSpPr/>
          <p:nvPr/>
        </p:nvSpPr>
        <p:spPr>
          <a:xfrm>
            <a:off x="5486400" y="3962400"/>
            <a:ext cx="3352800" cy="1066799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to justify that the two strips are sorted without any overhead of time ?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Think over it …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Inspiration</a:t>
            </a:r>
            <a:r>
              <a:rPr lang="en-US" sz="3600" b="1" dirty="0" smtClean="0"/>
              <a:t> from </a:t>
            </a:r>
            <a:r>
              <a:rPr lang="en-US" sz="3600" b="1" dirty="0" smtClean="0">
                <a:solidFill>
                  <a:srgbClr val="006C31"/>
                </a:solidFill>
              </a:rPr>
              <a:t>Merge sort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800" dirty="0" smtClean="0"/>
              <a:t>In merge sort, the two recursive calls return sorted lists.</a:t>
            </a:r>
            <a:endParaRPr lang="en-US" sz="1800" dirty="0"/>
          </a:p>
          <a:p>
            <a:pPr>
              <a:buFont typeface="Wingdings"/>
              <a:buChar char="è"/>
            </a:pPr>
            <a:r>
              <a:rPr lang="en-US" sz="1800" dirty="0" smtClean="0">
                <a:sym typeface="Wingdings" pitchFamily="2" charset="2"/>
              </a:rPr>
              <a:t>So creating the sorted list requires only </a:t>
            </a:r>
            <a:r>
              <a:rPr lang="en-US" sz="1800" b="1" dirty="0" smtClean="0">
                <a:sym typeface="Wingdings" pitchFamily="2" charset="2"/>
              </a:rPr>
              <a:t>merging</a:t>
            </a:r>
            <a:r>
              <a:rPr lang="en-US" sz="1800" dirty="0" smtClean="0">
                <a:sym typeface="Wingdings" pitchFamily="2" charset="2"/>
              </a:rPr>
              <a:t> them.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Doesn’t it provide an answer to the question of the previous slide ?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  <a:r>
                  <a:rPr lang="en-US" sz="1400" dirty="0" smtClean="0"/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 smtClean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Getting the strips sorted according to</a:t>
                </a:r>
                <a:r>
                  <a:rPr lang="en-US" sz="1400" dirty="0"/>
                  <a:t> y-coordinate</a:t>
                </a:r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Getting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𝑃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sorted by merging them</a:t>
                </a:r>
              </a:p>
              <a:p>
                <a:r>
                  <a:rPr lang="en-US" sz="1400" dirty="0" smtClean="0"/>
                  <a:t>takes </a:t>
                </a:r>
                <a:r>
                  <a:rPr lang="en-US" sz="1400" b="1" i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) </a:t>
                </a:r>
                <a:r>
                  <a:rPr lang="en-US" sz="1400" dirty="0" smtClean="0"/>
                  <a:t> time. </a:t>
                </a:r>
                <a:r>
                  <a:rPr lang="en-US" sz="1400" dirty="0" smtClean="0">
                    <a:sym typeface="Wingdings" pitchFamily="2" charset="2"/>
                  </a:rPr>
                  <a:t></a:t>
                </a:r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146" r="-146" b="-5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9" name="Group 218"/>
          <p:cNvGrpSpPr/>
          <p:nvPr/>
        </p:nvGrpSpPr>
        <p:grpSpPr>
          <a:xfrm>
            <a:off x="4713241" y="1687559"/>
            <a:ext cx="3276600" cy="4179841"/>
            <a:chOff x="4713241" y="1687559"/>
            <a:chExt cx="3276600" cy="4179841"/>
          </a:xfrm>
        </p:grpSpPr>
        <p:cxnSp>
          <p:nvCxnSpPr>
            <p:cNvPr id="125" name="Straight Connector 124"/>
            <p:cNvCxnSpPr>
              <a:stCxn id="79" idx="0"/>
              <a:endCxn id="62" idx="3"/>
            </p:cNvCxnSpPr>
            <p:nvPr/>
          </p:nvCxnSpPr>
          <p:spPr>
            <a:xfrm flipV="1">
              <a:off x="4838700" y="5627641"/>
              <a:ext cx="811259" cy="2397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66" idx="2"/>
            </p:cNvCxnSpPr>
            <p:nvPr/>
          </p:nvCxnSpPr>
          <p:spPr>
            <a:xfrm flipV="1">
              <a:off x="4887959" y="4076700"/>
              <a:ext cx="3036841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0" idx="3"/>
              <a:endCxn id="94" idx="5"/>
            </p:cNvCxnSpPr>
            <p:nvPr/>
          </p:nvCxnSpPr>
          <p:spPr>
            <a:xfrm flipH="1">
              <a:off x="4789441" y="3113041"/>
              <a:ext cx="708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  <a:endCxn id="53" idx="2"/>
            </p:cNvCxnSpPr>
            <p:nvPr/>
          </p:nvCxnSpPr>
          <p:spPr>
            <a:xfrm flipV="1">
              <a:off x="4762500" y="2628900"/>
              <a:ext cx="1714500" cy="4191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42" idx="1"/>
            </p:cNvCxnSpPr>
            <p:nvPr/>
          </p:nvCxnSpPr>
          <p:spPr>
            <a:xfrm>
              <a:off x="4762500" y="2438400"/>
              <a:ext cx="430259" cy="87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93" idx="7"/>
            </p:cNvCxnSpPr>
            <p:nvPr/>
          </p:nvCxnSpPr>
          <p:spPr>
            <a:xfrm flipH="1">
              <a:off x="4789441" y="2122441"/>
              <a:ext cx="98518" cy="327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62" idx="5"/>
              <a:endCxn id="54" idx="5"/>
            </p:cNvCxnSpPr>
            <p:nvPr/>
          </p:nvCxnSpPr>
          <p:spPr>
            <a:xfrm flipH="1" flipV="1">
              <a:off x="5170441" y="5475241"/>
              <a:ext cx="533400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4" idx="2"/>
              <a:endCxn id="80" idx="5"/>
            </p:cNvCxnSpPr>
            <p:nvPr/>
          </p:nvCxnSpPr>
          <p:spPr>
            <a:xfrm flipH="1" flipV="1">
              <a:off x="4903741" y="5322841"/>
              <a:ext cx="201659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41" idx="2"/>
              <a:endCxn id="80" idx="5"/>
            </p:cNvCxnSpPr>
            <p:nvPr/>
          </p:nvCxnSpPr>
          <p:spPr>
            <a:xfrm flipH="1">
              <a:off x="4903741" y="5295900"/>
              <a:ext cx="11160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8" idx="1"/>
              <a:endCxn id="41" idx="7"/>
            </p:cNvCxnSpPr>
            <p:nvPr/>
          </p:nvCxnSpPr>
          <p:spPr>
            <a:xfrm flipH="1">
              <a:off x="6084841" y="5040359"/>
              <a:ext cx="1698718" cy="228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68" idx="7"/>
              <a:endCxn id="119" idx="5"/>
            </p:cNvCxnSpPr>
            <p:nvPr/>
          </p:nvCxnSpPr>
          <p:spPr>
            <a:xfrm flipH="1" flipV="1">
              <a:off x="4713241" y="4789441"/>
              <a:ext cx="3124200" cy="250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52" idx="3"/>
              <a:endCxn id="119" idx="6"/>
            </p:cNvCxnSpPr>
            <p:nvPr/>
          </p:nvCxnSpPr>
          <p:spPr>
            <a:xfrm flipH="1">
              <a:off x="4724400" y="4560841"/>
              <a:ext cx="2220959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61" idx="7"/>
            </p:cNvCxnSpPr>
            <p:nvPr/>
          </p:nvCxnSpPr>
          <p:spPr>
            <a:xfrm flipH="1" flipV="1">
              <a:off x="5551441" y="4506959"/>
              <a:ext cx="14589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61" idx="2"/>
              <a:endCxn id="117" idx="5"/>
            </p:cNvCxnSpPr>
            <p:nvPr/>
          </p:nvCxnSpPr>
          <p:spPr>
            <a:xfrm flipH="1" flipV="1">
              <a:off x="4941841" y="4256041"/>
              <a:ext cx="544559" cy="2778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0" idx="6"/>
              <a:endCxn id="66" idx="5"/>
            </p:cNvCxnSpPr>
            <p:nvPr/>
          </p:nvCxnSpPr>
          <p:spPr>
            <a:xfrm>
              <a:off x="6096000" y="3924300"/>
              <a:ext cx="1893841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5" idx="7"/>
              <a:endCxn id="40" idx="6"/>
            </p:cNvCxnSpPr>
            <p:nvPr/>
          </p:nvCxnSpPr>
          <p:spPr>
            <a:xfrm>
              <a:off x="4789441" y="3744959"/>
              <a:ext cx="1306559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5" idx="0"/>
              <a:endCxn id="87" idx="4"/>
            </p:cNvCxnSpPr>
            <p:nvPr/>
          </p:nvCxnSpPr>
          <p:spPr>
            <a:xfrm flipV="1">
              <a:off x="4762500" y="3657600"/>
              <a:ext cx="457200" cy="76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36" idx="7"/>
              <a:endCxn id="87" idx="4"/>
            </p:cNvCxnSpPr>
            <p:nvPr/>
          </p:nvCxnSpPr>
          <p:spPr>
            <a:xfrm flipH="1">
              <a:off x="5219700" y="3516359"/>
              <a:ext cx="1474741" cy="1412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5" idx="2"/>
              <a:endCxn id="36" idx="7"/>
            </p:cNvCxnSpPr>
            <p:nvPr/>
          </p:nvCxnSpPr>
          <p:spPr>
            <a:xfrm flipH="1">
              <a:off x="6694441" y="3162300"/>
              <a:ext cx="1077959" cy="3540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65" idx="5"/>
              <a:endCxn id="60" idx="7"/>
            </p:cNvCxnSpPr>
            <p:nvPr/>
          </p:nvCxnSpPr>
          <p:spPr>
            <a:xfrm flipH="1" flipV="1">
              <a:off x="5551441" y="3059159"/>
              <a:ext cx="2286000" cy="13008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42" idx="6"/>
              <a:endCxn id="53" idx="3"/>
            </p:cNvCxnSpPr>
            <p:nvPr/>
          </p:nvCxnSpPr>
          <p:spPr>
            <a:xfrm>
              <a:off x="5257800" y="2552700"/>
              <a:ext cx="1230359" cy="1031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67" idx="1"/>
              <a:endCxn id="106" idx="7"/>
            </p:cNvCxnSpPr>
            <p:nvPr/>
          </p:nvCxnSpPr>
          <p:spPr>
            <a:xfrm flipH="1">
              <a:off x="4941841" y="2068559"/>
              <a:ext cx="2994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67" idx="7"/>
              <a:endCxn id="64" idx="6"/>
            </p:cNvCxnSpPr>
            <p:nvPr/>
          </p:nvCxnSpPr>
          <p:spPr>
            <a:xfrm flipH="1" flipV="1">
              <a:off x="6705600" y="1866900"/>
              <a:ext cx="1284241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64" idx="4"/>
              <a:endCxn id="63" idx="7"/>
            </p:cNvCxnSpPr>
            <p:nvPr/>
          </p:nvCxnSpPr>
          <p:spPr>
            <a:xfrm flipH="1" flipV="1">
              <a:off x="5856241" y="1839959"/>
              <a:ext cx="811259" cy="65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63" idx="1"/>
              <a:endCxn id="107" idx="7"/>
            </p:cNvCxnSpPr>
            <p:nvPr/>
          </p:nvCxnSpPr>
          <p:spPr>
            <a:xfrm flipH="1" flipV="1">
              <a:off x="4713241" y="1687559"/>
              <a:ext cx="1089118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903241" y="1741441"/>
            <a:ext cx="3592559" cy="4114800"/>
            <a:chOff x="903241" y="1741441"/>
            <a:chExt cx="3592559" cy="4114800"/>
          </a:xfrm>
        </p:grpSpPr>
        <p:cxnSp>
          <p:nvCxnSpPr>
            <p:cNvPr id="136" name="Straight Connector 135"/>
            <p:cNvCxnSpPr>
              <a:stCxn id="49" idx="6"/>
              <a:endCxn id="109" idx="6"/>
            </p:cNvCxnSpPr>
            <p:nvPr/>
          </p:nvCxnSpPr>
          <p:spPr>
            <a:xfrm>
              <a:off x="2057400" y="3314700"/>
              <a:ext cx="2438400" cy="76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903241" y="1741441"/>
              <a:ext cx="3592559" cy="4114800"/>
              <a:chOff x="903241" y="1741441"/>
              <a:chExt cx="3592559" cy="4114800"/>
            </a:xfrm>
          </p:grpSpPr>
          <p:cxnSp>
            <p:nvCxnSpPr>
              <p:cNvPr id="96" name="Straight Connector 95"/>
              <p:cNvCxnSpPr>
                <a:stCxn id="76" idx="5"/>
                <a:endCxn id="78" idx="0"/>
              </p:cNvCxnSpPr>
              <p:nvPr/>
            </p:nvCxnSpPr>
            <p:spPr>
              <a:xfrm flipV="1">
                <a:off x="903241" y="5638800"/>
                <a:ext cx="3554459" cy="2174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0" idx="5"/>
                <a:endCxn id="78" idx="6"/>
              </p:cNvCxnSpPr>
              <p:nvPr/>
            </p:nvCxnSpPr>
            <p:spPr>
              <a:xfrm>
                <a:off x="3189241" y="5399041"/>
                <a:ext cx="1306559" cy="2778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38" idx="2"/>
                <a:endCxn id="50" idx="7"/>
              </p:cNvCxnSpPr>
              <p:nvPr/>
            </p:nvCxnSpPr>
            <p:spPr>
              <a:xfrm flipH="1">
                <a:off x="3189241" y="5143500"/>
                <a:ext cx="1077959" cy="2016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8" idx="1"/>
                <a:endCxn id="57" idx="5"/>
              </p:cNvCxnSpPr>
              <p:nvPr/>
            </p:nvCxnSpPr>
            <p:spPr>
              <a:xfrm flipH="1" flipV="1">
                <a:off x="1970041" y="5018041"/>
                <a:ext cx="2308318" cy="985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57" idx="2"/>
                <a:endCxn id="75" idx="2"/>
              </p:cNvCxnSpPr>
              <p:nvPr/>
            </p:nvCxnSpPr>
            <p:spPr>
              <a:xfrm flipH="1" flipV="1">
                <a:off x="1371600" y="4838700"/>
                <a:ext cx="533400" cy="152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5" idx="6"/>
                <a:endCxn id="81" idx="2"/>
              </p:cNvCxnSpPr>
              <p:nvPr/>
            </p:nvCxnSpPr>
            <p:spPr>
              <a:xfrm flipV="1">
                <a:off x="1447800" y="4533900"/>
                <a:ext cx="2971800" cy="3048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55" idx="6"/>
                <a:endCxn id="81" idx="6"/>
              </p:cNvCxnSpPr>
              <p:nvPr/>
            </p:nvCxnSpPr>
            <p:spPr>
              <a:xfrm>
                <a:off x="2209800" y="4000500"/>
                <a:ext cx="2286000" cy="533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55" idx="6"/>
                <a:endCxn id="35" idx="3"/>
              </p:cNvCxnSpPr>
              <p:nvPr/>
            </p:nvCxnSpPr>
            <p:spPr>
              <a:xfrm flipV="1">
                <a:off x="2209800" y="3951241"/>
                <a:ext cx="1458959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77" idx="2"/>
              </p:cNvCxnSpPr>
              <p:nvPr/>
            </p:nvCxnSpPr>
            <p:spPr>
              <a:xfrm>
                <a:off x="3728220" y="3924300"/>
                <a:ext cx="538980" cy="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51" idx="7"/>
                <a:endCxn id="77" idx="6"/>
              </p:cNvCxnSpPr>
              <p:nvPr/>
            </p:nvCxnSpPr>
            <p:spPr>
              <a:xfrm>
                <a:off x="2808241" y="3668759"/>
                <a:ext cx="1535159" cy="2555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51" idx="7"/>
                <a:endCxn id="86" idx="3"/>
              </p:cNvCxnSpPr>
              <p:nvPr/>
            </p:nvCxnSpPr>
            <p:spPr>
              <a:xfrm flipV="1">
                <a:off x="2808241" y="3494041"/>
                <a:ext cx="1241518" cy="1747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34" idx="3"/>
              </p:cNvCxnSpPr>
              <p:nvPr/>
            </p:nvCxnSpPr>
            <p:spPr>
              <a:xfrm flipV="1">
                <a:off x="1752600" y="2960641"/>
                <a:ext cx="1535159" cy="2509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34" idx="7"/>
                <a:endCxn id="85" idx="2"/>
              </p:cNvCxnSpPr>
              <p:nvPr/>
            </p:nvCxnSpPr>
            <p:spPr>
              <a:xfrm flipV="1">
                <a:off x="3341641" y="2781300"/>
                <a:ext cx="925559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47" idx="6"/>
                <a:endCxn id="85" idx="7"/>
              </p:cNvCxnSpPr>
              <p:nvPr/>
            </p:nvCxnSpPr>
            <p:spPr>
              <a:xfrm>
                <a:off x="2514600" y="2705100"/>
                <a:ext cx="1817641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58" idx="6"/>
                <a:endCxn id="47" idx="7"/>
              </p:cNvCxnSpPr>
              <p:nvPr/>
            </p:nvCxnSpPr>
            <p:spPr>
              <a:xfrm>
                <a:off x="1828800" y="2552700"/>
                <a:ext cx="674641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58" idx="7"/>
                <a:endCxn id="59" idx="4"/>
              </p:cNvCxnSpPr>
              <p:nvPr/>
            </p:nvCxnSpPr>
            <p:spPr>
              <a:xfrm flipV="1">
                <a:off x="1817641" y="2286000"/>
                <a:ext cx="2487659" cy="2397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9" idx="0"/>
                <a:endCxn id="108" idx="5"/>
              </p:cNvCxnSpPr>
              <p:nvPr/>
            </p:nvCxnSpPr>
            <p:spPr>
              <a:xfrm flipV="1">
                <a:off x="4305300" y="1741441"/>
                <a:ext cx="103141" cy="4683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 flipV="1">
              <a:off x="4049759" y="3390900"/>
              <a:ext cx="369841" cy="492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2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  <a:r>
                  <a:rPr lang="en-US" sz="1600" b="1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-Merge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While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b="1" dirty="0" smtClean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  </a:t>
                </a:r>
                <a:r>
                  <a:rPr lang="en-US" sz="1600" b="1" dirty="0" smtClean="0">
                    <a:sym typeface="Wingdings" pitchFamily="2" charset="2"/>
                  </a:rPr>
                  <a:t>{</a:t>
                </a:r>
                <a:r>
                  <a:rPr lang="en-US" sz="1600" dirty="0" smtClean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 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dirty="0" smtClean="0">
                    <a:sym typeface="Wingdings" pitchFamily="2" charset="2"/>
                  </a:rPr>
                  <a:t>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               </a:t>
                </a:r>
                <a:r>
                  <a:rPr lang="en-US" sz="1600" b="1" dirty="0" smtClean="0">
                    <a:sym typeface="Wingdings" pitchFamily="2" charset="2"/>
                  </a:rPr>
                  <a:t>If</a:t>
                </a:r>
                <a:r>
                  <a:rPr lang="en-US" sz="1600" dirty="0" smtClean="0">
                    <a:sym typeface="Wingdings" pitchFamily="2" charset="2"/>
                  </a:rPr>
                  <a:t>( </a:t>
                </a:r>
                <a:r>
                  <a:rPr lang="en-US" sz="1600" dirty="0" smtClean="0">
                    <a:solidFill>
                      <a:srgbClr val="C00000"/>
                    </a:solidFill>
                    <a:sym typeface="Wingdings" pitchFamily="2" charset="2"/>
                  </a:rPr>
                  <a:t>y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  <a:sym typeface="Wingdings" pitchFamily="2" charset="2"/>
                  </a:rPr>
                  <a:t> 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</a:t>
                </a:r>
                <a:r>
                  <a:rPr lang="en-US" sz="1600" dirty="0" smtClean="0">
                    <a:sym typeface="Wingdings" pitchFamily="2" charset="2"/>
                  </a:rPr>
                  <a:t>) 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   {          </a:t>
                </a:r>
                <a:r>
                  <a:rPr lang="en-US" sz="1600" dirty="0" smtClean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the first </a:t>
                </a:r>
                <a:r>
                  <a:rPr lang="en-US" sz="1600" b="1" dirty="0" smtClean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  <a:r>
                  <a:rPr lang="en-US" sz="1600" dirty="0" smtClean="0">
                    <a:sym typeface="Wingdings" pitchFamily="2" charset="2"/>
                  </a:rPr>
                  <a:t>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                         Remove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else … </a:t>
                </a:r>
                <a:r>
                  <a:rPr lang="en-US" sz="1600" dirty="0" smtClean="0">
                    <a:solidFill>
                      <a:srgbClr val="006C31"/>
                    </a:solidFill>
                    <a:sym typeface="Wingdings" pitchFamily="2" charset="2"/>
                  </a:rPr>
                  <a:t>//similar processing for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} 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return 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370" t="-33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200400"/>
            <a:ext cx="3035223" cy="2819400"/>
            <a:chOff x="1808973" y="1295400"/>
            <a:chExt cx="3035223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14600" y="2438400"/>
            <a:ext cx="1905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There exists </a:t>
                </a:r>
                <a:r>
                  <a:rPr lang="en-US" sz="2000" dirty="0" smtClean="0"/>
                  <a:t>a randomized algorithm with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expected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 smtClean="0"/>
                  <a:t>Complete the </a:t>
                </a:r>
                <a:r>
                  <a:rPr lang="en-US" sz="1800" dirty="0" err="1" smtClean="0"/>
                  <a:t>pseudocode</a:t>
                </a:r>
                <a:r>
                  <a:rPr lang="en-US" sz="1800" dirty="0" smtClean="0"/>
                  <a:t> of the algorithm.</a:t>
                </a:r>
                <a:r>
                  <a:rPr lang="en-US" sz="1800" dirty="0" smtClean="0">
                    <a:sym typeface="Wingdings" pitchFamily="2" charset="2"/>
                  </a:rPr>
                  <a:t>  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 smtClean="0">
                    <a:sym typeface="Wingdings" pitchFamily="2" charset="2"/>
                  </a:rPr>
                  <a:t>The current </a:t>
                </a:r>
                <a:r>
                  <a:rPr lang="en-US" sz="1800" dirty="0" err="1" smtClean="0">
                    <a:sym typeface="Wingdings" pitchFamily="2" charset="2"/>
                  </a:rPr>
                  <a:t>pseudocode</a:t>
                </a:r>
                <a:r>
                  <a:rPr lang="en-US" sz="1800" dirty="0" smtClean="0">
                    <a:sym typeface="Wingdings" pitchFamily="2" charset="2"/>
                  </a:rPr>
                  <a:t> has some redundancy.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(observe that the conquer step invokes the </a:t>
                </a:r>
                <a:r>
                  <a:rPr lang="en-US" sz="1800" b="1" dirty="0" smtClean="0">
                    <a:sym typeface="Wingdings" pitchFamily="2" charset="2"/>
                  </a:rPr>
                  <a:t>Merge</a:t>
                </a:r>
                <a:r>
                  <a:rPr lang="en-US" sz="1800" dirty="0" smtClean="0">
                    <a:sym typeface="Wingdings" pitchFamily="2" charset="2"/>
                  </a:rPr>
                  <a:t> procedure twice).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Rewrite it so that it appears as an “augmented” </a:t>
                </a:r>
                <a:r>
                  <a:rPr lang="en-US" sz="1800" b="1" dirty="0" err="1" smtClean="0">
                    <a:sym typeface="Wingdings" pitchFamily="2" charset="2"/>
                  </a:rPr>
                  <a:t>MergeSort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Convex hull </a:t>
            </a:r>
            <a:r>
              <a:rPr lang="en-US" sz="4000" b="1" dirty="0" smtClean="0"/>
              <a:t>Problem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points.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7"/>
          </p:cNvCxnSpPr>
          <p:nvPr/>
        </p:nvCxnSpPr>
        <p:spPr>
          <a:xfrm flipH="1" flipV="1">
            <a:off x="6746578" y="1687559"/>
            <a:ext cx="1749722" cy="15890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7"/>
            <a:endCxn id="63" idx="6"/>
          </p:cNvCxnSpPr>
          <p:nvPr/>
        </p:nvCxnSpPr>
        <p:spPr>
          <a:xfrm flipH="1">
            <a:off x="5867400" y="1687559"/>
            <a:ext cx="879178" cy="269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9144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 animBg="1"/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70C0"/>
                </a:solidFill>
              </a:rPr>
              <a:t>simple exercise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Given a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how to determine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lies above/below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966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96648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3790" y="4648200"/>
                <a:ext cx="141256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4648200"/>
                <a:ext cx="141256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065" r="-64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345951" y="1676400"/>
            <a:ext cx="2421542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1600200"/>
            <a:ext cx="1905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5000" y="16764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97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977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4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16" grpId="0" animBg="1"/>
      <p:bldP spid="19" grpId="0"/>
      <p:bldP spid="9" grpId="0" animBg="1"/>
      <p:bldP spid="17" grpId="0" animBg="1"/>
      <p:bldP spid="18" grpId="0" animBg="1"/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</a:t>
            </a:r>
            <a:r>
              <a:rPr lang="en-US" sz="4000" b="1" dirty="0" smtClean="0"/>
              <a:t>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247900"/>
            <a:ext cx="3771900" cy="3151141"/>
            <a:chOff x="647700" y="2247900"/>
            <a:chExt cx="3771900" cy="315114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87559"/>
            <a:ext cx="3760741" cy="3940082"/>
            <a:chOff x="4762500" y="1687559"/>
            <a:chExt cx="3760741" cy="3940082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7"/>
            </p:cNvCxnSpPr>
            <p:nvPr/>
          </p:nvCxnSpPr>
          <p:spPr>
            <a:xfrm flipH="1" flipV="1">
              <a:off x="6746578" y="1687559"/>
              <a:ext cx="1749722" cy="15890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7"/>
              <a:endCxn id="63" idx="6"/>
            </p:cNvCxnSpPr>
            <p:nvPr/>
          </p:nvCxnSpPr>
          <p:spPr>
            <a:xfrm flipH="1">
              <a:off x="5867400" y="1687559"/>
              <a:ext cx="879178" cy="269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2209800" y="1725659"/>
            <a:ext cx="3581400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85421" y="38100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572000" y="2971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114801" y="2247900"/>
            <a:ext cx="1142999" cy="20955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 rot="19991570">
            <a:off x="3957339" y="2717370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Up Arrow 99"/>
          <p:cNvSpPr/>
          <p:nvPr/>
        </p:nvSpPr>
        <p:spPr>
          <a:xfrm rot="962143">
            <a:off x="4592807" y="2119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2590801" y="2286000"/>
            <a:ext cx="2514599" cy="9144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189242" y="1981200"/>
            <a:ext cx="2640058" cy="8382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Up Arrow 104"/>
          <p:cNvSpPr/>
          <p:nvPr/>
        </p:nvSpPr>
        <p:spPr>
          <a:xfrm rot="17733661">
            <a:off x="3218760" y="1987804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752600" y="2204220"/>
            <a:ext cx="4229100" cy="7062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Up Arrow 108"/>
          <p:cNvSpPr/>
          <p:nvPr/>
        </p:nvSpPr>
        <p:spPr>
          <a:xfrm rot="3042709">
            <a:off x="5072975" y="1357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 rot="10399828">
            <a:off x="4570196" y="3521048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 rot="12252691">
            <a:off x="4177841" y="407063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63" idx="7"/>
            <a:endCxn id="58" idx="3"/>
          </p:cNvCxnSpPr>
          <p:nvPr/>
        </p:nvCxnSpPr>
        <p:spPr>
          <a:xfrm flipH="1">
            <a:off x="2144759" y="1687559"/>
            <a:ext cx="3711482" cy="58728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Oval 102"/>
          <p:cNvSpPr/>
          <p:nvPr/>
        </p:nvSpPr>
        <p:spPr>
          <a:xfrm>
            <a:off x="3499621" y="2590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47421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633221" y="16002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981200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188210" y="3836941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77580" y="3004168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6" grpId="1" animBg="1"/>
      <p:bldP spid="98" grpId="0" animBg="1"/>
      <p:bldP spid="98" grpId="1" animBg="1"/>
      <p:bldP spid="33" grpId="0" animBg="1"/>
      <p:bldP spid="33" grpId="1" animBg="1"/>
      <p:bldP spid="100" grpId="0" animBg="1"/>
      <p:bldP spid="100" grpId="1" animBg="1"/>
      <p:bldP spid="105" grpId="0" animBg="1"/>
      <p:bldP spid="105" grpId="1" animBg="1"/>
      <p:bldP spid="109" grpId="0" animBg="1"/>
      <p:bldP spid="109" grpId="1" animBg="1"/>
      <p:bldP spid="113" grpId="0" animBg="1"/>
      <p:bldP spid="114" grpId="0" animBg="1"/>
      <p:bldP spid="103" grpId="0" animBg="1"/>
      <p:bldP spid="103" grpId="1" animBg="1"/>
      <p:bldP spid="104" grpId="0" animBg="1"/>
      <p:bldP spid="104" grpId="1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Provide </a:t>
                </a:r>
                <a:r>
                  <a:rPr lang="en-US" sz="2000" b="1" dirty="0" smtClean="0"/>
                  <a:t>complete details </a:t>
                </a:r>
                <a:r>
                  <a:rPr lang="en-US" sz="2000" dirty="0" smtClean="0"/>
                  <a:t>of the “conquer” part of the algorithm.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Caution</a:t>
                </a:r>
                <a:r>
                  <a:rPr lang="en-US" sz="2000" dirty="0" smtClean="0"/>
                  <a:t>: We </a:t>
                </a:r>
                <a:r>
                  <a:rPr lang="en-US" sz="2000" u="sng" dirty="0" smtClean="0"/>
                  <a:t>did not</a:t>
                </a:r>
                <a:r>
                  <a:rPr lang="en-US" sz="2000" dirty="0" smtClean="0"/>
                  <a:t> discuss </a:t>
                </a:r>
                <a:r>
                  <a:rPr lang="en-US" sz="2000" b="1" u="sng" dirty="0" smtClean="0"/>
                  <a:t>all the cases</a:t>
                </a:r>
                <a:r>
                  <a:rPr lang="en-US" sz="2000" dirty="0" smtClean="0"/>
                  <a:t> when a line is not a tangent.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Make sure that you find all the missing cases on your own.]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Write complete the </a:t>
                </a:r>
                <a:r>
                  <a:rPr lang="en-US" sz="2000" dirty="0" err="1" smtClean="0"/>
                  <a:t>pseudocode</a:t>
                </a:r>
                <a:r>
                  <a:rPr lang="en-US" sz="2000" dirty="0" smtClean="0"/>
                  <a:t> of the algorithm.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dirty="0" smtClean="0"/>
                  <a:t>convex hull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     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/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is said to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 smtClean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590800" y="4724400"/>
            <a:ext cx="369588" cy="369332"/>
            <a:chOff x="2590800" y="4724400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dominate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29400" y="4648200"/>
            <a:ext cx="4860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20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is said to be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 smtClean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Callout 69"/>
          <p:cNvSpPr/>
          <p:nvPr/>
        </p:nvSpPr>
        <p:spPr>
          <a:xfrm>
            <a:off x="4648200" y="12192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does the structure formed by all the non-dominated point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sz="1400" dirty="0" smtClean="0">
                <a:solidFill>
                  <a:schemeClr val="tx1"/>
                </a:solidFill>
              </a:rPr>
              <a:t>look like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9400" y="2286000"/>
            <a:ext cx="2391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staircase structure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simple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Based on the fact: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point with maximum x-coordinate is surely a non-dominated point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Simple Algorithm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029200"/>
            <a:ext cx="4800600" cy="381000"/>
            <a:chOff x="1371600" y="5029200"/>
            <a:chExt cx="4800600" cy="3810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 time algorithm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16" t="-6349" r="-41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: no. of non-dominated points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2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Divide and Conquer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978652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978652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3"/>
                <a:ext cx="0" cy="149705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Closest Pair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867400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867400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/>
              <p:cNvSpPr/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ounded 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ounded Rectangle 115"/>
              <p:cNvSpPr/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ounded 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/>
          <p:cNvSpPr/>
          <p:nvPr/>
        </p:nvSpPr>
        <p:spPr>
          <a:xfrm rot="5400000">
            <a:off x="6705600" y="1353312"/>
            <a:ext cx="484632" cy="978408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5" grpId="0" animBg="1"/>
      <p:bldP spid="116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 smtClean="0"/>
                  <a:t>non-dominated</a:t>
                </a:r>
                <a:r>
                  <a:rPr lang="en-US" sz="2000" dirty="0" smtClean="0"/>
                  <a:t> 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Complete the </a:t>
                </a:r>
                <a:r>
                  <a:rPr lang="en-US" sz="2000" dirty="0" err="1" smtClean="0"/>
                  <a:t>pseudocode</a:t>
                </a:r>
                <a:r>
                  <a:rPr lang="en-US" sz="2000" dirty="0" smtClean="0"/>
                  <a:t> of the divide and conquer algorithm.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Extension to 3-dimensions.</a:t>
                </a:r>
              </a:p>
              <a:p>
                <a:pPr marL="457200" indent="-457200">
                  <a:buAutoNum type="arabicPeriod"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Combine the two algorithms to design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 time algorithm.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First </a:t>
            </a:r>
            <a:r>
              <a:rPr lang="en-US" sz="4000" b="1" dirty="0" smtClean="0">
                <a:solidFill>
                  <a:srgbClr val="006C31"/>
                </a:solidFill>
              </a:rPr>
              <a:t>hint</a:t>
            </a:r>
            <a:r>
              <a:rPr lang="en-US" sz="4000" b="1" dirty="0" smtClean="0"/>
              <a:t> of </a:t>
            </a:r>
            <a:r>
              <a:rPr lang="en-US" sz="4000" b="1" dirty="0" smtClean="0">
                <a:solidFill>
                  <a:srgbClr val="7030A0"/>
                </a:solidFill>
              </a:rPr>
              <a:t>Assignment 1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Assignment 1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0070C0"/>
                </a:solidFill>
              </a:rPr>
              <a:t>Smallest Enclosing circle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compute the </a:t>
                </a:r>
                <a:r>
                  <a:rPr lang="en-US" sz="1800" b="1" u="sng" dirty="0" smtClean="0"/>
                  <a:t>smallest radius</a:t>
                </a:r>
                <a:r>
                  <a:rPr lang="en-US" sz="1800" dirty="0" smtClean="0"/>
                  <a:t>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2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324600" y="1905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914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2438400" y="51816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does the smallest enclosing circle look like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7687" y="4615934"/>
            <a:ext cx="8734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Hint 1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8307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The smallest enclosing circle must pass through </a:t>
            </a:r>
            <a:r>
              <a:rPr lang="en-US" sz="2000" b="1" dirty="0" smtClean="0">
                <a:sym typeface="Wingdings" pitchFamily="2" charset="2"/>
              </a:rPr>
              <a:t>at least one </a:t>
            </a:r>
            <a:r>
              <a:rPr lang="en-US" sz="2000" dirty="0" smtClean="0">
                <a:sym typeface="Wingdings" pitchFamily="2" charset="2"/>
              </a:rPr>
              <a:t>of the input points.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0000" y="2209800"/>
            <a:ext cx="1447800" cy="1295400"/>
            <a:chOff x="3810000" y="2209800"/>
            <a:chExt cx="1447800" cy="1295400"/>
          </a:xfrm>
        </p:grpSpPr>
        <p:sp>
          <p:nvSpPr>
            <p:cNvPr id="6" name="Oval 5"/>
            <p:cNvSpPr/>
            <p:nvPr/>
          </p:nvSpPr>
          <p:spPr>
            <a:xfrm>
              <a:off x="38100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324600" y="1905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Callout 18"/>
          <p:cNvSpPr/>
          <p:nvPr/>
        </p:nvSpPr>
        <p:spPr>
          <a:xfrm>
            <a:off x="1242802" y="43434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the smallest enclosing circle pass through none of the points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4574125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6172200" y="4267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The smallest enclosing circle must pass through</a:t>
            </a:r>
            <a:r>
              <a:rPr lang="en-US" sz="2000" b="1" dirty="0">
                <a:sym typeface="Wingdings" pitchFamily="2" charset="2"/>
              </a:rPr>
              <a:t> at least </a:t>
            </a:r>
            <a:r>
              <a:rPr lang="en-US" sz="2000" b="1" dirty="0" smtClean="0">
                <a:sym typeface="Wingdings" pitchFamily="2" charset="2"/>
              </a:rPr>
              <a:t>two </a:t>
            </a:r>
            <a:r>
              <a:rPr lang="en-US" sz="2000" dirty="0">
                <a:sym typeface="Wingdings" pitchFamily="2" charset="2"/>
              </a:rPr>
              <a:t>input points. 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0000" y="2209800"/>
            <a:ext cx="1600200" cy="1295400"/>
            <a:chOff x="3810000" y="2209800"/>
            <a:chExt cx="1600200" cy="1295400"/>
          </a:xfrm>
        </p:grpSpPr>
        <p:sp>
          <p:nvSpPr>
            <p:cNvPr id="6" name="Oval 5"/>
            <p:cNvSpPr/>
            <p:nvPr/>
          </p:nvSpPr>
          <p:spPr>
            <a:xfrm>
              <a:off x="38100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324600" y="1905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2842665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14400" y="4572000"/>
            <a:ext cx="1676400" cy="1295400"/>
            <a:chOff x="3810000" y="2209800"/>
            <a:chExt cx="1676400" cy="1295400"/>
          </a:xfrm>
        </p:grpSpPr>
        <p:sp>
          <p:nvSpPr>
            <p:cNvPr id="26" name="Oval 25"/>
            <p:cNvSpPr/>
            <p:nvPr/>
          </p:nvSpPr>
          <p:spPr>
            <a:xfrm>
              <a:off x="38100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10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762000" y="4267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1" idx="6"/>
            <a:endCxn id="37" idx="6"/>
          </p:cNvCxnSpPr>
          <p:nvPr/>
        </p:nvCxnSpPr>
        <p:spPr>
          <a:xfrm>
            <a:off x="800100" y="5136083"/>
            <a:ext cx="1790700" cy="74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3900" y="509798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24600" y="4572000"/>
            <a:ext cx="1676400" cy="1295400"/>
            <a:chOff x="3810000" y="2209800"/>
            <a:chExt cx="1676400" cy="1295400"/>
          </a:xfrm>
        </p:grpSpPr>
        <p:sp>
          <p:nvSpPr>
            <p:cNvPr id="45" name="Oval 44"/>
            <p:cNvSpPr/>
            <p:nvPr/>
          </p:nvSpPr>
          <p:spPr>
            <a:xfrm>
              <a:off x="38100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953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114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6172200" y="5136083"/>
            <a:ext cx="1790700" cy="74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866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200400" y="25908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5400000">
            <a:off x="6896100" y="38481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Callout 58"/>
          <p:cNvSpPr/>
          <p:nvPr/>
        </p:nvSpPr>
        <p:spPr>
          <a:xfrm>
            <a:off x="2019300" y="6858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the smallest enclosing circle pass through just one of the points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0026" y="952500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228600" y="2740152"/>
            <a:ext cx="2895600" cy="765048"/>
          </a:xfrm>
          <a:prstGeom prst="borderCallout1">
            <a:avLst>
              <a:gd name="adj1" fmla="val 100642"/>
              <a:gd name="adj2" fmla="val 49591"/>
              <a:gd name="adj3" fmla="val 201490"/>
              <a:gd name="adj4" fmla="val 496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smallest enclosing circle is defined by exactly two points in this case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Line Callout 1 62"/>
          <p:cNvSpPr/>
          <p:nvPr/>
        </p:nvSpPr>
        <p:spPr>
          <a:xfrm>
            <a:off x="5867400" y="2779776"/>
            <a:ext cx="2895600" cy="765048"/>
          </a:xfrm>
          <a:prstGeom prst="borderCallout1">
            <a:avLst>
              <a:gd name="adj1" fmla="val 100642"/>
              <a:gd name="adj2" fmla="val 49591"/>
              <a:gd name="adj3" fmla="val 201490"/>
              <a:gd name="adj4" fmla="val 496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smallest enclosing circle is not defined by two points in this case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00" y="4858434"/>
            <a:ext cx="342016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More discussion in the next class…</a:t>
            </a:r>
          </a:p>
          <a:p>
            <a:r>
              <a:rPr lang="en-US" dirty="0" smtClean="0"/>
              <a:t>But keep thinking on your own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" grpId="0" uiExpand="1" build="p"/>
      <p:bldP spid="14" grpId="0" animBg="1"/>
      <p:bldP spid="24" grpId="0" animBg="1"/>
      <p:bldP spid="37" grpId="0" animBg="1"/>
      <p:bldP spid="39" grpId="0" animBg="1"/>
      <p:bldP spid="41" grpId="0" animBg="1"/>
      <p:bldP spid="58" grpId="0" animBg="1"/>
      <p:bldP spid="60" grpId="0" animBg="1"/>
      <p:bldP spid="61" grpId="0" animBg="1"/>
      <p:bldP spid="59" grpId="0" animBg="1"/>
      <p:bldP spid="59" grpId="1" animBg="1"/>
      <p:bldP spid="62" grpId="0" animBg="1"/>
      <p:bldP spid="62" grpId="1" animBg="1"/>
      <p:bldP spid="19" grpId="0" animBg="1"/>
      <p:bldP spid="6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and </a:t>
            </a:r>
            <a:r>
              <a:rPr lang="en-US" sz="4000" b="1" dirty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88" name="Right Brace 87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91" name="Right Brace 9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2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divide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261624" y="4572000"/>
            <a:ext cx="1243925" cy="876300"/>
            <a:chOff x="4261624" y="2362200"/>
            <a:chExt cx="1243925" cy="876300"/>
          </a:xfrm>
        </p:grpSpPr>
        <p:sp>
          <p:nvSpPr>
            <p:cNvPr id="93" name="Rectangle 9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4261624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Oval 9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102" name="Rectangle 101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Oval 107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267200" y="3505200"/>
            <a:ext cx="1238349" cy="876300"/>
            <a:chOff x="4267200" y="2362200"/>
            <a:chExt cx="1238349" cy="876300"/>
          </a:xfrm>
        </p:grpSpPr>
        <p:sp>
          <p:nvSpPr>
            <p:cNvPr id="113" name="Rectangle 11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Oval 118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{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𝑚𝑒𝑑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b="1" dirty="0" smtClean="0">
                    <a:sym typeface="Wingdings" pitchFamily="2" charset="2"/>
                  </a:rPr>
                  <a:t> strip </a:t>
                </a:r>
                <a:r>
                  <a:rPr lang="en-US" sz="16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Sorted-array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For each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 </a:t>
                </a:r>
                <a:r>
                  <a:rPr lang="en-US" sz="1600" dirty="0" smtClean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Binary </a:t>
                </a:r>
                <a:r>
                  <a:rPr lang="en-US" sz="1600" dirty="0" smtClean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</a:t>
                </a:r>
                <a:r>
                  <a:rPr lang="en-US" sz="1600" dirty="0" smtClean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1752600"/>
            <a:ext cx="2421542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20574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28956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62358" y="32004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/2)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</a:t>
                </a:r>
                <a:r>
                  <a:rPr lang="en-US" sz="2000" b="1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</a:t>
                </a:r>
                <a:r>
                  <a:rPr lang="en-US" sz="2000" dirty="0" smtClean="0"/>
                  <a:t>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3000" y="3549396"/>
            <a:ext cx="484632" cy="4892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1905" t="-5882" r="-22619" b="-235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to improve the running time to 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200735" y="5572926"/>
            <a:ext cx="371265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256049" y="59436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714651" y="5562600"/>
            <a:ext cx="476349" cy="381000"/>
            <a:chOff x="6610251" y="5486400"/>
            <a:chExt cx="476349" cy="381000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Oval 94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/>
          <p:cNvSpPr/>
          <p:nvPr/>
        </p:nvSpPr>
        <p:spPr>
          <a:xfrm>
            <a:off x="46863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79" idx="1"/>
          </p:cNvCxnSpPr>
          <p:nvPr/>
        </p:nvCxnSpPr>
        <p:spPr>
          <a:xfrm flipH="1" flipV="1">
            <a:off x="4495800" y="5676900"/>
            <a:ext cx="3159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592886" y="5257800"/>
            <a:ext cx="398214" cy="42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272705" y="5676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993748" y="5295900"/>
            <a:ext cx="529247" cy="381000"/>
            <a:chOff x="6915051" y="5486400"/>
            <a:chExt cx="529247" cy="381000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Oval 115"/>
          <p:cNvSpPr/>
          <p:nvPr/>
        </p:nvSpPr>
        <p:spPr>
          <a:xfrm>
            <a:off x="4267200" y="5562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4495800" y="5334000"/>
            <a:ext cx="392160" cy="3312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592886" y="2971800"/>
            <a:ext cx="398214" cy="42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272705" y="3390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93748" y="3009900"/>
            <a:ext cx="529247" cy="381000"/>
            <a:chOff x="6915051" y="5486400"/>
            <a:chExt cx="529247" cy="381000"/>
          </a:xfrm>
        </p:grpSpPr>
        <p:cxnSp>
          <p:nvCxnSpPr>
            <p:cNvPr id="168" name="Straight Arrow Connector 16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Oval 169"/>
          <p:cNvSpPr/>
          <p:nvPr/>
        </p:nvSpPr>
        <p:spPr>
          <a:xfrm>
            <a:off x="4267200" y="3276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>
            <a:stCxn id="181" idx="3"/>
            <a:endCxn id="109" idx="7"/>
          </p:cNvCxnSpPr>
          <p:nvPr/>
        </p:nvCxnSpPr>
        <p:spPr>
          <a:xfrm flipH="1">
            <a:off x="4484641" y="3113041"/>
            <a:ext cx="250918" cy="25091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6" name="Down Ribbon 5"/>
          <p:cNvSpPr/>
          <p:nvPr/>
        </p:nvSpPr>
        <p:spPr>
          <a:xfrm>
            <a:off x="5486400" y="26670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each point in one strip, we need to find distance to points in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</a:rPr>
              <a:t>upper</a:t>
            </a:r>
            <a:r>
              <a:rPr lang="en-US" sz="1200" dirty="0" smtClean="0">
                <a:solidFill>
                  <a:schemeClr val="tx1"/>
                </a:solidFill>
              </a:rPr>
              <a:t> red- square in the other strip.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638800" y="3962401"/>
            <a:ext cx="2895599" cy="800100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to do it  efficiently using the fact that the strips  are sorted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04" grpId="0" animBg="1"/>
      <p:bldP spid="104" grpId="1" animBg="1"/>
      <p:bldP spid="111" grpId="0" animBg="1"/>
      <p:bldP spid="111" grpId="1" animBg="1"/>
      <p:bldP spid="116" grpId="0" animBg="1"/>
      <p:bldP spid="116" grpId="1" animBg="1"/>
      <p:bldP spid="165" grpId="0" animBg="1"/>
      <p:bldP spid="165" grpId="1" animBg="1"/>
      <p:bldP spid="170" grpId="0" animBg="1"/>
      <p:bldP spid="170" grpId="1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1756</Words>
  <Application>Microsoft Office PowerPoint</Application>
  <PresentationFormat>On-screen Show (4:3)</PresentationFormat>
  <Paragraphs>342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Design and Analysis of Algorithms CS345 </vt:lpstr>
      <vt:lpstr>Recap from Lecture 1</vt:lpstr>
      <vt:lpstr>The Closest Pair Problem</vt:lpstr>
      <vt:lpstr>The divide and conquer</vt:lpstr>
      <vt:lpstr>The divide and conquer</vt:lpstr>
      <vt:lpstr>Divide and Conquer based algorithm </vt:lpstr>
      <vt:lpstr>Running time of the algorithm</vt:lpstr>
      <vt:lpstr>The conquer step in O(n) time </vt:lpstr>
      <vt:lpstr>The conquer step in O(n) time </vt:lpstr>
      <vt:lpstr>The conquer step in O(n) time </vt:lpstr>
      <vt:lpstr>The conquer step in O(n) time </vt:lpstr>
      <vt:lpstr>The conquer step in O(n) time </vt:lpstr>
      <vt:lpstr>Inspiration from Merge sort </vt:lpstr>
      <vt:lpstr>The conquer step in O(n) time </vt:lpstr>
      <vt:lpstr>Divide and Conquer based algorithm  </vt:lpstr>
      <vt:lpstr>PowerPoint Presentation</vt:lpstr>
      <vt:lpstr>Convex Hull</vt:lpstr>
      <vt:lpstr>The Convex hull Problem </vt:lpstr>
      <vt:lpstr>A simple exercise</vt:lpstr>
      <vt:lpstr>Divide and Conquer algorithm </vt:lpstr>
      <vt:lpstr>PowerPoint Presentation</vt:lpstr>
      <vt:lpstr>Non-dominated Points</vt:lpstr>
      <vt:lpstr>The Non Dominated Points </vt:lpstr>
      <vt:lpstr>The Non Dominated Points </vt:lpstr>
      <vt:lpstr>The Non Dominated Points </vt:lpstr>
      <vt:lpstr>A simple algorithm</vt:lpstr>
      <vt:lpstr>A Simple Algorithm </vt:lpstr>
      <vt:lpstr>A Divide and Conquer algorithm</vt:lpstr>
      <vt:lpstr>A Divide and conquer algorithm </vt:lpstr>
      <vt:lpstr>A Divide and conquer algorithm </vt:lpstr>
      <vt:lpstr>PowerPoint Presentation</vt:lpstr>
      <vt:lpstr>First hint of Assignment 1</vt:lpstr>
      <vt:lpstr>Assignment 1 Smallest Enclosing circle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610</cp:revision>
  <dcterms:created xsi:type="dcterms:W3CDTF">2011-12-03T04:13:03Z</dcterms:created>
  <dcterms:modified xsi:type="dcterms:W3CDTF">2017-08-02T11:54:50Z</dcterms:modified>
</cp:coreProperties>
</file>