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532" r:id="rId2"/>
    <p:sldId id="540" r:id="rId3"/>
    <p:sldId id="542" r:id="rId4"/>
    <p:sldId id="541" r:id="rId5"/>
    <p:sldId id="543" r:id="rId6"/>
    <p:sldId id="537" r:id="rId7"/>
    <p:sldId id="544" r:id="rId8"/>
    <p:sldId id="512" r:id="rId9"/>
    <p:sldId id="533" r:id="rId10"/>
    <p:sldId id="513" r:id="rId11"/>
    <p:sldId id="502" r:id="rId12"/>
    <p:sldId id="545" r:id="rId13"/>
    <p:sldId id="504" r:id="rId14"/>
    <p:sldId id="487" r:id="rId15"/>
    <p:sldId id="489" r:id="rId16"/>
    <p:sldId id="505" r:id="rId17"/>
    <p:sldId id="506" r:id="rId18"/>
    <p:sldId id="498" r:id="rId19"/>
    <p:sldId id="493" r:id="rId20"/>
    <p:sldId id="499" r:id="rId21"/>
    <p:sldId id="488" r:id="rId22"/>
    <p:sldId id="490" r:id="rId23"/>
    <p:sldId id="539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>
        <p:scale>
          <a:sx n="94" d="100"/>
          <a:sy n="94" d="100"/>
        </p:scale>
        <p:origin x="-2298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9/13/2017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9/13/2017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0" Type="http://schemas.openxmlformats.org/officeDocument/2006/relationships/image" Target="../media/image35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1.png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90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60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2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1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10" Type="http://schemas.openxmlformats.org/officeDocument/2006/relationships/image" Target="../media/image160.png"/><Relationship Id="rId4" Type="http://schemas.openxmlformats.org/officeDocument/2006/relationships/image" Target="../media/image110.png"/><Relationship Id="rId9" Type="http://schemas.openxmlformats.org/officeDocument/2006/relationships/image" Target="../media/image15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4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11" Type="http://schemas.openxmlformats.org/officeDocument/2006/relationships/image" Target="../media/image8.png"/><Relationship Id="rId5" Type="http://schemas.openxmlformats.org/officeDocument/2006/relationships/image" Target="../media/image4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70.png"/><Relationship Id="rId7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11" Type="http://schemas.openxmlformats.org/officeDocument/2006/relationships/image" Target="../media/image20.png"/><Relationship Id="rId5" Type="http://schemas.openxmlformats.org/officeDocument/2006/relationships/image" Target="../media/image43.png"/><Relationship Id="rId10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20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Dynamic Programming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Network Flow 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43400" y="4939546"/>
            <a:ext cx="311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 to Iterative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85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447925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Maximum Flow </a:t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/>
              <a:t>in a Network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Problem definition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200" b="1" dirty="0" smtClean="0"/>
              <a:t>(Informal)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Given a network, </a:t>
                </a:r>
                <a:r>
                  <a:rPr lang="en-US" sz="2000" dirty="0"/>
                  <a:t>where each edge has a certain </a:t>
                </a:r>
                <a:r>
                  <a:rPr lang="en-US" sz="2000" i="1" u="sng" dirty="0" smtClean="0"/>
                  <a:t>capacity</a:t>
                </a:r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is a designated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source</a:t>
                </a:r>
                <a:r>
                  <a:rPr lang="en-US" sz="2000" dirty="0" smtClean="0"/>
                  <a:t>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sink</a:t>
                </a:r>
                <a:r>
                  <a:rPr lang="en-US" sz="2000" dirty="0" smtClean="0"/>
                  <a:t>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C</a:t>
                </a:r>
                <a:r>
                  <a:rPr lang="en-US" sz="2000" dirty="0" smtClean="0"/>
                  <a:t>ompute the </a:t>
                </a:r>
                <a:r>
                  <a:rPr lang="en-US" sz="2000" b="1" u="sng" dirty="0" smtClean="0"/>
                  <a:t>maximum flow</a:t>
                </a:r>
                <a:r>
                  <a:rPr lang="en-US" sz="2000" dirty="0" smtClean="0"/>
                  <a:t> that we can achieve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981200" y="1676400"/>
            <a:ext cx="4343400" cy="2743200"/>
            <a:chOff x="1981200" y="1676400"/>
            <a:chExt cx="4343400" cy="2743200"/>
          </a:xfrm>
        </p:grpSpPr>
        <p:grpSp>
          <p:nvGrpSpPr>
            <p:cNvPr id="5" name="Group 4"/>
            <p:cNvGrpSpPr/>
            <p:nvPr/>
          </p:nvGrpSpPr>
          <p:grpSpPr>
            <a:xfrm>
              <a:off x="2388063" y="1981199"/>
              <a:ext cx="2793537" cy="936719"/>
              <a:chOff x="2873282" y="1981200"/>
              <a:chExt cx="2793537" cy="93671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7618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5144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>
                <a:stCxn id="23" idx="7"/>
                <a:endCxn id="6" idx="3"/>
              </p:cNvCxnSpPr>
              <p:nvPr/>
            </p:nvCxnSpPr>
            <p:spPr>
              <a:xfrm flipV="1">
                <a:off x="2873282" y="2111282"/>
                <a:ext cx="910855" cy="8066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6" idx="6"/>
                <a:endCxn id="7" idx="2"/>
              </p:cNvCxnSpPr>
              <p:nvPr/>
            </p:nvCxnSpPr>
            <p:spPr>
              <a:xfrm>
                <a:off x="3914219" y="2057400"/>
                <a:ext cx="1600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1981200" y="1676400"/>
              <a:ext cx="3581400" cy="2743200"/>
              <a:chOff x="2466419" y="1676400"/>
              <a:chExt cx="3581400" cy="27432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" name="Group 12"/>
              <p:cNvGrpSpPr/>
              <p:nvPr/>
            </p:nvGrpSpPr>
            <p:grpSpPr>
              <a:xfrm>
                <a:off x="3575756" y="3886200"/>
                <a:ext cx="386644" cy="533400"/>
                <a:chOff x="4566356" y="3810000"/>
                <a:chExt cx="386644" cy="533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31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Oval 21"/>
                <p:cNvSpPr/>
                <p:nvPr/>
              </p:nvSpPr>
              <p:spPr>
                <a:xfrm>
                  <a:off x="4676219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492044" y="1676400"/>
                <a:ext cx="555775" cy="2362200"/>
                <a:chOff x="4648200" y="1600200"/>
                <a:chExt cx="555775" cy="2362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" name="Oval 19"/>
                <p:cNvSpPr/>
                <p:nvPr/>
              </p:nvSpPr>
              <p:spPr>
                <a:xfrm>
                  <a:off x="46482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/>
              <p:cNvCxnSpPr>
                <a:stCxn id="23" idx="5"/>
                <a:endCxn id="22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endCxn id="20" idx="2"/>
              </p:cNvCxnSpPr>
              <p:nvPr/>
            </p:nvCxnSpPr>
            <p:spPr>
              <a:xfrm>
                <a:off x="3838019" y="3962400"/>
                <a:ext cx="16540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>
                <a:off x="5568244" y="2133599"/>
                <a:ext cx="22375" cy="17526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Arc 27"/>
            <p:cNvSpPr/>
            <p:nvPr/>
          </p:nvSpPr>
          <p:spPr>
            <a:xfrm>
              <a:off x="3090537" y="1806482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3406682" y="1938125"/>
              <a:ext cx="131529" cy="653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3330425" y="2133600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06682" y="2111281"/>
              <a:ext cx="1622461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30482" y="2111281"/>
              <a:ext cx="1721036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5914655" y="2667000"/>
              <a:ext cx="409945" cy="369332"/>
              <a:chOff x="4191000" y="3593068"/>
              <a:chExt cx="409945" cy="36933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333" r="-254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0" name="Straight Arrow Connector 39"/>
            <p:cNvCxnSpPr/>
            <p:nvPr/>
          </p:nvCxnSpPr>
          <p:spPr>
            <a:xfrm>
              <a:off x="5159282" y="2111281"/>
              <a:ext cx="777691" cy="718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5136907" y="2937814"/>
              <a:ext cx="800066" cy="9707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19562" y="1521023"/>
            <a:ext cx="3234246" cy="2746177"/>
            <a:chOff x="2619562" y="1521023"/>
            <a:chExt cx="3234246" cy="2746177"/>
          </a:xfrm>
        </p:grpSpPr>
        <p:sp>
          <p:nvSpPr>
            <p:cNvPr id="58" name="TextBox 57"/>
            <p:cNvSpPr txBox="1"/>
            <p:nvPr/>
          </p:nvSpPr>
          <p:spPr>
            <a:xfrm>
              <a:off x="4067362" y="1521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86400" y="3352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17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52192" y="2054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5796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6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0536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8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95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7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12860" y="3959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4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34000" y="2435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719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6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343400" y="3349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7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33800" y="3349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  <a:r>
                <a:rPr lang="en-US" sz="1400" b="1" dirty="0" smtClean="0">
                  <a:solidFill>
                    <a:srgbClr val="7030A0"/>
                  </a:solidFill>
                </a:rPr>
                <a:t>4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695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What is </a:t>
            </a:r>
            <a:r>
              <a:rPr lang="en-US" sz="2000" i="1" u="sng" dirty="0"/>
              <a:t>flow</a:t>
            </a:r>
            <a:r>
              <a:rPr lang="en-US" sz="2000" dirty="0"/>
              <a:t> along an edge ?</a:t>
            </a:r>
          </a:p>
          <a:p>
            <a:pPr marL="0" indent="0">
              <a:buNone/>
            </a:pPr>
            <a:r>
              <a:rPr lang="en-US" sz="2000" dirty="0" smtClean="0"/>
              <a:t>Answer: The rate at which the commodity is being transported along the edge.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What is </a:t>
            </a:r>
            <a:r>
              <a:rPr lang="en-US" sz="2000" i="1" u="sng" dirty="0"/>
              <a:t>capacit</a:t>
            </a:r>
            <a:r>
              <a:rPr lang="en-US" sz="2000" i="1" dirty="0"/>
              <a:t>y</a:t>
            </a:r>
            <a:r>
              <a:rPr lang="en-US" sz="2000" dirty="0"/>
              <a:t> of an edge ?</a:t>
            </a:r>
          </a:p>
          <a:p>
            <a:pPr marL="0" indent="0">
              <a:buNone/>
            </a:pPr>
            <a:r>
              <a:rPr lang="en-US" sz="2000" dirty="0" smtClean="0"/>
              <a:t>Answer: The maximum rate at which the commodity can be transported </a:t>
            </a:r>
          </a:p>
          <a:p>
            <a:pPr marL="0" indent="0">
              <a:buNone/>
            </a:pPr>
            <a:r>
              <a:rPr lang="en-US" sz="2000" dirty="0" smtClean="0"/>
              <a:t>along the edge.</a:t>
            </a:r>
          </a:p>
          <a:p>
            <a:pPr marL="0" indent="0" algn="ctr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0070C0"/>
                </a:solidFill>
              </a:rPr>
              <a:t>25 </a:t>
            </a:r>
            <a:r>
              <a:rPr lang="en-US" sz="2000" dirty="0" err="1" smtClean="0"/>
              <a:t>litre</a:t>
            </a:r>
            <a:r>
              <a:rPr lang="en-US" sz="2000" dirty="0" smtClean="0"/>
              <a:t>/sec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 GB /sec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429000" y="381000"/>
            <a:ext cx="2362200" cy="2743200"/>
            <a:chOff x="3429000" y="762000"/>
            <a:chExt cx="2362200" cy="2743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762000"/>
              <a:ext cx="2362200" cy="23622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29416" y="3135868"/>
              <a:ext cx="952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 edge</a:t>
              </a:r>
              <a:endParaRPr lang="en-US" dirty="0"/>
            </a:p>
          </p:txBody>
        </p:sp>
      </p:grpSp>
      <p:sp>
        <p:nvSpPr>
          <p:cNvPr id="2" name="Down Arrow 1"/>
          <p:cNvSpPr/>
          <p:nvPr/>
        </p:nvSpPr>
        <p:spPr>
          <a:xfrm rot="14252187">
            <a:off x="4721987" y="1262118"/>
            <a:ext cx="343810" cy="92263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3810000"/>
            <a:ext cx="83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2200" y="38100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10400" y="38100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47800" y="48768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29000" y="48768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0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Are there any </a:t>
            </a:r>
            <a:r>
              <a:rPr lang="en-US" sz="3200" b="1" dirty="0" smtClean="0">
                <a:solidFill>
                  <a:srgbClr val="7030A0"/>
                </a:solidFill>
              </a:rPr>
              <a:t>constraints</a:t>
            </a:r>
            <a:r>
              <a:rPr lang="en-US" sz="3200" b="1" dirty="0" smtClean="0"/>
              <a:t> for a flow ?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Capacity </a:t>
                </a:r>
                <a:r>
                  <a:rPr lang="en-US" sz="2000" b="1" dirty="0"/>
                  <a:t>constraint :</a:t>
                </a:r>
              </a:p>
              <a:p>
                <a:pPr marL="0" indent="0">
                  <a:buNone/>
                </a:pPr>
                <a:r>
                  <a:rPr lang="en-US" sz="2000" dirty="0"/>
                  <a:t>Flow along an edge </a:t>
                </a:r>
                <a:r>
                  <a:rPr lang="en-US" sz="2000" b="1" u="sng" dirty="0"/>
                  <a:t>cannot</a:t>
                </a:r>
                <a:r>
                  <a:rPr lang="en-US" sz="2000" dirty="0"/>
                  <a:t> exceed its </a:t>
                </a:r>
                <a:r>
                  <a:rPr lang="en-US" sz="2000" b="1" dirty="0"/>
                  <a:t>capacity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Conservation </a:t>
                </a:r>
                <a:r>
                  <a:rPr lang="en-US" sz="2000" b="1" dirty="0"/>
                  <a:t>constraint :</a:t>
                </a:r>
              </a:p>
              <a:p>
                <a:pPr marL="0" indent="0">
                  <a:buNone/>
                </a:pPr>
                <a:r>
                  <a:rPr lang="en-US" sz="2000" dirty="0"/>
                  <a:t>Flow entering node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 = Flow leaving node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330482" y="4811212"/>
            <a:ext cx="2330636" cy="979988"/>
            <a:chOff x="3330482" y="4811212"/>
            <a:chExt cx="2330636" cy="97998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330482" y="4811212"/>
              <a:ext cx="1089118" cy="47951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572000" y="5334000"/>
              <a:ext cx="108911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5" idx="3"/>
            </p:cNvCxnSpPr>
            <p:nvPr/>
          </p:nvCxnSpPr>
          <p:spPr>
            <a:xfrm flipV="1">
              <a:off x="3330482" y="5387882"/>
              <a:ext cx="1111436" cy="40331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875041" y="48006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56114" y="53340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2296" y="5574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20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267200" y="5257800"/>
            <a:ext cx="386644" cy="445532"/>
            <a:chOff x="4267200" y="5257800"/>
            <a:chExt cx="386644" cy="445532"/>
          </a:xfrm>
        </p:grpSpPr>
        <p:sp>
          <p:nvSpPr>
            <p:cNvPr id="5" name="Oval 4"/>
            <p:cNvSpPr/>
            <p:nvPr/>
          </p:nvSpPr>
          <p:spPr>
            <a:xfrm>
              <a:off x="44196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267200" y="5334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5334000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315200" y="1447800"/>
                <a:ext cx="5918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25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1447800"/>
                <a:ext cx="59182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495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7004756" y="1066800"/>
            <a:ext cx="1605844" cy="1828800"/>
            <a:chOff x="7004756" y="1066800"/>
            <a:chExt cx="1605844" cy="1828800"/>
          </a:xfrm>
        </p:grpSpPr>
        <p:grpSp>
          <p:nvGrpSpPr>
            <p:cNvPr id="6" name="Group 5"/>
            <p:cNvGrpSpPr/>
            <p:nvPr/>
          </p:nvGrpSpPr>
          <p:grpSpPr>
            <a:xfrm>
              <a:off x="7004756" y="1066800"/>
              <a:ext cx="1605844" cy="1828800"/>
              <a:chOff x="7004756" y="1066800"/>
              <a:chExt cx="1605844" cy="18288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8077200" y="1371599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7004756" y="2526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4756" y="2526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Oval 22"/>
              <p:cNvSpPr/>
              <p:nvPr/>
            </p:nvSpPr>
            <p:spPr>
              <a:xfrm>
                <a:off x="7114619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8239986" y="10668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9986" y="10668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/>
              <p:cNvCxnSpPr/>
              <p:nvPr/>
            </p:nvCxnSpPr>
            <p:spPr>
              <a:xfrm flipV="1">
                <a:off x="7239000" y="1501682"/>
                <a:ext cx="860518" cy="8986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7658496" y="1840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292882" y="1463583"/>
            <a:ext cx="860518" cy="89861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19400" y="3810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1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5" grpId="0"/>
      <p:bldP spid="16" grpId="0"/>
      <p:bldP spid="17" grpId="0"/>
      <p:bldP spid="27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Formal Description </a:t>
            </a:r>
            <a:r>
              <a:rPr lang="en-US" sz="3200" b="1" dirty="0" smtClean="0"/>
              <a:t>of 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329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</a:t>
            </a:r>
            <a:r>
              <a:rPr lang="en-US" sz="3200" b="1" dirty="0" smtClean="0">
                <a:solidFill>
                  <a:srgbClr val="7030A0"/>
                </a:solidFill>
              </a:rPr>
              <a:t>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5105400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) : a directed graph with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  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= </a:t>
                </a:r>
                <a:r>
                  <a:rPr lang="en-US" sz="1800" u="sng" dirty="0" smtClean="0"/>
                  <a:t>capacity</a:t>
                </a:r>
                <a:r>
                  <a:rPr lang="en-US" sz="1800" dirty="0" smtClean="0"/>
                  <a:t> of edge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such that </a:t>
                </a:r>
              </a:p>
              <a:p>
                <a:r>
                  <a:rPr lang="en-US" sz="1800" dirty="0" smtClean="0"/>
                  <a:t>For each edge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 algn="ctr">
                  <a:buNone/>
                </a:pPr>
                <a:endParaRPr lang="en-US" sz="1800" dirty="0" smtClean="0"/>
              </a:p>
              <a:p>
                <a:r>
                  <a:rPr lang="en-US" sz="18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dirty="0">
                        <a:latin typeface="Cambria Math"/>
                      </a:rPr>
                      <m:t>{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d>
                            <m:dPr>
                              <m:ctrlPr>
                                <a:rPr lang="en-US" sz="18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sz="1800" i="1">
                          <a:latin typeface="Cambria Math"/>
                        </a:rPr>
                        <m:t>,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408793" y="4328755"/>
            <a:ext cx="2208544" cy="929045"/>
            <a:chOff x="2408793" y="4328755"/>
            <a:chExt cx="2208544" cy="929045"/>
          </a:xfrm>
        </p:grpSpPr>
        <p:sp>
          <p:nvSpPr>
            <p:cNvPr id="5" name="TextBox 4"/>
            <p:cNvSpPr txBox="1"/>
            <p:nvPr/>
          </p:nvSpPr>
          <p:spPr>
            <a:xfrm>
              <a:off x="2408793" y="4648200"/>
              <a:ext cx="201080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Capacity </a:t>
              </a:r>
              <a:r>
                <a:rPr lang="en-US" b="1" dirty="0"/>
                <a:t>constraint</a:t>
              </a:r>
            </a:p>
          </p:txBody>
        </p:sp>
        <p:sp>
          <p:nvSpPr>
            <p:cNvPr id="10" name="Left Brace 9"/>
            <p:cNvSpPr/>
            <p:nvPr/>
          </p:nvSpPr>
          <p:spPr>
            <a:xfrm>
              <a:off x="4419600" y="4328755"/>
              <a:ext cx="197737" cy="92904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63415" y="5319355"/>
            <a:ext cx="2653922" cy="929045"/>
            <a:chOff x="1963415" y="5319355"/>
            <a:chExt cx="2653922" cy="929045"/>
          </a:xfrm>
        </p:grpSpPr>
        <p:sp>
          <p:nvSpPr>
            <p:cNvPr id="51" name="TextBox 50"/>
            <p:cNvSpPr txBox="1"/>
            <p:nvPr/>
          </p:nvSpPr>
          <p:spPr>
            <a:xfrm>
              <a:off x="1963415" y="5638800"/>
              <a:ext cx="245618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Conservation </a:t>
              </a:r>
              <a:r>
                <a:rPr lang="en-US" b="1" dirty="0"/>
                <a:t>constraint</a:t>
              </a:r>
            </a:p>
          </p:txBody>
        </p:sp>
        <p:sp>
          <p:nvSpPr>
            <p:cNvPr id="52" name="Left Brace 51"/>
            <p:cNvSpPr/>
            <p:nvPr/>
          </p:nvSpPr>
          <p:spPr>
            <a:xfrm>
              <a:off x="4419600" y="5319355"/>
              <a:ext cx="197737" cy="92904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5486400" y="3810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105400" y="5562600"/>
            <a:ext cx="9144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705600" y="5562600"/>
            <a:ext cx="17526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4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54" grpId="0" animBg="1"/>
      <p:bldP spid="55" grpId="0" animBg="1"/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</a:t>
            </a:r>
            <a:r>
              <a:rPr lang="en-US" sz="3200" b="1" dirty="0" smtClean="0">
                <a:solidFill>
                  <a:srgbClr val="7030A0"/>
                </a:solidFill>
              </a:rPr>
              <a:t>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 smtClean="0"/>
                  <a:t> flow </a:t>
                </a:r>
                <a:r>
                  <a:rPr lang="en-US" sz="1800" b="1" dirty="0" smtClean="0"/>
                  <a:t>leaving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 rotWithShape="1">
                <a:blip r:embed="rId2"/>
                <a:stretch>
                  <a:fillRect l="-140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) : a directed graph with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  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= </a:t>
                </a:r>
                <a:r>
                  <a:rPr lang="en-US" sz="1800" u="sng" dirty="0" smtClean="0"/>
                  <a:t>capacity</a:t>
                </a:r>
                <a:r>
                  <a:rPr lang="en-US" sz="1800" dirty="0" smtClean="0"/>
                  <a:t> of edge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such that </a:t>
                </a:r>
              </a:p>
              <a:p>
                <a:r>
                  <a:rPr lang="en-US" sz="1800" dirty="0" smtClean="0"/>
                  <a:t>For each edge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 algn="ctr">
                  <a:buNone/>
                </a:pPr>
                <a:endParaRPr lang="en-US" sz="1800" dirty="0" smtClean="0"/>
              </a:p>
              <a:p>
                <a:r>
                  <a:rPr lang="en-US" sz="18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d>
                            <m:dPr>
                              <m:ctrlPr>
                                <a:rPr lang="en-US" sz="1800" b="1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,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66800" y="1828800"/>
            <a:ext cx="3215570" cy="1676400"/>
            <a:chOff x="1066800" y="1828800"/>
            <a:chExt cx="3215570" cy="1676400"/>
          </a:xfrm>
        </p:grpSpPr>
        <p:sp>
          <p:nvSpPr>
            <p:cNvPr id="53" name="TextBox 52"/>
            <p:cNvSpPr txBox="1"/>
            <p:nvPr/>
          </p:nvSpPr>
          <p:spPr>
            <a:xfrm>
              <a:off x="1066800" y="2209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5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95562" y="3197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62362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86000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67162" y="1828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4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14962" y="2206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38762" y="3045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143000" y="4419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3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</a:t>
            </a:r>
            <a:r>
              <a:rPr lang="en-US" sz="3200" b="1" dirty="0" smtClean="0">
                <a:solidFill>
                  <a:srgbClr val="7030A0"/>
                </a:solidFill>
              </a:rPr>
              <a:t>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 smtClean="0"/>
                  <a:t> flow </a:t>
                </a:r>
                <a:r>
                  <a:rPr lang="en-US" sz="1800" b="1" dirty="0" smtClean="0"/>
                  <a:t>leaving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 rotWithShape="1">
                <a:blip r:embed="rId2"/>
                <a:stretch>
                  <a:fillRect l="-140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) : a directed graph with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  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= </a:t>
                </a:r>
                <a:r>
                  <a:rPr lang="en-US" sz="1800" u="sng" dirty="0" smtClean="0"/>
                  <a:t>capacity</a:t>
                </a:r>
                <a:r>
                  <a:rPr lang="en-US" sz="1800" dirty="0" smtClean="0"/>
                  <a:t> of edge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Max-Flow</a:t>
                </a:r>
                <a:r>
                  <a:rPr lang="en-US" sz="1800" b="1" dirty="0" smtClean="0"/>
                  <a:t>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1800" dirty="0" smtClean="0"/>
                  <a:t>: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Given a network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and two vertices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find a flow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 of </a:t>
                </a:r>
                <a:r>
                  <a:rPr lang="en-US" sz="1800" b="1" dirty="0" smtClean="0"/>
                  <a:t>maximum</a:t>
                </a:r>
                <a:r>
                  <a:rPr lang="en-US" sz="1800" dirty="0" smtClean="0"/>
                  <a:t> value.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3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4958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Find </a:t>
                </a:r>
                <a:r>
                  <a:rPr lang="en-US" sz="1800" dirty="0"/>
                  <a:t>some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path,</a:t>
                </a:r>
              </a:p>
              <a:p>
                <a:r>
                  <a:rPr lang="en-US" sz="1800" dirty="0" smtClean="0"/>
                  <a:t>Send </a:t>
                </a:r>
                <a:r>
                  <a:rPr lang="en-US" sz="1800" dirty="0"/>
                  <a:t>flow along the path,</a:t>
                </a:r>
              </a:p>
              <a:p>
                <a:r>
                  <a:rPr lang="en-US" sz="1800" dirty="0" smtClean="0"/>
                  <a:t>Update </a:t>
                </a:r>
                <a:r>
                  <a:rPr lang="en-US" sz="1800" dirty="0"/>
                  <a:t>capacities, </a:t>
                </a:r>
              </a:p>
              <a:p>
                <a:r>
                  <a:rPr lang="en-US" sz="1800" dirty="0" smtClean="0"/>
                  <a:t>Find </a:t>
                </a:r>
                <a:r>
                  <a:rPr lang="en-US" sz="1800" dirty="0"/>
                  <a:t>some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path,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…and so on </a:t>
                </a:r>
                <a:r>
                  <a:rPr lang="en-US" sz="1800" dirty="0" smtClean="0">
                    <a:sym typeface="Wingdings" pitchFamily="2" charset="2"/>
                  </a:rPr>
                  <a:t></a:t>
                </a:r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495800" cy="5105400"/>
              </a:xfrm>
              <a:blipFill rotWithShape="1">
                <a:blip r:embed="rId2"/>
                <a:stretch>
                  <a:fillRect l="-1355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95562" y="2511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19427" y="2100395"/>
            <a:ext cx="910855" cy="8066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828800" y="2057400"/>
            <a:ext cx="1600200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581400" y="2133600"/>
            <a:ext cx="777691" cy="718769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95562" y="2133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67162" y="18288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8762" y="2206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828800" y="2133600"/>
            <a:ext cx="1622461" cy="17972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543334" y="2915496"/>
            <a:ext cx="800066" cy="970704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19400" y="3045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387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19200" y="21336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+1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95562" y="2130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08082" y="3032218"/>
            <a:ext cx="834655" cy="8828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143000" y="3200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1752600" y="2088963"/>
            <a:ext cx="1721036" cy="17972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623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62400" y="22098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+7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99792" y="2206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5562600" y="2514600"/>
            <a:ext cx="3276600" cy="114753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most </a:t>
            </a:r>
            <a:r>
              <a:rPr lang="en-US" b="1" dirty="0" smtClean="0">
                <a:solidFill>
                  <a:schemeClr val="tx1"/>
                </a:solidFill>
              </a:rPr>
              <a:t>natural approach </a:t>
            </a:r>
            <a:r>
              <a:rPr lang="en-US" dirty="0" smtClean="0">
                <a:solidFill>
                  <a:schemeClr val="tx1"/>
                </a:solidFill>
              </a:rPr>
              <a:t>to solve this problem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8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5" grpId="0"/>
      <p:bldP spid="55" grpId="1"/>
      <p:bldP spid="56" grpId="0"/>
      <p:bldP spid="57" grpId="0"/>
      <p:bldP spid="57" grpId="1"/>
      <p:bldP spid="65" grpId="0"/>
      <p:bldP spid="66" grpId="0"/>
      <p:bldP spid="68" grpId="0"/>
      <p:bldP spid="68" grpId="1"/>
      <p:bldP spid="69" grpId="0"/>
      <p:bldP spid="72" grpId="0"/>
      <p:bldP spid="74" grpId="0"/>
      <p:bldP spid="75" grpId="0"/>
      <p:bldP spid="75" grpId="1"/>
      <p:bldP spid="76" grpId="0"/>
      <p:bldP spid="5" grpId="0" animBg="1"/>
      <p:bldP spid="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Towards designing </a:t>
            </a:r>
            <a:r>
              <a:rPr lang="en-US" sz="3200" b="1" dirty="0" smtClean="0">
                <a:solidFill>
                  <a:srgbClr val="7030A0"/>
                </a:solidFill>
              </a:rPr>
              <a:t>max flow </a:t>
            </a:r>
            <a:r>
              <a:rPr lang="en-US" sz="3200" b="1" dirty="0" smtClean="0">
                <a:solidFill>
                  <a:srgbClr val="0070C0"/>
                </a:solidFill>
              </a:rPr>
              <a:t>algorithm</a:t>
            </a:r>
            <a:endParaRPr 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41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First-attempt-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 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>
                    <a:sym typeface="Wingdings" pitchFamily="2" charset="2"/>
                  </a:rPr>
                  <a:t> -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) remove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}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r>
                  <a:rPr lang="en-US" sz="2000" dirty="0" smtClean="0"/>
                  <a:t>  	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419600" cy="5486400"/>
              </a:xfrm>
              <a:blipFill rotWithShape="1">
                <a:blip r:embed="rId2"/>
                <a:stretch>
                  <a:fillRect l="-1379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5562600" y="2514600"/>
            <a:ext cx="3276600" cy="1147537"/>
          </a:xfrm>
          <a:prstGeom prst="cloudCallout">
            <a:avLst>
              <a:gd name="adj1" fmla="val -22383"/>
              <a:gd name="adj2" fmla="val 8817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Is the algorithm correct ?</a:t>
            </a:r>
          </a:p>
        </p:txBody>
      </p:sp>
    </p:spTree>
    <p:extLst>
      <p:ext uri="{BB962C8B-B14F-4D97-AF65-F5344CB8AC3E}">
        <p14:creationId xmlns:p14="http://schemas.microsoft.com/office/powerpoint/2010/main" val="188913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Overview of </a:t>
            </a:r>
            <a:r>
              <a:rPr lang="en-US" sz="3600" b="1" dirty="0" smtClean="0">
                <a:solidFill>
                  <a:srgbClr val="7030A0"/>
                </a:solidFill>
              </a:rPr>
              <a:t>Dynamic Programming</a:t>
            </a:r>
            <a:r>
              <a:rPr lang="en-US" sz="3600" b="1" dirty="0" smtClean="0">
                <a:solidFill>
                  <a:srgbClr val="0070C0"/>
                </a:solidFill>
              </a:rPr>
              <a:t/>
            </a:r>
            <a:br>
              <a:rPr lang="en-US" sz="3600" b="1" dirty="0" smtClean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1600200"/>
            <a:ext cx="231781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Recursive Formulation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6301" y="2450459"/>
            <a:ext cx="210249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Recursive Algorithm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3909" y="3276600"/>
            <a:ext cx="180799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Exponential time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0659" y="3163669"/>
            <a:ext cx="2179828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Polynomial no. </a:t>
            </a:r>
            <a:r>
              <a:rPr lang="en-US" b="1" dirty="0" smtClean="0"/>
              <a:t>of </a:t>
            </a:r>
          </a:p>
          <a:p>
            <a:r>
              <a:rPr lang="en-US" b="1" dirty="0" smtClean="0"/>
              <a:t>distinct </a:t>
            </a:r>
            <a:r>
              <a:rPr lang="en-US" b="1" dirty="0" err="1" smtClean="0"/>
              <a:t>subproblems</a:t>
            </a:r>
            <a:endParaRPr lang="en-US" b="1" dirty="0"/>
          </a:p>
        </p:txBody>
      </p:sp>
      <p:sp>
        <p:nvSpPr>
          <p:cNvPr id="10" name="Line Callout 2 9"/>
          <p:cNvSpPr/>
          <p:nvPr/>
        </p:nvSpPr>
        <p:spPr>
          <a:xfrm>
            <a:off x="3124200" y="3895213"/>
            <a:ext cx="2895600" cy="644523"/>
          </a:xfrm>
          <a:prstGeom prst="borderCallout2">
            <a:avLst>
              <a:gd name="adj1" fmla="val 49151"/>
              <a:gd name="adj2" fmla="val -1501"/>
              <a:gd name="adj3" fmla="val 47462"/>
              <a:gd name="adj4" fmla="val -52"/>
              <a:gd name="adj5" fmla="val 50008"/>
              <a:gd name="adj6" fmla="val -19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Cause of exponential time: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Overlap </a:t>
            </a:r>
            <a:r>
              <a:rPr lang="en-US" sz="1600" dirty="0" smtClean="0">
                <a:solidFill>
                  <a:schemeClr val="tx1"/>
                </a:solidFill>
              </a:rPr>
              <a:t>in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subProblems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1590" y="5193268"/>
            <a:ext cx="215341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Bottom up approach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6031468"/>
            <a:ext cx="303525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A Polynomial time algorithm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4411655" y="1969532"/>
            <a:ext cx="315659" cy="480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419600" y="2819401"/>
            <a:ext cx="31565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6200000">
            <a:off x="6017123" y="2816720"/>
            <a:ext cx="315660" cy="1366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408741" y="4539734"/>
            <a:ext cx="31565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419600" y="5562600"/>
            <a:ext cx="315659" cy="468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/>
          <p:cNvSpPr/>
          <p:nvPr/>
        </p:nvSpPr>
        <p:spPr>
          <a:xfrm rot="16200000" flipH="1">
            <a:off x="6683635" y="3146168"/>
            <a:ext cx="729736" cy="2057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Callout 1 4"/>
          <p:cNvSpPr/>
          <p:nvPr/>
        </p:nvSpPr>
        <p:spPr>
          <a:xfrm>
            <a:off x="5079" y="4580620"/>
            <a:ext cx="3531221" cy="1450848"/>
          </a:xfrm>
          <a:prstGeom prst="borderCallout1">
            <a:avLst>
              <a:gd name="adj1" fmla="val 16831"/>
              <a:gd name="adj2" fmla="val 126322"/>
              <a:gd name="adj3" fmla="val 17711"/>
              <a:gd name="adj4" fmla="val 9911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We used to spend 5-10 minutes in this transformation.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But there is a simple and almost </a:t>
            </a:r>
            <a:r>
              <a:rPr lang="en-US" sz="1600" i="1" dirty="0" smtClean="0">
                <a:solidFill>
                  <a:schemeClr val="tx1"/>
                </a:solidFill>
              </a:rPr>
              <a:t>mechanical </a:t>
            </a:r>
            <a:r>
              <a:rPr lang="en-US" sz="1600" dirty="0" smtClean="0">
                <a:solidFill>
                  <a:schemeClr val="tx1"/>
                </a:solidFill>
              </a:rPr>
              <a:t>way to do this task.  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We’ll demonstrate it through the first problem “</a:t>
            </a:r>
            <a:r>
              <a:rPr lang="en-US" sz="1400" b="1" dirty="0" smtClean="0">
                <a:solidFill>
                  <a:schemeClr val="tx1"/>
                </a:solidFill>
              </a:rPr>
              <a:t>Longest Common Subsequence</a:t>
            </a:r>
            <a:r>
              <a:rPr lang="en-US" sz="1600" dirty="0" smtClean="0">
                <a:solidFill>
                  <a:schemeClr val="tx1"/>
                </a:solidFill>
              </a:rPr>
              <a:t>”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88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A</a:t>
            </a:r>
            <a:r>
              <a:rPr lang="en-US" sz="3200" dirty="0" smtClean="0">
                <a:solidFill>
                  <a:srgbClr val="7030A0"/>
                </a:solidFill>
              </a:rPr>
              <a:t> counterexample </a:t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/>
              <a:t>for</a:t>
            </a:r>
            <a:br>
              <a:rPr lang="en-US" sz="3200" dirty="0" smtClean="0"/>
            </a:br>
            <a:r>
              <a:rPr lang="en-US" sz="3200" dirty="0"/>
              <a:t>First-attempt-</a:t>
            </a:r>
            <a:r>
              <a:rPr lang="en-US" sz="3200" dirty="0" err="1"/>
              <a:t>algo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3045023"/>
            <a:ext cx="2605970" cy="1831777"/>
            <a:chOff x="1143000" y="3045023"/>
            <a:chExt cx="2605970" cy="18317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8400" y="3654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61392" y="3045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0400" y="3124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5257800" y="2438399"/>
                <a:ext cx="3276600" cy="1216223"/>
              </a:xfrm>
              <a:prstGeom prst="cloudCallout">
                <a:avLst>
                  <a:gd name="adj1" fmla="val 26301"/>
                  <a:gd name="adj2" fmla="val 7230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maximum flow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438399"/>
                <a:ext cx="3276600" cy="1216223"/>
              </a:xfrm>
              <a:prstGeom prst="cloudCallout">
                <a:avLst>
                  <a:gd name="adj1" fmla="val 26301"/>
                  <a:gd name="adj2" fmla="val 72308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705600" y="3810000"/>
            <a:ext cx="41870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0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Executing</a:t>
            </a:r>
            <a:r>
              <a:rPr lang="en-US" sz="3600" b="1" dirty="0" smtClean="0"/>
              <a:t> our </a:t>
            </a:r>
            <a:r>
              <a:rPr lang="en-US" sz="3600" b="1" dirty="0" smtClean="0">
                <a:solidFill>
                  <a:srgbClr val="7030A0"/>
                </a:solidFill>
              </a:rPr>
              <a:t>first attempt algorithm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10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10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676655" y="36429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30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3" name="Straight Arrow Connector 62"/>
              <p:cNvCxnSpPr/>
              <p:nvPr/>
            </p:nvCxnSpPr>
            <p:spPr>
              <a:xfrm>
                <a:off x="6600455" y="2274332"/>
                <a:ext cx="76200" cy="3048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867400" y="5943600"/>
            <a:ext cx="1477777" cy="914400"/>
            <a:chOff x="5867400" y="5943600"/>
            <a:chExt cx="1477777" cy="914400"/>
          </a:xfrm>
        </p:grpSpPr>
        <p:sp>
          <p:nvSpPr>
            <p:cNvPr id="10" name="Smiley Face 9"/>
            <p:cNvSpPr/>
            <p:nvPr/>
          </p:nvSpPr>
          <p:spPr>
            <a:xfrm>
              <a:off x="6324600" y="5943600"/>
              <a:ext cx="533400" cy="533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867400" y="6488668"/>
                  <a:ext cx="14777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No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a14:m>
                  <a:r>
                    <a:rPr lang="en-US" dirty="0" smtClean="0"/>
                    <a:t> path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6488668"/>
                  <a:ext cx="147777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3719" t="-8197" r="-702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240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/>
      <p:bldP spid="70" grpId="0"/>
      <p:bldP spid="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C31"/>
                </a:solidFill>
              </a:rPr>
              <a:t>Homework</a:t>
            </a:r>
            <a:endParaRPr lang="en-US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i="1" dirty="0">
                <a:solidFill>
                  <a:srgbClr val="7030A0"/>
                </a:solidFill>
              </a:rPr>
              <a:t>Spend at least </a:t>
            </a:r>
            <a:r>
              <a:rPr lang="en-US" sz="2000" i="1" dirty="0" smtClean="0">
                <a:solidFill>
                  <a:srgbClr val="7030A0"/>
                </a:solidFill>
              </a:rPr>
              <a:t>30 </a:t>
            </a:r>
            <a:r>
              <a:rPr lang="en-US" sz="2000" i="1" smtClean="0">
                <a:solidFill>
                  <a:srgbClr val="7030A0"/>
                </a:solidFill>
              </a:rPr>
              <a:t>minutes today on </a:t>
            </a:r>
            <a:r>
              <a:rPr lang="en-US" sz="2000" i="1" dirty="0">
                <a:solidFill>
                  <a:srgbClr val="7030A0"/>
                </a:solidFill>
              </a:rPr>
              <a:t>the following task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Work on this counterexample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and pursue a pure scientific approach </a:t>
            </a:r>
          </a:p>
          <a:p>
            <a:pPr marL="0" indent="0">
              <a:buNone/>
            </a:pPr>
            <a:r>
              <a:rPr lang="en-US" sz="2000" dirty="0" smtClean="0"/>
              <a:t>to modify the existing algorithm so that it may compute max. flow…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 smtClean="0"/>
                  <a:t>for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 smtClean="0"/>
                  <a:t>)</a:t>
                </a:r>
                <a:br>
                  <a:rPr lang="en-US" sz="3200" dirty="0" smtClean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95400"/>
                <a:ext cx="4038600" cy="5562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If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{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/>
                  <a:t>	</a:t>
                </a:r>
                <a:r>
                  <a:rPr lang="en-US" sz="2000" dirty="0" smtClean="0"/>
                  <a:t>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{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return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}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95400"/>
                <a:ext cx="4038600" cy="5562600"/>
              </a:xfrm>
              <a:blipFill rotWithShape="1">
                <a:blip r:embed="rId3"/>
                <a:stretch>
                  <a:fillRect l="-1508" t="-548" b="-7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 : worst case running  time of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  <a:br>
                  <a:rPr lang="en-US" sz="2000" dirty="0"/>
                </a:b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 =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A simple exercise </a:t>
                </a:r>
                <a:r>
                  <a:rPr lang="en-US" sz="2000" dirty="0" smtClean="0"/>
                  <a:t>from discrete math: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Exponential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!!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But the total number of problems to be solved is only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b="1" dirty="0" smtClean="0"/>
                  <a:t>.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  <a:blipFill rotWithShape="1">
                <a:blip r:embed="rId4"/>
                <a:stretch>
                  <a:fillRect l="-1493" t="-625" b="-2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562600" y="16002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8800" y="2209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81400" y="5303520"/>
            <a:ext cx="5562600" cy="7924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 careful inspection of recursion tree showed that the run time is exponential because we are solving </a:t>
            </a:r>
            <a:r>
              <a:rPr lang="en-US" sz="1600" u="sng" dirty="0" smtClean="0">
                <a:solidFill>
                  <a:schemeClr val="tx1"/>
                </a:solidFill>
              </a:rPr>
              <a:t>same</a:t>
            </a:r>
            <a:r>
              <a:rPr lang="en-US" sz="1600" dirty="0" smtClean="0">
                <a:solidFill>
                  <a:schemeClr val="tx1"/>
                </a:solidFill>
              </a:rPr>
              <a:t> problem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multiple times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2362200" y="6172200"/>
            <a:ext cx="3200400" cy="5588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 to avoid that 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1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  <p:bldP spid="6" grpId="0" animBg="1"/>
      <p:bldP spid="7" grpId="0" animBg="1"/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95400"/>
                <a:ext cx="4038600" cy="572393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If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{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/>
                  <a:t>	</a:t>
                </a:r>
                <a:r>
                  <a:rPr lang="en-US" sz="2000" dirty="0" smtClean="0"/>
                  <a:t>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</a:t>
                </a:r>
                <a:r>
                  <a:rPr lang="en-US" sz="2000" dirty="0" smtClean="0"/>
                  <a:t>   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{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return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95400"/>
                <a:ext cx="4038600" cy="5723930"/>
              </a:xfrm>
              <a:blipFill rotWithShape="1">
                <a:blip r:embed="rId3"/>
                <a:stretch>
                  <a:fillRect l="-1508" t="-533" r="-8597" b="-4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b="1" dirty="0" smtClean="0"/>
                  <a:t>] =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/>
          <p:cNvGrpSpPr/>
          <p:nvPr/>
        </p:nvGrpSpPr>
        <p:grpSpPr>
          <a:xfrm>
            <a:off x="5257800" y="2057400"/>
            <a:ext cx="3276600" cy="3217127"/>
            <a:chOff x="5257800" y="2057400"/>
            <a:chExt cx="3276600" cy="3217127"/>
          </a:xfrm>
        </p:grpSpPr>
        <p:sp>
          <p:nvSpPr>
            <p:cNvPr id="26" name="Rectangle 25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0     1          ...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538" t="-8197" r="-2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2057400"/>
            <a:ext cx="456420" cy="3124200"/>
            <a:chOff x="4876800" y="2057400"/>
            <a:chExt cx="456420" cy="31242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334000" y="4812268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0      0       0      ...                        0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5334000" y="2133600"/>
            <a:ext cx="446312" cy="2579132"/>
            <a:chOff x="5334000" y="2133600"/>
            <a:chExt cx="446312" cy="2579132"/>
          </a:xfrm>
        </p:grpSpPr>
        <p:sp>
          <p:nvSpPr>
            <p:cNvPr id="66" name="TextBox 65"/>
            <p:cNvSpPr txBox="1"/>
            <p:nvPr/>
          </p:nvSpPr>
          <p:spPr>
            <a:xfrm>
              <a:off x="5334000" y="4343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34000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 rot="5173825">
              <a:off x="5423964" y="39752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714935" y="2133600"/>
                <a:ext cx="2815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−1 −1 −1 −1 −1</m:t>
                      </m:r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35" y="2133600"/>
                <a:ext cx="281519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5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715000" y="2590800"/>
                <a:ext cx="2815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−1 −1 −1 −1 −1</m:t>
                      </m:r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590800"/>
                <a:ext cx="2815193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6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719207" y="3059668"/>
                <a:ext cx="2815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−1 −1 −1 −1 −1</m:t>
                      </m:r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207" y="3059668"/>
                <a:ext cx="281519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5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715000" y="3516868"/>
                <a:ext cx="2815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−1 −1 −1 −1 −1</m:t>
                      </m:r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516868"/>
                <a:ext cx="281519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6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719207" y="3974068"/>
                <a:ext cx="2815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−1 −1 −1 −1 −1</m:t>
                      </m:r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207" y="3974068"/>
                <a:ext cx="281519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5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719207" y="4431268"/>
                <a:ext cx="2815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−1 −1 −1 −1 −1</m:t>
                      </m:r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207" y="4431268"/>
                <a:ext cx="281519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5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90600" y="3124200"/>
                <a:ext cx="358140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{ </a:t>
                </a:r>
                <a:r>
                  <a:rPr lang="en-US" sz="1600" dirty="0" smtClean="0"/>
                  <a:t>If 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600" b="1" dirty="0"/>
                  <a:t>[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600" b="1" dirty="0" smtClean="0"/>
                  <a:t>]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=−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124200"/>
                <a:ext cx="3581400" cy="338554"/>
              </a:xfrm>
              <a:prstGeom prst="rect">
                <a:avLst/>
              </a:prstGeom>
              <a:blipFill rotWithShape="1">
                <a:blip r:embed="rId12"/>
                <a:stretch>
                  <a:fillRect l="-1022" t="-545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66800" y="3657600"/>
                <a:ext cx="25824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return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600" b="1" dirty="0"/>
                  <a:t>[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600" b="1" dirty="0"/>
                  <a:t>]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b="1" dirty="0" smtClean="0"/>
                  <a:t>}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657600"/>
                <a:ext cx="2582438" cy="338554"/>
              </a:xfrm>
              <a:prstGeom prst="rect">
                <a:avLst/>
              </a:prstGeom>
              <a:blipFill rotWithShape="1">
                <a:blip r:embed="rId13"/>
                <a:stretch>
                  <a:fillRect l="-1179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600200" y="3395246"/>
                <a:ext cx="304800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600" b="1" dirty="0"/>
                  <a:t>[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600" b="1" dirty="0" smtClean="0"/>
                  <a:t>]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395246"/>
                <a:ext cx="3048000" cy="338554"/>
              </a:xfrm>
              <a:prstGeom prst="rect">
                <a:avLst/>
              </a:prstGeom>
              <a:blipFill rotWithShape="1">
                <a:blip r:embed="rId14"/>
                <a:stretch>
                  <a:fillRect t="-5357" r="-4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1143000" y="4233446"/>
                <a:ext cx="358140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 </a:t>
                </a:r>
                <a:r>
                  <a:rPr lang="en-US" sz="1600" dirty="0" smtClean="0"/>
                  <a:t>If 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600" b="1" dirty="0"/>
                  <a:t>[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600" b="1" dirty="0" smtClean="0"/>
                  <a:t>]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=−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233446"/>
                <a:ext cx="3581400" cy="338554"/>
              </a:xfrm>
              <a:prstGeom prst="rect">
                <a:avLst/>
              </a:prstGeom>
              <a:blipFill rotWithShape="1">
                <a:blip r:embed="rId15"/>
                <a:stretch>
                  <a:fillRect l="-1022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1676400" y="4614446"/>
                <a:ext cx="304800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600" b="1" dirty="0"/>
                  <a:t>[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600" b="1" dirty="0" smtClean="0"/>
                  <a:t>]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614446"/>
                <a:ext cx="3048000" cy="338554"/>
              </a:xfrm>
              <a:prstGeom prst="rect">
                <a:avLst/>
              </a:prstGeom>
              <a:blipFill rotWithShape="1">
                <a:blip r:embed="rId1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143000" y="5029200"/>
                <a:ext cx="358140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 If 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600" b="1" dirty="0"/>
                  <a:t>[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600" b="1" dirty="0" smtClean="0"/>
                  <a:t>]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=−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029200"/>
                <a:ext cx="3581400" cy="338554"/>
              </a:xfrm>
              <a:prstGeom prst="rect">
                <a:avLst/>
              </a:prstGeom>
              <a:blipFill rotWithShape="1">
                <a:blip r:embed="rId17"/>
                <a:stretch>
                  <a:fillRect l="-1022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676400" y="5452646"/>
                <a:ext cx="304800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600" b="1" dirty="0"/>
                  <a:t>[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600" b="1" dirty="0" smtClean="0"/>
                  <a:t>]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452646"/>
                <a:ext cx="3048000" cy="338554"/>
              </a:xfrm>
              <a:prstGeom prst="rect">
                <a:avLst/>
              </a:prstGeom>
              <a:blipFill rotWithShape="1">
                <a:blip r:embed="rId18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22119" y="5715000"/>
                <a:ext cx="2383281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600" b="1" dirty="0"/>
                  <a:t>[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600" b="1" dirty="0" smtClean="0"/>
                  <a:t>]</a:t>
                </a:r>
                <a:r>
                  <a:rPr lang="en-US" sz="1600" dirty="0" smtClean="0"/>
                  <a:t>,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600" b="1" dirty="0"/>
                  <a:t>[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600" b="1" dirty="0" smtClean="0"/>
                  <a:t>] </a:t>
                </a:r>
                <a:r>
                  <a:rPr lang="en-US" sz="1600" dirty="0" smtClean="0"/>
                  <a:t>);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119" y="5715000"/>
                <a:ext cx="2383281" cy="338554"/>
              </a:xfrm>
              <a:prstGeom prst="rect">
                <a:avLst/>
              </a:prstGeom>
              <a:blipFill rotWithShape="1">
                <a:blip r:embed="rId19"/>
                <a:stretch>
                  <a:fillRect t="-5455" r="-2302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2133600" y="6053554"/>
            <a:ext cx="7086599" cy="8044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idea works for transforming each recursive algorithm to iterative algorithm for any dynamic programming based algorithm.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But  it will be difficult to optimize the space in this approach. 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276600" y="1295400"/>
                <a:ext cx="1644168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𝑚𝑛</m:t>
                    </m:r>
                  </m:oMath>
                </a14:m>
                <a:r>
                  <a:rPr lang="en-US" dirty="0" smtClean="0"/>
                  <a:t>) space </a:t>
                </a:r>
                <a:r>
                  <a:rPr lang="en-US" dirty="0" smtClean="0">
                    <a:sym typeface="Wingdings" pitchFamily="2" charset="2"/>
                  </a:rPr>
                  <a:t></a:t>
                </a:r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295400"/>
                <a:ext cx="1644168" cy="369332"/>
              </a:xfrm>
              <a:prstGeom prst="rect">
                <a:avLst/>
              </a:prstGeom>
              <a:blipFill rotWithShape="1">
                <a:blip r:embed="rId20"/>
                <a:stretch>
                  <a:fillRect l="-2952" t="-8065" r="-5535" b="-2258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20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8" grpId="0"/>
      <p:bldP spid="63" grpId="0"/>
      <p:bldP spid="65" grpId="0"/>
      <p:bldP spid="55" grpId="0"/>
      <p:bldP spid="62" grpId="0"/>
      <p:bldP spid="74" grpId="0"/>
      <p:bldP spid="76" grpId="0"/>
      <p:bldP spid="77" grpId="0"/>
      <p:bldP spid="79" grpId="0"/>
      <p:bldP spid="6" grpId="0" animBg="1"/>
      <p:bldP spid="7" grpId="0"/>
      <p:bldP spid="80" grpId="0" animBg="1"/>
      <p:bldP spid="83" grpId="0" animBg="1"/>
      <p:bldP spid="85" grpId="0" animBg="1"/>
      <p:bldP spid="86" grpId="0" animBg="1"/>
      <p:bldP spid="88" grpId="0" animBg="1"/>
      <p:bldP spid="8" grpId="0" animBg="1"/>
      <p:bldP spid="5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953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If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{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/>
                  <a:t>	</a:t>
                </a:r>
                <a:r>
                  <a:rPr lang="en-US" sz="2000" dirty="0" smtClean="0"/>
                  <a:t>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</a:t>
                </a:r>
                <a:r>
                  <a:rPr lang="en-US" sz="2000" dirty="0" smtClean="0"/>
                  <a:t>   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{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return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953000"/>
              </a:xfrm>
              <a:blipFill rotWithShape="1">
                <a:blip r:embed="rId3"/>
                <a:stretch>
                  <a:fillRect l="-1357" t="-616" r="-4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/>
          <p:cNvGrpSpPr/>
          <p:nvPr/>
        </p:nvGrpSpPr>
        <p:grpSpPr>
          <a:xfrm>
            <a:off x="5257800" y="2057400"/>
            <a:ext cx="3276600" cy="3217127"/>
            <a:chOff x="5257800" y="2057400"/>
            <a:chExt cx="3276600" cy="3217127"/>
          </a:xfrm>
        </p:grpSpPr>
        <p:sp>
          <p:nvSpPr>
            <p:cNvPr id="26" name="Rectangle 25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0     1          ...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538" t="-8197" r="-2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2057400"/>
            <a:ext cx="456420" cy="3124200"/>
            <a:chOff x="4876800" y="2057400"/>
            <a:chExt cx="456420" cy="31242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334000" y="4812268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0      0       0      ...                        0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5334000" y="2133600"/>
            <a:ext cx="446312" cy="2579132"/>
            <a:chOff x="5334000" y="2133600"/>
            <a:chExt cx="446312" cy="2579132"/>
          </a:xfrm>
        </p:grpSpPr>
        <p:sp>
          <p:nvSpPr>
            <p:cNvPr id="66" name="TextBox 65"/>
            <p:cNvSpPr txBox="1"/>
            <p:nvPr/>
          </p:nvSpPr>
          <p:spPr>
            <a:xfrm>
              <a:off x="5334000" y="4343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34000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 rot="5173825">
              <a:off x="5423964" y="39752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66294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6691788" y="3886200"/>
            <a:ext cx="324897" cy="1752600"/>
            <a:chOff x="6691788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/>
            <p:cNvCxnSpPr>
              <a:stCxn id="71" idx="2"/>
              <a:endCxn id="72" idx="0"/>
            </p:cNvCxnSpPr>
            <p:nvPr/>
          </p:nvCxnSpPr>
          <p:spPr>
            <a:xfrm flipH="1">
              <a:off x="6854237" y="3886200"/>
              <a:ext cx="3763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939188" y="3440668"/>
            <a:ext cx="1690212" cy="369332"/>
            <a:chOff x="4939188" y="3440668"/>
            <a:chExt cx="16902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/>
            <p:cNvCxnSpPr>
              <a:stCxn id="26" idx="1"/>
              <a:endCxn id="71" idx="1"/>
            </p:cNvCxnSpPr>
            <p:nvPr/>
          </p:nvCxnSpPr>
          <p:spPr>
            <a:xfrm>
              <a:off x="5257800" y="36576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6400800" y="3657600"/>
            <a:ext cx="457200" cy="0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400800" y="3665963"/>
            <a:ext cx="457200" cy="493985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819644" y="3665964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81000" y="1676400"/>
            <a:ext cx="9144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133600" y="3352800"/>
            <a:ext cx="16002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905000" y="4038600"/>
            <a:ext cx="12192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905000" y="4419600"/>
            <a:ext cx="12192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5753100" y="2621852"/>
            <a:ext cx="1752600" cy="6998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1905000" y="6009619"/>
            <a:ext cx="6781800" cy="7924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However, the iterative implementation we discussed earlier in the class provided more insight which could be used to optimize space. 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3266499" y="1110734"/>
                <a:ext cx="2327817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𝐦𝐢𝐧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)) space </a:t>
                </a:r>
                <a:r>
                  <a:rPr lang="en-US" dirty="0" smtClean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499" y="1110734"/>
                <a:ext cx="2327817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083" t="-7937" r="-3385" b="-222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loud Callout 6"/>
              <p:cNvSpPr/>
              <p:nvPr/>
            </p:nvSpPr>
            <p:spPr>
              <a:xfrm>
                <a:off x="2286000" y="1480066"/>
                <a:ext cx="3058108" cy="1037582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 need only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row to compute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row.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Cloud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480066"/>
                <a:ext cx="3058108" cy="1037582"/>
              </a:xfrm>
              <a:prstGeom prst="cloudCallou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35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5" grpId="0" animBg="1"/>
      <p:bldP spid="45" grpId="0" animBg="1"/>
      <p:bldP spid="51" grpId="0" animBg="1"/>
      <p:bldP spid="52" grpId="0" animBg="1"/>
      <p:bldP spid="6" grpId="0" animBg="1"/>
      <p:bldP spid="6" grpId="1" animBg="1"/>
      <p:bldP spid="6" grpId="2" animBg="1"/>
      <p:bldP spid="6" grpId="3" animBg="1"/>
      <p:bldP spid="53" grpId="0" animBg="1"/>
      <p:bldP spid="5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Algorithm Design Paradigms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 smtClean="0"/>
              <a:t>Divide and Conquer</a:t>
            </a:r>
          </a:p>
          <a:p>
            <a:endParaRPr lang="en-US" sz="2400" dirty="0"/>
          </a:p>
          <a:p>
            <a:r>
              <a:rPr lang="en-US" sz="2400" b="1" dirty="0" smtClean="0"/>
              <a:t>Greedy Strategy</a:t>
            </a:r>
          </a:p>
          <a:p>
            <a:endParaRPr lang="en-US" sz="2400" dirty="0"/>
          </a:p>
          <a:p>
            <a:r>
              <a:rPr lang="en-US" sz="2400" b="1" dirty="0" smtClean="0"/>
              <a:t>Dynamic Programming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5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Designing</a:t>
            </a:r>
            <a:r>
              <a:rPr lang="en-US" sz="3600" b="1" dirty="0" smtClean="0"/>
              <a:t> an algorithm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37" y="1874837"/>
            <a:ext cx="4525963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237625">
            <a:off x="2226621" y="2667000"/>
            <a:ext cx="204094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41640" y="3617298"/>
            <a:ext cx="168712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Greedy Strategy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20202692">
            <a:off x="1883655" y="4633824"/>
            <a:ext cx="231621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543800" y="3164502"/>
            <a:ext cx="1447800" cy="9502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problem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16200000">
            <a:off x="6362700" y="2781300"/>
            <a:ext cx="609600" cy="17526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56560"/>
            <a:ext cx="2133600" cy="18466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Ribbon 11"/>
          <p:cNvSpPr/>
          <p:nvPr/>
        </p:nvSpPr>
        <p:spPr>
          <a:xfrm>
            <a:off x="1981200" y="5519132"/>
            <a:ext cx="5638800" cy="88166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Always take a </a:t>
            </a:r>
            <a:r>
              <a:rPr lang="en-US" b="1" u="sng" dirty="0" smtClean="0"/>
              <a:t>fresh</a:t>
            </a:r>
            <a:r>
              <a:rPr lang="en-US" dirty="0" smtClean="0"/>
              <a:t> and </a:t>
            </a:r>
            <a:r>
              <a:rPr lang="en-US" b="1" u="sng" dirty="0" smtClean="0"/>
              <a:t>unconditioned</a:t>
            </a:r>
            <a:r>
              <a:rPr lang="en-US" dirty="0" smtClean="0"/>
              <a:t> approach to solve a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3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9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1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1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10" grpId="0" animBg="1"/>
      <p:bldP spid="11" grpId="0" animBg="1"/>
      <p:bldP spid="11" grpId="1" animBg="1"/>
      <p:bldP spid="11" grpId="2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Designing</a:t>
            </a:r>
            <a:r>
              <a:rPr lang="en-US" b="1" dirty="0"/>
              <a:t>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Fresh approach</a:t>
            </a:r>
          </a:p>
          <a:p>
            <a:endParaRPr lang="en-US" sz="2400" dirty="0"/>
          </a:p>
          <a:p>
            <a:r>
              <a:rPr lang="en-US" sz="2400" dirty="0" smtClean="0"/>
              <a:t>Working on </a:t>
            </a:r>
            <a:r>
              <a:rPr lang="en-US" sz="2400" b="1" dirty="0" smtClean="0">
                <a:solidFill>
                  <a:srgbClr val="0070C0"/>
                </a:solidFill>
              </a:rPr>
              <a:t>examples</a:t>
            </a:r>
          </a:p>
          <a:p>
            <a:endParaRPr lang="en-US" sz="2400" dirty="0"/>
          </a:p>
          <a:p>
            <a:r>
              <a:rPr lang="en-US" sz="2400" dirty="0" smtClean="0"/>
              <a:t>Learning from </a:t>
            </a:r>
            <a:r>
              <a:rPr lang="en-US" sz="2400" b="1" dirty="0" smtClean="0">
                <a:solidFill>
                  <a:srgbClr val="0070C0"/>
                </a:solidFill>
              </a:rPr>
              <a:t>mistakes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0070C0"/>
                </a:solidFill>
              </a:rPr>
              <a:t>Theoretical formulation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38200" y="2057400"/>
            <a:ext cx="21336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2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Network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095500"/>
            <a:ext cx="2552700" cy="255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2057400"/>
            <a:ext cx="3726714" cy="24819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000250"/>
            <a:ext cx="2597886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13860</TotalTime>
  <Words>1551</Words>
  <Application>Microsoft Office PowerPoint</Application>
  <PresentationFormat>On-screen Show (4:3)</PresentationFormat>
  <Paragraphs>467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Design and Analysis of Algorithms (CS345/CS345A)  </vt:lpstr>
      <vt:lpstr>Overview of Dynamic Programming </vt:lpstr>
      <vt:lpstr>Recursive algorithm for L(n,m) </vt:lpstr>
      <vt:lpstr>Recursive algorithm for L(n,m) </vt:lpstr>
      <vt:lpstr>Recursive algorithm for L(n,m) </vt:lpstr>
      <vt:lpstr>Algorithm Design Paradigms</vt:lpstr>
      <vt:lpstr>Designing an algorithm</vt:lpstr>
      <vt:lpstr>Designing an algorithm</vt:lpstr>
      <vt:lpstr>Network</vt:lpstr>
      <vt:lpstr>Maximum Flow  in a Network</vt:lpstr>
      <vt:lpstr>Problem definition (Informal)</vt:lpstr>
      <vt:lpstr>PowerPoint Presentation</vt:lpstr>
      <vt:lpstr>Are there any constraints for a flow ?</vt:lpstr>
      <vt:lpstr>Formal Description of Flow</vt:lpstr>
      <vt:lpstr>Formal Description of Flow</vt:lpstr>
      <vt:lpstr>Formal Description of Flow</vt:lpstr>
      <vt:lpstr>Formal Description of Flow</vt:lpstr>
      <vt:lpstr>Towards designing max flow algorithm</vt:lpstr>
      <vt:lpstr>Towards designing max flow algorithm</vt:lpstr>
      <vt:lpstr>A counterexample  for First-attempt-algo</vt:lpstr>
      <vt:lpstr>PowerPoint Presentation</vt:lpstr>
      <vt:lpstr>Executing our first attempt algorithm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1342</cp:revision>
  <dcterms:created xsi:type="dcterms:W3CDTF">2011-12-03T04:13:03Z</dcterms:created>
  <dcterms:modified xsi:type="dcterms:W3CDTF">2017-09-13T07:34:22Z</dcterms:modified>
</cp:coreProperties>
</file>