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32" r:id="rId2"/>
    <p:sldId id="577" r:id="rId3"/>
    <p:sldId id="489" r:id="rId4"/>
    <p:sldId id="505" r:id="rId5"/>
    <p:sldId id="506" r:id="rId6"/>
    <p:sldId id="498" r:id="rId7"/>
    <p:sldId id="493" r:id="rId8"/>
    <p:sldId id="499" r:id="rId9"/>
    <p:sldId id="488" r:id="rId10"/>
    <p:sldId id="490" r:id="rId11"/>
    <p:sldId id="494" r:id="rId12"/>
    <p:sldId id="496" r:id="rId13"/>
    <p:sldId id="536" r:id="rId14"/>
    <p:sldId id="507" r:id="rId15"/>
    <p:sldId id="519" r:id="rId16"/>
    <p:sldId id="520" r:id="rId17"/>
    <p:sldId id="500" r:id="rId18"/>
    <p:sldId id="529" r:id="rId19"/>
    <p:sldId id="541" r:id="rId20"/>
    <p:sldId id="571" r:id="rId21"/>
    <p:sldId id="566" r:id="rId22"/>
    <p:sldId id="544" r:id="rId23"/>
    <p:sldId id="545" r:id="rId24"/>
    <p:sldId id="546" r:id="rId25"/>
    <p:sldId id="547" r:id="rId26"/>
    <p:sldId id="548" r:id="rId27"/>
    <p:sldId id="549" r:id="rId28"/>
    <p:sldId id="573" r:id="rId29"/>
    <p:sldId id="551" r:id="rId30"/>
    <p:sldId id="575" r:id="rId31"/>
    <p:sldId id="57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0.png"/><Relationship Id="rId10" Type="http://schemas.openxmlformats.org/officeDocument/2006/relationships/image" Target="../media/image41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430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0" Type="http://schemas.openxmlformats.org/officeDocument/2006/relationships/image" Target="../media/image42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5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Network Flow – II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Executing</a:t>
            </a:r>
            <a:r>
              <a:rPr lang="en-US" sz="3600" b="1" dirty="0" smtClean="0"/>
              <a:t> our </a:t>
            </a:r>
            <a:r>
              <a:rPr lang="en-US" sz="3600" b="1" dirty="0" smtClean="0">
                <a:solidFill>
                  <a:srgbClr val="7030A0"/>
                </a:solidFill>
              </a:rPr>
              <a:t>first attempt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 smtClean="0"/>
                    <a:t> path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Finding a solution with </a:t>
            </a:r>
            <a:r>
              <a:rPr lang="en-US" sz="3600" b="1" dirty="0" smtClean="0">
                <a:solidFill>
                  <a:srgbClr val="7030A0"/>
                </a:solidFill>
              </a:rPr>
              <a:t>scientific spirit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Patience and perseverance paid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Line Callout 1 18"/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Line Callout 1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70" grpId="0"/>
      <p:bldP spid="18" grpId="0" animBg="1"/>
      <p:bldP spid="18" grpId="1" animBg="1"/>
      <p:bldP spid="19" grpId="0" animBg="1"/>
      <p:bldP spid="19" grpId="1" animBg="1"/>
      <p:bldP spid="66" grpId="0" animBg="1"/>
      <p:bldP spid="66" grpId="1" animBg="1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Insight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 smtClean="0"/>
                  <a:t> of existing flow may help.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Need </a:t>
                </a:r>
                <a:r>
                  <a:rPr lang="en-US" sz="1800" dirty="0"/>
                  <a:t>a structure </a:t>
                </a:r>
                <a:r>
                  <a:rPr lang="en-US" sz="1800" dirty="0" smtClean="0"/>
                  <a:t>to </a:t>
                </a:r>
                <a:r>
                  <a:rPr lang="en-US" sz="1800" dirty="0"/>
                  <a:t>facilitate </a:t>
                </a:r>
                <a:r>
                  <a:rPr lang="en-US" sz="1800" dirty="0" smtClean="0"/>
                  <a:t>this redistribution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>
                    <a:solidFill>
                      <a:srgbClr val="0070C0"/>
                    </a:solidFill>
                  </a:rPr>
                  <a:t>Increasing</a:t>
                </a:r>
                <a:r>
                  <a:rPr lang="en-US" sz="1800" dirty="0" smtClean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(if the current flow is less than capacity)</a:t>
                </a: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Reducing</a:t>
                </a:r>
                <a:r>
                  <a:rPr lang="en-US" sz="1800" dirty="0"/>
                  <a:t> flow along an </a:t>
                </a:r>
                <a:r>
                  <a:rPr lang="en-US" sz="1800" dirty="0" smtClean="0"/>
                  <a:t>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(if it is carrying some positive flow</a:t>
                </a:r>
                <a:r>
                  <a:rPr lang="en-US" sz="1800" dirty="0" smtClean="0"/>
                  <a:t>.)</a:t>
                </a:r>
              </a:p>
              <a:p>
                <a:r>
                  <a:rPr lang="en-US" sz="1800" dirty="0"/>
                  <a:t>Follow a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(all whose edges are not necessarily present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  <a:blipFill rotWithShape="1">
                <a:blip r:embed="rId2"/>
                <a:stretch>
                  <a:fillRect l="-1181" t="-674" r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4800600" y="4879777"/>
            <a:ext cx="3962400" cy="159722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Think for </a:t>
            </a:r>
            <a:r>
              <a:rPr lang="en-US" sz="1600" dirty="0" smtClean="0">
                <a:solidFill>
                  <a:schemeClr val="tx1"/>
                </a:solidFill>
              </a:rPr>
              <a:t>a while about 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b="1" dirty="0" smtClean="0">
                <a:solidFill>
                  <a:schemeClr val="tx1"/>
                </a:solidFill>
              </a:rPr>
              <a:t>structure</a:t>
            </a:r>
            <a:r>
              <a:rPr lang="en-US" sz="1600" dirty="0" smtClean="0">
                <a:solidFill>
                  <a:schemeClr val="tx1"/>
                </a:solidFill>
              </a:rPr>
              <a:t> that will facilitate these operations.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07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49" name="Arc 48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25146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1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Residual </a:t>
            </a:r>
            <a:r>
              <a:rPr lang="en-US" sz="3600" b="1" dirty="0" smtClean="0"/>
              <a:t>network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be a network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 smtClean="0"/>
                  <a:t>network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	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</a:t>
                </a:r>
                <a:r>
                  <a:rPr lang="en-US" sz="2000" b="1" dirty="0" smtClean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Forward edge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Backward edge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10545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10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of </a:t>
            </a:r>
            <a:r>
              <a:rPr lang="en-US" sz="3600" b="1" dirty="0" smtClean="0">
                <a:solidFill>
                  <a:srgbClr val="7030A0"/>
                </a:solidFill>
              </a:rPr>
              <a:t>Residual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20</a:t>
            </a:r>
            <a:endParaRPr 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  <a:r>
              <a:rPr lang="en-US" sz="1400" b="1" dirty="0" smtClean="0">
                <a:solidFill>
                  <a:srgbClr val="0070C0"/>
                </a:solidFill>
              </a:rPr>
              <a:t>0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40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10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generic step of increasing flow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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on the path is a </a:t>
                </a:r>
                <a:r>
                  <a:rPr lang="en-US" sz="2000" b="1" dirty="0" smtClean="0"/>
                  <a:t>backward</a:t>
                </a:r>
                <a:r>
                  <a:rPr lang="en-US" sz="2000" dirty="0" smtClean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                                 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 smtClean="0">
                    <a:sym typeface="Wingdings" pitchFamily="2" charset="2"/>
                  </a:rPr>
                  <a:t> flow along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This reduction of flow along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</a:t>
                </a:r>
                <a:r>
                  <a:rPr lang="en-US" sz="1600" dirty="0" smtClean="0"/>
                  <a:t>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 smtClean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 smtClean="0"/>
                  <a:t>. Recall our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A simple </a:t>
            </a:r>
            <a:r>
              <a:rPr lang="en-US" sz="2800" b="1" u="sng" dirty="0" smtClean="0">
                <a:solidFill>
                  <a:srgbClr val="0070C0"/>
                </a:solidFill>
              </a:rPr>
              <a:t>path based</a:t>
            </a:r>
            <a:r>
              <a:rPr lang="en-US" sz="2800" b="1" dirty="0" smtClean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Residual</a:t>
            </a:r>
            <a:r>
              <a:rPr lang="en-US" sz="2800" b="1" dirty="0" smtClean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754868"/>
            <a:ext cx="34068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quick recap from the last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, write the code for the same.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Does </a:t>
                </a:r>
                <a:r>
                  <a:rPr lang="en-US" sz="1800" dirty="0"/>
                  <a:t>the algorithm </a:t>
                </a:r>
                <a:r>
                  <a:rPr lang="en-US" sz="1800" dirty="0" smtClean="0"/>
                  <a:t>compute </a:t>
                </a:r>
                <a:r>
                  <a:rPr lang="en-US" sz="1800" dirty="0"/>
                  <a:t>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riped Right Arrow 38"/>
          <p:cNvSpPr/>
          <p:nvPr/>
        </p:nvSpPr>
        <p:spPr>
          <a:xfrm rot="16200000">
            <a:off x="6047739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 rot="16200000">
            <a:off x="6855178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590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39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Does </a:t>
                </a:r>
                <a:r>
                  <a:rPr lang="en-US" sz="1800" dirty="0"/>
                  <a:t>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triped Right Arrow 1"/>
          <p:cNvSpPr/>
          <p:nvPr/>
        </p:nvSpPr>
        <p:spPr>
          <a:xfrm rot="16200000">
            <a:off x="6047739" y="36604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5400000">
            <a:off x="6947407" y="4170960"/>
            <a:ext cx="381001" cy="375356"/>
          </a:xfrm>
          <a:prstGeom prst="striped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Does </a:t>
                </a:r>
                <a:r>
                  <a:rPr lang="en-US" sz="1800" dirty="0"/>
                  <a:t>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Do as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 smtClean="0">
                    <a:sym typeface="Wingdings" pitchFamily="2" charset="2"/>
                  </a:rPr>
                  <a:t>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3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05500" y="48768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Correctness  of the algorithm 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Because the edge leaving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is a </a:t>
                </a:r>
                <a:r>
                  <a:rPr lang="en-US" b="1" dirty="0" smtClean="0"/>
                  <a:t>forward edge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57" y="3505200"/>
                <a:ext cx="3213059" cy="672556"/>
              </a:xfrm>
              <a:prstGeom prst="rect">
                <a:avLst/>
              </a:prstGeom>
              <a:blipFill rotWithShape="1">
                <a:blip r:embed="rId3"/>
                <a:stretch>
                  <a:fillRect l="-1708" t="-4545" r="-227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8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</a:t>
            </a:r>
            <a:r>
              <a:rPr lang="en-US" sz="3200" b="1" dirty="0" smtClean="0">
                <a:solidFill>
                  <a:srgbClr val="C00000"/>
                </a:solidFill>
              </a:rPr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Suppose you find a flow of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r>
                  <a:rPr lang="en-US" sz="1800" dirty="0" smtClean="0"/>
                  <a:t> using FF algorithm.</a:t>
                </a: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120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3</a:t>
            </a:r>
            <a:endParaRPr lang="en-US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 smtClean="0"/>
                  <a:t>5</a:t>
                </a:r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 smtClean="0"/>
                  <a:t> the max flow ?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7030A0"/>
                    </a:solidFill>
                  </a:rPr>
                  <a:t>Cuts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  </a:t>
                </a:r>
                <a:r>
                  <a:rPr lang="en-US" sz="1800" b="1" dirty="0" smtClean="0"/>
                  <a:t>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 smtClean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capacity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Cuts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Flows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7620000" cy="990600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C00000"/>
                </a:solidFill>
              </a:rPr>
              <a:t>?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47800" y="2133600"/>
            <a:ext cx="6248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Spend free time during the mid semester break pondering over the relationship between s-t cuts and flows.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47440"/>
            <a:ext cx="315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along the following lines 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76200" y="4143494"/>
                <a:ext cx="7177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Prove that max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flow is always less than capacity of 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cut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143494"/>
                <a:ext cx="7177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09" t="-8333" r="-5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128807" y="4888468"/>
                <a:ext cx="940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Prove that there is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cut whose capacity is equal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flow computed by </a:t>
                </a:r>
                <a:r>
                  <a:rPr lang="en-US" b="1" dirty="0" smtClean="0"/>
                  <a:t>FF</a:t>
                </a:r>
                <a:r>
                  <a:rPr lang="en-US" dirty="0" smtClean="0"/>
                  <a:t> algorithm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807" y="4888468"/>
                <a:ext cx="9401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4" t="-8197" r="-2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04598" y="5867400"/>
                <a:ext cx="6810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Conclude that max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flow is equal to capacity of min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cut.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598" y="5867400"/>
                <a:ext cx="681019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2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676400" y="5257800"/>
            <a:ext cx="610840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requires nothing but a good understanding of </a:t>
            </a:r>
            <a:r>
              <a:rPr lang="en-US" b="1" dirty="0" smtClean="0"/>
              <a:t>FF </a:t>
            </a:r>
            <a:r>
              <a:rPr lang="en-US" dirty="0" smtClean="0"/>
              <a:t>algorithm.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45477" y="4143494"/>
            <a:ext cx="209852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should be easy.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6238518"/>
            <a:ext cx="470526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famous  </a:t>
            </a:r>
            <a:r>
              <a:rPr lang="en-US" b="1" i="1" dirty="0" smtClean="0"/>
              <a:t>max-flow, min-cut</a:t>
            </a:r>
            <a:r>
              <a:rPr lang="en-US" dirty="0" smtClean="0"/>
              <a:t> theorem.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Rounding</a:t>
            </a:r>
            <a:r>
              <a:rPr lang="en-US" sz="3600" b="1" dirty="0" smtClean="0"/>
              <a:t> of a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421745222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37322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990137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015940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Rounding always exists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Rounding can be computed  efficiently.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Max Flow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907" y="3212068"/>
            <a:ext cx="36620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 amazing application of max 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0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 earnest </a:t>
            </a:r>
            <a:r>
              <a:rPr lang="en-US" sz="3200" b="1" dirty="0" smtClean="0">
                <a:solidFill>
                  <a:srgbClr val="7030A0"/>
                </a:solidFill>
              </a:rPr>
              <a:t>message</a:t>
            </a:r>
            <a:r>
              <a:rPr lang="en-US" sz="3200" b="1" dirty="0" smtClean="0"/>
              <a:t> to all students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sz="1800" dirty="0" smtClean="0"/>
              <a:t>Each one of you is capable to achieving extraordinary aims in this world.</a:t>
            </a:r>
          </a:p>
          <a:p>
            <a:r>
              <a:rPr lang="en-US" sz="1800" dirty="0" smtClean="0"/>
              <a:t>You are gifted with outstanding creative and analytical skills.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So i</a:t>
            </a:r>
            <a:r>
              <a:rPr lang="en-US" sz="1800" dirty="0" smtClean="0"/>
              <a:t>t </a:t>
            </a:r>
            <a:r>
              <a:rPr lang="en-US" sz="1800" dirty="0"/>
              <a:t>is my privilege to teach </a:t>
            </a:r>
            <a:r>
              <a:rPr lang="en-US" sz="1800" dirty="0" smtClean="0"/>
              <a:t>you.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It is my responsibility to introduce the world of algorithms to you in such a manner that not only you get convinced about the creativity and beauty of this classical area of computer science but also get inspired to design such algorithms </a:t>
            </a:r>
            <a:r>
              <a:rPr lang="en-US" sz="1800" u="sng" dirty="0" smtClean="0"/>
              <a:t>on your own</a:t>
            </a:r>
            <a:r>
              <a:rPr lang="en-US" sz="1800" dirty="0" smtClean="0"/>
              <a:t> in future.</a:t>
            </a:r>
          </a:p>
          <a:p>
            <a:endParaRPr lang="en-US" sz="1800" dirty="0"/>
          </a:p>
          <a:p>
            <a:r>
              <a:rPr lang="en-US" sz="1800" dirty="0" smtClean="0"/>
              <a:t>Keeping the above goal in my mind, I strive to teach you in the best possible way I can.</a:t>
            </a:r>
          </a:p>
          <a:p>
            <a:r>
              <a:rPr lang="en-US" sz="1800" dirty="0" smtClean="0"/>
              <a:t>Those of you whose interest in algorithms is more than just getting a good grade are strongly encouraged to solve ponder over the previous two slides. </a:t>
            </a:r>
          </a:p>
          <a:p>
            <a:r>
              <a:rPr lang="en-US" sz="1800" dirty="0" smtClean="0"/>
              <a:t>Please make sincere attempts to </a:t>
            </a:r>
            <a:r>
              <a:rPr lang="en-US" sz="1800" smtClean="0"/>
              <a:t>solve these </a:t>
            </a:r>
            <a:r>
              <a:rPr lang="en-US" sz="1800" dirty="0" smtClean="0"/>
              <a:t>two problems.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endParaRPr lang="en-US" sz="1800" dirty="0"/>
          </a:p>
          <a:p>
            <a:r>
              <a:rPr lang="en-US" sz="1800" dirty="0" smtClean="0"/>
              <a:t>Wishing you a lot of joy and satisfaction during mid semester break. </a:t>
            </a:r>
            <a:r>
              <a:rPr lang="en-US" sz="1800" dirty="0" smtClean="0">
                <a:sym typeface="Wingdings" pitchFamily="2" charset="2"/>
              </a:rPr>
              <a:t>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Best wishes,</a:t>
            </a:r>
          </a:p>
          <a:p>
            <a:pPr marL="0" indent="0">
              <a:buNone/>
            </a:pPr>
            <a:r>
              <a:rPr lang="en-US" sz="1800" dirty="0" err="1" smtClean="0"/>
              <a:t>Surender</a:t>
            </a:r>
            <a:r>
              <a:rPr lang="en-US" sz="1800" dirty="0" smtClean="0"/>
              <a:t> </a:t>
            </a:r>
            <a:r>
              <a:rPr lang="en-US" sz="1800" dirty="0" err="1" smtClean="0"/>
              <a:t>Baswana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such that 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5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4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</a:t>
            </a:r>
            <a:r>
              <a:rPr lang="en-US" sz="3200" b="1" dirty="0" smtClean="0">
                <a:solidFill>
                  <a:srgbClr val="7030A0"/>
                </a:solidFill>
              </a:rPr>
              <a:t>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 smtClean="0"/>
                  <a:t> flow </a:t>
                </a:r>
                <a:r>
                  <a:rPr lang="en-US" sz="1800" b="1" dirty="0" smtClean="0"/>
                  <a:t>leaving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 : a directed graph with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= </a:t>
                </a:r>
                <a:r>
                  <a:rPr lang="en-US" sz="1800" u="sng" dirty="0" smtClean="0"/>
                  <a:t>capacity</a:t>
                </a:r>
                <a:r>
                  <a:rPr lang="en-US" sz="1800" dirty="0" smtClean="0"/>
                  <a:t> of edge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 of </a:t>
                </a:r>
                <a:r>
                  <a:rPr lang="en-US" sz="1800" b="1" dirty="0" smtClean="0"/>
                  <a:t>maximum</a:t>
                </a:r>
                <a:r>
                  <a:rPr lang="en-US" sz="1800" dirty="0" smtClean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 smtClean="0">
                <a:solidFill>
                  <a:srgbClr val="0070C0"/>
                </a:solidFill>
              </a:rPr>
              <a:t>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 smtClean="0"/>
                  <a:t>Send </a:t>
                </a:r>
                <a:r>
                  <a:rPr lang="en-US" sz="1800" dirty="0"/>
                  <a:t>flow along the path,</a:t>
                </a:r>
              </a:p>
              <a:p>
                <a:r>
                  <a:rPr lang="en-US" sz="1800" dirty="0" smtClean="0"/>
                  <a:t>Update </a:t>
                </a:r>
                <a:r>
                  <a:rPr lang="en-US" sz="1800" dirty="0"/>
                  <a:t>capacities, </a:t>
                </a:r>
              </a:p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…and so on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5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+7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12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most </a:t>
            </a:r>
            <a:r>
              <a:rPr lang="en-US" b="1" dirty="0" smtClean="0">
                <a:solidFill>
                  <a:schemeClr val="tx1"/>
                </a:solidFill>
              </a:rPr>
              <a:t>natural approach </a:t>
            </a:r>
            <a:r>
              <a:rPr lang="en-US" dirty="0" smtClean="0">
                <a:solidFill>
                  <a:schemeClr val="tx1"/>
                </a:solidFill>
              </a:rPr>
              <a:t>to solve this problem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13922" y="838200"/>
            <a:ext cx="26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natural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approach</a:t>
            </a:r>
            <a:endParaRPr lang="en-US" sz="24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Towards designing </a:t>
            </a:r>
            <a:r>
              <a:rPr lang="en-US" sz="3200" b="1" dirty="0" smtClean="0">
                <a:solidFill>
                  <a:srgbClr val="7030A0"/>
                </a:solidFill>
              </a:rPr>
              <a:t>max flow </a:t>
            </a:r>
            <a:r>
              <a:rPr lang="en-US" sz="3200" b="1" dirty="0" smtClean="0">
                <a:solidFill>
                  <a:srgbClr val="0070C0"/>
                </a:solidFill>
              </a:rPr>
              <a:t>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 -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 remove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 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 r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743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191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2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</a:t>
            </a:r>
            <a:r>
              <a:rPr lang="en-US" sz="3200" dirty="0" smtClean="0">
                <a:solidFill>
                  <a:srgbClr val="7030A0"/>
                </a:solidFill>
              </a:rPr>
              <a:t> counterexample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13825</TotalTime>
  <Words>2645</Words>
  <Application>Microsoft Office PowerPoint</Application>
  <PresentationFormat>On-screen Show (4:3)</PresentationFormat>
  <Paragraphs>726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Design and Analysis of Algorithms (CS345/CS345A)  </vt:lpstr>
      <vt:lpstr>PowerPoint Presentation</vt:lpstr>
      <vt:lpstr>Formal Description of Flow</vt:lpstr>
      <vt:lpstr>Formal Description of Flow</vt:lpstr>
      <vt:lpstr>Formal Description of Flow</vt:lpstr>
      <vt:lpstr>Towards designing max flow algorithm </vt:lpstr>
      <vt:lpstr>Towards designing max flow algorithm </vt:lpstr>
      <vt:lpstr>A counterexample  for First-attempt-algo</vt:lpstr>
      <vt:lpstr>PowerPoint Presentation</vt:lpstr>
      <vt:lpstr>Executing our first attempt algorithm</vt:lpstr>
      <vt:lpstr>Finding a solution with scientific spirit</vt:lpstr>
      <vt:lpstr>Insight gained from the example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Correctness ?</vt:lpstr>
      <vt:lpstr>s-t Cuts</vt:lpstr>
      <vt:lpstr>s-t cut</vt:lpstr>
      <vt:lpstr>s-t cut</vt:lpstr>
      <vt:lpstr>Cuts and Flows</vt:lpstr>
      <vt:lpstr>Rounding of a matrix </vt:lpstr>
      <vt:lpstr>An earnest message to all students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1342</cp:revision>
  <dcterms:created xsi:type="dcterms:W3CDTF">2011-12-03T04:13:03Z</dcterms:created>
  <dcterms:modified xsi:type="dcterms:W3CDTF">2017-09-15T07:14:41Z</dcterms:modified>
</cp:coreProperties>
</file>