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63" r:id="rId3"/>
    <p:sldId id="583" r:id="rId4"/>
    <p:sldId id="573" r:id="rId5"/>
    <p:sldId id="565" r:id="rId6"/>
    <p:sldId id="517" r:id="rId7"/>
    <p:sldId id="518" r:id="rId8"/>
    <p:sldId id="524" r:id="rId9"/>
    <p:sldId id="525" r:id="rId10"/>
    <p:sldId id="526" r:id="rId11"/>
    <p:sldId id="559" r:id="rId12"/>
    <p:sldId id="558" r:id="rId13"/>
    <p:sldId id="522" r:id="rId14"/>
    <p:sldId id="520" r:id="rId15"/>
    <p:sldId id="527" r:id="rId16"/>
    <p:sldId id="523" r:id="rId17"/>
    <p:sldId id="566" r:id="rId18"/>
    <p:sldId id="591" r:id="rId19"/>
    <p:sldId id="533" r:id="rId20"/>
    <p:sldId id="574" r:id="rId21"/>
    <p:sldId id="582" r:id="rId22"/>
    <p:sldId id="534" r:id="rId23"/>
    <p:sldId id="592" r:id="rId24"/>
    <p:sldId id="585" r:id="rId25"/>
    <p:sldId id="586" r:id="rId26"/>
    <p:sldId id="587" r:id="rId27"/>
    <p:sldId id="588" r:id="rId28"/>
    <p:sldId id="589" r:id="rId29"/>
    <p:sldId id="5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79" d="100"/>
          <a:sy n="79" d="100"/>
        </p:scale>
        <p:origin x="-271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31.png"/><Relationship Id="rId16" Type="http://schemas.openxmlformats.org/officeDocument/2006/relationships/image" Target="../media/image66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33.png"/><Relationship Id="rId16" Type="http://schemas.openxmlformats.org/officeDocument/2006/relationships/image" Target="../media/image7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250.png"/><Relationship Id="rId2" Type="http://schemas.openxmlformats.org/officeDocument/2006/relationships/image" Target="../media/image1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90.png"/><Relationship Id="rId7" Type="http://schemas.openxmlformats.org/officeDocument/2006/relationships/image" Target="../media/image2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80.png"/><Relationship Id="rId4" Type="http://schemas.openxmlformats.org/officeDocument/2006/relationships/image" Target="../media/image2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max-capacity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9836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 smtClean="0"/>
                  <a:t> 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0" t="-8333" r="-47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</a:t>
                </a:r>
                <a:r>
                  <a:rPr lang="en-US" dirty="0">
                    <a:solidFill>
                      <a:schemeClr val="tx1"/>
                    </a:solidFill>
                  </a:rPr>
                  <a:t>loop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52600" y="2305507"/>
            <a:ext cx="205740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2305507"/>
            <a:ext cx="190500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6" grpId="0"/>
      <p:bldP spid="25" grpId="0" animBg="1"/>
      <p:bldP spid="26" grpId="0"/>
      <p:bldP spid="28" grpId="0" animBg="1"/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with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much flow is being carried on edges of cut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at this stage?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r="-1926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Arrow 99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590800" y="1600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867400" y="1600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" y="1981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114801" y="2057400"/>
            <a:ext cx="1219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34000" y="19812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86000" y="2373868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29180" y="1524000"/>
            <a:ext cx="21616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100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</a:t>
                </a:r>
                <a:r>
                  <a:rPr lang="en-US" sz="2000" dirty="0" smtClean="0"/>
                  <a:t>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using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741941" y="5246132"/>
                <a:ext cx="3554459" cy="849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41" y="5246132"/>
                <a:ext cx="3554459" cy="849868"/>
              </a:xfrm>
              <a:prstGeom prst="cloudCallou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7200" y="5105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</a:t>
                </a:r>
                <a:r>
                  <a:rPr lang="en-US" sz="2000" dirty="0" smtClean="0"/>
                  <a:t>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using edges of </a:t>
                </a:r>
                <a:r>
                  <a:rPr lang="en-US" sz="2000" dirty="0" smtClean="0"/>
                  <a:t>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contradiction.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  <a:blipFill rotWithShape="1">
                <a:blip r:embed="rId2"/>
                <a:stretch>
                  <a:fillRect l="-708" t="-500" r="-637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loud Callout 105"/>
              <p:cNvSpPr/>
              <p:nvPr/>
            </p:nvSpPr>
            <p:spPr>
              <a:xfrm>
                <a:off x="5998893" y="5424758"/>
                <a:ext cx="3145107" cy="75049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loud Callout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424758"/>
                <a:ext cx="3145107" cy="750490"/>
              </a:xfrm>
              <a:prstGeom prst="cloudCallou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</a:t>
                </a:r>
                <a:r>
                  <a:rPr lang="en-US" sz="2000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edges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 carries flow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edge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carries flow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500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3400" y="3276600"/>
            <a:ext cx="2743200" cy="1447800"/>
            <a:chOff x="733981" y="3429000"/>
            <a:chExt cx="2743200" cy="1447800"/>
          </a:xfrm>
        </p:grpSpPr>
        <p:grpSp>
          <p:nvGrpSpPr>
            <p:cNvPr id="8" name="Group 7"/>
            <p:cNvGrpSpPr/>
            <p:nvPr/>
          </p:nvGrpSpPr>
          <p:grpSpPr>
            <a:xfrm>
              <a:off x="733981" y="3429000"/>
              <a:ext cx="2743200" cy="1447800"/>
              <a:chOff x="733981" y="3429000"/>
              <a:chExt cx="2743200" cy="1447800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797575" y="3657600"/>
                <a:ext cx="1146206" cy="29313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702263" y="4168682"/>
                <a:ext cx="1035236" cy="4256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Arc 110"/>
              <p:cNvSpPr/>
              <p:nvPr/>
            </p:nvSpPr>
            <p:spPr>
              <a:xfrm flipV="1">
                <a:off x="733981" y="34290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flipH="1" flipV="1">
              <a:off x="884475" y="4495800"/>
              <a:ext cx="154306" cy="9667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644"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eft Arrow 113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6248400"/>
            <a:ext cx="44842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953000" y="5105400"/>
            <a:ext cx="176054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67200" y="5562600"/>
            <a:ext cx="176054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7" grpId="0" animBg="1"/>
      <p:bldP spid="113" grpId="0" animBg="1"/>
      <p:bldP spid="6" grpId="0" animBg="1"/>
      <p:bldP spid="6" grpId="1" animBg="1"/>
      <p:bldP spid="103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max-capacity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</a:t>
                </a:r>
                <a:r>
                  <a:rPr lang="en-US" sz="2000" b="1" dirty="0" smtClean="0"/>
                  <a:t>While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Pick </a:t>
                </a:r>
                <a:r>
                  <a:rPr lang="en-US" sz="2000" u="sng" dirty="0" smtClean="0"/>
                  <a:t>any such</a:t>
                </a:r>
                <a:r>
                  <a:rPr lang="en-US" sz="2000" dirty="0" smtClean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82" t="-8333" r="-38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No. of flow augmentations </a:t>
                </a:r>
                <a:r>
                  <a:rPr lang="en-US" dirty="0">
                    <a:solidFill>
                      <a:schemeClr val="tx1"/>
                    </a:solidFill>
                  </a:rPr>
                  <a:t>within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</a:t>
                </a:r>
                <a:r>
                  <a:rPr lang="en-US" dirty="0">
                    <a:solidFill>
                      <a:schemeClr val="tx1"/>
                    </a:solidFill>
                  </a:rPr>
                  <a:t>loop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iterations of this while loop for a given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t="-1948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6324600" y="1371600"/>
                <a:ext cx="2819400" cy="941832"/>
              </a:xfrm>
              <a:prstGeom prst="borderCallout1">
                <a:avLst>
                  <a:gd name="adj1" fmla="val 50733"/>
                  <a:gd name="adj2" fmla="val 239"/>
                  <a:gd name="adj3" fmla="val 96938"/>
                  <a:gd name="adj4" fmla="val -183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  <a:latin typeface="Calibri" pitchFamily="34" charset="0"/>
                  </a:rPr>
                  <a:t>In the beginning of this loop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dirty="0" smtClean="0"/>
                  <a:t>     </a:t>
                </a:r>
                <a:endParaRPr lang="en-US" dirty="0"/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819400" cy="941832"/>
              </a:xfrm>
              <a:prstGeom prst="borderCallout1">
                <a:avLst>
                  <a:gd name="adj1" fmla="val 50733"/>
                  <a:gd name="adj2" fmla="val 239"/>
                  <a:gd name="adj3" fmla="val 96938"/>
                  <a:gd name="adj4" fmla="val -18333"/>
                </a:avLst>
              </a:prstGeom>
              <a:blipFill rotWithShape="1">
                <a:blip r:embed="rId6"/>
                <a:stretch>
                  <a:fillRect r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Each iteration increases flow by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2710" y="1828800"/>
                <a:ext cx="7312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710" y="1828800"/>
                <a:ext cx="7312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15" grpId="0" animBg="1"/>
      <p:bldP spid="15" grpId="1" animBg="1"/>
      <p:bldP spid="2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runs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 smtClean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 smtClean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real </a:t>
            </a:r>
            <a:r>
              <a:rPr lang="en-US" sz="2800" b="1" dirty="0" smtClean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There exists an infinite sequence of  augmenting paths such that even asymptotically,  the flow will be less than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(Visit slides at the end of this lecture for more details.)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2"/>
                <a:stretch>
                  <a:fillRect l="-1517" t="-674" r="-2069" b="-7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1219200" y="2439889"/>
            <a:ext cx="2566211" cy="274171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Algorithm 2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n-US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813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Rounding </a:t>
            </a:r>
            <a:r>
              <a:rPr lang="en-US" dirty="0" smtClean="0"/>
              <a:t>of a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dirty="0"/>
                  <a:t>each iteration,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at </a:t>
                </a:r>
                <a:r>
                  <a:rPr lang="en-US" sz="1800" dirty="0"/>
                  <a:t>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a better understanding of </a:t>
                </a:r>
              </a:p>
              <a:p>
                <a:pPr marL="0" indent="0" algn="ctr">
                  <a:buNone/>
                </a:pP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disappearance/re-appearance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  of an edge.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But it may  </a:t>
                  </a:r>
                  <a:r>
                    <a:rPr lang="en-US" u="sng" dirty="0" smtClean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 smtClean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 smtClean="0"/>
                    <a:t> again.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113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In each iteration, at least one edge 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algorithm ensures that an edge can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modify the </a:t>
            </a:r>
            <a:r>
              <a:rPr lang="en-US" b="1" dirty="0" smtClean="0">
                <a:solidFill>
                  <a:schemeClr val="tx1"/>
                </a:solidFill>
              </a:rPr>
              <a:t>FF</a:t>
            </a:r>
            <a:r>
              <a:rPr lang="en-US" dirty="0" smtClean="0">
                <a:solidFill>
                  <a:schemeClr val="tx1"/>
                </a:solidFill>
              </a:rPr>
              <a:t> algorithm so that the number of times an edge disappears has a polynomial bound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2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Ponder over it before coming to the next class </a:t>
            </a:r>
            <a:r>
              <a:rPr lang="en-US" sz="2000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 smtClean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real </a:t>
            </a:r>
            <a:r>
              <a:rPr lang="en-US" sz="2800" b="1" dirty="0" smtClean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we send flow along this path.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the following slides, we shall construct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augmenting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Full understand them.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2"/>
                <a:stretch>
                  <a:fillRect l="-1517" t="-674" r="-234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69964" y="3505200"/>
            <a:ext cx="1721036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3048000"/>
            <a:ext cx="1" cy="1066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65718" y="3276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</a:t>
                </a:r>
                <a:r>
                  <a:rPr lang="en-US" dirty="0">
                    <a:solidFill>
                      <a:schemeClr val="tx1"/>
                    </a:solidFill>
                  </a:rPr>
                  <a:t>residual capacity of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the residual network at stage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18" y="3276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>
            <a:off x="2514600" y="2057400"/>
            <a:ext cx="1676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0" y="3430488"/>
            <a:ext cx="1676400" cy="1465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14599" y="2057400"/>
            <a:ext cx="0" cy="2819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565863" y="3584377"/>
            <a:ext cx="1625137" cy="14448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514599" y="3048000"/>
            <a:ext cx="1" cy="1981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Suppose after stage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 smtClean="0"/>
                  <a:t>, we select the next 4 augmenting paths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Repeat 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dirty="0" smtClean="0"/>
                  <a:t>&gt; infinitely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2"/>
                <a:stretch>
                  <a:fillRect l="-1493" t="-674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77731" y="3505200"/>
            <a:ext cx="1789469" cy="708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1981200"/>
            <a:ext cx="1639531" cy="14492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1981200"/>
            <a:ext cx="36869" cy="22830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own Ribbon 48"/>
              <p:cNvSpPr/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Down Ribbon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What will be the </a:t>
                </a:r>
                <a:r>
                  <a:rPr lang="en-US" dirty="0">
                    <a:solidFill>
                      <a:schemeClr val="tx1"/>
                    </a:solidFill>
                  </a:rPr>
                  <a:t>residual capacity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this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stage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81600" y="5791200"/>
            <a:ext cx="29276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right inferences now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49" grpId="0" animBg="1"/>
      <p:bldP spid="49" grpId="1" animBg="1"/>
      <p:bldP spid="2" grpId="0" animBg="1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non-terminating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real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Max-flow = </a:t>
            </a:r>
            <a:r>
              <a:rPr lang="en-US" sz="2000" b="1" dirty="0" smtClean="0">
                <a:solidFill>
                  <a:srgbClr val="0070C0"/>
                </a:solidFill>
              </a:rPr>
              <a:t>5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r>
                  <a:rPr lang="en-US" sz="1800" dirty="0" smtClean="0"/>
                  <a:t>Make inference to show that in limits, the flow will reach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1+2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2000" b="1" dirty="0" smtClean="0"/>
                  <a:t>&lt;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  <a:blipFill rotWithShape="1">
                <a:blip r:embed="rId2"/>
                <a:stretch>
                  <a:fillRect l="-1662" t="-635" r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19745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19745" y="3505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 smtClean="0"/>
                  <a:t>may </a:t>
                </a:r>
                <a:r>
                  <a:rPr lang="en-US" sz="2000" u="sng" dirty="0" smtClean="0"/>
                  <a:t>never terminate </a:t>
                </a:r>
                <a:r>
                  <a:rPr lang="en-US" sz="2000" dirty="0" smtClean="0"/>
                  <a:t>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which is “</a:t>
                </a:r>
                <a:r>
                  <a:rPr lang="en-US" sz="2000" b="1" dirty="0" smtClean="0"/>
                  <a:t>integral</a:t>
                </a:r>
                <a:r>
                  <a:rPr lang="en-US" sz="2000" dirty="0" smtClean="0"/>
                  <a:t>”.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24000" y="3730823"/>
            <a:ext cx="1733364" cy="310754"/>
            <a:chOff x="1524000" y="3349823"/>
            <a:chExt cx="1733364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524000" y="3349823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    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   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628940" cy="307777"/>
            <a:chOff x="1752600" y="4264223"/>
            <a:chExt cx="162894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0       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0     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24000" y="3727846"/>
            <a:ext cx="1847922" cy="310754"/>
            <a:chOff x="1600200" y="3349823"/>
            <a:chExt cx="1847922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 0.67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3628" y="4645223"/>
            <a:ext cx="1539172" cy="307777"/>
            <a:chOff x="1752600" y="4264223"/>
            <a:chExt cx="1539172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477745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420514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6305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698277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always exists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can be computed  efficiently.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Max Flow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2805768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2190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23753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6019800"/>
            <a:ext cx="69714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/>
              <a:t>: Reproduce precise arguments on your own for this solution.</a:t>
            </a:r>
          </a:p>
          <a:p>
            <a:r>
              <a:rPr lang="en-US" dirty="0" smtClean="0"/>
              <a:t>(These arguments were given in the class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Polynomial time </a:t>
            </a:r>
            <a:r>
              <a:rPr lang="en-US" sz="2000" b="1" dirty="0" smtClean="0"/>
              <a:t>algorithm 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Polynomial time </a:t>
            </a:r>
            <a:r>
              <a:rPr lang="en-US" sz="3200" b="1" dirty="0" smtClean="0"/>
              <a:t>algorithms for Max-Flow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 natural question</a:t>
            </a:r>
            <a:r>
              <a:rPr lang="en-US" sz="2000" dirty="0" smtClean="0"/>
              <a:t>: How to </a:t>
            </a:r>
            <a:r>
              <a:rPr lang="en-US" sz="2000" dirty="0" smtClean="0">
                <a:solidFill>
                  <a:srgbClr val="002060"/>
                </a:solidFill>
              </a:rPr>
              <a:t>achieve </a:t>
            </a:r>
            <a:r>
              <a:rPr lang="en-US" sz="2000" dirty="0">
                <a:solidFill>
                  <a:srgbClr val="002060"/>
                </a:solidFill>
              </a:rPr>
              <a:t>polynomial running time 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A natural idea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Select the path of </a:t>
            </a:r>
            <a:r>
              <a:rPr lang="en-US" sz="2000" u="sng" dirty="0" smtClean="0"/>
              <a:t>maximum</a:t>
            </a:r>
            <a:r>
              <a:rPr lang="en-US" sz="2000" dirty="0" smtClean="0"/>
              <a:t> capacity.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select the paths in Ford-Fulkerson algorithm </a:t>
            </a:r>
            <a:r>
              <a:rPr lang="en-US" b="1" dirty="0" smtClean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rgbClr val="002060"/>
                </a:solidFill>
              </a:rPr>
              <a:t>For Networks with </a:t>
            </a:r>
            <a:r>
              <a:rPr lang="en-US" sz="2800" b="1" dirty="0" smtClean="0">
                <a:solidFill>
                  <a:srgbClr val="C00000"/>
                </a:solidFill>
              </a:rPr>
              <a:t>integer</a:t>
            </a:r>
            <a:r>
              <a:rPr lang="en-US" sz="2800" b="1" dirty="0" smtClean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1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order to show that this algorithm takes polynomial time, we shall </a:t>
            </a:r>
            <a:r>
              <a:rPr lang="en-US" sz="2000" b="1" u="sng" dirty="0" smtClean="0">
                <a:solidFill>
                  <a:srgbClr val="7030A0"/>
                </a:solidFill>
              </a:rPr>
              <a:t>reformulate</a:t>
            </a:r>
            <a:r>
              <a:rPr lang="en-US" sz="2000" dirty="0" smtClean="0"/>
              <a:t> this algorithm. </a:t>
            </a:r>
          </a:p>
          <a:p>
            <a:pPr marL="0" indent="0">
              <a:buNone/>
            </a:pPr>
            <a:r>
              <a:rPr lang="en-US" sz="2000" dirty="0" smtClean="0"/>
              <a:t>This will help in the analysis as well.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55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13792</TotalTime>
  <Words>2681</Words>
  <Application>Microsoft Office PowerPoint</Application>
  <PresentationFormat>On-screen Show (4:3)</PresentationFormat>
  <Paragraphs>647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Rounding of a matrix</vt:lpstr>
      <vt:lpstr>Integrality of max-flow</vt:lpstr>
      <vt:lpstr>Rounding of a matrix </vt:lpstr>
      <vt:lpstr>Rounding of a matrix </vt:lpstr>
      <vt:lpstr>Ford Fulkerson algorithm</vt:lpstr>
      <vt:lpstr>Polynomial time algorithms for Max-Flow</vt:lpstr>
      <vt:lpstr>Polynomial Time algorithms for max-flow</vt:lpstr>
      <vt:lpstr>Algorithm 1  </vt:lpstr>
      <vt:lpstr>Algorithm 1  </vt:lpstr>
      <vt:lpstr>PowerPoint Presentation</vt:lpstr>
      <vt:lpstr>PowerPoint Presentation</vt:lpstr>
      <vt:lpstr>PowerPoint Presentation</vt:lpstr>
      <vt:lpstr>PowerPoint Presentation</vt:lpstr>
      <vt:lpstr>Algorithm 1  </vt:lpstr>
      <vt:lpstr>Algorithm 1  </vt:lpstr>
      <vt:lpstr>Ford Fulkerson algorithm </vt:lpstr>
      <vt:lpstr>A non-terminating example for  networks with real edge weights</vt:lpstr>
      <vt:lpstr>Polynomial Time algorithms for max-flow</vt:lpstr>
      <vt:lpstr>Ford Fulkerson Algorithm </vt:lpstr>
      <vt:lpstr>Algorithm 2  </vt:lpstr>
      <vt:lpstr>Algorithm 2  </vt:lpstr>
      <vt:lpstr>Ford Fulkerson algorithm 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1339</cp:revision>
  <dcterms:created xsi:type="dcterms:W3CDTF">2011-12-03T04:13:03Z</dcterms:created>
  <dcterms:modified xsi:type="dcterms:W3CDTF">2017-10-06T11:38:14Z</dcterms:modified>
</cp:coreProperties>
</file>