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74" r:id="rId2"/>
    <p:sldId id="601" r:id="rId3"/>
    <p:sldId id="602" r:id="rId4"/>
    <p:sldId id="603" r:id="rId5"/>
    <p:sldId id="628" r:id="rId6"/>
    <p:sldId id="605" r:id="rId7"/>
    <p:sldId id="606" r:id="rId8"/>
    <p:sldId id="607" r:id="rId9"/>
    <p:sldId id="608" r:id="rId10"/>
    <p:sldId id="614" r:id="rId11"/>
    <p:sldId id="615" r:id="rId12"/>
    <p:sldId id="533" r:id="rId13"/>
    <p:sldId id="572" r:id="rId14"/>
    <p:sldId id="573" r:id="rId15"/>
    <p:sldId id="570" r:id="rId16"/>
    <p:sldId id="583" r:id="rId17"/>
    <p:sldId id="569" r:id="rId18"/>
    <p:sldId id="579" r:id="rId19"/>
    <p:sldId id="631" r:id="rId20"/>
    <p:sldId id="586" r:id="rId21"/>
    <p:sldId id="585" r:id="rId22"/>
    <p:sldId id="587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36" r:id="rId32"/>
    <p:sldId id="625" r:id="rId33"/>
    <p:sldId id="638" r:id="rId34"/>
    <p:sldId id="63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1146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07:26:35.21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5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.png"/><Relationship Id="rId5" Type="http://schemas.openxmlformats.org/officeDocument/2006/relationships/image" Target="../media/image230.png"/><Relationship Id="rId10" Type="http://schemas.openxmlformats.org/officeDocument/2006/relationships/image" Target="../media/image2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51.png"/><Relationship Id="rId21" Type="http://schemas.openxmlformats.org/officeDocument/2006/relationships/image" Target="../media/image190.png"/><Relationship Id="rId12" Type="http://schemas.openxmlformats.org/officeDocument/2006/relationships/image" Target="../media/image101.png"/><Relationship Id="rId17" Type="http://schemas.openxmlformats.org/officeDocument/2006/relationships/image" Target="../media/image151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11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30.png"/><Relationship Id="rId16" Type="http://schemas.openxmlformats.org/officeDocument/2006/relationships/image" Target="../media/image140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9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80.png"/><Relationship Id="rId17" Type="http://schemas.openxmlformats.org/officeDocument/2006/relationships/image" Target="../media/image151.png"/><Relationship Id="rId25" Type="http://schemas.openxmlformats.org/officeDocument/2006/relationships/image" Target="../media/image111.png"/><Relationship Id="rId2" Type="http://schemas.openxmlformats.org/officeDocument/2006/relationships/image" Target="../media/image242.png"/><Relationship Id="rId16" Type="http://schemas.openxmlformats.org/officeDocument/2006/relationships/image" Target="../media/image140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91.png"/><Relationship Id="rId10" Type="http://schemas.openxmlformats.org/officeDocument/2006/relationships/image" Target="../media/image80.png"/><Relationship Id="rId19" Type="http://schemas.openxmlformats.org/officeDocument/2006/relationships/image" Target="../media/image16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26" Type="http://schemas.openxmlformats.org/officeDocument/2006/relationships/image" Target="../media/image10.png"/><Relationship Id="rId3" Type="http://schemas.openxmlformats.org/officeDocument/2006/relationships/image" Target="../media/image51.png"/><Relationship Id="rId21" Type="http://schemas.openxmlformats.org/officeDocument/2006/relationships/image" Target="../media/image9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251.png"/><Relationship Id="rId16" Type="http://schemas.openxmlformats.org/officeDocument/2006/relationships/image" Target="../media/image14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comments" Target="../comments/comment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2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3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Maximum </a:t>
            </a:r>
            <a:r>
              <a:rPr lang="en-US" sz="2400" b="1" dirty="0" smtClean="0">
                <a:solidFill>
                  <a:schemeClr val="tx1"/>
                </a:solidFill>
              </a:rPr>
              <a:t>Flow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Applications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Generalization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379713" y="1699736"/>
            <a:ext cx="20574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Integrality</a:t>
            </a:r>
            <a:r>
              <a:rPr lang="en-US" dirty="0" smtClean="0">
                <a:solidFill>
                  <a:schemeClr val="tx1"/>
                </a:solidFill>
              </a:rPr>
              <a:t> of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5000" y="1600200"/>
            <a:ext cx="2514600" cy="4038600"/>
          </a:xfrm>
          <a:prstGeom prst="ellipse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= {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Applicants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44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0" t="-6349" r="-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6400800" y="2362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  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590800" y="2783182"/>
            <a:ext cx="292755" cy="417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Ribbon 28"/>
          <p:cNvSpPr/>
          <p:nvPr/>
        </p:nvSpPr>
        <p:spPr>
          <a:xfrm>
            <a:off x="5943600" y="4419600"/>
            <a:ext cx="33147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the proof with these pointer and verify with the proof given in the following slide.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6" grpId="0" animBg="1"/>
      <p:bldP spid="18" grpId="0"/>
      <p:bldP spid="25" grpId="0" animBg="1"/>
      <p:bldP spid="110" grpId="0" animBg="1"/>
      <p:bldP spid="27" grpId="0" animBg="1"/>
      <p:bldP spid="28" grpId="0" animBg="1"/>
      <p:bldP spid="29" grpId="0" animBg="1"/>
      <p:bldP spid="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shall now construct a matching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Therefore, there </a:t>
                </a:r>
                <a:r>
                  <a:rPr lang="en-US" sz="1800" dirty="0"/>
                  <a:t>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 smtClean="0"/>
                  <a:t>jobs </a:t>
                </a:r>
                <a:r>
                  <a:rPr lang="en-US" sz="1800" dirty="0" smtClean="0"/>
                  <a:t>that </a:t>
                </a:r>
                <a:r>
                  <a:rPr lang="en-US" sz="1800" dirty="0"/>
                  <a:t>carry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flow of value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edges.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(and </a:t>
                </a:r>
                <a:r>
                  <a:rPr lang="en-US" sz="1800" dirty="0"/>
                  <a:t>each </a:t>
                </a:r>
                <a:r>
                  <a:rPr lang="en-US" sz="1800" dirty="0" smtClean="0"/>
                  <a:t>edge </a:t>
                </a:r>
                <a:r>
                  <a:rPr lang="en-US" sz="1800" dirty="0"/>
                  <a:t>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) has </a:t>
                </a:r>
                <a:r>
                  <a:rPr lang="en-US" sz="1800" dirty="0"/>
                  <a:t>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completes the proof of  part 2 of the theorem.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factories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villages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connected through a </a:t>
                </a:r>
                <a:r>
                  <a:rPr lang="en-US" sz="2000" u="sng" dirty="0" smtClean="0"/>
                  <a:t>network of roads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it possible to transport the goods to villages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at the same rate it is being produced at factories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545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400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200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600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500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roads have capacities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8620" y="5715001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5715000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6096001"/>
            <a:ext cx="3593830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  <p:bldP spid="15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400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200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600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500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5036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? 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roads have capacities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)&gt;0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Equal 1"/>
          <p:cNvSpPr/>
          <p:nvPr/>
        </p:nvSpPr>
        <p:spPr>
          <a:xfrm>
            <a:off x="4267200" y="5181600"/>
            <a:ext cx="685800" cy="533400"/>
          </a:xfrm>
          <a:prstGeom prst="mathEqual">
            <a:avLst>
              <a:gd name="adj1" fmla="val 23520"/>
              <a:gd name="adj2" fmla="val 155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5400" y="5867400"/>
            <a:ext cx="1752600" cy="571500"/>
            <a:chOff x="4611624" y="2171700"/>
            <a:chExt cx="1752600" cy="571500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372862" y="1410462"/>
              <a:ext cx="230124" cy="1752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91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Line Callout 1 6"/>
          <p:cNvSpPr/>
          <p:nvPr/>
        </p:nvSpPr>
        <p:spPr>
          <a:xfrm>
            <a:off x="2209800" y="6016752"/>
            <a:ext cx="2400300" cy="612648"/>
          </a:xfrm>
          <a:prstGeom prst="borderCallout1">
            <a:avLst>
              <a:gd name="adj1" fmla="val 2166"/>
              <a:gd name="adj2" fmla="val 51191"/>
              <a:gd name="adj3" fmla="val -68263"/>
              <a:gd name="adj4" fmla="val 992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absolutely necessary condition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5146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4343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8654" y="4648200"/>
            <a:ext cx="4905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3970" y="3886200"/>
            <a:ext cx="20987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4343400"/>
            <a:ext cx="470408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&lt;0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implies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a factory</a:t>
                </a:r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village in our example</a:t>
                </a:r>
                <a:r>
                  <a:rPr lang="en-US" sz="2000" b="1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Reduce this problem to an instance of </a:t>
                </a:r>
                <a:r>
                  <a:rPr lang="en-US" sz="2000" b="1" dirty="0" smtClean="0"/>
                  <a:t>Max-flow</a:t>
                </a:r>
                <a:r>
                  <a:rPr lang="en-US" sz="2000" dirty="0" smtClean="0"/>
                  <a:t> problem.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the multiple source multiple sink </a:t>
                </a:r>
                <a:r>
                  <a:rPr lang="en-US" sz="2000" dirty="0" smtClean="0"/>
                  <a:t>problem from  the previous class.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</a:t>
            </a:r>
            <a:r>
              <a:rPr lang="en-US" sz="3200" b="1" dirty="0" smtClean="0"/>
              <a:t>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does the corresponding instance of max-flow look like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95" name="Oval 94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99" name="Oval 98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5625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2" grpId="0" animBg="1"/>
      <p:bldP spid="2" grpId="0"/>
      <p:bldP spid="65" grpId="0" animBg="1"/>
      <p:bldP spid="66" grpId="0"/>
      <p:bldP spid="6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if </a:t>
                </a:r>
                <a:r>
                  <a:rPr lang="en-US" sz="2000" dirty="0"/>
                  <a:t>and only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Ribbon 15"/>
          <p:cNvSpPr/>
          <p:nvPr/>
        </p:nvSpPr>
        <p:spPr>
          <a:xfrm>
            <a:off x="7245324" y="4724400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How to prove it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0" name="Down Ribbon 79"/>
          <p:cNvSpPr/>
          <p:nvPr/>
        </p:nvSpPr>
        <p:spPr>
          <a:xfrm>
            <a:off x="7239000" y="4949952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 it into 2 parts.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93" name="Group 92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69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  <p:bldP spid="16" grpId="1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0" name="Group 7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Straight Arrow Connector 97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2594944">
            <a:off x="-889345" y="1922314"/>
            <a:ext cx="2674907" cy="2864361"/>
          </a:xfrm>
          <a:prstGeom prst="arc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3723" y="2381012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triped Right Arrow 100"/>
          <p:cNvSpPr/>
          <p:nvPr/>
        </p:nvSpPr>
        <p:spPr>
          <a:xfrm>
            <a:off x="5257800" y="2286000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78" idx="1"/>
          </p:cNvCxnSpPr>
          <p:nvPr/>
        </p:nvCxnSpPr>
        <p:spPr>
          <a:xfrm>
            <a:off x="5257032" y="2624787"/>
            <a:ext cx="2032003" cy="696450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wn Ribbon 91"/>
          <p:cNvSpPr/>
          <p:nvPr/>
        </p:nvSpPr>
        <p:spPr>
          <a:xfrm>
            <a:off x="5486400" y="4114800"/>
            <a:ext cx="37719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the proof on your own and then verify with the proof given in the following slides.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4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99" grpId="0" animBg="1"/>
      <p:bldP spid="101" grpId="0" animBg="1"/>
      <p:bldP spid="101" grpId="1" animBg="1"/>
      <p:bldP spid="101" grpId="2" animBg="1"/>
      <p:bldP spid="101" grpId="3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 # 2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006C31"/>
                </a:solidFill>
              </a:rPr>
              <a:t>Max-Flow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54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be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now construct a </a:t>
                </a:r>
                <a:r>
                  <a:rPr lang="en-US" sz="2000" b="1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with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Verify (as an exercise) that conservation is satisfied at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(excluding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Notice that capacity constraints are anyway satisfied.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∀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  <m:sup/>
                      <m:e>
                        <m: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Wingdings" pitchFamily="2" charset="2"/>
                          </a:rPr>
                          <m:t> 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Also observe that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on each edge from the source is equal to its capacity.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indeed a maximum flow.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completes the proof of part 1 of the theorem.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  <a:blipFill rotWithShape="1">
                <a:blip r:embed="rId2"/>
                <a:stretch>
                  <a:fillRect l="-684" t="-545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2057400"/>
            <a:ext cx="49530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</a:t>
                </a:r>
                <a:r>
                  <a:rPr lang="en-US" sz="2000" dirty="0"/>
                  <a:t>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then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Arrow Connector 80"/>
          <p:cNvCxnSpPr>
            <a:stCxn id="74" idx="7"/>
            <a:endCxn id="14" idx="2"/>
          </p:cNvCxnSpPr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6"/>
          </p:cNvCxnSpPr>
          <p:nvPr/>
        </p:nvCxnSpPr>
        <p:spPr>
          <a:xfrm>
            <a:off x="1415311" y="3276600"/>
            <a:ext cx="2466419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0" idx="2"/>
          </p:cNvCxnSpPr>
          <p:nvPr/>
        </p:nvCxnSpPr>
        <p:spPr>
          <a:xfrm>
            <a:off x="1371600" y="3396734"/>
            <a:ext cx="1214730" cy="1099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81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89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8" name="Group 87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triped Right Arrow 98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82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5" grpId="0"/>
      <p:bldP spid="98" grpId="0" animBg="1"/>
      <p:bldP spid="99" grpId="0" animBg="1"/>
      <p:bldP spid="99" grpId="1" animBg="1"/>
      <p:bldP spid="99" grpId="2" animBg="1"/>
      <p:bldP spid="99" grpId="3" animBg="1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be a (maximum)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now construct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as follows.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   -----(1)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follows from the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that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a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hen each </a:t>
                </a:r>
                <a:r>
                  <a:rPr lang="en-US" sz="2000" dirty="0"/>
                  <a:t>edge leaving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or entering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saturated (flow = capacity).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Since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conserved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follows from Equation (1)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a similar manner analyze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and conclude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1752600"/>
            <a:ext cx="502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Applications </a:t>
            </a:r>
            <a:r>
              <a:rPr lang="en-US" sz="2800" dirty="0" smtClean="0"/>
              <a:t>of max-flow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 smtClean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Two paths are said to be edge-disjoint  if they </a:t>
                </a:r>
                <a:r>
                  <a:rPr lang="en-US" sz="2000" b="1" u="sng" dirty="0" smtClean="0"/>
                  <a:t>do not share</a:t>
                </a:r>
                <a:r>
                  <a:rPr lang="en-US" sz="2000" dirty="0" smtClean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</a:t>
                </a:r>
                <a:r>
                  <a:rPr lang="en-US" sz="2000" b="1" u="sng" dirty="0" smtClean="0"/>
                  <a:t>maximum number</a:t>
                </a:r>
                <a:r>
                  <a:rPr lang="en-US" sz="2000" dirty="0" smtClean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 smtClean="0"/>
                  <a:t>: </a:t>
                </a:r>
                <a:r>
                  <a:rPr lang="en-US" sz="1800" dirty="0"/>
                  <a:t>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maximum </a:t>
                </a:r>
                <a:r>
                  <a:rPr lang="en-US" sz="1800" dirty="0"/>
                  <a:t>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flow network. 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  <a:blipFill rotWithShape="1">
                <a:blip r:embed="rId3"/>
                <a:stretch>
                  <a:fillRect l="-7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94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maximum </a:t>
                </a:r>
                <a:r>
                  <a:rPr lang="en-US" sz="1800" dirty="0"/>
                  <a:t>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max-flow </a:t>
                </a:r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</a:t>
                </a:r>
                <a:r>
                  <a:rPr lang="en-US" sz="1800" dirty="0"/>
                  <a:t>flow </a:t>
                </a:r>
                <a:r>
                  <a:rPr lang="en-US" sz="1800" dirty="0" smtClean="0"/>
                  <a:t>network. 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1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4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1) If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then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</a:t>
                </a:r>
                <a:r>
                  <a:rPr lang="en-US" sz="1800" dirty="0"/>
                  <a:t>flow </a:t>
                </a:r>
                <a:r>
                  <a:rPr lang="en-US" sz="1800" dirty="0" smtClean="0"/>
                  <a:t>network.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r>
                  <a:rPr lang="en-US" sz="1800" dirty="0" smtClean="0"/>
                  <a:t>Consider any given set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Send flow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unit along each path.</a:t>
                </a:r>
              </a:p>
              <a:p>
                <a:r>
                  <a:rPr lang="en-US" sz="1800" b="1" dirty="0" smtClean="0"/>
                  <a:t>Capacity</a:t>
                </a:r>
                <a:r>
                  <a:rPr lang="en-US" sz="1800" dirty="0" smtClean="0"/>
                  <a:t> as well as </a:t>
                </a:r>
                <a:r>
                  <a:rPr lang="en-US" sz="1800" b="1" dirty="0" smtClean="0"/>
                  <a:t>conservation</a:t>
                </a:r>
                <a:r>
                  <a:rPr lang="en-US" sz="1800" dirty="0" smtClean="0"/>
                  <a:t> constraints are satisfied (give </a:t>
                </a:r>
                <a:r>
                  <a:rPr lang="en-US" sz="1800" u="sng" dirty="0" smtClean="0"/>
                  <a:t>appropriate</a:t>
                </a:r>
                <a:r>
                  <a:rPr lang="en-US" sz="1800" dirty="0" smtClean="0"/>
                  <a:t> arguments).</a:t>
                </a:r>
              </a:p>
              <a:p>
                <a:r>
                  <a:rPr lang="en-US" sz="1800" dirty="0" smtClean="0"/>
                  <a:t>Value of flow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  <a:blipFill rotWithShape="1">
                <a:blip r:embed="rId3"/>
                <a:stretch>
                  <a:fillRect l="-708" t="-556" r="-1132" b="-1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626063" y="2057400"/>
            <a:ext cx="5330455" cy="1905000"/>
            <a:chOff x="1626063" y="2057400"/>
            <a:chExt cx="5330455" cy="1905000"/>
          </a:xfrm>
        </p:grpSpPr>
        <p:grpSp>
          <p:nvGrpSpPr>
            <p:cNvPr id="79" name="Group 78"/>
            <p:cNvGrpSpPr/>
            <p:nvPr/>
          </p:nvGrpSpPr>
          <p:grpSpPr>
            <a:xfrm>
              <a:off x="1626063" y="2937814"/>
              <a:ext cx="5330455" cy="1024586"/>
              <a:chOff x="1626063" y="2937814"/>
              <a:chExt cx="5330455" cy="102458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743200" y="3537466"/>
                <a:ext cx="1905000" cy="424934"/>
                <a:chOff x="3429000" y="4343400"/>
                <a:chExt cx="1905000" cy="424934"/>
              </a:xfrm>
            </p:grpSpPr>
            <p:cxnSp>
              <p:nvCxnSpPr>
                <p:cNvPr id="39" name="Straight Arrow Connector 38"/>
                <p:cNvCxnSpPr>
                  <a:endCxn id="41" idx="2"/>
                </p:cNvCxnSpPr>
                <p:nvPr/>
              </p:nvCxnSpPr>
              <p:spPr>
                <a:xfrm>
                  <a:off x="3581400" y="4419600"/>
                  <a:ext cx="1600200" cy="2725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81600" y="461593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1626063" y="2937814"/>
                <a:ext cx="1117137" cy="6758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48200" y="2937814"/>
                <a:ext cx="2308318" cy="9483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648381" y="2819400"/>
              <a:ext cx="5285819" cy="152400"/>
              <a:chOff x="1648381" y="2819400"/>
              <a:chExt cx="5285819" cy="1524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648381" y="2883932"/>
                <a:ext cx="10186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667000" y="2819400"/>
                <a:ext cx="1524000" cy="152400"/>
                <a:chOff x="3429000" y="4343400"/>
                <a:chExt cx="1524000" cy="152400"/>
              </a:xfrm>
            </p:grpSpPr>
            <p:cxnSp>
              <p:nvCxnSpPr>
                <p:cNvPr id="48" name="Straight Arrow Connector 47"/>
                <p:cNvCxnSpPr>
                  <a:endCxn id="50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91000" y="2819400"/>
                <a:ext cx="1371600" cy="152400"/>
                <a:chOff x="3581400" y="4343400"/>
                <a:chExt cx="1371600" cy="152400"/>
              </a:xfrm>
            </p:grpSpPr>
            <p:cxnSp>
              <p:nvCxnSpPr>
                <p:cNvPr id="55" name="Straight Arrow Connector 54"/>
                <p:cNvCxnSpPr>
                  <a:endCxn id="57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62600" y="2883932"/>
                <a:ext cx="1371600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648381" y="2057400"/>
              <a:ext cx="5308137" cy="805934"/>
              <a:chOff x="1648381" y="2057400"/>
              <a:chExt cx="5308137" cy="8059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67000" y="2057400"/>
                <a:ext cx="1524000" cy="457200"/>
                <a:chOff x="3429000" y="4038600"/>
                <a:chExt cx="1524000" cy="4572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581400" y="4114800"/>
                  <a:ext cx="1199206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00600" y="4038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648381" y="2492282"/>
                <a:ext cx="1040937" cy="371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191000" y="2133600"/>
                <a:ext cx="1241518" cy="708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5540282" y="2057400"/>
                <a:ext cx="784318" cy="708118"/>
                <a:chOff x="3559082" y="3581400"/>
                <a:chExt cx="784318" cy="708118"/>
              </a:xfrm>
            </p:grpSpPr>
            <p:cxnSp>
              <p:nvCxnSpPr>
                <p:cNvPr id="67" name="Straight Arrow Connector 66"/>
                <p:cNvCxnSpPr>
                  <a:stCxn id="57" idx="7"/>
                  <a:endCxn id="68" idx="3"/>
                </p:cNvCxnSpPr>
                <p:nvPr/>
              </p:nvCxnSpPr>
              <p:spPr>
                <a:xfrm flipV="1">
                  <a:off x="3559082" y="3711482"/>
                  <a:ext cx="654236" cy="5780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41910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>
                <a:off x="6302282" y="2187482"/>
                <a:ext cx="654236" cy="642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1600200" y="2133600"/>
            <a:ext cx="5330455" cy="1752600"/>
            <a:chOff x="1447800" y="-152400"/>
            <a:chExt cx="5330455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447800" y="651814"/>
              <a:ext cx="5330455" cy="948386"/>
              <a:chOff x="1447800" y="651814"/>
              <a:chExt cx="5330455" cy="94838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2717337" y="1327666"/>
                <a:ext cx="1600200" cy="2725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447800" y="651814"/>
                <a:ext cx="1117137" cy="6758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4469937" y="651814"/>
                <a:ext cx="2308318" cy="94838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0118" y="597932"/>
              <a:ext cx="5285819" cy="11668"/>
              <a:chOff x="1470118" y="597932"/>
              <a:chExt cx="5285819" cy="1166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1470118" y="597932"/>
                <a:ext cx="101861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6411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0127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384337" y="597932"/>
                <a:ext cx="1371600" cy="116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70118" y="-152400"/>
              <a:ext cx="5308137" cy="729734"/>
              <a:chOff x="1470118" y="-152400"/>
              <a:chExt cx="5308137" cy="7297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41137" y="-152400"/>
                <a:ext cx="1199206" cy="3048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70118" y="206282"/>
                <a:ext cx="1040937" cy="3710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012737" y="-152400"/>
                <a:ext cx="1241518" cy="70811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362019" y="-98518"/>
                <a:ext cx="654236" cy="5780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124019" y="-98518"/>
                <a:ext cx="654236" cy="6425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785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   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                       and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</a:t>
                </a: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there exists a 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 smtClean="0"/>
                  <a:t>: To construct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using edges carrying unit flow.</a:t>
                </a:r>
                <a:endParaRPr lang="en-US" sz="18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" name="Rounded Rectangle 13"/>
          <p:cNvSpPr/>
          <p:nvPr/>
        </p:nvSpPr>
        <p:spPr>
          <a:xfrm>
            <a:off x="1572181" y="5410200"/>
            <a:ext cx="2268211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Integrality</a:t>
            </a:r>
            <a:r>
              <a:rPr lang="en-US" dirty="0" smtClean="0">
                <a:solidFill>
                  <a:schemeClr val="tx1"/>
                </a:solidFill>
              </a:rPr>
              <a:t> of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29200" y="5410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8824" y="6172200"/>
            <a:ext cx="30893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each vertex has </a:t>
                </a:r>
                <a:r>
                  <a:rPr lang="en-US" sz="2000" b="1" u="sng" dirty="0" smtClean="0"/>
                  <a:t>at most </a:t>
                </a:r>
                <a:r>
                  <a:rPr lang="en-US" sz="2000" dirty="0" smtClean="0"/>
                  <a:t>one edge incident on it.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“Keep following </a:t>
                </a:r>
                <a:r>
                  <a:rPr lang="en-US" sz="1800" u="sng" dirty="0" smtClean="0"/>
                  <a:t>any stream of flow</a:t>
                </a:r>
                <a:r>
                  <a:rPr lang="en-US" sz="1800" dirty="0" smtClean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What if we get caught in a loop 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But is it possible in a flow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    Yes, INDEED.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52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" name="Oval 10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38600" y="2160541"/>
            <a:ext cx="1393918" cy="1671777"/>
            <a:chOff x="4038600" y="2160541"/>
            <a:chExt cx="1393918" cy="1671777"/>
          </a:xfrm>
        </p:grpSpPr>
        <p:cxnSp>
          <p:nvCxnSpPr>
            <p:cNvPr id="63" name="Straight Arrow Connector 62"/>
            <p:cNvCxnSpPr>
              <a:stCxn id="109" idx="0"/>
              <a:endCxn id="94" idx="4"/>
            </p:cNvCxnSpPr>
            <p:nvPr/>
          </p:nvCxnSpPr>
          <p:spPr>
            <a:xfrm flipH="1" flipV="1">
              <a:off x="4038600" y="2209800"/>
              <a:ext cx="533400" cy="1600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54102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69737" y="3613666"/>
            <a:ext cx="1600200" cy="2725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937814"/>
            <a:ext cx="1117137" cy="6758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8200" y="2883932"/>
            <a:ext cx="2260137" cy="10022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2133600"/>
            <a:ext cx="1977655" cy="538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419" y="2187482"/>
            <a:ext cx="654236" cy="6425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43200" y="353746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2057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4796" y="5791200"/>
            <a:ext cx="524419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Using the last animation as a hint,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ake sincere attempts to prove this part of Theorem. </a:t>
            </a:r>
          </a:p>
          <a:p>
            <a:pPr algn="ctr"/>
            <a:r>
              <a:rPr lang="en-US" dirty="0" smtClean="0"/>
              <a:t>We shall discuss it in the next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An </a:t>
            </a:r>
            <a:r>
              <a:rPr lang="en-US" sz="3600" b="1" dirty="0" smtClean="0">
                <a:solidFill>
                  <a:srgbClr val="7030A0"/>
                </a:solidFill>
              </a:rPr>
              <a:t>inspirational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2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Diagonal-Unit</a:t>
            </a:r>
            <a:r>
              <a:rPr lang="en-US" sz="3600" b="1" dirty="0" smtClean="0"/>
              <a:t> </a:t>
            </a:r>
            <a:r>
              <a:rPr lang="en-US" sz="3600" b="1" dirty="0" smtClean="0"/>
              <a:t>matrix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5684520"/>
            <a:ext cx="8727440" cy="6096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Problem</a:t>
            </a:r>
            <a:r>
              <a:rPr lang="en-US" sz="1800" b="0" dirty="0" smtClean="0"/>
              <a:t>: Design an efficient algorithm to determine if we can transform a given </a:t>
            </a:r>
            <a:r>
              <a:rPr lang="en-US" sz="1800" dirty="0" smtClean="0"/>
              <a:t>Boolean matrix</a:t>
            </a:r>
            <a:r>
              <a:rPr lang="en-US" sz="1800" b="0" dirty="0" smtClean="0"/>
              <a:t> to a Diagonal-unit matrix using </a:t>
            </a:r>
            <a:r>
              <a:rPr lang="en-US" sz="1800" b="0" i="1" dirty="0" smtClean="0"/>
              <a:t>any</a:t>
            </a:r>
            <a:r>
              <a:rPr lang="en-US" sz="1800" b="0" dirty="0" smtClean="0"/>
              <a:t> sequence of swaps of rows or columns.</a:t>
            </a:r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27601465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27601465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9008278"/>
                  </p:ext>
                </p:extLst>
              </p:nvPr>
            </p:nvGraphicFramePr>
            <p:xfrm>
              <a:off x="55626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9008278"/>
                  </p:ext>
                </p:extLst>
              </p:nvPr>
            </p:nvGraphicFramePr>
            <p:xfrm>
              <a:off x="55626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885"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Right Arrow 1"/>
          <p:cNvSpPr/>
          <p:nvPr/>
        </p:nvSpPr>
        <p:spPr>
          <a:xfrm>
            <a:off x="4592320" y="3706368"/>
            <a:ext cx="817880" cy="713232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urved Down Arrow 2"/>
          <p:cNvSpPr/>
          <p:nvPr/>
        </p:nvSpPr>
        <p:spPr>
          <a:xfrm>
            <a:off x="1905000" y="205740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flipH="1">
            <a:off x="1662421" y="5410200"/>
            <a:ext cx="1385579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>
            <a:off x="304800" y="38100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flipV="1">
            <a:off x="3810000" y="3810000"/>
            <a:ext cx="73152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335280" y="32004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 flipV="1">
            <a:off x="3840480" y="3124200"/>
            <a:ext cx="73152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65203" y="1383268"/>
                <a:ext cx="735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Boolean matrix is a </a:t>
                </a:r>
                <a:r>
                  <a:rPr lang="en-US" b="1" dirty="0" smtClean="0"/>
                  <a:t>Diagonal-Unit</a:t>
                </a:r>
                <a:r>
                  <a:rPr lang="en-US" dirty="0" smtClean="0"/>
                  <a:t> matrix if all entries on its diagonal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03" y="1383268"/>
                <a:ext cx="7357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46" t="-8197" r="-4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36320" y="1008856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057400"/>
            <a:ext cx="21413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Row-swap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46929" y="2052320"/>
            <a:ext cx="24568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Column-swap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2439908"/>
            <a:ext cx="23235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Diagonal-Unit</a:t>
            </a:r>
            <a:r>
              <a:rPr lang="en-US" dirty="0"/>
              <a:t> matrix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5363" y="2428240"/>
            <a:ext cx="27242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a </a:t>
            </a:r>
            <a:r>
              <a:rPr lang="en-US" b="1" dirty="0"/>
              <a:t>Diagonal-Unit</a:t>
            </a:r>
            <a:r>
              <a:rPr lang="en-US" dirty="0"/>
              <a:t> </a:t>
            </a:r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  <p:bldP spid="2" grpId="0" animBg="1"/>
      <p:bldP spid="3" grpId="0" animBg="1"/>
      <p:bldP spid="3" grpId="1" animBg="1"/>
      <p:bldP spid="7" grpId="0" animBg="1"/>
      <p:bldP spid="7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12" grpId="0"/>
      <p:bldP spid="13" grpId="0"/>
      <p:bldP spid="14" grpId="0" animBg="1"/>
      <p:bldP spid="14" grpId="1" animBg="1"/>
      <p:bldP spid="22" grpId="0" animBg="1"/>
      <p:bldP spid="22" grpId="1" animBg="1"/>
      <p:bldP spid="15" grpId="0" animBg="1"/>
      <p:bldP spid="15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instance look </a:t>
            </a:r>
            <a:r>
              <a:rPr lang="en-US" dirty="0">
                <a:solidFill>
                  <a:schemeClr val="tx1"/>
                </a:solidFill>
              </a:rPr>
              <a:t>like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6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dirty="0" smtClean="0"/>
                  <a:t>                   matching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</a:t>
                </a:r>
                <a:r>
                  <a:rPr lang="en-US" sz="20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07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2" grpId="1" animBg="1"/>
      <p:bldP spid="16" grpId="0"/>
      <p:bldP spid="16" grpId="1"/>
      <p:bldP spid="110" grpId="0"/>
      <p:bldP spid="110" grpId="1"/>
      <p:bldP spid="107" grpId="0" animBg="1"/>
      <p:bldP spid="10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loud Callout 103"/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Given an instance of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will you construct a flow of </a:t>
                </a:r>
                <a:r>
                  <a:rPr lang="en-US" dirty="0">
                    <a:solidFill>
                      <a:schemeClr val="tx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loud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9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949482"/>
            <a:ext cx="1217427" cy="1851118"/>
            <a:chOff x="2081491" y="2949482"/>
            <a:chExt cx="1217427" cy="1851118"/>
          </a:xfrm>
        </p:grpSpPr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0" y="2590800"/>
            <a:ext cx="1012918" cy="1676400"/>
            <a:chOff x="6988082" y="2743200"/>
            <a:chExt cx="1012918" cy="16764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6988082" y="2743200"/>
              <a:ext cx="990600" cy="914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988082" y="3711482"/>
              <a:ext cx="1012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988082" y="3711482"/>
              <a:ext cx="1012918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57400" y="2492282"/>
            <a:ext cx="1217427" cy="2841718"/>
            <a:chOff x="838200" y="2492282"/>
            <a:chExt cx="1217427" cy="2841718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867991" y="2492282"/>
              <a:ext cx="1187636" cy="959036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8200" y="3581400"/>
              <a:ext cx="1217427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8200" y="3581400"/>
              <a:ext cx="1195109" cy="17526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0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, 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an </a:t>
                </a:r>
                <a:r>
                  <a:rPr lang="en-US" sz="2000" b="1" dirty="0" smtClean="0"/>
                  <a:t>applicant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b="1" dirty="0" smtClean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olidFill>
                      <a:srgbClr val="006C31"/>
                    </a:solidFill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   For all remaining </a:t>
                </a:r>
                <a:r>
                  <a:rPr lang="en-US" sz="2000" dirty="0" smtClean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is easy to verify (</a:t>
                </a:r>
                <a:r>
                  <a:rPr lang="en-US" sz="2000" u="sng" dirty="0" smtClean="0"/>
                  <a:t>do it as an exercise</a:t>
                </a:r>
                <a:r>
                  <a:rPr lang="en-US" sz="2000" dirty="0" smtClean="0"/>
                  <a:t>) that conservation constraint as well capacity constraints are 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Since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 that carry flow of value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completes the proof of part 1 of the theore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14913</TotalTime>
  <Words>2835</Words>
  <Application>Microsoft Office PowerPoint</Application>
  <PresentationFormat>On-screen Show (4:3)</PresentationFormat>
  <Paragraphs>803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Design and Analysis of Algorithms (CS345/CS345A)  </vt:lpstr>
      <vt:lpstr>Application # 2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  <vt:lpstr>PowerPoint Presentation</vt:lpstr>
      <vt:lpstr>Generalization of max-flow Problem</vt:lpstr>
      <vt:lpstr>PowerPoint Presentation</vt:lpstr>
      <vt:lpstr>PowerPoint Presentation</vt:lpstr>
      <vt:lpstr>Circulation with demand</vt:lpstr>
      <vt:lpstr>Circulation with demand</vt:lpstr>
      <vt:lpstr>Circulation with demand               Max-Flow </vt:lpstr>
      <vt:lpstr>Circulation with demand               Max-Flow </vt:lpstr>
      <vt:lpstr>Circulation with demand               Max-Flow </vt:lpstr>
      <vt:lpstr>PowerPoint Presentation</vt:lpstr>
      <vt:lpstr>Circulation with demand               Max-Flow </vt:lpstr>
      <vt:lpstr>PowerPoint Presentation</vt:lpstr>
      <vt:lpstr>Applications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An inspirational problem</vt:lpstr>
      <vt:lpstr>Diagonal-Unit matrix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1430</cp:revision>
  <dcterms:created xsi:type="dcterms:W3CDTF">2011-12-03T04:13:03Z</dcterms:created>
  <dcterms:modified xsi:type="dcterms:W3CDTF">2017-10-11T06:18:38Z</dcterms:modified>
</cp:coreProperties>
</file>