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74" r:id="rId2"/>
    <p:sldId id="592" r:id="rId3"/>
    <p:sldId id="643" r:id="rId4"/>
    <p:sldId id="625" r:id="rId5"/>
    <p:sldId id="533" r:id="rId6"/>
    <p:sldId id="570" r:id="rId7"/>
    <p:sldId id="594" r:id="rId8"/>
    <p:sldId id="596" r:id="rId9"/>
    <p:sldId id="595" r:id="rId10"/>
    <p:sldId id="555" r:id="rId11"/>
    <p:sldId id="620" r:id="rId12"/>
    <p:sldId id="564" r:id="rId13"/>
    <p:sldId id="647" r:id="rId14"/>
    <p:sldId id="591" r:id="rId15"/>
    <p:sldId id="650" r:id="rId16"/>
    <p:sldId id="641" r:id="rId17"/>
    <p:sldId id="648" r:id="rId18"/>
    <p:sldId id="64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1146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8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12" Type="http://schemas.openxmlformats.org/officeDocument/2006/relationships/image" Target="../media/image10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1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.png"/><Relationship Id="rId5" Type="http://schemas.openxmlformats.org/officeDocument/2006/relationships/image" Target="../media/image32.png"/><Relationship Id="rId10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Generalization </a:t>
            </a:r>
            <a:r>
              <a:rPr lang="en-US" sz="2400" b="1" dirty="0" smtClean="0">
                <a:solidFill>
                  <a:schemeClr val="tx1"/>
                </a:solidFill>
              </a:rPr>
              <a:t>of Maximum Flow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Applications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Flow with lower bound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Designing a Survey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</a:t>
            </a:r>
            <a:r>
              <a:rPr lang="en-US" sz="3200" b="1" dirty="0" smtClean="0">
                <a:solidFill>
                  <a:srgbClr val="7030A0"/>
                </a:solidFill>
              </a:rPr>
              <a:t>Problem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(As a motivating example)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customers </a:t>
                </a:r>
                <a:r>
                  <a:rPr lang="en-US" sz="2000" dirty="0"/>
                  <a:t>in </a:t>
                </a:r>
                <a:r>
                  <a:rPr lang="en-US" sz="2000" dirty="0" smtClean="0"/>
                  <a:t>market.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products to be </a:t>
                </a:r>
                <a:r>
                  <a:rPr lang="en-US" sz="2000" dirty="0" smtClean="0"/>
                  <a:t>surveyed.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b="1" dirty="0" smtClean="0"/>
                  <a:t> : How to conduct the survey such that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customer can review only that product which he/she has used earlier.</a:t>
                </a:r>
              </a:p>
              <a:p>
                <a:r>
                  <a:rPr lang="en-US" sz="2000" dirty="0"/>
                  <a:t>Customer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review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products.</a:t>
                </a:r>
              </a:p>
              <a:p>
                <a:r>
                  <a:rPr lang="en-US" sz="2000" dirty="0"/>
                  <a:t>Product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</a:t>
                </a:r>
                <a:r>
                  <a:rPr lang="en-US" sz="2000" dirty="0" smtClean="0"/>
                  <a:t>get 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reviews 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reviews.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3048000"/>
            <a:ext cx="1828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905000" y="4797552"/>
            <a:ext cx="5715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formulate the problem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 an </a:t>
            </a:r>
            <a:r>
              <a:rPr lang="en-US" b="1" dirty="0" smtClean="0">
                <a:solidFill>
                  <a:schemeClr val="tx1"/>
                </a:solidFill>
              </a:rPr>
              <a:t>instance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u="sng" dirty="0" smtClean="0">
                <a:solidFill>
                  <a:srgbClr val="7030A0"/>
                </a:solidFill>
              </a:rPr>
              <a:t>feasible flow with </a:t>
            </a:r>
            <a:r>
              <a:rPr lang="en-US" u="sng" dirty="0" smtClean="0">
                <a:solidFill>
                  <a:srgbClr val="C00000"/>
                </a:solidFill>
              </a:rPr>
              <a:t>lower bound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505200"/>
            <a:ext cx="10668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50520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865880"/>
            <a:ext cx="19050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6588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Constraints</a:t>
                </a:r>
                <a:r>
                  <a:rPr lang="en-US" sz="1800" dirty="0" smtClean="0"/>
                  <a:t>:</a:t>
                </a:r>
              </a:p>
              <a:p>
                <a:r>
                  <a:rPr lang="en-US" sz="1800" dirty="0" smtClean="0"/>
                  <a:t>A customer can review </a:t>
                </a:r>
                <a:r>
                  <a:rPr lang="en-US" sz="1800" u="sng" dirty="0" smtClean="0"/>
                  <a:t>only that </a:t>
                </a:r>
                <a:r>
                  <a:rPr lang="en-US" sz="1800" dirty="0" smtClean="0"/>
                  <a:t>product which he/she has used earlier.</a:t>
                </a:r>
              </a:p>
              <a:p>
                <a:r>
                  <a:rPr lang="en-US" sz="1800" dirty="0" smtClean="0"/>
                  <a:t>Customer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must review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products.</a:t>
                </a:r>
              </a:p>
              <a:p>
                <a:r>
                  <a:rPr lang="en-US" sz="1800" dirty="0" smtClean="0"/>
                  <a:t>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must </a:t>
                </a:r>
                <a:r>
                  <a:rPr lang="en-US" sz="1800" dirty="0" smtClean="0"/>
                  <a:t>get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reviews 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reviews.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: Survey Design is possible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if and only if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360" t="-674" r="-1964" b="-14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4370341"/>
                <a:ext cx="35052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How to conserve flow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70341"/>
                <a:ext cx="35052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86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has label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blipFill rotWithShape="1">
                <a:blip r:embed="rId13"/>
                <a:stretch>
                  <a:fillRect t="-30921" b="-30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loud Callout 85"/>
              <p:cNvSpPr/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has label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loud Callout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" y="6024880"/>
                <a:ext cx="6096000" cy="685800"/>
              </a:xfrm>
              <a:prstGeom prst="cloudCallout">
                <a:avLst>
                  <a:gd name="adj1" fmla="val -23119"/>
                  <a:gd name="adj2" fmla="val 77425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>
            <a:off x="304800" y="6172200"/>
            <a:ext cx="5105399" cy="719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a sincere attempt to prove this Theorem on your own before seeing it on the next 2 slides.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70" grpId="0"/>
      <p:bldP spid="53" grpId="0" animBg="1"/>
      <p:bldP spid="57" grpId="0"/>
      <p:bldP spid="177" grpId="0"/>
      <p:bldP spid="60" grpId="0"/>
      <p:bldP spid="178" grpId="0"/>
      <p:bldP spid="61" grpId="0"/>
      <p:bldP spid="5" grpId="0" animBg="1"/>
      <p:bldP spid="6" grpId="0" animBg="1"/>
      <p:bldP spid="6" grpId="1" animBg="1"/>
      <p:bldP spid="86" grpId="0" animBg="1"/>
      <p:bldP spid="86" grpId="1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 smtClean="0">
                    <a:sym typeface="Wingdings" pitchFamily="2" charset="2"/>
                  </a:rPr>
                  <a:t>(part 1)</a:t>
                </a:r>
                <a:r>
                  <a:rPr lang="en-US" sz="1800" dirty="0" smtClean="0"/>
                  <a:t> If survey design with these constraints is possible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then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corresponding flow with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lower bound</a:t>
                </a:r>
                <a:r>
                  <a:rPr lang="en-US" sz="1800" dirty="0" smtClean="0"/>
                  <a:t>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survey, assign flow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as follows:</a:t>
                </a:r>
              </a:p>
              <a:p>
                <a:r>
                  <a:rPr lang="en-US" sz="1800" dirty="0" smtClean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dirty="0" smtClean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products,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dirty="0" smtClean="0"/>
                  <a:t>If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receives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reviews,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All </a:t>
                </a:r>
                <a:r>
                  <a:rPr lang="en-US" sz="1800" u="sng" dirty="0" smtClean="0"/>
                  <a:t>lower bounds </a:t>
                </a:r>
                <a:r>
                  <a:rPr lang="en-US" sz="1800" dirty="0" smtClean="0"/>
                  <a:t>on flows are satisfied.</a:t>
                </a:r>
              </a:p>
              <a:p>
                <a:pPr marL="0" indent="0">
                  <a:buNone/>
                </a:pPr>
                <a:r>
                  <a:rPr lang="en-US" sz="1800" u="sng" dirty="0" smtClean="0"/>
                  <a:t>Conservation</a:t>
                </a:r>
                <a:r>
                  <a:rPr lang="en-US" sz="1800" dirty="0" smtClean="0"/>
                  <a:t> of flow holds at each node.</a:t>
                </a: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  <a:blipFill rotWithShape="1">
                <a:blip r:embed="rId2"/>
                <a:stretch>
                  <a:fillRect l="-1241" t="-635" b="-25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9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 smtClean="0">
                    <a:sym typeface="Wingdings" pitchFamily="2" charset="2"/>
                  </a:rPr>
                  <a:t>(part 2)</a:t>
                </a:r>
                <a:r>
                  <a:rPr lang="en-US" sz="1800" dirty="0" smtClean="0"/>
                  <a:t> If 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then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survey </a:t>
                </a:r>
                <a:r>
                  <a:rPr lang="en-US" sz="1800" dirty="0"/>
                  <a:t>design with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constraints is </a:t>
                </a:r>
                <a:r>
                  <a:rPr lang="en-US" sz="1800" dirty="0" smtClean="0"/>
                  <a:t>possible.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Design survey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as follows: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satisfies lower bound and capacity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 </a:t>
                </a: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, then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satisfies lower bound and </a:t>
                </a:r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capacity </a:t>
                </a:r>
                <a:r>
                  <a:rPr lang="en-US" sz="1800" dirty="0"/>
                  <a:t>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 Survey satisfies all 3 constraints.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  <a:blipFill rotWithShape="1">
                <a:blip r:embed="rId2"/>
                <a:stretch>
                  <a:fillRect l="-1241" t="-548" r="-6483" b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01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Applications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Flow with lower bound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An Airline Problem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84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</a:t>
            </a:r>
            <a:r>
              <a:rPr lang="en-US" sz="3600" b="1" dirty="0" smtClean="0">
                <a:solidFill>
                  <a:srgbClr val="7030A0"/>
                </a:solidFill>
              </a:rPr>
              <a:t>Airline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cities to be served.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fights to be operated.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Flight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000" dirty="0" smtClean="0"/>
                  <a:t> parameters: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: source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dirty="0" smtClean="0"/>
                  <a:t>destination</a:t>
                </a:r>
              </a:p>
              <a:p>
                <a:r>
                  <a:rPr lang="en-US" sz="2000" dirty="0" err="1" smtClean="0"/>
                  <a:t>dep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: departure time</a:t>
                </a:r>
              </a:p>
              <a:p>
                <a:r>
                  <a:rPr lang="en-US" sz="2000" dirty="0" err="1" smtClean="0"/>
                  <a:t>arr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) : arrival time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What is the minimum no. of </a:t>
                </a:r>
                <a:r>
                  <a:rPr lang="en-US" sz="2000" dirty="0" err="1" smtClean="0"/>
                  <a:t>aeroplanes</a:t>
                </a:r>
                <a:r>
                  <a:rPr lang="en-US" sz="2000" dirty="0" smtClean="0"/>
                  <a:t> to serve all flights ?</a:t>
                </a:r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8361" y="1828800"/>
                <a:ext cx="2563522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),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), </a:t>
                </a:r>
                <a:r>
                  <a:rPr lang="en-US" dirty="0"/>
                  <a:t>dep(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arr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))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1" y="1828800"/>
                <a:ext cx="25635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96" t="-6349" r="-30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278868"/>
                <a:ext cx="2914644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(Delhi, Bombay,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dirty="0" smtClean="0"/>
                  <a:t> AM 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dirty="0" smtClean="0"/>
                  <a:t>AM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78868"/>
                <a:ext cx="2914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67" t="-6349" r="-22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24400" y="4191000"/>
                <a:ext cx="377128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Lucknow</a:t>
                </a:r>
                <a:r>
                  <a:rPr lang="en-US" dirty="0" smtClean="0"/>
                  <a:t>, Hyderabad,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dirty="0" smtClean="0"/>
                  <a:t> AM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PM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377128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27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2315" y="5125442"/>
                <a:ext cx="339932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(Bombay, Hyderabad,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dirty="0" smtClean="0"/>
                  <a:t>AM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dirty="0" smtClean="0"/>
                  <a:t>AM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5" y="5125442"/>
                <a:ext cx="33993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50" t="-6452" r="-178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48200" y="6019800"/>
                <a:ext cx="4126643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(Bombay, </a:t>
                </a:r>
                <a:r>
                  <a:rPr lang="en-US" dirty="0" err="1" smtClean="0"/>
                  <a:t>Lucknow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dirty="0" smtClean="0"/>
                  <a:t>AM 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dirty="0" smtClean="0"/>
                  <a:t>AM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19800"/>
                <a:ext cx="412664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80" t="-6452" r="-2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48200" y="5125442"/>
                <a:ext cx="2935419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(Delhi, Chennai,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dirty="0" smtClean="0"/>
                  <a:t> AM 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dirty="0" smtClean="0"/>
                  <a:t>AM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125442"/>
                <a:ext cx="293541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656" t="-6452" r="-227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000" y="6019800"/>
                <a:ext cx="3392788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(Chennai, Bombay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dirty="0" smtClean="0"/>
                  <a:t> AM 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PM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19800"/>
                <a:ext cx="339278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34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276600" y="4463534"/>
            <a:ext cx="1371600" cy="1740932"/>
            <a:chOff x="3448044" y="4463534"/>
            <a:chExt cx="1371600" cy="174093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448044" y="4463534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45928" y="4463534"/>
              <a:ext cx="0" cy="1740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1"/>
            </p:cNvCxnSpPr>
            <p:nvPr/>
          </p:nvCxnSpPr>
          <p:spPr>
            <a:xfrm>
              <a:off x="4352922" y="6204466"/>
              <a:ext cx="4667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414839" y="4463534"/>
            <a:ext cx="4576761" cy="1790085"/>
            <a:chOff x="4414839" y="4463534"/>
            <a:chExt cx="4576761" cy="1790085"/>
          </a:xfrm>
        </p:grpSpPr>
        <p:grpSp>
          <p:nvGrpSpPr>
            <p:cNvPr id="31" name="Group 30"/>
            <p:cNvGrpSpPr/>
            <p:nvPr/>
          </p:nvGrpSpPr>
          <p:grpSpPr>
            <a:xfrm>
              <a:off x="4414839" y="4463534"/>
              <a:ext cx="4576761" cy="1773198"/>
              <a:chOff x="-112079" y="4174113"/>
              <a:chExt cx="4576761" cy="177319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-112079" y="4463534"/>
                <a:ext cx="45767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64682" y="4463534"/>
                <a:ext cx="0" cy="14837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-97796" y="4174113"/>
                <a:ext cx="29527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>
              <a:off x="4419600" y="4463534"/>
              <a:ext cx="0" cy="2894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775408" y="6253619"/>
              <a:ext cx="2161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524000" y="3657600"/>
            <a:ext cx="63246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4618127" y="2198132"/>
            <a:ext cx="4146556" cy="1066800"/>
          </a:xfrm>
          <a:prstGeom prst="cloudCallout">
            <a:avLst>
              <a:gd name="adj1" fmla="val -23119"/>
              <a:gd name="adj2" fmla="val 774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 smtClean="0">
                <a:solidFill>
                  <a:schemeClr val="tx1"/>
                </a:solidFill>
              </a:rPr>
              <a:t>is the minimum number of </a:t>
            </a:r>
            <a:r>
              <a:rPr lang="en-US" dirty="0" err="1" smtClean="0">
                <a:solidFill>
                  <a:schemeClr val="tx1"/>
                </a:solidFill>
              </a:rPr>
              <a:t>aeroplanes</a:t>
            </a:r>
            <a:r>
              <a:rPr lang="en-US" dirty="0" smtClean="0">
                <a:solidFill>
                  <a:schemeClr val="tx1"/>
                </a:solidFill>
              </a:rPr>
              <a:t> to serve these flights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250153" y="3308032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53" y="3308032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0" y="5310108"/>
            <a:ext cx="8498019" cy="894358"/>
            <a:chOff x="0" y="5310108"/>
            <a:chExt cx="8498019" cy="894358"/>
          </a:xfrm>
        </p:grpSpPr>
        <p:grpSp>
          <p:nvGrpSpPr>
            <p:cNvPr id="27" name="Group 26"/>
            <p:cNvGrpSpPr/>
            <p:nvPr/>
          </p:nvGrpSpPr>
          <p:grpSpPr>
            <a:xfrm>
              <a:off x="0" y="5310108"/>
              <a:ext cx="8498019" cy="894358"/>
              <a:chOff x="-4135575" y="4463534"/>
              <a:chExt cx="8498019" cy="89435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448044" y="4463534"/>
                <a:ext cx="914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345928" y="4463534"/>
                <a:ext cx="0" cy="4343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-4135575" y="5357892"/>
                <a:ext cx="4667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/>
            <p:nvPr/>
          </p:nvCxnSpPr>
          <p:spPr>
            <a:xfrm>
              <a:off x="0" y="5744495"/>
              <a:ext cx="84980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63" y="5770079"/>
              <a:ext cx="0" cy="434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65" y="3318192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loud Callout 46"/>
          <p:cNvSpPr/>
          <p:nvPr/>
        </p:nvSpPr>
        <p:spPr>
          <a:xfrm>
            <a:off x="4628287" y="2204164"/>
            <a:ext cx="4146556" cy="1066800"/>
          </a:xfrm>
          <a:prstGeom prst="cloudCallout">
            <a:avLst>
              <a:gd name="adj1" fmla="val -23119"/>
              <a:gd name="adj2" fmla="val 774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 smtClean="0">
                <a:solidFill>
                  <a:schemeClr val="tx1"/>
                </a:solidFill>
              </a:rPr>
              <a:t>is the minimum number of </a:t>
            </a:r>
            <a:r>
              <a:rPr lang="en-US" dirty="0" err="1" smtClean="0">
                <a:solidFill>
                  <a:schemeClr val="tx1"/>
                </a:solidFill>
              </a:rPr>
              <a:t>aeroplanes</a:t>
            </a:r>
            <a:r>
              <a:rPr lang="en-US" dirty="0" smtClean="0">
                <a:solidFill>
                  <a:schemeClr val="tx1"/>
                </a:solidFill>
              </a:rPr>
              <a:t> to serve these flights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loud Callout 47"/>
          <p:cNvSpPr/>
          <p:nvPr/>
        </p:nvSpPr>
        <p:spPr>
          <a:xfrm>
            <a:off x="4603851" y="2204720"/>
            <a:ext cx="4146556" cy="1066800"/>
          </a:xfrm>
          <a:prstGeom prst="cloudCallout">
            <a:avLst>
              <a:gd name="adj1" fmla="val -23119"/>
              <a:gd name="adj2" fmla="val 774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 smtClean="0">
                <a:solidFill>
                  <a:schemeClr val="tx1"/>
                </a:solidFill>
              </a:rPr>
              <a:t>is the minimum number of </a:t>
            </a:r>
            <a:r>
              <a:rPr lang="en-US" dirty="0" err="1" smtClean="0">
                <a:solidFill>
                  <a:schemeClr val="tx1"/>
                </a:solidFill>
              </a:rPr>
              <a:t>aeroplanes</a:t>
            </a:r>
            <a:r>
              <a:rPr lang="en-US" dirty="0" smtClean="0">
                <a:solidFill>
                  <a:schemeClr val="tx1"/>
                </a:solidFill>
              </a:rPr>
              <a:t> to serve these flights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 animBg="1"/>
      <p:bldP spid="25" grpId="0" animBg="1"/>
      <p:bldP spid="25" grpId="1" animBg="1"/>
      <p:bldP spid="2" grpId="0" animBg="1"/>
      <p:bldP spid="2" grpId="1" animBg="1"/>
      <p:bldP spid="42" grpId="0" animBg="1"/>
      <p:bldP spid="42" grpId="1" animBg="1"/>
      <p:bldP spid="43" grpId="0" animBg="1"/>
      <p:bldP spid="47" grpId="0" animBg="1"/>
      <p:bldP spid="47" grpId="1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Constructing</a:t>
            </a:r>
            <a:r>
              <a:rPr lang="en-US" sz="3200" b="1" dirty="0" smtClean="0"/>
              <a:t> an instance of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Flow with lower bound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2057400"/>
            <a:ext cx="1600200" cy="152400"/>
            <a:chOff x="3657600" y="2189480"/>
            <a:chExt cx="1600200" cy="152400"/>
          </a:xfrm>
        </p:grpSpPr>
        <p:sp>
          <p:nvSpPr>
            <p:cNvPr id="5" name="Oval 4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6"/>
              <a:endCxn id="5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57600" y="2667000"/>
            <a:ext cx="1600200" cy="152400"/>
            <a:chOff x="3657600" y="2189480"/>
            <a:chExt cx="1600200" cy="152400"/>
          </a:xfrm>
        </p:grpSpPr>
        <p:sp>
          <p:nvSpPr>
            <p:cNvPr id="12" name="Oval 11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6"/>
              <a:endCxn id="12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57600" y="3276600"/>
            <a:ext cx="1600200" cy="152400"/>
            <a:chOff x="3657600" y="2189480"/>
            <a:chExt cx="1600200" cy="152400"/>
          </a:xfrm>
        </p:grpSpPr>
        <p:sp>
          <p:nvSpPr>
            <p:cNvPr id="16" name="Oval 15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16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57600" y="3886200"/>
            <a:ext cx="1600200" cy="152400"/>
            <a:chOff x="3657600" y="2189480"/>
            <a:chExt cx="1600200" cy="152400"/>
          </a:xfrm>
        </p:grpSpPr>
        <p:sp>
          <p:nvSpPr>
            <p:cNvPr id="20" name="Oval 19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6"/>
              <a:endCxn id="20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57600" y="4495800"/>
            <a:ext cx="1600200" cy="152400"/>
            <a:chOff x="3657600" y="2189480"/>
            <a:chExt cx="1600200" cy="152400"/>
          </a:xfrm>
        </p:grpSpPr>
        <p:sp>
          <p:nvSpPr>
            <p:cNvPr id="24" name="Oval 23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24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657600" y="5105400"/>
            <a:ext cx="1600200" cy="152400"/>
            <a:chOff x="3657600" y="2189480"/>
            <a:chExt cx="16002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447800" y="3581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36576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141445" y="1099066"/>
            <a:ext cx="659155" cy="958334"/>
            <a:chOff x="2438400" y="1524000"/>
            <a:chExt cx="659155" cy="958334"/>
          </a:xfrm>
        </p:grpSpPr>
        <p:sp>
          <p:nvSpPr>
            <p:cNvPr id="38" name="Down Arrow 37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339" t="-8197" r="-1467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1897990" y="6057411"/>
                <a:ext cx="5412130" cy="7193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flight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create two nodes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),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Introduce an edge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90" y="6057411"/>
                <a:ext cx="5412130" cy="719309"/>
              </a:xfrm>
              <a:prstGeom prst="roundRect">
                <a:avLst/>
              </a:prstGeom>
              <a:blipFill rotWithShape="1">
                <a:blip r:embed="rId3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1333500" y="6075881"/>
                <a:ext cx="6477000" cy="7193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of these edges will have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lower-bound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as well as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capacity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6075881"/>
                <a:ext cx="6477000" cy="71930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1314755" y="6002556"/>
                <a:ext cx="6578600" cy="8625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Add directed-edge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destination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)=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source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and 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Departure-time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)&gt;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Arrival-time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55" y="6002556"/>
                <a:ext cx="6578600" cy="862574"/>
              </a:xfrm>
              <a:prstGeom prst="roundRect">
                <a:avLst/>
              </a:prstGeom>
              <a:blipFill rotWithShape="1">
                <a:blip r:embed="rId5"/>
                <a:stretch>
                  <a:fillRect t="-5517" b="-1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344506" y="3352804"/>
            <a:ext cx="2141894" cy="1219196"/>
            <a:chOff x="3344506" y="3352804"/>
            <a:chExt cx="2141894" cy="1219196"/>
          </a:xfrm>
        </p:grpSpPr>
        <p:grpSp>
          <p:nvGrpSpPr>
            <p:cNvPr id="43" name="Group 42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16517" y="6123156"/>
                <a:ext cx="24579" cy="4878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52800" y="2133600"/>
            <a:ext cx="2141894" cy="1828800"/>
            <a:chOff x="3344506" y="3352804"/>
            <a:chExt cx="2141894" cy="1219196"/>
          </a:xfrm>
        </p:grpSpPr>
        <p:grpSp>
          <p:nvGrpSpPr>
            <p:cNvPr id="59" name="Group 58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362443" y="4463534"/>
                  <a:ext cx="16517" cy="650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-16517" y="5960548"/>
                <a:ext cx="84980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16513" y="5960548"/>
                <a:ext cx="24575" cy="6504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V="1">
            <a:off x="3048000" y="2133598"/>
            <a:ext cx="2514600" cy="3048008"/>
            <a:chOff x="3344506" y="3352803"/>
            <a:chExt cx="2141894" cy="1189461"/>
          </a:xfrm>
        </p:grpSpPr>
        <p:grpSp>
          <p:nvGrpSpPr>
            <p:cNvPr id="70" name="Group 69"/>
            <p:cNvGrpSpPr/>
            <p:nvPr/>
          </p:nvGrpSpPr>
          <p:grpSpPr>
            <a:xfrm>
              <a:off x="3344506" y="3352803"/>
              <a:ext cx="2141894" cy="1189459"/>
              <a:chOff x="-16517" y="5310108"/>
              <a:chExt cx="8531052" cy="12691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84895" y="5310108"/>
                <a:ext cx="6929640" cy="1269150"/>
                <a:chOff x="-2550680" y="4463534"/>
                <a:chExt cx="6929640" cy="126915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-2550680" y="5732684"/>
                  <a:ext cx="46672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8062" y="6123156"/>
                <a:ext cx="3" cy="456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V="1">
              <a:off x="3350677" y="4542264"/>
              <a:ext cx="448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ounded Rectangle 79"/>
          <p:cNvSpPr/>
          <p:nvPr/>
        </p:nvSpPr>
        <p:spPr>
          <a:xfrm>
            <a:off x="1333500" y="6007636"/>
            <a:ext cx="6477000" cy="719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Introduce a source and a sink.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ounded Rectangle 80"/>
              <p:cNvSpPr/>
              <p:nvPr/>
            </p:nvSpPr>
            <p:spPr>
              <a:xfrm>
                <a:off x="1398245" y="6007636"/>
                <a:ext cx="6477000" cy="7193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Add an edge from source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each flight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Add an edge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sink for each flight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81" name="Rounded 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245" y="6007636"/>
                <a:ext cx="6477000" cy="719309"/>
              </a:xfrm>
              <a:prstGeom prst="roundRect">
                <a:avLst/>
              </a:prstGeom>
              <a:blipFill rotWithShape="1">
                <a:blip r:embed="rId6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1447800" y="2286000"/>
            <a:ext cx="6019799" cy="3581400"/>
            <a:chOff x="1447800" y="2286000"/>
            <a:chExt cx="6019799" cy="3581400"/>
          </a:xfrm>
        </p:grpSpPr>
        <p:sp>
          <p:nvSpPr>
            <p:cNvPr id="82" name="Arc 81"/>
            <p:cNvSpPr/>
            <p:nvPr/>
          </p:nvSpPr>
          <p:spPr>
            <a:xfrm>
              <a:off x="1447800" y="2286000"/>
              <a:ext cx="6019799" cy="3581400"/>
            </a:xfrm>
            <a:prstGeom prst="arc">
              <a:avLst>
                <a:gd name="adj1" fmla="val 21317833"/>
                <a:gd name="adj2" fmla="val 111765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4417862" y="5867400"/>
              <a:ext cx="1541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569660" y="2133604"/>
            <a:ext cx="2128919" cy="3027559"/>
            <a:chOff x="2014557" y="2492283"/>
            <a:chExt cx="1307287" cy="2566057"/>
          </a:xfrm>
        </p:grpSpPr>
        <p:cxnSp>
          <p:nvCxnSpPr>
            <p:cNvPr id="86" name="Straight Arrow Connector 85"/>
            <p:cNvCxnSpPr>
              <a:stCxn id="35" idx="6"/>
            </p:cNvCxnSpPr>
            <p:nvPr/>
          </p:nvCxnSpPr>
          <p:spPr>
            <a:xfrm flipV="1">
              <a:off x="2033310" y="2492283"/>
              <a:ext cx="1265608" cy="1291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57400" y="3008956"/>
              <a:ext cx="1228466" cy="775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17" idx="2"/>
            </p:cNvCxnSpPr>
            <p:nvPr/>
          </p:nvCxnSpPr>
          <p:spPr>
            <a:xfrm flipV="1">
              <a:off x="2035082" y="3525632"/>
              <a:ext cx="1261598" cy="258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028217" y="379178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028217" y="3817419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014557" y="383914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057400" y="2133604"/>
            <a:ext cx="659155" cy="958334"/>
            <a:chOff x="2438400" y="1524000"/>
            <a:chExt cx="659155" cy="958334"/>
          </a:xfrm>
        </p:grpSpPr>
        <p:sp>
          <p:nvSpPr>
            <p:cNvPr id="99" name="Down Arrow 98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333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2998445" y="1143000"/>
            <a:ext cx="659155" cy="958334"/>
            <a:chOff x="2438400" y="1524000"/>
            <a:chExt cx="659155" cy="958334"/>
          </a:xfrm>
        </p:grpSpPr>
        <p:sp>
          <p:nvSpPr>
            <p:cNvPr id="102" name="Down Arrow 101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8333"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257800" y="2133604"/>
            <a:ext cx="2079718" cy="3027560"/>
            <a:chOff x="5257800" y="2133604"/>
            <a:chExt cx="2079718" cy="302756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260969" y="2133604"/>
              <a:ext cx="2076549" cy="1828796"/>
              <a:chOff x="4270369" y="1981204"/>
              <a:chExt cx="2076549" cy="1828796"/>
            </a:xfrm>
          </p:grpSpPr>
          <p:cxnSp>
            <p:nvCxnSpPr>
              <p:cNvPr id="105" name="Straight Arrow Connector 104"/>
              <p:cNvCxnSpPr>
                <a:endCxn id="36" idx="1"/>
              </p:cNvCxnSpPr>
              <p:nvPr/>
            </p:nvCxnSpPr>
            <p:spPr>
              <a:xfrm>
                <a:off x="4297605" y="1981204"/>
                <a:ext cx="2049313" cy="15463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4297605" y="2590800"/>
                <a:ext cx="1973113" cy="968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270369" y="3200400"/>
                <a:ext cx="2000349" cy="358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270369" y="3581400"/>
                <a:ext cx="2054231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/>
            <p:cNvCxnSpPr>
              <a:stCxn id="24" idx="6"/>
              <a:endCxn id="36" idx="3"/>
            </p:cNvCxnSpPr>
            <p:nvPr/>
          </p:nvCxnSpPr>
          <p:spPr>
            <a:xfrm flipV="1">
              <a:off x="5257800" y="3787682"/>
              <a:ext cx="2079718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36" idx="3"/>
            </p:cNvCxnSpPr>
            <p:nvPr/>
          </p:nvCxnSpPr>
          <p:spPr>
            <a:xfrm flipV="1">
              <a:off x="5260969" y="3787682"/>
              <a:ext cx="2076549" cy="1373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6172200" y="2057400"/>
            <a:ext cx="659155" cy="958334"/>
            <a:chOff x="2438400" y="1524000"/>
            <a:chExt cx="659155" cy="958334"/>
          </a:xfrm>
        </p:grpSpPr>
        <p:sp>
          <p:nvSpPr>
            <p:cNvPr id="123" name="Down Arrow 122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333"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blipFill rotWithShape="1">
                <a:blip r:embed="rId10"/>
                <a:stretch>
                  <a:fillRect l="-6723" r="-14286"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2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6" grpId="0" animBg="1"/>
      <p:bldP spid="34" grpId="0" animBg="1"/>
      <p:bldP spid="34" grpId="1" animBg="1"/>
      <p:bldP spid="41" grpId="0" animBg="1"/>
      <p:bldP spid="41" grpId="1" animBg="1"/>
      <p:bldP spid="42" grpId="0" animBg="1"/>
      <p:bldP spid="42" grpId="2" uiExpand="1" build="allAtOnce" animBg="1"/>
      <p:bldP spid="80" grpId="0" animBg="1"/>
      <p:bldP spid="80" grpId="1" animBg="1"/>
      <p:bldP spid="81" grpId="0" animBg="1"/>
      <p:bldP spid="81" grpId="1" animBg="1"/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Constructing</a:t>
            </a:r>
            <a:r>
              <a:rPr lang="en-US" sz="3200" b="1" dirty="0" smtClean="0"/>
              <a:t> an instance of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Flow with lower bound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57600" y="2057400"/>
            <a:ext cx="1600200" cy="152400"/>
            <a:chOff x="3657600" y="2189480"/>
            <a:chExt cx="1600200" cy="152400"/>
          </a:xfrm>
        </p:grpSpPr>
        <p:sp>
          <p:nvSpPr>
            <p:cNvPr id="5" name="Oval 4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6"/>
              <a:endCxn id="5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657600" y="2667000"/>
            <a:ext cx="1600200" cy="152400"/>
            <a:chOff x="3657600" y="2189480"/>
            <a:chExt cx="1600200" cy="152400"/>
          </a:xfrm>
        </p:grpSpPr>
        <p:sp>
          <p:nvSpPr>
            <p:cNvPr id="12" name="Oval 11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6"/>
              <a:endCxn id="12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57600" y="3276600"/>
            <a:ext cx="1600200" cy="152400"/>
            <a:chOff x="3657600" y="2189480"/>
            <a:chExt cx="1600200" cy="152400"/>
          </a:xfrm>
        </p:grpSpPr>
        <p:sp>
          <p:nvSpPr>
            <p:cNvPr id="16" name="Oval 15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16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57600" y="3886200"/>
            <a:ext cx="1600200" cy="152400"/>
            <a:chOff x="3657600" y="2189480"/>
            <a:chExt cx="1600200" cy="152400"/>
          </a:xfrm>
        </p:grpSpPr>
        <p:sp>
          <p:nvSpPr>
            <p:cNvPr id="20" name="Oval 19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6"/>
              <a:endCxn id="20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57600" y="4495800"/>
            <a:ext cx="1600200" cy="152400"/>
            <a:chOff x="3657600" y="2189480"/>
            <a:chExt cx="1600200" cy="152400"/>
          </a:xfrm>
        </p:grpSpPr>
        <p:sp>
          <p:nvSpPr>
            <p:cNvPr id="24" name="Oval 23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6"/>
              <a:endCxn id="24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657600" y="5105400"/>
            <a:ext cx="1600200" cy="152400"/>
            <a:chOff x="3657600" y="2189480"/>
            <a:chExt cx="16002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18948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21894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>
              <a:off x="3810000" y="2265680"/>
              <a:ext cx="1295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447800" y="3581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36576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141445" y="1099066"/>
            <a:ext cx="659155" cy="958334"/>
            <a:chOff x="2438400" y="1524000"/>
            <a:chExt cx="659155" cy="958334"/>
          </a:xfrm>
        </p:grpSpPr>
        <p:sp>
          <p:nvSpPr>
            <p:cNvPr id="38" name="Down Arrow 37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339" t="-8197" r="-1467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344506" y="3352804"/>
            <a:ext cx="2141894" cy="1219196"/>
            <a:chOff x="3344506" y="3352804"/>
            <a:chExt cx="2141894" cy="1219196"/>
          </a:xfrm>
        </p:grpSpPr>
        <p:grpSp>
          <p:nvGrpSpPr>
            <p:cNvPr id="43" name="Group 42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-16517" y="6123156"/>
                <a:ext cx="24579" cy="4878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52800" y="2133600"/>
            <a:ext cx="2141894" cy="1828800"/>
            <a:chOff x="3344506" y="3352804"/>
            <a:chExt cx="2141894" cy="1219196"/>
          </a:xfrm>
        </p:grpSpPr>
        <p:grpSp>
          <p:nvGrpSpPr>
            <p:cNvPr id="59" name="Group 58"/>
            <p:cNvGrpSpPr/>
            <p:nvPr/>
          </p:nvGrpSpPr>
          <p:grpSpPr>
            <a:xfrm>
              <a:off x="3344506" y="3352804"/>
              <a:ext cx="2141894" cy="1219196"/>
              <a:chOff x="-16517" y="5310108"/>
              <a:chExt cx="8531052" cy="1300879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27020" y="5310108"/>
                <a:ext cx="7587515" cy="1300879"/>
                <a:chOff x="-3208555" y="4463534"/>
                <a:chExt cx="7587515" cy="1300879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362443" y="4463534"/>
                  <a:ext cx="16517" cy="650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-3208555" y="5764413"/>
                  <a:ext cx="4667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-16517" y="5960548"/>
                <a:ext cx="84980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-16513" y="5960548"/>
                <a:ext cx="24575" cy="6504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3350677" y="4572000"/>
              <a:ext cx="2307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V="1">
            <a:off x="3048000" y="2133598"/>
            <a:ext cx="2514600" cy="3048008"/>
            <a:chOff x="3344506" y="3352803"/>
            <a:chExt cx="2141894" cy="1189461"/>
          </a:xfrm>
        </p:grpSpPr>
        <p:grpSp>
          <p:nvGrpSpPr>
            <p:cNvPr id="70" name="Group 69"/>
            <p:cNvGrpSpPr/>
            <p:nvPr/>
          </p:nvGrpSpPr>
          <p:grpSpPr>
            <a:xfrm>
              <a:off x="3344506" y="3352803"/>
              <a:ext cx="2141894" cy="1189459"/>
              <a:chOff x="-16517" y="5310108"/>
              <a:chExt cx="8531052" cy="12691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84895" y="5310108"/>
                <a:ext cx="6929640" cy="1269150"/>
                <a:chOff x="-2550680" y="4463534"/>
                <a:chExt cx="6929640" cy="126915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448044" y="4463534"/>
                  <a:ext cx="914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362443" y="4463534"/>
                  <a:ext cx="16517" cy="8130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-2550680" y="5732684"/>
                  <a:ext cx="46672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-16517" y="6123161"/>
                <a:ext cx="84980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8062" y="6123156"/>
                <a:ext cx="3" cy="456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V="1">
              <a:off x="3350677" y="4542264"/>
              <a:ext cx="448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1447800" y="2286000"/>
            <a:ext cx="6019799" cy="3581400"/>
            <a:chOff x="1447800" y="2286000"/>
            <a:chExt cx="6019799" cy="3581400"/>
          </a:xfrm>
        </p:grpSpPr>
        <p:sp>
          <p:nvSpPr>
            <p:cNvPr id="82" name="Arc 81"/>
            <p:cNvSpPr/>
            <p:nvPr/>
          </p:nvSpPr>
          <p:spPr>
            <a:xfrm>
              <a:off x="1447800" y="2286000"/>
              <a:ext cx="6019799" cy="3581400"/>
            </a:xfrm>
            <a:prstGeom prst="arc">
              <a:avLst>
                <a:gd name="adj1" fmla="val 21317833"/>
                <a:gd name="adj2" fmla="val 111765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4417862" y="5867400"/>
              <a:ext cx="1541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569660" y="2133604"/>
            <a:ext cx="2128919" cy="3027559"/>
            <a:chOff x="2014557" y="2492283"/>
            <a:chExt cx="1307287" cy="2566057"/>
          </a:xfrm>
        </p:grpSpPr>
        <p:cxnSp>
          <p:nvCxnSpPr>
            <p:cNvPr id="86" name="Straight Arrow Connector 85"/>
            <p:cNvCxnSpPr>
              <a:stCxn id="35" idx="6"/>
            </p:cNvCxnSpPr>
            <p:nvPr/>
          </p:nvCxnSpPr>
          <p:spPr>
            <a:xfrm flipV="1">
              <a:off x="2033310" y="2492283"/>
              <a:ext cx="1265608" cy="12916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57400" y="3008956"/>
              <a:ext cx="1228466" cy="775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17" idx="2"/>
            </p:cNvCxnSpPr>
            <p:nvPr/>
          </p:nvCxnSpPr>
          <p:spPr>
            <a:xfrm flipV="1">
              <a:off x="2035082" y="3525632"/>
              <a:ext cx="1261598" cy="258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2028217" y="379178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028217" y="3817419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014557" y="383914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057400" y="2133604"/>
            <a:ext cx="659155" cy="958334"/>
            <a:chOff x="2438400" y="1524000"/>
            <a:chExt cx="659155" cy="958334"/>
          </a:xfrm>
        </p:grpSpPr>
        <p:sp>
          <p:nvSpPr>
            <p:cNvPr id="99" name="Down Arrow 98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33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2998445" y="1143000"/>
            <a:ext cx="659155" cy="958334"/>
            <a:chOff x="2438400" y="1524000"/>
            <a:chExt cx="659155" cy="958334"/>
          </a:xfrm>
        </p:grpSpPr>
        <p:sp>
          <p:nvSpPr>
            <p:cNvPr id="102" name="Down Arrow 101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333"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257800" y="2133604"/>
            <a:ext cx="2079718" cy="3027560"/>
            <a:chOff x="5257800" y="2133604"/>
            <a:chExt cx="2079718" cy="302756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260969" y="2133604"/>
              <a:ext cx="2076549" cy="1828796"/>
              <a:chOff x="4270369" y="1981204"/>
              <a:chExt cx="2076549" cy="1828796"/>
            </a:xfrm>
          </p:grpSpPr>
          <p:cxnSp>
            <p:nvCxnSpPr>
              <p:cNvPr id="105" name="Straight Arrow Connector 104"/>
              <p:cNvCxnSpPr>
                <a:endCxn id="36" idx="1"/>
              </p:cNvCxnSpPr>
              <p:nvPr/>
            </p:nvCxnSpPr>
            <p:spPr>
              <a:xfrm>
                <a:off x="4297605" y="1981204"/>
                <a:ext cx="2049313" cy="15463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4297605" y="2590800"/>
                <a:ext cx="1973113" cy="968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270369" y="3200400"/>
                <a:ext cx="2000349" cy="358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270369" y="3581400"/>
                <a:ext cx="2054231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Arrow Connector 112"/>
            <p:cNvCxnSpPr>
              <a:stCxn id="24" idx="6"/>
              <a:endCxn id="36" idx="3"/>
            </p:cNvCxnSpPr>
            <p:nvPr/>
          </p:nvCxnSpPr>
          <p:spPr>
            <a:xfrm flipV="1">
              <a:off x="5257800" y="3787682"/>
              <a:ext cx="2079718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36" idx="3"/>
            </p:cNvCxnSpPr>
            <p:nvPr/>
          </p:nvCxnSpPr>
          <p:spPr>
            <a:xfrm flipV="1">
              <a:off x="5260969" y="3787682"/>
              <a:ext cx="2076549" cy="1373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6172200" y="2057400"/>
            <a:ext cx="659155" cy="958334"/>
            <a:chOff x="2438400" y="1524000"/>
            <a:chExt cx="659155" cy="958334"/>
          </a:xfrm>
        </p:grpSpPr>
        <p:sp>
          <p:nvSpPr>
            <p:cNvPr id="123" name="Down Arrow 122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333"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65" y="5922254"/>
                <a:ext cx="726481" cy="513282"/>
              </a:xfrm>
              <a:prstGeom prst="rect">
                <a:avLst/>
              </a:prstGeom>
              <a:blipFill rotWithShape="1">
                <a:blip r:embed="rId6"/>
                <a:stretch>
                  <a:fillRect l="-6723" r="-14286"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1473200" y="6443491"/>
            <a:ext cx="6375400" cy="4145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will be one instance of </a:t>
            </a:r>
            <a:r>
              <a:rPr lang="en-US" b="1" dirty="0" smtClean="0">
                <a:solidFill>
                  <a:srgbClr val="7030A0"/>
                </a:solidFill>
              </a:rPr>
              <a:t>flow with lower-bound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228600" y="6443491"/>
                <a:ext cx="8610600" cy="41450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Hint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You will have to solve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instances to solve the original airline problem.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443491"/>
                <a:ext cx="8610600" cy="414509"/>
              </a:xfrm>
              <a:prstGeom prst="roundRect">
                <a:avLst/>
              </a:prstGeom>
              <a:blipFill rotWithShape="1">
                <a:blip r:embed="rId7"/>
                <a:stretch>
                  <a:fillRect r="-212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3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5" grpId="0" animBg="1"/>
      <p:bldP spid="9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capacity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438400" y="4800600"/>
            <a:ext cx="4191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first have a motivating problem that  is solved using this generalization.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capacity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</a:t>
            </a:r>
            <a:r>
              <a:rPr lang="en-US" sz="3200" b="1" dirty="0" smtClean="0">
                <a:solidFill>
                  <a:srgbClr val="7030A0"/>
                </a:solidFill>
              </a:rPr>
              <a:t>Problem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(As a motivating example)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customers </a:t>
                </a:r>
                <a:r>
                  <a:rPr lang="en-US" sz="2000" dirty="0"/>
                  <a:t>in </a:t>
                </a:r>
                <a:r>
                  <a:rPr lang="en-US" sz="2000" dirty="0" smtClean="0"/>
                  <a:t>market.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products to be </a:t>
                </a:r>
                <a:r>
                  <a:rPr lang="en-US" sz="2000" dirty="0" smtClean="0"/>
                  <a:t>surveyed.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b="1" dirty="0" smtClean="0"/>
                  <a:t> : How to conduct the survey such that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customer can review only that product which he/she has used earlier.</a:t>
                </a:r>
              </a:p>
              <a:p>
                <a:r>
                  <a:rPr lang="en-US" sz="2000" dirty="0"/>
                  <a:t>Customer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review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products.</a:t>
                </a:r>
              </a:p>
              <a:p>
                <a:r>
                  <a:rPr lang="en-US" sz="2000" dirty="0"/>
                  <a:t>Product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</a:t>
                </a:r>
                <a:r>
                  <a:rPr lang="en-US" sz="2000" dirty="0" smtClean="0"/>
                  <a:t>get 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reviews 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reviews.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3048000"/>
            <a:ext cx="1828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505200"/>
            <a:ext cx="10668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50520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865880"/>
            <a:ext cx="19050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65880"/>
            <a:ext cx="2743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3276600" y="4028440"/>
            <a:ext cx="5334000" cy="153416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this problem seem to have anything to do with flow 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 least it does not appear on the first glance.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971800" y="2587752"/>
            <a:ext cx="33528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class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u="sng" dirty="0"/>
                  <a:t>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if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  <a:blipFill rotWithShape="1">
                <a:blip r:embed="rId2"/>
                <a:stretch>
                  <a:fillRect l="-7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90800" y="1524000"/>
            <a:ext cx="20574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332480"/>
            <a:ext cx="20574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4094480"/>
            <a:ext cx="43434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if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4525963"/>
              </a:xfrm>
              <a:blipFill rotWithShape="1">
                <a:blip r:embed="rId2"/>
                <a:stretch>
                  <a:fillRect l="-7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905000" y="5029200"/>
            <a:ext cx="1752600" cy="1066800"/>
            <a:chOff x="3124200" y="4495800"/>
            <a:chExt cx="1752600" cy="1066800"/>
          </a:xfrm>
        </p:grpSpPr>
        <p:grpSp>
          <p:nvGrpSpPr>
            <p:cNvPr id="2" name="Group 1"/>
            <p:cNvGrpSpPr/>
            <p:nvPr/>
          </p:nvGrpSpPr>
          <p:grpSpPr>
            <a:xfrm>
              <a:off x="3815576" y="4953000"/>
              <a:ext cx="375424" cy="445532"/>
              <a:chOff x="3429000" y="2286000"/>
              <a:chExt cx="37542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81400" y="2286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3200400" y="4495800"/>
              <a:ext cx="8028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3124200" y="5029200"/>
              <a:ext cx="879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 flipV="1">
              <a:off x="3124200" y="5029200"/>
              <a:ext cx="8790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20376" y="5067300"/>
              <a:ext cx="756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120376" y="4648200"/>
              <a:ext cx="756424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20376" y="5105400"/>
              <a:ext cx="756424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910840" y="5181600"/>
            <a:ext cx="756424" cy="914400"/>
            <a:chOff x="4272776" y="4800600"/>
            <a:chExt cx="756424" cy="914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4272776" y="5219700"/>
              <a:ext cx="75642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272776" y="4800600"/>
              <a:ext cx="756424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272776" y="5257800"/>
              <a:ext cx="756424" cy="4572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05000" y="5029200"/>
            <a:ext cx="879088" cy="1066800"/>
            <a:chOff x="5562600" y="4648200"/>
            <a:chExt cx="879088" cy="106680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5638800" y="4648200"/>
              <a:ext cx="8028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562600" y="5181600"/>
              <a:ext cx="87908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562600" y="5181600"/>
              <a:ext cx="8790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4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own Ribbon 47"/>
          <p:cNvSpPr/>
          <p:nvPr/>
        </p:nvSpPr>
        <p:spPr>
          <a:xfrm>
            <a:off x="4876800" y="5140452"/>
            <a:ext cx="38100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Reduce to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circulation with demand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3728224" y="48768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Suppose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&gt;0</a:t>
                </a:r>
              </a:p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then there is surplus of flow accumulating into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. To ensure conservation constraint, we have to balance it by equivalent flow leaving it. </a:t>
                </a:r>
              </a:p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Does it remind of some problem from past ?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24" y="48768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7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), as follows.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,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 ?</a:t>
                </a: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</a:t>
                </a:r>
                <a:r>
                  <a:rPr lang="en-US" sz="2000" dirty="0"/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,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=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Flow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u="sng" dirty="0"/>
                  <a:t>with lower bound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exists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</a:t>
                </a:r>
                <a:r>
                  <a:rPr lang="en-US" sz="1800" b="1" dirty="0" smtClean="0"/>
                  <a:t>iff</a:t>
                </a:r>
                <a:r>
                  <a:rPr lang="en-US" sz="1800" dirty="0" smtClean="0"/>
                  <a:t> a circulation with demand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 smtClean="0"/>
                  <a:t> exists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5486400"/>
              </a:xfrm>
              <a:blipFill rotWithShape="1">
                <a:blip r:embed="rId2"/>
                <a:stretch>
                  <a:fillRect l="-711" t="-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blipFill rotWithShape="1">
                <a:blip r:embed="rId3"/>
                <a:stretch>
                  <a:fillRect r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−</m:t>
                    </m:r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9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795380" y="4572000"/>
            <a:ext cx="320562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14908</TotalTime>
  <Words>1420</Words>
  <Application>Microsoft Office PowerPoint</Application>
  <PresentationFormat>On-screen Show (4:3)</PresentationFormat>
  <Paragraphs>240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Design and Analysis of Algorithms (CS345/CS345A)  </vt:lpstr>
      <vt:lpstr>Generalization of max-flow Problem</vt:lpstr>
      <vt:lpstr>Generalization of max-flow Problem</vt:lpstr>
      <vt:lpstr>Survey Design Problem (As a motivating example)</vt:lpstr>
      <vt:lpstr>Generalization of max-flow Problem</vt:lpstr>
      <vt:lpstr>Circulation with demand</vt:lpstr>
      <vt:lpstr>Flow with lower bound </vt:lpstr>
      <vt:lpstr>Flow with lower bound </vt:lpstr>
      <vt:lpstr>Flow with lower bound </vt:lpstr>
      <vt:lpstr>Applications of Flow with lower bound</vt:lpstr>
      <vt:lpstr>Survey Design Problem (As a motivating example)</vt:lpstr>
      <vt:lpstr>Survey Design Problem</vt:lpstr>
      <vt:lpstr>Survey Design Problem</vt:lpstr>
      <vt:lpstr>Survey Design Problem</vt:lpstr>
      <vt:lpstr>Applications of Flow with lower bound</vt:lpstr>
      <vt:lpstr>An Airline Problem </vt:lpstr>
      <vt:lpstr>Constructing an instance of  Flow with lower bound</vt:lpstr>
      <vt:lpstr>Constructing an instance of  Flow with lower bound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1447</cp:revision>
  <dcterms:created xsi:type="dcterms:W3CDTF">2011-12-03T04:13:03Z</dcterms:created>
  <dcterms:modified xsi:type="dcterms:W3CDTF">2017-10-13T11:49:40Z</dcterms:modified>
</cp:coreProperties>
</file>