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74" r:id="rId2"/>
    <p:sldId id="487" r:id="rId3"/>
    <p:sldId id="514" r:id="rId4"/>
    <p:sldId id="483" r:id="rId5"/>
    <p:sldId id="488" r:id="rId6"/>
    <p:sldId id="489" r:id="rId7"/>
    <p:sldId id="497" r:id="rId8"/>
    <p:sldId id="492" r:id="rId9"/>
    <p:sldId id="494" r:id="rId10"/>
    <p:sldId id="505" r:id="rId11"/>
    <p:sldId id="493" r:id="rId12"/>
    <p:sldId id="506" r:id="rId13"/>
    <p:sldId id="515" r:id="rId14"/>
    <p:sldId id="513" r:id="rId15"/>
    <p:sldId id="504" r:id="rId16"/>
    <p:sldId id="498" r:id="rId17"/>
    <p:sldId id="491" r:id="rId18"/>
    <p:sldId id="502" r:id="rId19"/>
    <p:sldId id="499" r:id="rId20"/>
    <p:sldId id="490" r:id="rId21"/>
    <p:sldId id="500" r:id="rId22"/>
    <p:sldId id="510" r:id="rId23"/>
    <p:sldId id="51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7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0.png"/><Relationship Id="rId7" Type="http://schemas.openxmlformats.org/officeDocument/2006/relationships/image" Target="../media/image36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Relationship Id="rId4" Type="http://schemas.openxmlformats.org/officeDocument/2006/relationships/image" Target="../media/image261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28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Amortized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smtClean="0">
                <a:solidFill>
                  <a:srgbClr val="006C31"/>
                </a:solidFill>
              </a:rPr>
              <a:t>A powerful tool </a:t>
            </a:r>
            <a:r>
              <a:rPr lang="en-US" sz="1800" b="1" dirty="0" smtClean="0">
                <a:solidFill>
                  <a:schemeClr val="tx1"/>
                </a:solidFill>
              </a:rPr>
              <a:t>to </a:t>
            </a:r>
            <a:r>
              <a:rPr lang="en-US" sz="1800" b="1" dirty="0" err="1" smtClean="0">
                <a:solidFill>
                  <a:schemeClr val="tx1"/>
                </a:solidFill>
              </a:rPr>
              <a:t>analyse</a:t>
            </a:r>
            <a:r>
              <a:rPr lang="en-US" sz="1800" b="1" dirty="0" smtClean="0">
                <a:solidFill>
                  <a:schemeClr val="tx1"/>
                </a:solidFill>
              </a:rPr>
              <a:t> algorithm)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(</a:t>
                </a:r>
                <a:r>
                  <a:rPr lang="en-US" sz="2000" b="1" dirty="0" smtClean="0"/>
                  <a:t>push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multipop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Attempt 2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(# of                       …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sz="2000" dirty="0" smtClean="0"/>
                  <a:t> …                       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</a:t>
                </a:r>
                <a:r>
                  <a:rPr lang="en-US" sz="2000" dirty="0" smtClean="0"/>
                  <a:t>elements pushed </a:t>
                </a:r>
                <a:r>
                  <a:rPr lang="en-US" sz="2000" dirty="0"/>
                  <a:t>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dirty="0" smtClean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</a:t>
                </a:r>
                <a:r>
                  <a:rPr lang="en-US" sz="2000" dirty="0" smtClean="0"/>
                  <a:t>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 </a:t>
                </a:r>
                <a:r>
                  <a:rPr lang="en-US" b="1" dirty="0">
                    <a:solidFill>
                      <a:schemeClr val="tx1"/>
                    </a:solidFill>
                  </a:rPr>
                  <a:t>Multi-pop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sequence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pop operations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54917" y="3810000"/>
            <a:ext cx="31197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pop operations of all </a:t>
            </a:r>
            <a:r>
              <a:rPr lang="en-US" u="sng" dirty="0" err="1"/>
              <a:t>multipops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5" grpId="1" uiExpand="1" build="allAtOnce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COST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Inspiration from </a:t>
            </a:r>
            <a:r>
              <a:rPr lang="en-US" sz="2800" b="1" dirty="0" smtClean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rgbClr val="7030A0"/>
                            </a:solidFill>
                          </a:rPr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=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1219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524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429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1143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 smtClean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r>
                  <a:rPr lang="en-US" sz="2000" dirty="0"/>
                  <a:t>In order to </a:t>
                </a:r>
                <a:r>
                  <a:rPr lang="en-US" sz="2000" dirty="0" smtClean="0"/>
                  <a:t>show that the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</a:t>
                </a:r>
                <a:r>
                  <a:rPr lang="en-US" sz="2000" dirty="0" smtClean="0"/>
                  <a:t>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it </a:t>
                </a:r>
                <a:r>
                  <a:rPr lang="en-US" sz="2000" dirty="0"/>
                  <a:t>suffices </a:t>
                </a:r>
                <a:r>
                  <a:rPr lang="en-US" sz="2000" dirty="0" smtClean="0"/>
                  <a:t>to show that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operations </a:t>
                </a:r>
                <a:r>
                  <a:rPr lang="en-US" sz="2000" dirty="0" smtClean="0"/>
                  <a:t>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  <a:blipFill rotWithShape="1">
                <a:blip r:embed="rId2"/>
                <a:stretch>
                  <a:fillRect l="-752" t="-612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962400" y="4191000"/>
            <a:ext cx="2819400" cy="706120"/>
            <a:chOff x="3962400" y="4191000"/>
            <a:chExt cx="2819400" cy="70612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194998" y="2958402"/>
              <a:ext cx="354204" cy="28194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066" y="452778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04800" y="3845560"/>
            <a:ext cx="329184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715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571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This is how it may work out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54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3600"/>
            <a:ext cx="304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057400" y="3657600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8803" y="1136592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Actual cost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0600" y="1600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0600" y="3886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5299" y="4041284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766455" y="3886200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 rot="161165">
            <a:off x="3183488" y="2138105"/>
            <a:ext cx="198688" cy="27539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29000" y="2069068"/>
            <a:ext cx="16449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Amortized </a:t>
            </a:r>
            <a:r>
              <a:rPr lang="en-US" dirty="0" smtClean="0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746E-6 L 5.55112E-17 -0.222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0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3313E-6 L 0.00313 -0.2169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0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7" grpId="0"/>
      <p:bldP spid="31" grpId="0"/>
      <p:bldP spid="31" grpId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o get a bound on 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Try </a:t>
                </a:r>
                <a:r>
                  <a:rPr lang="en-US" sz="2000" dirty="0"/>
                  <a:t>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negative to such an extent that it 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      nullifies</a:t>
                </a:r>
                <a:r>
                  <a:rPr lang="en-US" sz="2000" dirty="0" smtClean="0"/>
                  <a:t> or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 smtClean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Try to view carefully the costly operation and see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if there is some quantity that is “</a:t>
                </a:r>
                <a:r>
                  <a:rPr lang="en-US" sz="2000" i="1" u="sng" dirty="0" smtClean="0">
                    <a:solidFill>
                      <a:srgbClr val="7030A0"/>
                    </a:solidFill>
                  </a:rPr>
                  <a:t>decreasing</a:t>
                </a:r>
                <a:r>
                  <a:rPr lang="en-US" sz="2000" dirty="0" smtClean="0"/>
                  <a:t>” during the operation.</a:t>
                </a:r>
                <a:endParaRPr lang="en-US" sz="2000" dirty="0"/>
              </a:p>
              <a:p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analysis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bit flips of a binary counter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careful </a:t>
            </a:r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increment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Algorithm for increment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Keep scanning from right to left till we get the first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 smtClean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careful </a:t>
            </a:r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increment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increment =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60491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80559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6590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41369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increment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2280532" y="152400"/>
                <a:ext cx="5105400" cy="134364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What if we had used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Length of longest suffix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32" y="152400"/>
                <a:ext cx="5105400" cy="1343644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analysis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Stack with multi-pop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: the </a:t>
                </a:r>
                <a:r>
                  <a:rPr lang="en-US" sz="2000" b="1" dirty="0" smtClean="0"/>
                  <a:t>worst case </a:t>
                </a:r>
                <a:r>
                  <a:rPr lang="en-US" sz="2000" dirty="0" smtClean="0"/>
                  <a:t>time complexity of </a:t>
                </a:r>
                <a:r>
                  <a:rPr lang="en-US" sz="2000" b="1" u="sng" dirty="0" smtClean="0"/>
                  <a:t>any</a:t>
                </a:r>
                <a:r>
                  <a:rPr lang="en-US" sz="2000" dirty="0" smtClean="0"/>
                  <a:t>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16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867" y="5736828"/>
            <a:ext cx="3184733" cy="81712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may be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grossly</a:t>
            </a:r>
            <a:r>
              <a:rPr lang="en-US" dirty="0" smtClean="0">
                <a:solidFill>
                  <a:schemeClr val="tx1"/>
                </a:solidFill>
              </a:rPr>
              <a:t> wrong.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5448300" y="990600"/>
            <a:ext cx="36957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There is a </a:t>
            </a:r>
            <a:r>
              <a:rPr lang="en-US" sz="1400" b="1" dirty="0" smtClean="0">
                <a:solidFill>
                  <a:schemeClr val="tx1"/>
                </a:solidFill>
              </a:rPr>
              <a:t>huge variation</a:t>
            </a:r>
            <a:r>
              <a:rPr lang="en-US" sz="1400" dirty="0" smtClean="0">
                <a:solidFill>
                  <a:schemeClr val="tx1"/>
                </a:solidFill>
              </a:rPr>
              <a:t> in the time complexity of these operations.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9667" y="38862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572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886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81500" y="4495800"/>
            <a:ext cx="3543300" cy="2286000"/>
            <a:chOff x="990600" y="4114800"/>
            <a:chExt cx="3543300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2057400" y="6172200"/>
              <a:ext cx="381000" cy="76200"/>
              <a:chOff x="2057400" y="3657600"/>
              <a:chExt cx="381000" cy="76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62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990600" y="4114800"/>
              <a:ext cx="14459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6400800"/>
              <a:ext cx="354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81500" y="4419600"/>
            <a:ext cx="2743200" cy="2362200"/>
            <a:chOff x="990600" y="4038600"/>
            <a:chExt cx="2743200" cy="2362200"/>
          </a:xfrm>
        </p:grpSpPr>
        <p:grpSp>
          <p:nvGrpSpPr>
            <p:cNvPr id="30" name="Group 29"/>
            <p:cNvGrpSpPr/>
            <p:nvPr/>
          </p:nvGrpSpPr>
          <p:grpSpPr>
            <a:xfrm>
              <a:off x="990600" y="4038600"/>
              <a:ext cx="2438400" cy="2362200"/>
              <a:chOff x="990600" y="4038600"/>
              <a:chExt cx="2438400" cy="2362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194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5400" y="62484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4600" y="5257800"/>
                <a:ext cx="3048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4038600"/>
                <a:ext cx="304800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429000" y="6248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𝒕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2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1" animBg="1"/>
      <p:bldP spid="9" grpId="0" animBg="1"/>
      <p:bldP spid="10" grpId="0" animBg="1"/>
      <p:bldP spid="11" grpId="0" animBg="1"/>
      <p:bldP spid="34" grpId="0"/>
      <p:bldP spid="3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</a:t>
            </a:r>
            <a:r>
              <a:rPr lang="en-US" sz="3200" b="1" dirty="0" smtClean="0"/>
              <a:t>multi-pop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2209800" y="990600"/>
            <a:ext cx="3759941" cy="2590800"/>
            <a:chOff x="2209800" y="990600"/>
            <a:chExt cx="3759941" cy="2590800"/>
          </a:xfrm>
        </p:grpSpPr>
        <p:grpSp>
          <p:nvGrpSpPr>
            <p:cNvPr id="69" name="Group 68"/>
            <p:cNvGrpSpPr/>
            <p:nvPr/>
          </p:nvGrpSpPr>
          <p:grpSpPr>
            <a:xfrm>
              <a:off x="2209800" y="1447800"/>
              <a:ext cx="3759941" cy="2133600"/>
              <a:chOff x="1726459" y="4114800"/>
              <a:chExt cx="3759941" cy="2133600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235196" y="4658868"/>
                <a:ext cx="489204" cy="7513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00400" y="4114800"/>
                <a:ext cx="457200" cy="2133600"/>
                <a:chOff x="3200400" y="4114800"/>
                <a:chExt cx="457200" cy="2133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004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048000" y="5334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048000" y="51816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048000" y="5029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3048000" y="4876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048000" y="4724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048000" y="4572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5029200" y="4114800"/>
                <a:ext cx="457200" cy="2133600"/>
                <a:chOff x="5029200" y="4114800"/>
                <a:chExt cx="457200" cy="2133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0292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1726459" y="4572000"/>
                <a:ext cx="1473941" cy="914400"/>
                <a:chOff x="1726459" y="4572000"/>
                <a:chExt cx="1473941" cy="914400"/>
              </a:xfrm>
            </p:grpSpPr>
            <p:sp>
              <p:nvSpPr>
                <p:cNvPr id="60" name="Left Brace 59"/>
                <p:cNvSpPr/>
                <p:nvPr/>
              </p:nvSpPr>
              <p:spPr>
                <a:xfrm>
                  <a:off x="2895600" y="4572000"/>
                  <a:ext cx="304800" cy="914400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dirty="0" smtClean="0"/>
                        <a:t> elements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4412" t="-4673" r="-8824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Multi-pop(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62" t="-6452" r="-304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operation)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2" grpId="0" animBg="1"/>
      <p:bldP spid="73" grpId="0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</a:t>
            </a:r>
            <a:r>
              <a:rPr lang="en-US" sz="3200" b="1" dirty="0" smtClean="0"/>
              <a:t>multi-pop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operation)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83741" y="990600"/>
            <a:ext cx="2286000" cy="2590800"/>
            <a:chOff x="3683741" y="990600"/>
            <a:chExt cx="2286000" cy="2590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83741" y="990600"/>
              <a:ext cx="2286000" cy="2590800"/>
              <a:chOff x="3683741" y="990600"/>
              <a:chExt cx="2286000" cy="25908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683741" y="1447800"/>
                <a:ext cx="2286000" cy="2133600"/>
                <a:chOff x="3200400" y="4114800"/>
                <a:chExt cx="2286000" cy="2133600"/>
              </a:xfrm>
            </p:grpSpPr>
            <p:sp>
              <p:nvSpPr>
                <p:cNvPr id="32" name="Right Arrow 31"/>
                <p:cNvSpPr/>
                <p:nvPr/>
              </p:nvSpPr>
              <p:spPr>
                <a:xfrm>
                  <a:off x="4235196" y="4658868"/>
                  <a:ext cx="489204" cy="751332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200400" y="4114800"/>
                  <a:ext cx="457200" cy="2133600"/>
                  <a:chOff x="3200400" y="4114800"/>
                  <a:chExt cx="457200" cy="213360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2004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3048000" y="5334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048000" y="51816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3048000" y="5029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048000" y="4876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3048000" y="4724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3048000" y="4572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166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5029200" y="4114800"/>
                  <a:ext cx="457200" cy="2133600"/>
                  <a:chOff x="5029200" y="4114800"/>
                  <a:chExt cx="457200" cy="21336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0292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Push(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a14:m>
                    <a:r>
                      <a:rPr lang="en-US" dirty="0" smtClean="0"/>
                      <a:t>,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846" t="-6452" r="-9341" b="-225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ounded Rectangle 61"/>
            <p:cNvSpPr/>
            <p:nvPr/>
          </p:nvSpPr>
          <p:spPr>
            <a:xfrm>
              <a:off x="5588740" y="2656114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96958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88739" y="2372977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597217" y="22479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592849" y="20955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587370" y="1953768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96957" y="1752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each operation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32" t="-8197" r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2" t="-8197" r="-1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73" t="-8333" r="-1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A simple exercise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Exercise 1</a:t>
                </a:r>
                <a:r>
                  <a:rPr lang="en-US" sz="1800" dirty="0" smtClean="0"/>
                  <a:t>: (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Binary heap</a:t>
                </a:r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the amortized cost of </a:t>
                </a:r>
                <a:r>
                  <a:rPr lang="en-US" sz="1800" b="1" dirty="0" smtClean="0"/>
                  <a:t>Extract-min</a:t>
                </a:r>
                <a:r>
                  <a:rPr lang="en-US" sz="1800" dirty="0" smtClean="0"/>
                  <a:t> operation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the amortized cost of </a:t>
                </a:r>
                <a:r>
                  <a:rPr lang="en-US" sz="1800" b="1" dirty="0" smtClean="0"/>
                  <a:t>insert </a:t>
                </a:r>
                <a:r>
                  <a:rPr lang="en-US" sz="1800" dirty="0" smtClean="0"/>
                  <a:t>operation is still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Extract-min(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56" t="-5747" r="-1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545" r="-30035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6897" r="-300356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height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6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height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𝒅𝒆𝒑𝒕𝒉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5" t="-119672" r="-382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5562600" y="2590800"/>
            <a:ext cx="2743200" cy="1905000"/>
            <a:chOff x="1828800" y="1981200"/>
            <a:chExt cx="5029200" cy="3276600"/>
          </a:xfrm>
        </p:grpSpPr>
        <p:sp>
          <p:nvSpPr>
            <p:cNvPr id="48" name="Oval 47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stCxn id="81" idx="3"/>
                <a:endCxn id="7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81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>
                <a:endCxn id="72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7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6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74" idx="3"/>
                <a:endCxn id="64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ight Arrow 83"/>
              <p:cNvSpPr/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Extract-min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4" name="Right Arrow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>
            <a:off x="7539390" y="3875567"/>
            <a:ext cx="226082" cy="42467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682346" y="4318591"/>
            <a:ext cx="166254" cy="17720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loud Callout 87"/>
          <p:cNvSpPr/>
          <p:nvPr/>
        </p:nvSpPr>
        <p:spPr>
          <a:xfrm>
            <a:off x="6186055" y="685800"/>
            <a:ext cx="2729345" cy="993648"/>
          </a:xfrm>
          <a:prstGeom prst="cloudCallout">
            <a:avLst>
              <a:gd name="adj1" fmla="val -26514"/>
              <a:gd name="adj2" fmla="val 78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“</a:t>
            </a:r>
            <a:r>
              <a:rPr lang="en-US" i="1" dirty="0" smtClean="0">
                <a:solidFill>
                  <a:srgbClr val="7030A0"/>
                </a:solidFill>
              </a:rPr>
              <a:t>decreasing</a:t>
            </a:r>
            <a:r>
              <a:rPr lang="en-US" dirty="0" smtClean="0">
                <a:solidFill>
                  <a:schemeClr val="tx1"/>
                </a:solidFill>
              </a:rPr>
              <a:t>”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590800"/>
            <a:ext cx="2743200" cy="1905000"/>
            <a:chOff x="762000" y="2590800"/>
            <a:chExt cx="2743200" cy="19050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0" y="2590800"/>
              <a:ext cx="2743200" cy="1905000"/>
              <a:chOff x="1828800" y="1981200"/>
              <a:chExt cx="5029200" cy="32766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stCxn id="45" idx="3"/>
                  <a:endCxn id="4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4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endCxn id="3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4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endCxn id="3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/>
                <p:cNvCxnSpPr>
                  <a:stCxn id="38" idx="3"/>
                  <a:endCxn id="28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traight Arrow Connector 84"/>
            <p:cNvCxnSpPr/>
            <p:nvPr/>
          </p:nvCxnSpPr>
          <p:spPr>
            <a:xfrm>
              <a:off x="2738790" y="3886200"/>
              <a:ext cx="226082" cy="4246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881746" y="4318591"/>
              <a:ext cx="166254" cy="177209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height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2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05400" y="1679448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81600" y="20574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  <p:bldP spid="8" grpId="0"/>
      <p:bldP spid="10" grpId="0"/>
      <p:bldP spid="11" grpId="0" animBg="1"/>
      <p:bldP spid="84" grpId="0" animBg="1"/>
      <p:bldP spid="87" grpId="0" animBg="1"/>
      <p:bldP spid="87" grpId="1" animBg="1"/>
      <p:bldP spid="88" grpId="0" animBg="1"/>
      <p:bldP spid="90" grpId="0"/>
      <p:bldP spid="91" grpId="0"/>
      <p:bldP spid="4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6C31"/>
                </a:solidFill>
              </a:rPr>
              <a:t>Home work </a:t>
            </a:r>
            <a:r>
              <a:rPr lang="en-US" sz="2800" b="1" dirty="0" smtClean="0"/>
              <a:t>Exercises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worst case upper bound on the number of bit flips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are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b="1" dirty="0"/>
                  <a:t>increment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decrement</a:t>
                </a:r>
                <a:r>
                  <a:rPr lang="en-US" sz="2000" dirty="0"/>
                  <a:t>} on a binary counter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initialized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 </a:t>
                </a:r>
                <a:r>
                  <a:rPr lang="en-US" sz="2000" dirty="0" smtClean="0"/>
                  <a:t>: (Simulating a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queue</a:t>
                </a:r>
                <a:r>
                  <a:rPr lang="en-US" sz="2000" dirty="0" smtClean="0"/>
                  <a:t> by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stacks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 smtClean="0"/>
                  <a:t>cost of </a:t>
                </a:r>
                <a:r>
                  <a:rPr lang="en-US" sz="2000" b="1" dirty="0" err="1" smtClean="0"/>
                  <a:t>Enqueue</a:t>
                </a:r>
                <a:r>
                  <a:rPr lang="en-US" sz="2000" dirty="0" smtClean="0"/>
                  <a:t> operation =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 smtClean="0"/>
                  <a:t> cost of </a:t>
                </a:r>
                <a:r>
                  <a:rPr lang="en-US" sz="2000" b="1" dirty="0" err="1" smtClean="0"/>
                  <a:t>Dequeue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operation is still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: the </a:t>
                </a:r>
                <a:r>
                  <a:rPr lang="en-US" sz="2000" b="1" dirty="0" smtClean="0"/>
                  <a:t>worst case </a:t>
                </a:r>
                <a:r>
                  <a:rPr lang="en-US" sz="2000" dirty="0" smtClean="0"/>
                  <a:t>time complexity of </a:t>
                </a:r>
                <a:r>
                  <a:rPr lang="en-US" sz="2000" b="1" u="sng" dirty="0" smtClean="0"/>
                  <a:t>any</a:t>
                </a:r>
                <a:r>
                  <a:rPr lang="en-US" sz="2000" dirty="0" smtClean="0"/>
                  <a:t>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16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867" y="5736828"/>
            <a:ext cx="3184733" cy="81712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may be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grossly</a:t>
            </a:r>
            <a:r>
              <a:rPr lang="en-US" dirty="0" smtClean="0">
                <a:solidFill>
                  <a:schemeClr val="tx1"/>
                </a:solidFill>
              </a:rPr>
              <a:t> wrong.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9667" y="38862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572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886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81500" y="4495800"/>
            <a:ext cx="3543300" cy="2286000"/>
            <a:chOff x="990600" y="4114800"/>
            <a:chExt cx="3543300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2057400" y="6172200"/>
              <a:ext cx="381000" cy="76200"/>
              <a:chOff x="2057400" y="3657600"/>
              <a:chExt cx="381000" cy="76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62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990600" y="4114800"/>
              <a:ext cx="14459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6400800"/>
              <a:ext cx="354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81500" y="4419600"/>
            <a:ext cx="2743200" cy="2362200"/>
            <a:chOff x="990600" y="4038600"/>
            <a:chExt cx="2743200" cy="2362200"/>
          </a:xfrm>
        </p:grpSpPr>
        <p:grpSp>
          <p:nvGrpSpPr>
            <p:cNvPr id="30" name="Group 29"/>
            <p:cNvGrpSpPr/>
            <p:nvPr/>
          </p:nvGrpSpPr>
          <p:grpSpPr>
            <a:xfrm>
              <a:off x="990600" y="4038600"/>
              <a:ext cx="2438400" cy="2362200"/>
              <a:chOff x="990600" y="4038600"/>
              <a:chExt cx="2438400" cy="2362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194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5400" y="62484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4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4038600"/>
                <a:ext cx="304800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429000" y="6248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𝒕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Explosion 1 32"/>
              <p:cNvSpPr/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When there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is a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huge variation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in the time complexity of 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Explosion 1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24800" y="6553200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𝒈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19900" y="4394200"/>
            <a:ext cx="307848" cy="2387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/>
      <p:bldP spid="33" grpId="0" animBg="1"/>
      <p:bldP spid="6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Problem 1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Bit Flips in a binary Counter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increment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0 </a:t>
                </a:r>
                <a:r>
                  <a:rPr lang="en-US" sz="1800" dirty="0" smtClean="0">
                    <a:sym typeface="Wingdings" pitchFamily="2" charset="2"/>
                  </a:rPr>
                  <a:t> 1      or        1  0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Attempt 1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0     0     0     0      0     0     0     1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0     0     0     0      0     0     1     0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0     0     0     0      0     0     1     1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</a:t>
            </a:r>
            <a:r>
              <a:rPr lang="en-US" dirty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1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0     0     0     0      0     1     1     0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0     0     0     0      0     1     1     1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0     0     0     0      1     0     0     0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0     0     0     0      1     0     0     1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0     0     0     0      0     0     0     0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0574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30099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increment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0 </a:t>
                </a:r>
                <a:r>
                  <a:rPr lang="en-US" sz="1800" dirty="0" smtClean="0">
                    <a:sym typeface="Wingdings" pitchFamily="2" charset="2"/>
                  </a:rPr>
                  <a:t> 1      or        1  0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 smtClean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Attempt 2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=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0     0     0     0      0     0     0     1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0     0     0     0      0     0     1     0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0     0     0     0      0     0     1     1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</a:t>
            </a:r>
            <a:r>
              <a:rPr lang="en-US" dirty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1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0     0     0     0      0     1     1     0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0     0     0     0      0     1     1     1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0     0     0     0      1     0     0     0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0     0     0     0      1     0     0     1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6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3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     0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:r>
                  <a:rPr lang="en-US" dirty="0"/>
                  <a:t>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increments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Problem 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Stack with </a:t>
            </a:r>
            <a:r>
              <a:rPr lang="en-US" sz="3600" b="1" dirty="0" smtClean="0">
                <a:solidFill>
                  <a:srgbClr val="7030A0"/>
                </a:solidFill>
              </a:rPr>
              <a:t>multi-pop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Multi-pop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Top</a:t>
                  </a:r>
                </a:p>
                <a:p>
                  <a:pPr algn="ctr"/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 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(</a:t>
                </a:r>
                <a:r>
                  <a:rPr lang="en-US" sz="2000" b="1" dirty="0" smtClean="0"/>
                  <a:t>push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multipop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Attempt 1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048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9812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12923</TotalTime>
  <Words>1864</Words>
  <Application>Microsoft Office PowerPoint</Application>
  <PresentationFormat>On-screen Show (4:3)</PresentationFormat>
  <Paragraphs>421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Design and Analysis of Algorithms (CS345/CS345A)  </vt:lpstr>
      <vt:lpstr>PowerPoint Presentation</vt:lpstr>
      <vt:lpstr>PowerPoint Presentation</vt:lpstr>
      <vt:lpstr>Problem 1</vt:lpstr>
      <vt:lpstr>Bit flips during n increment operation </vt:lpstr>
      <vt:lpstr>Bit flips during n increment operation </vt:lpstr>
      <vt:lpstr>Problem 2</vt:lpstr>
      <vt:lpstr>Stack with multi-pop</vt:lpstr>
      <vt:lpstr>Stack with multi-pop</vt:lpstr>
      <vt:lpstr>Stack with multi-pop</vt:lpstr>
      <vt:lpstr>Amortized COST</vt:lpstr>
      <vt:lpstr>Amortized Cost </vt:lpstr>
      <vt:lpstr>Amortized Cost </vt:lpstr>
      <vt:lpstr>This is how it may work out</vt:lpstr>
      <vt:lpstr>Amortized Cost </vt:lpstr>
      <vt:lpstr>amortized analysis of bit flips of a binary counter</vt:lpstr>
      <vt:lpstr>A careful insight into increment</vt:lpstr>
      <vt:lpstr>A careful insight into increment</vt:lpstr>
      <vt:lpstr>amortized analysis of Stack with multi-pop</vt:lpstr>
      <vt:lpstr>Stack with multi-pop </vt:lpstr>
      <vt:lpstr>Stack with multi-pop </vt:lpstr>
      <vt:lpstr>A simple exercise </vt:lpstr>
      <vt:lpstr>Home 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1288</cp:revision>
  <dcterms:created xsi:type="dcterms:W3CDTF">2011-12-03T04:13:03Z</dcterms:created>
  <dcterms:modified xsi:type="dcterms:W3CDTF">2017-10-18T07:02:02Z</dcterms:modified>
</cp:coreProperties>
</file>