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483" r:id="rId3"/>
    <p:sldId id="526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21" r:id="rId13"/>
    <p:sldId id="514" r:id="rId14"/>
    <p:sldId id="493" r:id="rId15"/>
    <p:sldId id="495" r:id="rId16"/>
    <p:sldId id="534" r:id="rId17"/>
    <p:sldId id="500" r:id="rId18"/>
    <p:sldId id="502" r:id="rId19"/>
    <p:sldId id="505" r:id="rId20"/>
    <p:sldId id="515" r:id="rId21"/>
    <p:sldId id="503" r:id="rId22"/>
    <p:sldId id="535" r:id="rId23"/>
    <p:sldId id="506" r:id="rId24"/>
    <p:sldId id="524" r:id="rId25"/>
    <p:sldId id="516" r:id="rId26"/>
    <p:sldId id="518" r:id="rId27"/>
    <p:sldId id="508" r:id="rId28"/>
    <p:sldId id="517" r:id="rId29"/>
    <p:sldId id="501" r:id="rId30"/>
    <p:sldId id="51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77" d="100"/>
          <a:sy n="77" d="100"/>
        </p:scale>
        <p:origin x="-2778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8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30.png"/><Relationship Id="rId1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11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0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7" Type="http://schemas.openxmlformats.org/officeDocument/2006/relationships/image" Target="../media/image380.png"/><Relationship Id="rId17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9" Type="http://schemas.openxmlformats.org/officeDocument/2006/relationships/image" Target="../media/image5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3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36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331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(Application: Dynamic Table)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</a:t>
                </a:r>
                <a:r>
                  <a:rPr lang="en-US" sz="2000" dirty="0" smtClean="0">
                    <a:sym typeface="Wingdings" pitchFamily="2" charset="2"/>
                  </a:rPr>
                  <a:t>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 smtClean="0">
                <a:solidFill>
                  <a:schemeClr val="tx1"/>
                </a:solidFill>
              </a:rPr>
              <a:t>double  the size.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67" t="-8197" r="-16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5715000" y="1371600"/>
            <a:ext cx="3048000" cy="993648"/>
          </a:xfrm>
          <a:prstGeom prst="cloudCallout">
            <a:avLst>
              <a:gd name="adj1" fmla="val -31837"/>
              <a:gd name="adj2" fmla="val 873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 utilization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916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838200" y="2209800"/>
            <a:ext cx="6629400" cy="381000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27342"/>
              </p:ext>
            </p:extLst>
          </p:nvPr>
        </p:nvGraphicFramePr>
        <p:xfrm>
          <a:off x="838193" y="6106160"/>
          <a:ext cx="701040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752600"/>
            <a:ext cx="7010400" cy="4267200"/>
            <a:chOff x="838200" y="1752600"/>
            <a:chExt cx="7010400" cy="426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1752600"/>
              <a:ext cx="0" cy="426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38200" y="6019800"/>
              <a:ext cx="7010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5829300"/>
            <a:ext cx="6858000" cy="190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5486400"/>
            <a:ext cx="304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029200"/>
            <a:ext cx="3048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4152900"/>
            <a:ext cx="304800" cy="186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362200"/>
            <a:ext cx="3048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42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42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22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40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371600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cost per insertion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69534" y="641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3" grpId="0"/>
      <p:bldP spid="34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 smtClean="0"/>
                  <a:t> It 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next </a:t>
                </a:r>
                <a:r>
                  <a:rPr lang="en-US" sz="2000" i="1" u="sng" dirty="0" smtClean="0"/>
                  <a:t>many</a:t>
                </a:r>
                <a:r>
                  <a:rPr lang="en-US" sz="2000" dirty="0" smtClean="0"/>
                  <a:t> insertions (filling up empty slots).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just exceeds some 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the aim here is to make you familiar with amortized analysis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3"/>
                <a:stretch>
                  <a:fillRect l="-690" t="-674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increments in a binary counter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30"/>
              <p:cNvSpPr/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size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4192030" y="5940552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wn Ribbon 42"/>
          <p:cNvSpPr/>
          <p:nvPr/>
        </p:nvSpPr>
        <p:spPr>
          <a:xfrm>
            <a:off x="4089908" y="5980176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Callout 43"/>
              <p:cNvSpPr/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size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loud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2136048" y="5808211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some positive quantity to make it non-negative.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what should it be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Down Ribbon 52"/>
          <p:cNvSpPr/>
          <p:nvPr/>
        </p:nvSpPr>
        <p:spPr>
          <a:xfrm>
            <a:off x="3056238" y="5808211"/>
            <a:ext cx="589539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Hint</a:t>
            </a:r>
            <a:r>
              <a:rPr lang="en-US" dirty="0" smtClean="0">
                <a:solidFill>
                  <a:schemeClr val="tx1"/>
                </a:solidFill>
              </a:rPr>
              <a:t>: Use the fact that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half-full always.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1" grpId="2" uiExpand="1" build="allAtOnce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</a:t>
            </a:r>
            <a:r>
              <a:rPr lang="en-US" b="1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1 now.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Alternate explanation </a:t>
                </a:r>
                <a:r>
                  <a:rPr lang="en-US" sz="2000" dirty="0" smtClean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each </a:t>
                </a:r>
                <a:r>
                  <a:rPr lang="en-US" sz="2000" i="1" dirty="0" smtClean="0"/>
                  <a:t>insert</a:t>
                </a:r>
                <a:r>
                  <a:rPr lang="en-US" sz="2000" dirty="0" smtClean="0"/>
                  <a:t> operation, give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credits</a:t>
                </a:r>
                <a:endParaRPr lang="en-US" sz="2000" dirty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credits for its insertion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its </a:t>
                </a:r>
                <a:r>
                  <a:rPr lang="en-US" sz="2000" dirty="0" smtClean="0"/>
                  <a:t>copying into next table.</a:t>
                </a:r>
                <a:endParaRPr lang="en-US" sz="2000" dirty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copying </a:t>
                </a:r>
                <a:r>
                  <a:rPr lang="en-US" sz="2000" i="1" dirty="0" smtClean="0"/>
                  <a:t>one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more</a:t>
                </a:r>
                <a:r>
                  <a:rPr lang="en-US" sz="2000" dirty="0" smtClean="0"/>
                  <a:t> element into </a:t>
                </a:r>
                <a:r>
                  <a:rPr lang="en-US" sz="2000" dirty="0"/>
                  <a:t>next </a:t>
                </a:r>
                <a:r>
                  <a:rPr lang="en-US" sz="2000" dirty="0" smtClean="0"/>
                  <a:t>table.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There are always sufficient credits to pay for every operation.</a:t>
                </a:r>
              </a:p>
              <a:p>
                <a:r>
                  <a:rPr lang="en-US" sz="2000" dirty="0" smtClean="0"/>
                  <a:t>Total number of credits distributed to the operations: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insertions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6519744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handling </a:t>
            </a:r>
            <a:r>
              <a:rPr lang="en-US" sz="2800" b="1" dirty="0" smtClean="0">
                <a:solidFill>
                  <a:srgbClr val="0070C0"/>
                </a:solidFill>
              </a:rPr>
              <a:t>deletions </a:t>
            </a:r>
            <a:r>
              <a:rPr lang="en-US" sz="2800" b="1" dirty="0" smtClean="0">
                <a:solidFill>
                  <a:schemeClr val="tx1"/>
                </a:solidFill>
              </a:rPr>
              <a:t>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Sequence of </a:t>
            </a:r>
            <a:r>
              <a:rPr lang="en-US" sz="3200" b="1" dirty="0" smtClean="0"/>
              <a:t>Deletions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Wastage of space 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half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Summary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7030A0"/>
                </a:solidFill>
              </a:rPr>
              <a:t> the Previous Lecture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As a result it 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only very few times.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deletions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But the aim here is to make you familiar with amortized analysis.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Alternate explanation </a:t>
                </a:r>
                <a:r>
                  <a:rPr lang="en-US" sz="2000" dirty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/>
                  <a:t>To each </a:t>
                </a:r>
                <a:r>
                  <a:rPr lang="en-US" sz="2000" dirty="0" smtClean="0"/>
                  <a:t>deletion operation,  give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</a:t>
                </a:r>
                <a:r>
                  <a:rPr lang="en-US" sz="2000" dirty="0" smtClean="0"/>
                  <a:t>the deletion of the element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</a:t>
                </a:r>
                <a:r>
                  <a:rPr lang="en-US" sz="2000" dirty="0"/>
                  <a:t>for </a:t>
                </a:r>
                <a:r>
                  <a:rPr lang="en-US" sz="2000" dirty="0"/>
                  <a:t>copying </a:t>
                </a:r>
                <a:r>
                  <a:rPr lang="en-US" sz="2000" i="1" dirty="0"/>
                  <a:t>one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in future into </a:t>
                </a:r>
                <a:r>
                  <a:rPr lang="en-US" sz="2000" dirty="0"/>
                  <a:t>next </a:t>
                </a:r>
                <a:r>
                  <a:rPr lang="en-US" sz="2000" dirty="0" smtClean="0"/>
                  <a:t>table of half the size.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There are always sufficient credits to pay for every </a:t>
                </a:r>
                <a:r>
                  <a:rPr lang="en-US" sz="2000" dirty="0" smtClean="0"/>
                  <a:t>operation.</a:t>
                </a:r>
                <a:endParaRPr lang="en-US" sz="2000" dirty="0"/>
              </a:p>
              <a:p>
                <a:r>
                  <a:rPr lang="en-US" sz="2000" dirty="0"/>
                  <a:t>Total number of credits </a:t>
                </a:r>
                <a:r>
                  <a:rPr lang="en-US" sz="2000" dirty="0" smtClean="0"/>
                  <a:t>given 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deletions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 r="-593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654035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12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handling </a:t>
            </a:r>
            <a:r>
              <a:rPr lang="en-US" sz="2800" b="1" dirty="0" smtClean="0">
                <a:solidFill>
                  <a:srgbClr val="0070C0"/>
                </a:solidFill>
              </a:rPr>
              <a:t>insertions </a:t>
            </a:r>
            <a:r>
              <a:rPr lang="en-US" sz="2800" b="1" u="sng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</a:rPr>
              <a:t> deletions </a:t>
            </a:r>
            <a:r>
              <a:rPr lang="en-US" sz="2800" b="1" dirty="0" smtClean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Attempt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600200"/>
            <a:ext cx="883615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“just use the insertion/deletion procedures since we spent so much time on them”.</a:t>
            </a:r>
          </a:p>
          <a:p>
            <a:pPr marL="0" indent="0" algn="ctr">
              <a:buNone/>
            </a:pPr>
            <a:r>
              <a:rPr lang="en-US" sz="2000" dirty="0" smtClean="0"/>
              <a:t>there is a </a:t>
            </a:r>
            <a:r>
              <a:rPr lang="en-US" sz="2000" dirty="0" smtClean="0">
                <a:solidFill>
                  <a:srgbClr val="C00000"/>
                </a:solidFill>
              </a:rPr>
              <a:t>serious problem </a:t>
            </a:r>
            <a:r>
              <a:rPr lang="en-US" sz="2000" dirty="0" smtClean="0"/>
              <a:t>in this </a:t>
            </a:r>
            <a:r>
              <a:rPr lang="en-US" sz="2000" u="sng" dirty="0" smtClean="0"/>
              <a:t>combination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0621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2591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326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there is no point in carrying out amortized analysis of the “</a:t>
            </a:r>
            <a:r>
              <a:rPr lang="en-US" sz="2000" b="1" dirty="0" smtClean="0"/>
              <a:t>Attempt 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Instead we need to have a </a:t>
            </a:r>
            <a:r>
              <a:rPr lang="en-US" sz="2000" b="1" u="sng" dirty="0" smtClean="0"/>
              <a:t>new</a:t>
            </a:r>
            <a:r>
              <a:rPr lang="en-US" sz="2000" dirty="0" smtClean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Towards designing </a:t>
            </a:r>
            <a:r>
              <a:rPr lang="en-US" sz="3600" b="1" dirty="0" smtClean="0">
                <a:solidFill>
                  <a:srgbClr val="7030A0"/>
                </a:solidFill>
              </a:rPr>
              <a:t>new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Our original algorithm which handles insertions has 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let us try to extend it to handle deletions.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Spend some time thinking over it.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quarter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Delay the shrinking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intuition behind the </a:t>
            </a:r>
            <a:r>
              <a:rPr lang="en-US" sz="3200" b="1" dirty="0" smtClean="0">
                <a:solidFill>
                  <a:srgbClr val="7030A0"/>
                </a:solidFill>
              </a:rPr>
              <a:t>new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Observation</a:t>
            </a:r>
            <a:r>
              <a:rPr lang="en-US" sz="2000" dirty="0" smtClean="0"/>
              <a:t>: Every time a table is created, it is half-full.</a:t>
            </a:r>
          </a:p>
          <a:p>
            <a:pPr marL="0" indent="0">
              <a:buNone/>
            </a:pPr>
            <a:r>
              <a:rPr lang="en-US" sz="2000" dirty="0" smtClean="0"/>
              <a:t>Only two big events can happen in future: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It becomes full </a:t>
            </a:r>
            <a:endParaRPr lang="en-US" sz="2000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ym typeface="Wingdings" pitchFamily="2" charset="2"/>
              </a:rPr>
              <a:t>It becomes quarter full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insertions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deletions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14586"/>
              </p:ext>
            </p:extLst>
          </p:nvPr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92037"/>
              </p:ext>
            </p:extLst>
          </p:nvPr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so that amortized cost is bounded by a constant for deletion as well.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5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may be </a:t>
            </a:r>
            <a:r>
              <a:rPr lang="en-US" b="1" dirty="0" smtClean="0">
                <a:solidFill>
                  <a:schemeClr val="tx1"/>
                </a:solidFill>
              </a:rPr>
              <a:t>grossly</a:t>
            </a:r>
            <a:r>
              <a:rPr lang="en-US" dirty="0" smtClean="0">
                <a:solidFill>
                  <a:schemeClr val="tx1"/>
                </a:solidFill>
              </a:rPr>
              <a:t> wrong.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is a </a:t>
            </a:r>
            <a:r>
              <a:rPr lang="en-US" sz="1400" b="1" dirty="0" smtClean="0">
                <a:solidFill>
                  <a:schemeClr val="tx1"/>
                </a:solidFill>
              </a:rPr>
              <a:t>huge variation</a:t>
            </a:r>
            <a:r>
              <a:rPr lang="en-US" sz="1400" dirty="0" smtClean="0">
                <a:solidFill>
                  <a:schemeClr val="tx1"/>
                </a:solidFill>
              </a:rPr>
              <a:t> in the time complexity of these operations.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4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Homework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Can amortized cost of an operation be </a:t>
                </a:r>
                <a:r>
                  <a:rPr lang="en-US" sz="2000" dirty="0" smtClean="0"/>
                  <a:t>negative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Does </a:t>
                </a:r>
                <a:r>
                  <a:rPr lang="en-US" sz="2000" dirty="0"/>
                  <a:t>it create any problem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For the new algorithm for fully dynamic tables,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if the following potential functions also work,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i.e., can they be used to achieve amortized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cost per operation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t each stage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each stage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))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      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3</a:t>
                </a:r>
                <a:r>
                  <a:rPr lang="en-US" sz="2000" dirty="0" smtClean="0"/>
                  <a:t>: Give credits based analysis for the fully dynamic table.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1524000"/>
            <a:ext cx="6019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3528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order to get a </a:t>
                </a:r>
                <a:r>
                  <a:rPr lang="en-US" sz="2000" dirty="0" smtClean="0"/>
                  <a:t>bound on the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</a:t>
                </a:r>
                <a:r>
                  <a:rPr lang="en-US" sz="2000" dirty="0"/>
                  <a:t>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to such an extent that it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 smtClean="0"/>
                  <a:t> 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see if there is some quantity that is “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Application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</a:t>
            </a:r>
            <a:r>
              <a:rPr lang="en-US" sz="2800" b="1" dirty="0" smtClean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5" name="Cloud Callout 34"/>
          <p:cNvSpPr/>
          <p:nvPr/>
        </p:nvSpPr>
        <p:spPr>
          <a:xfrm>
            <a:off x="1" y="3543300"/>
            <a:ext cx="2895600" cy="1485900"/>
          </a:xfrm>
          <a:prstGeom prst="cloudCallout">
            <a:avLst>
              <a:gd name="adj1" fmla="val -28662"/>
              <a:gd name="adj2" fmla="val 74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more space is needed by table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b="1" i="1" dirty="0" smtClean="0"/>
              <a:t>T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5867400" y="1828800"/>
            <a:ext cx="84471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space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 animBg="1"/>
      <p:bldP spid="37" grpId="0" animBg="1"/>
      <p:bldP spid="38" grpId="0" animBg="1"/>
      <p:bldP spid="38" grpId="1" animBg="1"/>
      <p:bldP spid="39" grpId="0" animBg="1"/>
      <p:bldP spid="4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notations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size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97" t="-7692" r="-4905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439" t="-7576" r="-20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free the space (return the space to </a:t>
                </a:r>
                <a:r>
                  <a:rPr lang="en-US" sz="2000" b="1" dirty="0"/>
                  <a:t>OS</a:t>
                </a:r>
                <a:r>
                  <a:rPr lang="en-US" sz="2000" dirty="0"/>
                  <a:t>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33" t="-7576" r="-93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44529" y="268965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returns its pointer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number of elements in the </a:t>
                </a:r>
                <a:r>
                  <a:rPr lang="en-US" sz="2000" dirty="0" smtClean="0"/>
                  <a:t>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92" t="-7692" r="-2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13262</TotalTime>
  <Words>2217</Words>
  <Application>Microsoft Office PowerPoint</Application>
  <PresentationFormat>On-screen Show (4:3)</PresentationFormat>
  <Paragraphs>457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</vt:lpstr>
      <vt:lpstr>Summary of  the Previous Lecture</vt:lpstr>
      <vt:lpstr>PowerPoint Presentation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behind the new algorithm</vt:lpstr>
      <vt:lpstr>Amortized Analysis of Delete(x)  </vt:lpstr>
      <vt:lpstr>Homework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1320</cp:revision>
  <dcterms:created xsi:type="dcterms:W3CDTF">2011-12-03T04:13:03Z</dcterms:created>
  <dcterms:modified xsi:type="dcterms:W3CDTF">2017-10-23T05:47:03Z</dcterms:modified>
</cp:coreProperties>
</file>