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547" r:id="rId2"/>
    <p:sldId id="630" r:id="rId3"/>
    <p:sldId id="629" r:id="rId4"/>
    <p:sldId id="607" r:id="rId5"/>
    <p:sldId id="608" r:id="rId6"/>
    <p:sldId id="609" r:id="rId7"/>
    <p:sldId id="610" r:id="rId8"/>
    <p:sldId id="611" r:id="rId9"/>
    <p:sldId id="612" r:id="rId10"/>
    <p:sldId id="613" r:id="rId11"/>
    <p:sldId id="615" r:id="rId12"/>
    <p:sldId id="595" r:id="rId13"/>
    <p:sldId id="617" r:id="rId14"/>
    <p:sldId id="591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4" r:id="rId23"/>
    <p:sldId id="631" r:id="rId24"/>
    <p:sldId id="60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6978" autoAdjust="0"/>
  </p:normalViewPr>
  <p:slideViewPr>
    <p:cSldViewPr>
      <p:cViewPr varScale="1">
        <p:scale>
          <a:sx n="89" d="100"/>
          <a:sy n="89" d="100"/>
        </p:scale>
        <p:origin x="-8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6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2.png"/><Relationship Id="rId4" Type="http://schemas.openxmlformats.org/officeDocument/2006/relationships/image" Target="../media/image3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10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5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610.png"/><Relationship Id="rId18" Type="http://schemas.openxmlformats.org/officeDocument/2006/relationships/image" Target="../media/image19.png"/><Relationship Id="rId3" Type="http://schemas.openxmlformats.org/officeDocument/2006/relationships/image" Target="../media/image80.png"/><Relationship Id="rId21" Type="http://schemas.openxmlformats.org/officeDocument/2006/relationships/image" Target="../media/image22.png"/><Relationship Id="rId7" Type="http://schemas.openxmlformats.org/officeDocument/2006/relationships/image" Target="../media/image120.png"/><Relationship Id="rId12" Type="http://schemas.openxmlformats.org/officeDocument/2006/relationships/image" Target="../media/image611.png"/><Relationship Id="rId17" Type="http://schemas.openxmlformats.org/officeDocument/2006/relationships/image" Target="../media/image18.png"/><Relationship Id="rId2" Type="http://schemas.openxmlformats.org/officeDocument/2006/relationships/image" Target="../media/image61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411.png"/><Relationship Id="rId24" Type="http://schemas.openxmlformats.org/officeDocument/2006/relationships/image" Target="../media/image24.png"/><Relationship Id="rId5" Type="http://schemas.openxmlformats.org/officeDocument/2006/relationships/image" Target="../media/image100.png"/><Relationship Id="rId15" Type="http://schemas.openxmlformats.org/officeDocument/2006/relationships/image" Target="../media/image91.png"/><Relationship Id="rId23" Type="http://schemas.openxmlformats.org/officeDocument/2006/relationships/image" Target="../media/image230.png"/><Relationship Id="rId10" Type="http://schemas.openxmlformats.org/officeDocument/2006/relationships/image" Target="../media/image150.png"/><Relationship Id="rId19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75.png"/><Relationship Id="rId2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0.png"/><Relationship Id="rId7" Type="http://schemas.openxmlformats.org/officeDocument/2006/relationships/image" Target="../media/image2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7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68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CS345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Announcement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Tomorrow at 11:30 AM 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5269468"/>
            <a:ext cx="1744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4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 err="1" smtClean="0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  <a:endParaRPr lang="en-US" dirty="0" smtClean="0"/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loud Callout 20"/>
              <p:cNvSpPr/>
              <p:nvPr/>
            </p:nvSpPr>
            <p:spPr>
              <a:xfrm>
                <a:off x="3491195" y="3086100"/>
                <a:ext cx="3214405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Fill in this picture  to design the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log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 time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Algorithm for polynomial multiplication.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95" y="3086100"/>
                <a:ext cx="3214405" cy="12954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Sub-problem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</a:t>
                </a:r>
                <a:r>
                  <a:rPr lang="en-US" sz="1800" u="sng" dirty="0" smtClean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 smtClean="0"/>
                  <a:t> representation</a:t>
                </a:r>
                <a:r>
                  <a:rPr lang="en-US" sz="1800" dirty="0" smtClean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Choose  </a:t>
                </a:r>
                <a:r>
                  <a:rPr lang="en-US" sz="1800" b="1" dirty="0" smtClean="0"/>
                  <a:t>any </a:t>
                </a:r>
                <a:r>
                  <a:rPr lang="en-US" sz="1800" dirty="0" smtClean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Notations and assumption</a:t>
                </a:r>
                <a:r>
                  <a:rPr lang="en-US" sz="1800" dirty="0" smtClean="0"/>
                  <a:t>: </a:t>
                </a:r>
              </a:p>
              <a:p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 =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is power of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.   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 rotWithShape="1">
                <a:blip r:embed="rId2"/>
                <a:stretch>
                  <a:fillRect l="-556" t="-674" b="-12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5193268"/>
                <a:ext cx="136986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}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193268"/>
                <a:ext cx="13698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556" t="-8197" r="-7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Sub-problem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</a:t>
                </a:r>
                <a:r>
                  <a:rPr lang="en-US" sz="1800" u="sng" dirty="0" smtClean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 smtClean="0"/>
                  <a:t> representation</a:t>
                </a:r>
                <a:r>
                  <a:rPr lang="en-US" sz="1800" dirty="0" smtClean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Choose  </a:t>
                </a:r>
                <a:r>
                  <a:rPr lang="en-US" sz="1800" b="1" dirty="0" smtClean="0"/>
                  <a:t>any </a:t>
                </a:r>
                <a:r>
                  <a:rPr lang="en-US" sz="1800" dirty="0" smtClean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How to express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as polynomials of degree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6C31"/>
                    </a:solidFill>
                  </a:rPr>
                  <a:t>An obvious approach</a:t>
                </a:r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…+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 …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 smtClean="0"/>
                  <a:t>   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 rotWithShape="1">
                <a:blip r:embed="rId2"/>
                <a:stretch>
                  <a:fillRect l="-556" t="-674" b="-1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3810000"/>
                <a:ext cx="412074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10000"/>
                <a:ext cx="41207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1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819400" y="5334000"/>
            <a:ext cx="4495800" cy="6096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19400" y="5410200"/>
            <a:ext cx="4343400" cy="533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2590800" y="2590800"/>
                <a:ext cx="5334000" cy="381000"/>
              </a:xfrm>
              <a:prstGeom prst="borderCallout1">
                <a:avLst>
                  <a:gd name="adj1" fmla="val 49576"/>
                  <a:gd name="adj2" fmla="val -562"/>
                  <a:gd name="adj3" fmla="val -8601"/>
                  <a:gd name="adj4" fmla="val -1544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Think for a moment for any set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you like and freeze it.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590800"/>
                <a:ext cx="5334000" cy="381000"/>
              </a:xfrm>
              <a:prstGeom prst="borderCallout1">
                <a:avLst>
                  <a:gd name="adj1" fmla="val 49576"/>
                  <a:gd name="adj2" fmla="val -562"/>
                  <a:gd name="adj3" fmla="val -8601"/>
                  <a:gd name="adj4" fmla="val -15449"/>
                </a:avLst>
              </a:prstGeom>
              <a:blipFill rotWithShape="1"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6559143" y="3505200"/>
                <a:ext cx="2584857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You might like to revisit this approach later to investigate its uselessness once you fully understand the </a:t>
                </a:r>
                <a:r>
                  <a:rPr lang="en-US" sz="11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100" dirty="0"/>
                  <a:t> </a:t>
                </a:r>
                <a:r>
                  <a:rPr lang="en-US" sz="1100" dirty="0">
                    <a:solidFill>
                      <a:schemeClr val="tx1"/>
                    </a:solidFill>
                  </a:rPr>
                  <a:t>log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 time</a:t>
                </a:r>
              </a:p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en-US" sz="1100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43" y="3505200"/>
                <a:ext cx="2584857" cy="12954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5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3200" b="1" dirty="0" smtClean="0"/>
              <a:t>approach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3837"/>
                <a:ext cx="8839200" cy="51355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                  =                              </a:t>
                </a:r>
                <a:r>
                  <a:rPr lang="en-US" sz="1800" b="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b="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 smtClean="0"/>
                  <a:t>    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what is the 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18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Answer</a:t>
                </a:r>
                <a:r>
                  <a:rPr lang="en-US" sz="1800" dirty="0" smtClean="0">
                    <a:sym typeface="Wingdings" pitchFamily="2" charset="2"/>
                  </a:rPr>
                  <a:t>:               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Evaluating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1800" dirty="0" smtClean="0"/>
                  <a:t>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                        +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              +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3837"/>
                <a:ext cx="8839200" cy="5135563"/>
              </a:xfrm>
              <a:blipFill rotWithShape="1">
                <a:blip r:embed="rId2"/>
                <a:stretch>
                  <a:fillRect l="-621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2438400"/>
            <a:ext cx="2819400" cy="750332"/>
            <a:chOff x="1219200" y="2514600"/>
            <a:chExt cx="2819400" cy="750332"/>
          </a:xfrm>
        </p:grpSpPr>
        <p:sp>
          <p:nvSpPr>
            <p:cNvPr id="5" name="Right Brace 4"/>
            <p:cNvSpPr/>
            <p:nvPr/>
          </p:nvSpPr>
          <p:spPr>
            <a:xfrm rot="5400000">
              <a:off x="2398776" y="1335024"/>
              <a:ext cx="460248" cy="2819400"/>
            </a:xfrm>
            <a:prstGeom prst="rightBrac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2895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7317" y="2819400"/>
                <a:ext cx="111376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317" y="2819400"/>
                <a:ext cx="11137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3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638800" y="2438400"/>
            <a:ext cx="2743200" cy="750332"/>
            <a:chOff x="4648200" y="2514600"/>
            <a:chExt cx="2743200" cy="750332"/>
          </a:xfrm>
        </p:grpSpPr>
        <p:sp>
          <p:nvSpPr>
            <p:cNvPr id="6" name="Right Brace 5"/>
            <p:cNvSpPr/>
            <p:nvPr/>
          </p:nvSpPr>
          <p:spPr>
            <a:xfrm rot="5400000">
              <a:off x="5789676" y="1373124"/>
              <a:ext cx="460248" cy="2743200"/>
            </a:xfrm>
            <a:prstGeom prst="rightBrac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7400" y="2895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71132" y="2819400"/>
                <a:ext cx="10440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32" y="2819400"/>
                <a:ext cx="104406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05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51038" y="50292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038" y="5029200"/>
                <a:ext cx="325916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60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5644248"/>
                <a:ext cx="2612703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𝒆𝒗𝒆𝒏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644248"/>
                <a:ext cx="2612703" cy="375552"/>
              </a:xfrm>
              <a:prstGeom prst="rect">
                <a:avLst/>
              </a:prstGeom>
              <a:blipFill rotWithShape="1">
                <a:blip r:embed="rId6"/>
                <a:stretch>
                  <a:fillRect l="-2103" t="-6452" r="-303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2600" y="5644248"/>
                <a:ext cx="2532553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𝒐𝒅𝒅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644248"/>
                <a:ext cx="2532553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2169" t="-6452" r="-313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29600" y="5659083"/>
                <a:ext cx="92666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 smtClean="0"/>
                  <a:t>) work</a:t>
                </a:r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659083"/>
                <a:ext cx="926664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316" t="-1961" r="-52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200" y="2145268"/>
                <a:ext cx="316413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45268"/>
                <a:ext cx="316413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34000" y="2145268"/>
                <a:ext cx="31489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45268"/>
                <a:ext cx="31489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3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loud Callout 20"/>
          <p:cNvSpPr/>
          <p:nvPr/>
        </p:nvSpPr>
        <p:spPr>
          <a:xfrm>
            <a:off x="4267200" y="6019800"/>
            <a:ext cx="4724400" cy="762000"/>
          </a:xfrm>
          <a:prstGeom prst="cloudCallout">
            <a:avLst>
              <a:gd name="adj1" fmla="val -34062"/>
              <a:gd name="adj2" fmla="val 563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Think for a few minutes about the details of the 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</a:rPr>
              <a:t>Divide </a:t>
            </a:r>
            <a:r>
              <a:rPr lang="en-US" sz="1200" b="1" dirty="0">
                <a:solidFill>
                  <a:srgbClr val="7030A0"/>
                </a:solidFill>
              </a:rPr>
              <a:t>and </a:t>
            </a:r>
            <a:r>
              <a:rPr lang="en-US" sz="1200" b="1" dirty="0" smtClean="0">
                <a:solidFill>
                  <a:srgbClr val="7030A0"/>
                </a:solidFill>
              </a:rPr>
              <a:t>Conquer</a:t>
            </a:r>
            <a:r>
              <a:rPr lang="en-US" sz="1200" dirty="0" smtClean="0">
                <a:solidFill>
                  <a:schemeClr val="tx1"/>
                </a:solidFill>
              </a:rPr>
              <a:t> algorithm based on this equality.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277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  <p:bldP spid="15" grpId="0" animBg="1"/>
      <p:bldP spid="8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Solving the sub-problem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Is </a:t>
                </a:r>
                <a:r>
                  <a:rPr lang="en-US" sz="1800" dirty="0"/>
                  <a:t>it possible to select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such </a:t>
                </a:r>
                <a:r>
                  <a:rPr lang="en-US" sz="1800" dirty="0" smtClean="0"/>
                  <a:t>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…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9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degree</a:t>
            </a:r>
            <a:endParaRPr 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points</a:t>
            </a:r>
          </a:p>
          <a:p>
            <a:r>
              <a:rPr lang="en-US" sz="1200" b="1" dirty="0" smtClean="0"/>
              <a:t> for </a:t>
            </a:r>
          </a:p>
          <a:p>
            <a:r>
              <a:rPr lang="en-US" sz="1200" b="1" dirty="0" smtClean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blipFill rotWithShape="1">
                <a:blip r:embed="rId16"/>
                <a:stretch>
                  <a:fillRect t="-1695" r="-9211" b="-186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blipFill rotWithShape="1">
                <a:blip r:embed="rId17"/>
                <a:stretch>
                  <a:fillRect t="-1724" r="-9333" b="-206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3509" r="-921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blipFill rotWithShape="1">
                <a:blip r:embed="rId19"/>
                <a:stretch>
                  <a:fillRect r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blipFill rotWithShape="1">
                <a:blip r:embed="rId20"/>
                <a:stretch>
                  <a:fillRect r="-6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349" r="-6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Now recall the 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you selected. What is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?  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distinct numbers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4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loud Callout 85"/>
          <p:cNvSpPr/>
          <p:nvPr/>
        </p:nvSpPr>
        <p:spPr>
          <a:xfrm>
            <a:off x="5672276" y="5334000"/>
            <a:ext cx="3312387" cy="1219200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This hurdle is pointing to a very important question whose answer will solve this problem …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2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4" grpId="0" animBg="1"/>
      <p:bldP spid="82" grpId="0" animBg="1"/>
      <p:bldP spid="84" grpId="0" animBg="1"/>
      <p:bldP spid="13" grpId="0" animBg="1"/>
      <p:bldP spid="13" grpId="1" animBg="1"/>
      <p:bldP spid="16" grpId="0" animBg="1"/>
      <p:bldP spid="19" grpId="0" animBg="1"/>
      <p:bldP spid="21" grpId="0" animBg="1"/>
      <p:bldP spid="21" grpId="1" animBg="1"/>
      <p:bldP spid="22" grpId="0" animBg="1"/>
      <p:bldP spid="86" grpId="0" animBg="1"/>
      <p:bldP spid="8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Complex numbers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Recalling elementary facts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2895600" y="5257800"/>
            <a:ext cx="37338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Some of you will start loving complex numbers after seeing their magical role in solving this problem.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1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numbers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Addition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=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Multiplication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=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1984176"/>
            <a:ext cx="3581400" cy="3578424"/>
            <a:chOff x="-895350" y="3011263"/>
            <a:chExt cx="4476750" cy="40492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011263"/>
              <a:ext cx="0" cy="4049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895350" y="5105400"/>
              <a:ext cx="4476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7848600" y="3124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Complex plane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9" idx="4"/>
          </p:cNvCxnSpPr>
          <p:nvPr/>
        </p:nvCxnSpPr>
        <p:spPr>
          <a:xfrm>
            <a:off x="7886700" y="3200400"/>
            <a:ext cx="0" cy="6344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3"/>
          </p:cNvCxnSpPr>
          <p:nvPr/>
        </p:nvCxnSpPr>
        <p:spPr>
          <a:xfrm flipV="1">
            <a:off x="6690360" y="3189241"/>
            <a:ext cx="1169399" cy="11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endCxn id="9" idx="4"/>
          </p:cNvCxnSpPr>
          <p:nvPr/>
        </p:nvCxnSpPr>
        <p:spPr>
          <a:xfrm flipV="1">
            <a:off x="6690360" y="3200400"/>
            <a:ext cx="1196340" cy="6344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786622">
            <a:off x="6462709" y="3367091"/>
            <a:ext cx="914400" cy="914400"/>
          </a:xfrm>
          <a:prstGeom prst="arc">
            <a:avLst>
              <a:gd name="adj1" fmla="val 17573420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blipFill rotWithShape="1">
                <a:blip r:embed="rId7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05000" y="4050268"/>
            <a:ext cx="162807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C31"/>
                </a:solidFill>
              </a:rPr>
              <a:t>Vector addition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8875" y="5715000"/>
            <a:ext cx="277178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Magnitudes get multiplied &amp;</a:t>
            </a:r>
          </a:p>
          <a:p>
            <a:r>
              <a:rPr lang="en-US" sz="1400" dirty="0" smtClean="0"/>
              <a:t>Arguments get added… beautiful </a:t>
            </a:r>
            <a:r>
              <a:rPr lang="en-US" sz="1400" dirty="0" smtClean="0">
                <a:sym typeface="Wingdings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138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28" grpId="0"/>
      <p:bldP spid="29" grpId="0"/>
      <p:bldP spid="34" grpId="0"/>
      <p:bldP spid="35" grpId="0" animBg="1"/>
      <p:bldP spid="37" grpId="0"/>
      <p:bldP spid="8" grpId="0" animBg="1"/>
      <p:bldP spid="10" grpId="0" animBg="1"/>
      <p:bldP spid="14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Complex roots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unity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number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 smtClean="0"/>
                  <a:t> is said to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root of unity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it satisfies equation.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…⋅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Magnitude(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=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Argument(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=   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>
                  <a:buFont typeface="Wingdings"/>
                  <a:buChar char="è"/>
                </a:pP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 r="-3318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543800" y="3505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81900" y="391477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33" idx="4"/>
          </p:cNvCxnSpPr>
          <p:nvPr/>
        </p:nvCxnSpPr>
        <p:spPr>
          <a:xfrm flipV="1">
            <a:off x="6566542" y="3581400"/>
            <a:ext cx="1015358" cy="377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786622">
            <a:off x="6338891" y="3490909"/>
            <a:ext cx="914400" cy="914400"/>
          </a:xfrm>
          <a:prstGeom prst="arc">
            <a:avLst>
              <a:gd name="adj1" fmla="val 18118072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86400" y="3886200"/>
            <a:ext cx="685800" cy="1066800"/>
            <a:chOff x="5486400" y="3886200"/>
            <a:chExt cx="685800" cy="1066800"/>
          </a:xfrm>
        </p:grpSpPr>
        <p:sp>
          <p:nvSpPr>
            <p:cNvPr id="53" name="Oval 52"/>
            <p:cNvSpPr/>
            <p:nvPr/>
          </p:nvSpPr>
          <p:spPr>
            <a:xfrm>
              <a:off x="54864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0" y="4343400"/>
            <a:ext cx="1066800" cy="685800"/>
            <a:chOff x="6553200" y="4343400"/>
            <a:chExt cx="1066800" cy="685800"/>
          </a:xfrm>
        </p:grpSpPr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15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4343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104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819400"/>
            <a:ext cx="1828800" cy="685800"/>
            <a:chOff x="5562600" y="2819400"/>
            <a:chExt cx="1828800" cy="685800"/>
          </a:xfrm>
        </p:grpSpPr>
        <p:sp>
          <p:nvSpPr>
            <p:cNvPr id="19" name="Oval 18"/>
            <p:cNvSpPr/>
            <p:nvPr/>
          </p:nvSpPr>
          <p:spPr>
            <a:xfrm>
              <a:off x="73152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2895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3124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Complex plane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165579" y="5410200"/>
            <a:ext cx="9210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 circle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7467600" y="3431977"/>
            <a:ext cx="228600" cy="2256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00200" y="5105400"/>
            <a:ext cx="304800" cy="3018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blipFill rotWithShape="1">
                <a:blip r:embed="rId5"/>
                <a:stretch>
                  <a:fillRect l="-3306" r="-578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7315200" y="4724400"/>
                <a:ext cx="1828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So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must lie on the unit circle. But where exactly …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724400"/>
                <a:ext cx="1828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30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  <p:bldP spid="33" grpId="0" animBg="1"/>
      <p:bldP spid="34" grpId="0" animBg="1"/>
      <p:bldP spid="37" grpId="0" animBg="1"/>
      <p:bldP spid="18" grpId="0"/>
      <p:bldP spid="23" grpId="0" animBg="1"/>
      <p:bldP spid="5" grpId="0" animBg="1"/>
      <p:bldP spid="48" grpId="0" animBg="1"/>
      <p:bldP spid="6" grpId="0" animBg="1"/>
      <p:bldP spid="49" grpId="0" animBg="1"/>
      <p:bldP spid="10" grpId="0" animBg="1"/>
      <p:bldP spid="11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Complex roots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unity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?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438400"/>
            <a:ext cx="3886200" cy="2819400"/>
            <a:chOff x="-609600" y="3352800"/>
            <a:chExt cx="41910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295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3048000"/>
            <a:ext cx="1676400" cy="1828800"/>
            <a:chOff x="1752600" y="3048000"/>
            <a:chExt cx="1676400" cy="1828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362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048000"/>
              <a:ext cx="617913" cy="9144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4"/>
            </p:cNvCxnSpPr>
            <p:nvPr/>
          </p:nvCxnSpPr>
          <p:spPr>
            <a:xfrm flipV="1">
              <a:off x="1790700" y="3948114"/>
              <a:ext cx="579813" cy="92868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2895600"/>
            <a:ext cx="2133600" cy="2133600"/>
            <a:chOff x="5486400" y="2895600"/>
            <a:chExt cx="2133600" cy="21336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553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3200" y="2895600"/>
              <a:ext cx="8313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86400" y="3948114"/>
              <a:ext cx="107511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V="1">
              <a:off x="6553200" y="3914776"/>
              <a:ext cx="8313" cy="11144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74657" y="2514600"/>
            <a:ext cx="3026343" cy="2887907"/>
            <a:chOff x="4974657" y="2514600"/>
            <a:chExt cx="3026343" cy="2887907"/>
          </a:xfrm>
        </p:grpSpPr>
        <p:sp>
          <p:nvSpPr>
            <p:cNvPr id="33" name="Oval 3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81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667" r="-1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529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54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118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43000" y="2749739"/>
            <a:ext cx="2650280" cy="2508061"/>
            <a:chOff x="1143000" y="2749739"/>
            <a:chExt cx="2650280" cy="2508061"/>
          </a:xfrm>
        </p:grpSpPr>
        <p:sp>
          <p:nvSpPr>
            <p:cNvPr id="10" name="Oval 9"/>
            <p:cNvSpPr/>
            <p:nvPr/>
          </p:nvSpPr>
          <p:spPr>
            <a:xfrm>
              <a:off x="1714500" y="3009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0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26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452" r="-14118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686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5476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1676400" y="47273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29940" y="29366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4000" y="38129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05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14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45" grpId="0" animBg="1"/>
      <p:bldP spid="46" grpId="0" animBg="1"/>
      <p:bldP spid="47" grpId="0" animBg="1"/>
      <p:bldP spid="48" grpId="0" animBg="1"/>
      <p:bldP spid="49" grpId="0" animBg="1"/>
      <p:bldP spid="19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odd</a:t>
                </a:r>
                <a:r>
                  <a:rPr lang="en-US" sz="20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is even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blipFill rotWithShape="1">
                <a:blip r:embed="rId4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blipFill rotWithShape="1">
                <a:blip r:embed="rId5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1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276600" y="3124200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35814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13"/>
              <p:cNvSpPr/>
              <p:nvPr/>
            </p:nvSpPr>
            <p:spPr>
              <a:xfrm>
                <a:off x="5867400" y="5254752"/>
                <a:ext cx="2971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Do you realize now why we assumed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as power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2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?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loud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254752"/>
                <a:ext cx="2971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1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  <p:bldP spid="10" grpId="0" animBg="1"/>
      <p:bldP spid="11" grpId="0" animBg="1"/>
      <p:bldP spid="12" grpId="0" animBg="1"/>
      <p:bldP spid="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Optional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Clarifying doubts, solving homework problems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Research in algorithms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New problem</a:t>
            </a:r>
          </a:p>
          <a:p>
            <a:pPr lvl="1"/>
            <a:r>
              <a:rPr lang="en-US" sz="2000" dirty="0" smtClean="0"/>
              <a:t>Motivation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Hint</a:t>
            </a:r>
            <a:r>
              <a:rPr lang="en-US" sz="2000" dirty="0" smtClean="0"/>
              <a:t> (after a week)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5083023"/>
            <a:ext cx="33406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 problems in the entire course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6934200" y="2209800"/>
            <a:ext cx="1676400" cy="941832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11:30 to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12:00 noon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3810000" y="3048000"/>
            <a:ext cx="1676400" cy="990600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12:00 noon onwards ...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Solving the sub-problem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= Time complexity of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=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a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6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degree</a:t>
            </a:r>
            <a:endParaRPr 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points</a:t>
            </a:r>
          </a:p>
          <a:p>
            <a:r>
              <a:rPr lang="en-US" sz="1200" b="1" dirty="0" smtClean="0"/>
              <a:t> for </a:t>
            </a:r>
          </a:p>
          <a:p>
            <a:r>
              <a:rPr lang="en-US" sz="1200" b="1" dirty="0" smtClean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3448" r="-8642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blipFill rotWithShape="1">
                <a:blip r:embed="rId12"/>
                <a:stretch>
                  <a:fillRect t="-1333" r="-86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3509" r="-886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blipFill rotWithShape="1">
                <a:blip r:embed="rId14"/>
                <a:stretch>
                  <a:fillRect t="-1333" r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19200" y="4989755"/>
            <a:ext cx="4453076" cy="725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68" grpId="0" animBg="1"/>
      <p:bldP spid="80" grpId="0" animBg="1"/>
      <p:bldP spid="81" grpId="0" animBg="1"/>
      <p:bldP spid="8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/>
                  <a:t>Coefficient </a:t>
                </a:r>
              </a:p>
              <a:p>
                <a:r>
                  <a:rPr lang="en-US" sz="1600" dirty="0" err="1" smtClean="0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  <a:endParaRPr lang="en-US" dirty="0" smtClean="0"/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6844" y="34977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?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3516868"/>
            <a:ext cx="6864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9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Sub-problem 2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7630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</a:t>
                </a:r>
                <a:r>
                  <a:rPr lang="en-US" sz="1800" u="sng" dirty="0" smtClean="0"/>
                  <a:t>(</a:t>
                </a:r>
                <a:r>
                  <a:rPr lang="en-US" sz="1800" u="sng" dirty="0" err="1" smtClean="0"/>
                  <a:t>point,value</a:t>
                </a:r>
                <a:r>
                  <a:rPr lang="en-US" sz="1800" u="sng" dirty="0" smtClean="0"/>
                  <a:t>) representation</a:t>
                </a:r>
                <a:r>
                  <a:rPr lang="en-US" sz="1800" dirty="0" smtClean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Compute its coefficient representation.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where</a:t>
                </a:r>
                <a:endParaRPr lang="en-US" sz="18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          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How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 smtClean="0"/>
                  <a:t>: Establish a relation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Do this homework sincerely if you wish to internalize the entire solution of the problem …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763000" cy="5059363"/>
              </a:xfrm>
              <a:blipFill rotWithShape="1">
                <a:blip r:embed="rId2"/>
                <a:stretch>
                  <a:fillRect l="-556" t="-602" b="-5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066800"/>
            <a:ext cx="7924800" cy="1219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5943600" y="3581400"/>
            <a:ext cx="3124200" cy="1143000"/>
          </a:xfrm>
          <a:prstGeom prst="cloudCallout">
            <a:avLst>
              <a:gd name="adj1" fmla="val -32464"/>
              <a:gd name="adj2" fmla="val 871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be that polynomial.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…Think simple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8400" y="2971800"/>
                <a:ext cx="40082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𝑪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971800"/>
                <a:ext cx="400827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21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8400" y="5105400"/>
                <a:ext cx="423179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423179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43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59072" y="4572000"/>
            <a:ext cx="69910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C31"/>
                </a:solidFill>
              </a:rPr>
              <a:t>Hint</a:t>
            </a:r>
            <a:r>
              <a:rPr lang="en-US" dirty="0"/>
              <a:t>: This problem can </a:t>
            </a:r>
            <a:r>
              <a:rPr lang="en-US" dirty="0" smtClean="0"/>
              <a:t>also be </a:t>
            </a:r>
            <a:r>
              <a:rPr lang="en-US" dirty="0"/>
              <a:t>viewed as </a:t>
            </a:r>
            <a:r>
              <a:rPr lang="en-US" dirty="0" smtClean="0"/>
              <a:t>an instance of </a:t>
            </a:r>
            <a:r>
              <a:rPr lang="en-US" b="1" dirty="0">
                <a:solidFill>
                  <a:srgbClr val="7030A0"/>
                </a:solidFill>
              </a:rPr>
              <a:t>Sub-problem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2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0" grpId="0" animBg="1"/>
      <p:bldP spid="8" grpId="0" animBg="1"/>
      <p:bldP spid="9" grpId="0" animBg="1"/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To test your coding skills 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The algorithm involves complex roots of unity. But these numbers are </a:t>
            </a:r>
          </a:p>
          <a:p>
            <a:pPr marL="0" indent="0" algn="just">
              <a:buNone/>
            </a:pPr>
            <a:r>
              <a:rPr lang="en-US" sz="2000" dirty="0" smtClean="0"/>
              <a:t>imaginary (not supported in programming language</a:t>
            </a:r>
            <a:r>
              <a:rPr lang="en-US" sz="2000" dirty="0" smtClean="0">
                <a:sym typeface="Wingdings" pitchFamily="2" charset="2"/>
              </a:rPr>
              <a:t></a:t>
            </a:r>
            <a:r>
              <a:rPr lang="en-US" sz="2000" dirty="0" smtClean="0"/>
              <a:t>.) </a:t>
            </a:r>
          </a:p>
          <a:p>
            <a:pPr marL="0" indent="0" algn="just">
              <a:buNone/>
            </a:pPr>
            <a:r>
              <a:rPr lang="en-US" sz="2000" dirty="0" smtClean="0"/>
              <a:t>So how to write the code of the algorithm in C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are so many beautiful lessons that you may get from this algorithm. </a:t>
            </a:r>
          </a:p>
          <a:p>
            <a:endParaRPr lang="en-US" sz="2000" dirty="0"/>
          </a:p>
          <a:p>
            <a:r>
              <a:rPr lang="en-US" sz="2000" dirty="0" smtClean="0"/>
              <a:t>Revisit it multiple times…</a:t>
            </a:r>
          </a:p>
          <a:p>
            <a:endParaRPr lang="en-US" sz="2000" dirty="0" smtClean="0"/>
          </a:p>
          <a:p>
            <a:r>
              <a:rPr lang="en-US" sz="2000" dirty="0" smtClean="0"/>
              <a:t>Review it from multiple perspectives…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CS345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Multiplication of two polynomials </a:t>
            </a:r>
            <a:r>
              <a:rPr lang="en-US" sz="2000" b="1" dirty="0" smtClean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 </a:t>
            </a:r>
            <a:r>
              <a:rPr lang="en-US" sz="3600" b="1" dirty="0" smtClean="0">
                <a:sym typeface="Wingdings" pitchFamily="2" charset="2"/>
              </a:rPr>
              <a:t>algorithm for </a:t>
            </a:r>
            <a:br>
              <a:rPr lang="en-US" sz="3600" b="1" dirty="0" smtClean="0">
                <a:sym typeface="Wingdings" pitchFamily="2" charset="2"/>
              </a:rPr>
            </a:br>
            <a:r>
              <a:rPr lang="en-US" sz="3600" b="1" dirty="0" smtClean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ym typeface="Wingdings" pitchFamily="2" charset="2"/>
              </a:rPr>
              <a:t>Multiplying </a:t>
            </a:r>
            <a:r>
              <a:rPr lang="en-US" sz="3200" b="1" dirty="0">
                <a:sym typeface="Wingdings" pitchFamily="2" charset="2"/>
              </a:rPr>
              <a:t>two </a:t>
            </a:r>
            <a:r>
              <a:rPr lang="en-US" sz="3200" b="1" dirty="0" smtClean="0">
                <a:sym typeface="Wingdings" pitchFamily="2" charset="2"/>
              </a:rPr>
              <a:t>polynomials</a:t>
            </a:r>
            <a:br>
              <a:rPr lang="en-US" sz="3200" b="1" dirty="0" smtClean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 (polynomial of degree </a:t>
                </a:r>
                <a:r>
                  <a:rPr lang="en-US" sz="1800" u="sng" dirty="0" smtClean="0"/>
                  <a:t>less than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 smtClean="0"/>
                  <a:t>: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 smtClean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 smtClean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 smtClean="0"/>
                  <a:t>Signal processing (Discrete Fourier Transform)</a:t>
                </a:r>
              </a:p>
              <a:p>
                <a:r>
                  <a:rPr lang="en-US" sz="1800" dirty="0" smtClean="0"/>
                  <a:t>As practical as sorting and searching</a:t>
                </a:r>
              </a:p>
              <a:p>
                <a:r>
                  <a:rPr lang="en-US" sz="1800" dirty="0" smtClean="0"/>
                  <a:t>Multiplication of two integers.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593" t="-541" b="-10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47244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905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 smtClean="0">
                <a:sym typeface="Wingdings" pitchFamily="2" charset="2"/>
              </a:rPr>
              <a:t> of a polynomial ?</a:t>
            </a:r>
            <a:br>
              <a:rPr lang="en-US" sz="3200" b="1" dirty="0" smtClean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dirty="0" smtClean="0"/>
                  <a:t> representation: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chemeClr val="tx1"/>
                    </a:solidFill>
                  </a:rPr>
                  <a:t>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:r>
                  <a:rPr lang="en-US" sz="1800" dirty="0"/>
                  <a:t>	</a:t>
                </a:r>
                <a:r>
                  <a:rPr lang="en-US" sz="1800" dirty="0" smtClean="0"/>
                  <a:t>                </a:t>
                </a:r>
                <a:r>
                  <a:rPr lang="en-US" sz="18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001768" y="2971800"/>
            <a:ext cx="484632" cy="38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5464728" y="4114800"/>
            <a:ext cx="3603072" cy="1069848"/>
          </a:xfrm>
          <a:prstGeom prst="cloudCallout">
            <a:avLst>
              <a:gd name="adj1" fmla="val -23192"/>
              <a:gd name="adj2" fmla="val 773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</a:t>
            </a:r>
            <a:r>
              <a:rPr lang="en-US" dirty="0" smtClean="0">
                <a:solidFill>
                  <a:schemeClr val="tx1"/>
                </a:solidFill>
              </a:rPr>
              <a:t>any alternate </a:t>
            </a:r>
            <a:r>
              <a:rPr lang="en-US" dirty="0">
                <a:solidFill>
                  <a:schemeClr val="tx1"/>
                </a:solidFill>
              </a:rPr>
              <a:t>representation possible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4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Alternate representation of polynomial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”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for </a:t>
                </a:r>
                <a:r>
                  <a:rPr lang="en-US" sz="1600" b="1" dirty="0" smtClean="0"/>
                  <a:t>any</a:t>
                </a:r>
                <a:r>
                  <a:rPr lang="en-US" sz="1600" dirty="0" smtClean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  <a:blipFill rotWithShape="1">
                <a:blip r:embed="rId2"/>
                <a:stretch>
                  <a:fillRect l="-828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Alternate representation of polynomial  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”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404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" y="3352800"/>
            <a:ext cx="4191000" cy="3276600"/>
            <a:chOff x="-609600" y="3352800"/>
            <a:chExt cx="41910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52400" y="3352800"/>
            <a:ext cx="3505200" cy="2438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828800" y="3733800"/>
            <a:ext cx="1219200" cy="914400"/>
            <a:chOff x="1828800" y="3733800"/>
            <a:chExt cx="1219200" cy="914400"/>
          </a:xfrm>
        </p:grpSpPr>
        <p:sp>
          <p:nvSpPr>
            <p:cNvPr id="18" name="Oval 17"/>
            <p:cNvSpPr/>
            <p:nvPr/>
          </p:nvSpPr>
          <p:spPr>
            <a:xfrm>
              <a:off x="29718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288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9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95800" y="3352800"/>
            <a:ext cx="4191000" cy="3276600"/>
            <a:chOff x="-609600" y="3352800"/>
            <a:chExt cx="4191000" cy="3276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130350" y="3429000"/>
            <a:ext cx="2413450" cy="2305246"/>
            <a:chOff x="5130350" y="3429000"/>
            <a:chExt cx="2413450" cy="2305246"/>
          </a:xfrm>
        </p:grpSpPr>
        <p:sp>
          <p:nvSpPr>
            <p:cNvPr id="9" name="Freeform 8"/>
            <p:cNvSpPr/>
            <p:nvPr/>
          </p:nvSpPr>
          <p:spPr>
            <a:xfrm>
              <a:off x="5130350" y="3560496"/>
              <a:ext cx="1351370" cy="2173750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481720" y="3429000"/>
              <a:ext cx="1062080" cy="2305246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15000" y="3657600"/>
            <a:ext cx="1828800" cy="1676400"/>
            <a:chOff x="5715000" y="3657600"/>
            <a:chExt cx="1828800" cy="16764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4419600"/>
              <a:ext cx="1676400" cy="914400"/>
              <a:chOff x="1828800" y="3733800"/>
              <a:chExt cx="1676400" cy="914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429000" y="37338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28800" y="45720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Callout 12"/>
          <p:cNvSpPr/>
          <p:nvPr/>
        </p:nvSpPr>
        <p:spPr>
          <a:xfrm>
            <a:off x="2362200" y="5559552"/>
            <a:ext cx="2666999" cy="993648"/>
          </a:xfrm>
          <a:prstGeom prst="cloudCallout">
            <a:avLst>
              <a:gd name="adj1" fmla="val -35673"/>
              <a:gd name="adj2" fmla="val 649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Generalization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Line Callout 1 32"/>
          <p:cNvSpPr/>
          <p:nvPr/>
        </p:nvSpPr>
        <p:spPr>
          <a:xfrm>
            <a:off x="2591995" y="1981200"/>
            <a:ext cx="1137679" cy="381000"/>
          </a:xfrm>
          <a:prstGeom prst="borderCallout1">
            <a:avLst>
              <a:gd name="adj1" fmla="val 46487"/>
              <a:gd name="adj2" fmla="val 1402"/>
              <a:gd name="adj3" fmla="val 26466"/>
              <a:gd name="adj4" fmla="val -4237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a line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7543801" y="1905000"/>
            <a:ext cx="1524000" cy="381000"/>
          </a:xfrm>
          <a:prstGeom prst="borderCallout1">
            <a:avLst>
              <a:gd name="adj1" fmla="val 46487"/>
              <a:gd name="adj2" fmla="val 1402"/>
              <a:gd name="adj3" fmla="val 26466"/>
              <a:gd name="adj4" fmla="val -263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a parabola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2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build="p"/>
      <p:bldP spid="21" grpId="0"/>
      <p:bldP spid="22" grpId="0"/>
      <p:bldP spid="29" grpId="0"/>
      <p:bldP spid="30" grpId="0"/>
      <p:bldP spid="31" grpId="0"/>
      <p:bldP spid="13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Let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 smtClean="0"/>
                  <a:t>…,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}</a:t>
                </a:r>
                <a:r>
                  <a:rPr lang="en-US" sz="1800" dirty="0" smtClean="0"/>
                  <a:t>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 smtClean="0"/>
                  <a:t> pairs of numbers with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’s distinct.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exists a </a:t>
                </a:r>
                <a:r>
                  <a:rPr lang="en-US" sz="1800" b="1" dirty="0" smtClean="0"/>
                  <a:t>unique</a:t>
                </a:r>
                <a:r>
                  <a:rPr lang="en-US" sz="1800" dirty="0" smtClean="0"/>
                  <a:t>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 smtClean="0"/>
                  <a:t>  such that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∀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Proof:</a:t>
                </a:r>
                <a:r>
                  <a:rPr lang="en-US" sz="1800" dirty="0" smtClean="0"/>
                  <a:t>  Elementary matrix theory</a:t>
                </a:r>
                <a:r>
                  <a:rPr lang="en-US" sz="18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Do it as a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Homework.</a:t>
                </a:r>
                <a:endParaRPr 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 rotWithShape="1">
                <a:blip r:embed="rId2"/>
                <a:stretch>
                  <a:fillRect l="-55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3276600"/>
            <a:ext cx="3200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2209800" y="2670048"/>
            <a:ext cx="2628900" cy="60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2667000" y="2057400"/>
            <a:ext cx="4191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point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 smtClean="0">
                <a:solidFill>
                  <a:srgbClr val="7030A0"/>
                </a:solidFill>
              </a:rPr>
              <a:t>value</a:t>
            </a:r>
            <a:r>
              <a:rPr lang="en-US" dirty="0" smtClean="0">
                <a:solidFill>
                  <a:schemeClr val="tx1"/>
                </a:solidFill>
              </a:rPr>
              <a:t>) representation of a polynomial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32004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3581400"/>
            <a:ext cx="30099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12" grpId="0" animBg="1"/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Questions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two </a:t>
                </a:r>
                <a:r>
                  <a:rPr lang="en-US" sz="1800" dirty="0"/>
                  <a:t>polynomial </a:t>
                </a:r>
                <a:r>
                  <a:rPr lang="en-US" sz="1800" dirty="0" smtClean="0"/>
                  <a:t>of </a:t>
                </a:r>
                <a:r>
                  <a:rPr lang="en-US" sz="1800" dirty="0"/>
                  <a:t>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nd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1" i="0" smtClean="0"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nd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  <a:r>
                  <a:rPr lang="en-US" sz="1800" dirty="0" smtClean="0"/>
                  <a:t>: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distinct </a:t>
                </a:r>
                <a:r>
                  <a:rPr lang="en-US" sz="1800" dirty="0" smtClean="0"/>
                  <a:t>numbers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If we are given {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} and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1</a:t>
                </a:r>
                <a:r>
                  <a:rPr lang="en-US" sz="1800" dirty="0" smtClean="0"/>
                  <a:t> : How efficiently can we compute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2</a:t>
                </a:r>
                <a:r>
                  <a:rPr lang="en-US" sz="1800" dirty="0" smtClean="0"/>
                  <a:t> : What should be the </a:t>
                </a:r>
                <a:r>
                  <a:rPr lang="en-US" sz="1800" b="1" dirty="0" smtClean="0"/>
                  <a:t>smallest</a:t>
                </a:r>
                <a:r>
                  <a:rPr lang="en-US" sz="1800" dirty="0" smtClean="0"/>
                  <a:t>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…,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 is a (</a:t>
                </a:r>
                <a:r>
                  <a:rPr lang="en-US" sz="1800" dirty="0" err="1" smtClean="0">
                    <a:solidFill>
                      <a:srgbClr val="7030A0"/>
                    </a:solidFill>
                  </a:rPr>
                  <a:t>point,value</a:t>
                </a:r>
                <a:r>
                  <a:rPr lang="en-US" sz="1800" dirty="0" smtClean="0"/>
                  <a:t>) representation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12"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050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048000"/>
            <a:ext cx="60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3622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6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3669268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3657600"/>
            <a:ext cx="21990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2300" y="3643284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4615934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5574</TotalTime>
  <Words>2928</Words>
  <Application>Microsoft Office PowerPoint</Application>
  <PresentationFormat>On-screen Show (4:3)</PresentationFormat>
  <Paragraphs>455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Design and Analysis of Algorithms CS345 </vt:lpstr>
      <vt:lpstr>Optional Session</vt:lpstr>
      <vt:lpstr>Design and Analysis of Algorithms CS345 </vt:lpstr>
      <vt:lpstr>An algorithm for  multiplying two polynomials</vt:lpstr>
      <vt:lpstr>Multiplying two polynomials </vt:lpstr>
      <vt:lpstr>Representation of a polynomial ? </vt:lpstr>
      <vt:lpstr>Representation of a polynomial ? </vt:lpstr>
      <vt:lpstr>Representation of a polynomial ? </vt:lpstr>
      <vt:lpstr>Questions </vt:lpstr>
      <vt:lpstr>PowerPoint Presentation</vt:lpstr>
      <vt:lpstr>Sub-problem 1</vt:lpstr>
      <vt:lpstr>Sub-problem 1</vt:lpstr>
      <vt:lpstr>Divide and Conquer approach</vt:lpstr>
      <vt:lpstr>Solving the sub-problem </vt:lpstr>
      <vt:lpstr>Complex numbers</vt:lpstr>
      <vt:lpstr>Complex numbers</vt:lpstr>
      <vt:lpstr>Complex roots of unity</vt:lpstr>
      <vt:lpstr>Complex roots of unity</vt:lpstr>
      <vt:lpstr>Complex roots of unity</vt:lpstr>
      <vt:lpstr>Solving the sub-problem </vt:lpstr>
      <vt:lpstr>PowerPoint Presentation</vt:lpstr>
      <vt:lpstr>Sub-problem 2 </vt:lpstr>
      <vt:lpstr>To test your coding skills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704</cp:revision>
  <dcterms:created xsi:type="dcterms:W3CDTF">2011-12-03T04:13:03Z</dcterms:created>
  <dcterms:modified xsi:type="dcterms:W3CDTF">2017-08-04T06:55:04Z</dcterms:modified>
</cp:coreProperties>
</file>