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274" r:id="rId2"/>
    <p:sldId id="562" r:id="rId3"/>
    <p:sldId id="564" r:id="rId4"/>
    <p:sldId id="567" r:id="rId5"/>
    <p:sldId id="573" r:id="rId6"/>
    <p:sldId id="560" r:id="rId7"/>
    <p:sldId id="551" r:id="rId8"/>
    <p:sldId id="565" r:id="rId9"/>
    <p:sldId id="533" r:id="rId10"/>
    <p:sldId id="534" r:id="rId11"/>
    <p:sldId id="522" r:id="rId12"/>
    <p:sldId id="523" r:id="rId13"/>
    <p:sldId id="530" r:id="rId14"/>
    <p:sldId id="541" r:id="rId15"/>
    <p:sldId id="548" r:id="rId16"/>
    <p:sldId id="574" r:id="rId17"/>
    <p:sldId id="525" r:id="rId18"/>
    <p:sldId id="552" r:id="rId19"/>
    <p:sldId id="543" r:id="rId20"/>
    <p:sldId id="542" r:id="rId21"/>
    <p:sldId id="527" r:id="rId22"/>
    <p:sldId id="528" r:id="rId23"/>
    <p:sldId id="524"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4" autoAdjust="0"/>
    <p:restoredTop sz="94676" autoAdjust="0"/>
  </p:normalViewPr>
  <p:slideViewPr>
    <p:cSldViewPr>
      <p:cViewPr>
        <p:scale>
          <a:sx n="118" d="100"/>
          <a:sy n="118" d="100"/>
        </p:scale>
        <p:origin x="-1608"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10/25/2017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91ABAC89-E171-443E-BB0D-565729F89EFD}" type="slidenum">
              <a:rPr lang="en-US" smtClean="0"/>
              <a:t>2</a:t>
            </a:fld>
            <a:endParaRPr lang="en-US"/>
          </a:p>
        </p:txBody>
      </p:sp>
    </p:spTree>
    <p:extLst>
      <p:ext uri="{BB962C8B-B14F-4D97-AF65-F5344CB8AC3E}">
        <p14:creationId xmlns:p14="http://schemas.microsoft.com/office/powerpoint/2010/main" val="237191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10/25/2017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10/25/2017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10/25/2017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10/25/2017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10/25/2017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10/25/2017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10/25/2017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10/25/2017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10/25/2017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10/25/2017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10/25/2017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10/25/2017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30.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3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3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200.png"/><Relationship Id="rId7" Type="http://schemas.openxmlformats.org/officeDocument/2006/relationships/image" Target="../media/image210.png"/><Relationship Id="rId12" Type="http://schemas.openxmlformats.org/officeDocument/2006/relationships/image" Target="../media/image22.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5.png"/><Relationship Id="rId5" Type="http://schemas.openxmlformats.org/officeDocument/2006/relationships/image" Target="../media/image140.png"/><Relationship Id="rId10" Type="http://schemas.openxmlformats.org/officeDocument/2006/relationships/image" Target="../media/image24.png"/><Relationship Id="rId4" Type="http://schemas.openxmlformats.org/officeDocument/2006/relationships/image" Target="../media/image130.png"/><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7.png"/><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31.png"/><Relationship Id="rId5" Type="http://schemas.openxmlformats.org/officeDocument/2006/relationships/image" Target="../media/image140.png"/><Relationship Id="rId10" Type="http://schemas.openxmlformats.org/officeDocument/2006/relationships/image" Target="../media/image25.png"/><Relationship Id="rId4" Type="http://schemas.openxmlformats.org/officeDocument/2006/relationships/image" Target="../media/image13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190500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smtClean="0">
                <a:effectLst>
                  <a:outerShdw blurRad="38100" dist="38100" dir="2700000" algn="tl">
                    <a:srgbClr val="000000">
                      <a:alpha val="43137"/>
                    </a:srgbClr>
                  </a:outerShdw>
                </a:effectLst>
              </a:rPr>
              <a:t>Design and Analysis of Algorithms</a:t>
            </a:r>
            <a:br>
              <a:rPr lang="en-US" b="1" dirty="0" smtClean="0">
                <a:effectLst>
                  <a:outerShdw blurRad="38100" dist="38100" dir="2700000" algn="tl">
                    <a:srgbClr val="000000">
                      <a:alpha val="43137"/>
                    </a:srgbClr>
                  </a:outerShdw>
                </a:effectLst>
              </a:rPr>
            </a:br>
            <a:r>
              <a:rPr lang="en-US" sz="2700" dirty="0" smtClean="0">
                <a:solidFill>
                  <a:srgbClr val="002060"/>
                </a:solidFill>
              </a:rPr>
              <a:t>(CS345/CS345A)</a:t>
            </a:r>
            <a:r>
              <a:rPr lang="en-US" sz="3200" b="1" dirty="0" smtClean="0">
                <a:solidFill>
                  <a:srgbClr val="C00000"/>
                </a:solidFill>
              </a:rPr>
              <a:t> </a:t>
            </a:r>
            <a:r>
              <a:rPr lang="en-US" sz="3200" b="1" dirty="0">
                <a:solidFill>
                  <a:srgbClr val="C00000"/>
                </a:solidFill>
              </a:rPr>
              <a:t/>
            </a:r>
            <a:br>
              <a:rPr lang="en-US" sz="3200" b="1" dirty="0">
                <a:solidFill>
                  <a:srgbClr val="C00000"/>
                </a:solidFill>
              </a:rPr>
            </a:br>
            <a:endParaRPr lang="en-US" sz="3600" i="1" dirty="0">
              <a:solidFill>
                <a:schemeClr val="tx1"/>
              </a:solidFill>
            </a:endParaRPr>
          </a:p>
        </p:txBody>
      </p:sp>
      <p:sp>
        <p:nvSpPr>
          <p:cNvPr id="3" name="Subtitle 2"/>
          <p:cNvSpPr>
            <a:spLocks noGrp="1"/>
          </p:cNvSpPr>
          <p:nvPr>
            <p:ph type="subTitle" idx="1"/>
          </p:nvPr>
        </p:nvSpPr>
        <p:spPr>
          <a:xfrm>
            <a:off x="914400" y="4419600"/>
            <a:ext cx="7620000" cy="16002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buFont typeface="Arial" pitchFamily="34" charset="0"/>
              <a:buNone/>
              <a:defRPr/>
            </a:pPr>
            <a:r>
              <a:rPr lang="en-US" sz="2400" b="1" dirty="0" smtClean="0">
                <a:solidFill>
                  <a:srgbClr val="C00000"/>
                </a:solidFill>
              </a:rPr>
              <a:t>Lecture 30</a:t>
            </a:r>
          </a:p>
          <a:p>
            <a:pPr fontAlgn="auto">
              <a:spcAft>
                <a:spcPts val="0"/>
              </a:spcAft>
              <a:buFont typeface="Arial" pitchFamily="34" charset="0"/>
              <a:buNone/>
              <a:defRPr/>
            </a:pPr>
            <a:r>
              <a:rPr lang="en-US" sz="2000" b="1" dirty="0" smtClean="0">
                <a:solidFill>
                  <a:srgbClr val="7030A0"/>
                </a:solidFill>
              </a:rPr>
              <a:t>Amortized Analysis – </a:t>
            </a:r>
            <a:r>
              <a:rPr lang="en-US" sz="2000" b="1" dirty="0" smtClean="0">
                <a:solidFill>
                  <a:srgbClr val="7030A0"/>
                </a:solidFill>
              </a:rPr>
              <a:t>III</a:t>
            </a:r>
            <a:endParaRPr lang="en-US" sz="2000" b="1" dirty="0" smtClean="0">
              <a:solidFill>
                <a:srgbClr val="7030A0"/>
              </a:solidFill>
            </a:endParaRP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a:p>
        </p:txBody>
      </p:sp>
      <p:sp>
        <p:nvSpPr>
          <p:cNvPr id="5" name="Rectangle 4"/>
          <p:cNvSpPr/>
          <p:nvPr/>
        </p:nvSpPr>
        <p:spPr>
          <a:xfrm>
            <a:off x="1143000" y="5257800"/>
            <a:ext cx="6931518" cy="400110"/>
          </a:xfrm>
          <a:prstGeom prst="rect">
            <a:avLst/>
          </a:prstGeom>
          <a:noFill/>
        </p:spPr>
        <p:txBody>
          <a:bodyPr wrap="square" lIns="91440" tIns="45720" rIns="91440" bIns="45720">
            <a:spAutoFit/>
          </a:bodyPr>
          <a:lstStyle/>
          <a:p>
            <a:pPr algn="ctr"/>
            <a:r>
              <a:rPr lang="en-US" sz="2000" b="1" cap="all" spc="0" dirty="0" smtClean="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A magical application</a:t>
            </a:r>
            <a:endParaRPr lang="en-US" sz="2000" b="1" cap="all" spc="0"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anim calcmode="lin" valueType="num">
                                      <p:cBhvr>
                                        <p:cTn id="13"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xit" presetSubtype="0" fill="hold" grpId="0" nodeType="clickEffect">
                                  <p:stCondLst>
                                    <p:cond delay="0"/>
                                  </p:stCondLst>
                                  <p:childTnLst>
                                    <p:animEffect transition="out" filter="wipe(down)">
                                      <p:cBhvr>
                                        <p:cTn id="18" dur="180" accel="50000">
                                          <p:stCondLst>
                                            <p:cond delay="1820"/>
                                          </p:stCondLst>
                                        </p:cTn>
                                        <p:tgtEl>
                                          <p:spTgt spid="5">
                                            <p:txEl>
                                              <p:pRg st="0" end="0"/>
                                            </p:txEl>
                                          </p:spTgt>
                                        </p:tgtEl>
                                      </p:cBhvr>
                                    </p:animEffect>
                                    <p:anim calcmode="lin" valueType="num">
                                      <p:cBhvr>
                                        <p:cTn id="19" dur="1822" tmFilter="0,0; 0.14,0.31; 0.43,0.73; 0.71,0.91; 1.0,1.0">
                                          <p:stCondLst>
                                            <p:cond delay="0"/>
                                          </p:stCondLst>
                                        </p:cTn>
                                        <p:tgtEl>
                                          <p:spTgt spid="5">
                                            <p:txEl>
                                              <p:pRg st="0" end="0"/>
                                            </p:txEl>
                                          </p:spTgt>
                                        </p:tgtEl>
                                        <p:attrNameLst>
                                          <p:attrName>ppt_x</p:attrName>
                                        </p:attrNameLst>
                                      </p:cBhvr>
                                      <p:tavLst>
                                        <p:tav tm="0">
                                          <p:val>
                                            <p:strVal val="ppt_x"/>
                                          </p:val>
                                        </p:tav>
                                        <p:tav tm="100000">
                                          <p:val>
                                            <p:strVal val="#ppt_x+0.25"/>
                                          </p:val>
                                        </p:tav>
                                      </p:tavLst>
                                    </p:anim>
                                    <p:anim calcmode="lin" valueType="num">
                                      <p:cBhvr>
                                        <p:cTn id="20" dur="178">
                                          <p:stCondLst>
                                            <p:cond delay="1822"/>
                                          </p:stCondLst>
                                        </p:cTn>
                                        <p:tgtEl>
                                          <p:spTgt spid="5">
                                            <p:txEl>
                                              <p:pRg st="0" end="0"/>
                                            </p:txEl>
                                          </p:spTgt>
                                        </p:tgtEl>
                                        <p:attrNameLst>
                                          <p:attrName>ppt_x</p:attrName>
                                        </p:attrNameLst>
                                      </p:cBhvr>
                                      <p:tavLst>
                                        <p:tav tm="0">
                                          <p:val>
                                            <p:strVal val="ppt_x"/>
                                          </p:val>
                                        </p:tav>
                                        <p:tav tm="100000">
                                          <p:val>
                                            <p:strVal val="ppt_x"/>
                                          </p:val>
                                        </p:tav>
                                      </p:tavLst>
                                    </p:anim>
                                    <p:anim calcmode="lin" valueType="num">
                                      <p:cBhvr>
                                        <p:cTn id="21" dur="664" tmFilter="0.0,0.0;0.25,0.07;0.50,0.2;0.75,0.467;1.0,1.0">
                                          <p:stCondLst>
                                            <p:cond delay="0"/>
                                          </p:stCondLst>
                                        </p:cTn>
                                        <p:tgtEl>
                                          <p:spTgt spid="5">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2" dur="664" tmFilter="0, 0; 0.125,0.2665; 0.25,0.4; 0.375,0.465; 0.5,0.5;  0.625,0.535; 0.75,0.6; 0.875,0.7335; 1,1">
                                          <p:stCondLst>
                                            <p:cond delay="664"/>
                                          </p:stCondLst>
                                        </p:cTn>
                                        <p:tgtEl>
                                          <p:spTgt spid="5">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3" dur="332" tmFilter="0, 0; 0.125,0.2665; 0.25,0.4; 0.375,0.465; 0.5,0.5;  0.625,0.535; 0.75,0.6; 0.875,0.7335; 1,1">
                                          <p:stCondLst>
                                            <p:cond delay="1324"/>
                                          </p:stCondLst>
                                        </p:cTn>
                                        <p:tgtEl>
                                          <p:spTgt spid="5">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4" dur="164" tmFilter="0, 0; 0.125,0.2665; 0.25,0.4; 0.375,0.465; 0.5,0.5;  0.625,0.535; 0.75,0.6; 0.875,0.7335; 1,1">
                                          <p:stCondLst>
                                            <p:cond delay="1656"/>
                                          </p:stCondLst>
                                        </p:cTn>
                                        <p:tgtEl>
                                          <p:spTgt spid="5">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5" dur="180" accel="50000">
                                          <p:stCondLst>
                                            <p:cond delay="1820"/>
                                          </p:stCondLst>
                                        </p:cTn>
                                        <p:tgtEl>
                                          <p:spTgt spid="5">
                                            <p:txEl>
                                              <p:pRg st="0" end="0"/>
                                            </p:txEl>
                                          </p:spTgt>
                                        </p:tgtEl>
                                        <p:attrNameLst>
                                          <p:attrName>ppt_y</p:attrName>
                                        </p:attrNameLst>
                                      </p:cBhvr>
                                      <p:tavLst>
                                        <p:tav tm="0">
                                          <p:val>
                                            <p:strVal val="ppt_y"/>
                                          </p:val>
                                        </p:tav>
                                        <p:tav tm="100000">
                                          <p:val>
                                            <p:strVal val="ppt_y+ppt_h"/>
                                          </p:val>
                                        </p:tav>
                                      </p:tavLst>
                                    </p:anim>
                                    <p:animScale>
                                      <p:cBhvr>
                                        <p:cTn id="26" dur="26">
                                          <p:stCondLst>
                                            <p:cond delay="620"/>
                                          </p:stCondLst>
                                        </p:cTn>
                                        <p:tgtEl>
                                          <p:spTgt spid="5">
                                            <p:txEl>
                                              <p:pRg st="0" end="0"/>
                                            </p:txEl>
                                          </p:spTgt>
                                        </p:tgtEl>
                                      </p:cBhvr>
                                      <p:to x="100000" y="60000"/>
                                    </p:animScale>
                                    <p:animScale>
                                      <p:cBhvr>
                                        <p:cTn id="27" dur="166" decel="50000">
                                          <p:stCondLst>
                                            <p:cond delay="646"/>
                                          </p:stCondLst>
                                        </p:cTn>
                                        <p:tgtEl>
                                          <p:spTgt spid="5">
                                            <p:txEl>
                                              <p:pRg st="0" end="0"/>
                                            </p:txEl>
                                          </p:spTgt>
                                        </p:tgtEl>
                                      </p:cBhvr>
                                      <p:to x="100000" y="100000"/>
                                    </p:animScale>
                                    <p:animScale>
                                      <p:cBhvr>
                                        <p:cTn id="28" dur="26">
                                          <p:stCondLst>
                                            <p:cond delay="1312"/>
                                          </p:stCondLst>
                                        </p:cTn>
                                        <p:tgtEl>
                                          <p:spTgt spid="5">
                                            <p:txEl>
                                              <p:pRg st="0" end="0"/>
                                            </p:txEl>
                                          </p:spTgt>
                                        </p:tgtEl>
                                      </p:cBhvr>
                                      <p:to x="100000" y="80000"/>
                                    </p:animScale>
                                    <p:animScale>
                                      <p:cBhvr>
                                        <p:cTn id="29" dur="166" decel="50000">
                                          <p:stCondLst>
                                            <p:cond delay="1338"/>
                                          </p:stCondLst>
                                        </p:cTn>
                                        <p:tgtEl>
                                          <p:spTgt spid="5">
                                            <p:txEl>
                                              <p:pRg st="0" end="0"/>
                                            </p:txEl>
                                          </p:spTgt>
                                        </p:tgtEl>
                                      </p:cBhvr>
                                      <p:to x="100000" y="100000"/>
                                    </p:animScale>
                                    <p:animScale>
                                      <p:cBhvr>
                                        <p:cTn id="30" dur="26">
                                          <p:stCondLst>
                                            <p:cond delay="1642"/>
                                          </p:stCondLst>
                                        </p:cTn>
                                        <p:tgtEl>
                                          <p:spTgt spid="5">
                                            <p:txEl>
                                              <p:pRg st="0" end="0"/>
                                            </p:txEl>
                                          </p:spTgt>
                                        </p:tgtEl>
                                      </p:cBhvr>
                                      <p:to x="100000" y="90000"/>
                                    </p:animScale>
                                    <p:animScale>
                                      <p:cBhvr>
                                        <p:cTn id="31" dur="166" decel="50000">
                                          <p:stCondLst>
                                            <p:cond delay="1668"/>
                                          </p:stCondLst>
                                        </p:cTn>
                                        <p:tgtEl>
                                          <p:spTgt spid="5">
                                            <p:txEl>
                                              <p:pRg st="0" end="0"/>
                                            </p:txEl>
                                          </p:spTgt>
                                        </p:tgtEl>
                                      </p:cBhvr>
                                      <p:to x="100000" y="100000"/>
                                    </p:animScale>
                                    <p:animScale>
                                      <p:cBhvr>
                                        <p:cTn id="32" dur="26">
                                          <p:stCondLst>
                                            <p:cond delay="1808"/>
                                          </p:stCondLst>
                                        </p:cTn>
                                        <p:tgtEl>
                                          <p:spTgt spid="5">
                                            <p:txEl>
                                              <p:pRg st="0" end="0"/>
                                            </p:txEl>
                                          </p:spTgt>
                                        </p:tgtEl>
                                      </p:cBhvr>
                                      <p:to x="100000" y="95000"/>
                                    </p:animScale>
                                    <p:animScale>
                                      <p:cBhvr>
                                        <p:cTn id="33" dur="166" decel="50000">
                                          <p:stCondLst>
                                            <p:cond delay="1834"/>
                                          </p:stCondLst>
                                        </p:cTn>
                                        <p:tgtEl>
                                          <p:spTgt spid="5">
                                            <p:txEl>
                                              <p:pRg st="0" end="0"/>
                                            </p:txEl>
                                          </p:spTgt>
                                        </p:tgtEl>
                                      </p:cBhvr>
                                      <p:to x="100000" y="100000"/>
                                    </p:animScale>
                                    <p:set>
                                      <p:cBhvr>
                                        <p:cTn id="34" dur="1" fill="hold">
                                          <p:stCondLst>
                                            <p:cond delay="19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smtClean="0">
                <a:solidFill>
                  <a:srgbClr val="7030A0"/>
                </a:solidFill>
              </a:rPr>
              <a:t>Move to Front </a:t>
            </a:r>
            <a:r>
              <a:rPr lang="en-US" sz="3200" dirty="0" smtClean="0"/>
              <a:t>Algorithm</a:t>
            </a:r>
            <a:endParaRPr lang="en-US" sz="3200" dirty="0"/>
          </a:p>
        </p:txBody>
      </p:sp>
      <p:sp>
        <p:nvSpPr>
          <p:cNvPr id="6" name="Text Placeholder 5"/>
          <p:cNvSpPr>
            <a:spLocks noGrp="1"/>
          </p:cNvSpPr>
          <p:nvPr>
            <p:ph type="body" idx="1"/>
          </p:nvPr>
        </p:nvSpPr>
        <p:spPr/>
        <p:txBody>
          <a:bodyPr/>
          <a:lstStyle/>
          <a:p>
            <a:pPr algn="ctr"/>
            <a:r>
              <a:rPr lang="en-US" sz="2800" b="1" dirty="0" smtClean="0">
                <a:solidFill>
                  <a:srgbClr val="C00000"/>
                </a:solidFill>
              </a:rPr>
              <a:t>Caution</a:t>
            </a:r>
            <a:r>
              <a:rPr lang="en-US" sz="2800" b="1" dirty="0" smtClean="0">
                <a:solidFill>
                  <a:schemeClr val="tx1"/>
                </a:solidFill>
              </a:rPr>
              <a:t> : </a:t>
            </a:r>
          </a:p>
          <a:p>
            <a:r>
              <a:rPr lang="en-US" dirty="0" smtClean="0">
                <a:solidFill>
                  <a:schemeClr val="tx1"/>
                </a:solidFill>
              </a:rPr>
              <a:t>For a better understanding, please </a:t>
            </a:r>
            <a:r>
              <a:rPr lang="en-US" u="sng" dirty="0" smtClean="0">
                <a:solidFill>
                  <a:schemeClr val="tx1"/>
                </a:solidFill>
              </a:rPr>
              <a:t>go slow </a:t>
            </a:r>
          </a:p>
          <a:p>
            <a:r>
              <a:rPr lang="en-US" dirty="0">
                <a:solidFill>
                  <a:schemeClr val="tx1"/>
                </a:solidFill>
              </a:rPr>
              <a:t> </a:t>
            </a:r>
            <a:r>
              <a:rPr lang="en-US" dirty="0" smtClean="0">
                <a:solidFill>
                  <a:schemeClr val="tx1"/>
                </a:solidFill>
              </a:rPr>
              <a:t>                                                 and </a:t>
            </a:r>
            <a:r>
              <a:rPr lang="en-US" u="sng" dirty="0" smtClean="0">
                <a:solidFill>
                  <a:schemeClr val="tx1"/>
                </a:solidFill>
              </a:rPr>
              <a:t>take long pauses</a:t>
            </a:r>
            <a:r>
              <a:rPr lang="en-US" dirty="0" smtClean="0">
                <a:solidFill>
                  <a:schemeClr val="tx1"/>
                </a:solidFill>
              </a:rPr>
              <a:t> in the remaining slides.</a:t>
            </a:r>
            <a:endParaRPr lang="en-US" b="1" dirty="0" smtClean="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spTree>
    <p:extLst>
      <p:ext uri="{BB962C8B-B14F-4D97-AF65-F5344CB8AC3E}">
        <p14:creationId xmlns:p14="http://schemas.microsoft.com/office/powerpoint/2010/main" val="879081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Move-to-Front </a:t>
            </a:r>
            <a:r>
              <a:rPr lang="en-US" sz="3200" b="1" dirty="0" smtClean="0"/>
              <a:t>algorithm</a:t>
            </a:r>
            <a:br>
              <a:rPr lang="en-US" sz="3200" b="1" dirty="0" smtClean="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b="1" dirty="0" smtClean="0">
                    <a:solidFill>
                      <a:srgbClr val="7030A0"/>
                    </a:solidFill>
                  </a:rPr>
                  <a:t>Search</a:t>
                </a:r>
                <a:r>
                  <a:rPr lang="en-US" sz="2000" dirty="0" smtClean="0"/>
                  <a:t>(</a:t>
                </a:r>
                <a:r>
                  <a:rPr lang="en-US" sz="2000" b="1" dirty="0" smtClean="0"/>
                  <a:t>e</a:t>
                </a:r>
                <a:r>
                  <a:rPr lang="en-US" sz="2000" dirty="0" smtClean="0"/>
                  <a:t>):</a:t>
                </a:r>
              </a:p>
              <a:p>
                <a:pPr marL="0" indent="0">
                  <a:buNone/>
                </a:pPr>
                <a:r>
                  <a:rPr lang="en-US" sz="2000" dirty="0" smtClean="0"/>
                  <a:t>      Starting from </a:t>
                </a:r>
                <a:r>
                  <a:rPr lang="en-US" sz="1600" b="1" dirty="0" smtClean="0"/>
                  <a:t>HEAD</a:t>
                </a:r>
                <a:r>
                  <a:rPr lang="en-US" sz="2000" b="1" dirty="0" smtClean="0"/>
                  <a:t> </a:t>
                </a:r>
                <a:r>
                  <a:rPr lang="en-US" sz="2000" dirty="0" smtClean="0"/>
                  <a:t>pointer, scan linearly till we find element </a:t>
                </a:r>
                <a:r>
                  <a:rPr lang="en-US" sz="2000" b="1" dirty="0" smtClean="0"/>
                  <a:t>e</a:t>
                </a:r>
                <a:r>
                  <a:rPr lang="en-US" sz="2000" dirty="0" smtClean="0"/>
                  <a:t>;</a:t>
                </a:r>
              </a:p>
              <a:p>
                <a:pPr marL="0" indent="0">
                  <a:buNone/>
                </a:pPr>
                <a:r>
                  <a:rPr lang="en-US" sz="2000" dirty="0" smtClean="0"/>
                  <a:t>      Bring the node</a:t>
                </a:r>
                <a:r>
                  <a:rPr lang="en-US" sz="2000" b="1" dirty="0"/>
                  <a:t> </a:t>
                </a:r>
                <a:r>
                  <a:rPr lang="en-US" sz="2000" dirty="0" smtClean="0"/>
                  <a:t>storing </a:t>
                </a:r>
                <a:r>
                  <a:rPr lang="en-US" sz="2000" b="1" dirty="0"/>
                  <a:t>e</a:t>
                </a:r>
                <a:r>
                  <a:rPr lang="en-US" sz="2000" dirty="0" smtClean="0"/>
                  <a:t> to the front of list </a:t>
                </a:r>
                <a:endParaRPr lang="en-US" sz="2000" b="1"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A notation: </a:t>
                </a:r>
              </a:p>
              <a:p>
                <a:pPr marL="0" indent="0">
                  <a:buNone/>
                </a:pPr>
                <a14:m>
                  <m:oMath xmlns:m="http://schemas.openxmlformats.org/officeDocument/2006/math">
                    <m:r>
                      <a:rPr lang="en-US" sz="2000" b="1" i="1">
                        <a:solidFill>
                          <a:srgbClr val="7030A0"/>
                        </a:solidFill>
                        <a:latin typeface="Cambria Math"/>
                      </a:rPr>
                      <m:t>𝒓</m:t>
                    </m:r>
                  </m:oMath>
                </a14:m>
                <a:r>
                  <a:rPr lang="en-US" sz="2000" dirty="0" smtClean="0"/>
                  <a:t>(e): rank of element e in the list.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a:stretch>
              </a:blipFill>
            </p:spPr>
            <p:txBody>
              <a:bodyPr/>
              <a:lstStyle/>
              <a:p>
                <a:r>
                  <a:rPr lang="en-US">
                    <a:noFill/>
                  </a:rPr>
                  <a:t> </a:t>
                </a:r>
              </a:p>
            </p:txBody>
          </p:sp>
        </mc:Fallback>
      </mc:AlternateContent>
      <p:grpSp>
        <p:nvGrpSpPr>
          <p:cNvPr id="28" name="Group 27"/>
          <p:cNvGrpSpPr/>
          <p:nvPr/>
        </p:nvGrpSpPr>
        <p:grpSpPr>
          <a:xfrm>
            <a:off x="1600200" y="20457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a:t>
                </a:r>
                <a:endParaRPr lang="en-US" dirty="0"/>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150" name="TextBox 149"/>
          <p:cNvSpPr txBox="1"/>
          <p:nvPr/>
        </p:nvSpPr>
        <p:spPr>
          <a:xfrm>
            <a:off x="5287256" y="3440668"/>
            <a:ext cx="2573590" cy="369332"/>
          </a:xfrm>
          <a:prstGeom prst="rect">
            <a:avLst/>
          </a:prstGeom>
          <a:noFill/>
        </p:spPr>
        <p:txBody>
          <a:bodyPr wrap="none" rtlCol="0">
            <a:spAutoFit/>
          </a:bodyPr>
          <a:lstStyle/>
          <a:p>
            <a:r>
              <a:rPr lang="en-US" dirty="0" smtClean="0">
                <a:solidFill>
                  <a:srgbClr val="002060"/>
                </a:solidFill>
              </a:rPr>
              <a:t>by  a sequence  of </a:t>
            </a:r>
            <a:r>
              <a:rPr lang="en-US" b="1" u="sng" dirty="0" smtClean="0">
                <a:solidFill>
                  <a:srgbClr val="002060"/>
                </a:solidFill>
              </a:rPr>
              <a:t>swaps</a:t>
            </a:r>
            <a:r>
              <a:rPr lang="en-US" dirty="0" smtClean="0">
                <a:solidFill>
                  <a:srgbClr val="002060"/>
                </a:solidFill>
              </a:rPr>
              <a:t>.</a:t>
            </a:r>
            <a:endParaRPr lang="en-US" dirty="0">
              <a:solidFill>
                <a:srgbClr val="002060"/>
              </a:solidFill>
            </a:endParaRPr>
          </a:p>
        </p:txBody>
      </p:sp>
      <p:sp>
        <p:nvSpPr>
          <p:cNvPr id="151" name="Down Ribbon 150"/>
          <p:cNvSpPr/>
          <p:nvPr/>
        </p:nvSpPr>
        <p:spPr>
          <a:xfrm>
            <a:off x="2667000" y="4191000"/>
            <a:ext cx="4267200"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Example: </a:t>
            </a:r>
            <a:r>
              <a:rPr lang="en-US" b="1" dirty="0" smtClean="0">
                <a:solidFill>
                  <a:srgbClr val="7030A0"/>
                </a:solidFill>
              </a:rPr>
              <a:t>Search</a:t>
            </a:r>
            <a:r>
              <a:rPr lang="en-US" dirty="0" smtClean="0">
                <a:solidFill>
                  <a:schemeClr val="tx1"/>
                </a:solidFill>
              </a:rPr>
              <a:t>(R)</a:t>
            </a:r>
            <a:endParaRPr lang="en-US" dirty="0">
              <a:solidFill>
                <a:schemeClr val="tx1"/>
              </a:solidFill>
            </a:endParaRPr>
          </a:p>
        </p:txBody>
      </p:sp>
      <p:sp>
        <p:nvSpPr>
          <p:cNvPr id="26" name="Rectangle 25"/>
          <p:cNvSpPr/>
          <p:nvPr/>
        </p:nvSpPr>
        <p:spPr>
          <a:xfrm>
            <a:off x="1066800" y="56388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57600" y="30480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429000" y="35052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2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right)">
                                      <p:cBhvr>
                                        <p:cTn id="12" dur="1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500"/>
                                        <p:tgtEl>
                                          <p:spTgt spid="26"/>
                                        </p:tgtEl>
                                      </p:cBhvr>
                                    </p:animEffect>
                                    <p:set>
                                      <p:cBhvr>
                                        <p:cTn id="27" dur="1" fill="hold">
                                          <p:stCondLst>
                                            <p:cond delay="1499"/>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225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500"/>
                                        <p:tgtEl>
                                          <p:spTgt spid="27"/>
                                        </p:tgtEl>
                                      </p:cBhvr>
                                    </p:animEffect>
                                    <p:set>
                                      <p:cBhvr>
                                        <p:cTn id="42" dur="1" fill="hold">
                                          <p:stCondLst>
                                            <p:cond delay="1499"/>
                                          </p:stCondLst>
                                        </p:cTn>
                                        <p:tgtEl>
                                          <p:spTgt spid="2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wipe(left)">
                                      <p:cBhvr>
                                        <p:cTn id="47" dur="20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0" nodeType="clickEffect">
                                  <p:stCondLst>
                                    <p:cond delay="0"/>
                                  </p:stCondLst>
                                  <p:childTnLst>
                                    <p:animEffect transition="out" filter="wipe(left)">
                                      <p:cBhvr>
                                        <p:cTn id="51" dur="1500"/>
                                        <p:tgtEl>
                                          <p:spTgt spid="33"/>
                                        </p:tgtEl>
                                      </p:cBhvr>
                                    </p:animEffect>
                                    <p:set>
                                      <p:cBhvr>
                                        <p:cTn id="52" dur="1" fill="hold">
                                          <p:stCondLst>
                                            <p:cond delay="1499"/>
                                          </p:stCondLst>
                                        </p:cTn>
                                        <p:tgtEl>
                                          <p:spTgt spid="3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0"/>
                                        </p:tgtEl>
                                        <p:attrNameLst>
                                          <p:attrName>style.visibility</p:attrName>
                                        </p:attrNameLst>
                                      </p:cBhvr>
                                      <p:to>
                                        <p:strVal val="visible"/>
                                      </p:to>
                                    </p:set>
                                    <p:animEffect transition="in" filter="wipe(left)">
                                      <p:cBhvr>
                                        <p:cTn id="57" dur="1000"/>
                                        <p:tgtEl>
                                          <p:spTgt spid="150"/>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51"/>
                                        </p:tgtEl>
                                        <p:attrNameLst>
                                          <p:attrName>style.visibility</p:attrName>
                                        </p:attrNameLst>
                                      </p:cBhvr>
                                      <p:to>
                                        <p:strVal val="visible"/>
                                      </p:to>
                                    </p:set>
                                    <p:animEffect transition="in" filter="randombar(horizontal)">
                                      <p:cBhvr>
                                        <p:cTn id="6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0" grpId="0"/>
      <p:bldP spid="151" grpId="0" animBg="1"/>
      <p:bldP spid="26" grpId="0" animBg="1"/>
      <p:bldP spid="27"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Move-to-Front </a:t>
            </a:r>
            <a:r>
              <a:rPr lang="en-US" sz="3200" b="1" dirty="0" smtClean="0"/>
              <a:t>algorithm</a:t>
            </a:r>
            <a:br>
              <a:rPr lang="en-US" sz="3200" b="1" dirty="0" smtClean="0"/>
            </a:br>
            <a:r>
              <a:rPr lang="en-US" sz="3200" dirty="0" smtClean="0"/>
              <a:t>Execution of </a:t>
            </a:r>
            <a:r>
              <a:rPr lang="en-US" sz="3200" b="1" dirty="0" smtClean="0">
                <a:solidFill>
                  <a:srgbClr val="7030A0"/>
                </a:solidFill>
              </a:rPr>
              <a:t>Search</a:t>
            </a:r>
            <a:r>
              <a:rPr lang="en-US" sz="3200" dirty="0" smtClean="0"/>
              <a:t>(R)</a:t>
            </a:r>
            <a:endParaRPr lang="en-US" sz="3200" dirty="0"/>
          </a:p>
        </p:txBody>
      </p:sp>
      <p:sp>
        <p:nvSpPr>
          <p:cNvPr id="3" name="Content Placeholder 2"/>
          <p:cNvSpPr>
            <a:spLocks noGrp="1"/>
          </p:cNvSpPr>
          <p:nvPr>
            <p:ph idx="1"/>
          </p:nvPr>
        </p:nvSpPr>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28" name="Group 27"/>
          <p:cNvGrpSpPr/>
          <p:nvPr/>
        </p:nvGrpSpPr>
        <p:grpSpPr>
          <a:xfrm>
            <a:off x="1600200" y="20457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a:t>
                </a:r>
                <a:endParaRPr lang="en-US" dirty="0"/>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smtClean="0"/>
                <a:t>HEAD</a:t>
              </a:r>
              <a:endParaRPr lang="en-US" sz="1600" b="1" dirty="0"/>
            </a:p>
          </p:txBody>
        </p:sp>
      </p:grpSp>
      <p:grpSp>
        <p:nvGrpSpPr>
          <p:cNvPr id="29" name="Group 28"/>
          <p:cNvGrpSpPr/>
          <p:nvPr/>
        </p:nvGrpSpPr>
        <p:grpSpPr>
          <a:xfrm>
            <a:off x="4361471" y="1828800"/>
            <a:ext cx="1201129" cy="1115732"/>
            <a:chOff x="5147377" y="1632282"/>
            <a:chExt cx="1201129" cy="1115732"/>
          </a:xfrm>
        </p:grpSpPr>
        <p:sp>
          <p:nvSpPr>
            <p:cNvPr id="6" name="Arc 5"/>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rot="10800000">
            <a:off x="4446370" y="1541259"/>
            <a:ext cx="1201129" cy="1115732"/>
            <a:chOff x="5147377" y="1632282"/>
            <a:chExt cx="1201129" cy="1115732"/>
          </a:xfrm>
        </p:grpSpPr>
        <p:sp>
          <p:nvSpPr>
            <p:cNvPr id="34" name="Arc 33"/>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76200" y="2514600"/>
            <a:ext cx="7448073" cy="902732"/>
            <a:chOff x="76200" y="2514600"/>
            <a:chExt cx="7448073" cy="902732"/>
          </a:xfrm>
        </p:grpSpPr>
        <p:grpSp>
          <p:nvGrpSpPr>
            <p:cNvPr id="36" name="Group 35"/>
            <p:cNvGrpSpPr/>
            <p:nvPr/>
          </p:nvGrpSpPr>
          <p:grpSpPr>
            <a:xfrm>
              <a:off x="1580673" y="3036332"/>
              <a:ext cx="5943600" cy="381000"/>
              <a:chOff x="1600200" y="2438400"/>
              <a:chExt cx="5943600" cy="381000"/>
            </a:xfrm>
          </p:grpSpPr>
          <p:grpSp>
            <p:nvGrpSpPr>
              <p:cNvPr id="37" name="Group 36"/>
              <p:cNvGrpSpPr/>
              <p:nvPr/>
            </p:nvGrpSpPr>
            <p:grpSpPr>
              <a:xfrm>
                <a:off x="1600200" y="2438400"/>
                <a:ext cx="1828800" cy="381000"/>
                <a:chOff x="1600200" y="2438400"/>
                <a:chExt cx="1828800" cy="381000"/>
              </a:xfrm>
            </p:grpSpPr>
            <p:sp>
              <p:nvSpPr>
                <p:cNvPr id="49" name="Rounded Rectangle 4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50" name="Straight Arrow Connector 4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429000" y="2438400"/>
                <a:ext cx="1828800" cy="381000"/>
                <a:chOff x="1600200" y="2438400"/>
                <a:chExt cx="1828800" cy="381000"/>
              </a:xfrm>
            </p:grpSpPr>
            <p:sp>
              <p:nvSpPr>
                <p:cNvPr id="45" name="Rounded Rectangle 4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cxnSp>
              <p:nvCxnSpPr>
                <p:cNvPr id="46" name="Straight Arrow Connector 4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48" name="Straight Arrow Connector 4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257800" y="2438400"/>
                <a:ext cx="1828800" cy="381000"/>
                <a:chOff x="1600200" y="2438400"/>
                <a:chExt cx="1828800" cy="381000"/>
              </a:xfrm>
            </p:grpSpPr>
            <p:sp>
              <p:nvSpPr>
                <p:cNvPr id="41" name="Rounded Rectangle 4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cxnSp>
              <p:nvCxnSpPr>
                <p:cNvPr id="42" name="Straight Arrow Connector 4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a:t>
                  </a:r>
                  <a:endParaRPr lang="en-US" dirty="0"/>
                </a:p>
              </p:txBody>
            </p:sp>
            <p:cxnSp>
              <p:nvCxnSpPr>
                <p:cNvPr id="44" name="Straight Arrow Connector 4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0" name="Rounded Rectangle 3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grpSp>
        <p:grpSp>
          <p:nvGrpSpPr>
            <p:cNvPr id="53" name="Group 52"/>
            <p:cNvGrpSpPr/>
            <p:nvPr/>
          </p:nvGrpSpPr>
          <p:grpSpPr>
            <a:xfrm>
              <a:off x="76200" y="2514600"/>
              <a:ext cx="1552563" cy="674132"/>
              <a:chOff x="95727" y="1916668"/>
              <a:chExt cx="1552563" cy="674132"/>
            </a:xfrm>
          </p:grpSpPr>
          <p:cxnSp>
            <p:nvCxnSpPr>
              <p:cNvPr id="54" name="Curved Connector 53"/>
              <p:cNvCxnSpPr>
                <a:stCxn id="5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5727" y="1916668"/>
                <a:ext cx="666273" cy="338554"/>
              </a:xfrm>
              <a:prstGeom prst="rect">
                <a:avLst/>
              </a:prstGeom>
              <a:noFill/>
            </p:spPr>
            <p:txBody>
              <a:bodyPr wrap="none" rtlCol="0">
                <a:spAutoFit/>
              </a:bodyPr>
              <a:lstStyle/>
              <a:p>
                <a:r>
                  <a:rPr lang="en-US" sz="1600" b="1" dirty="0" smtClean="0"/>
                  <a:t>HEAD</a:t>
                </a:r>
                <a:endParaRPr lang="en-US" sz="1600" b="1" dirty="0"/>
              </a:p>
            </p:txBody>
          </p:sp>
        </p:grpSp>
      </p:grpSp>
      <p:grpSp>
        <p:nvGrpSpPr>
          <p:cNvPr id="117" name="Group 116"/>
          <p:cNvGrpSpPr/>
          <p:nvPr/>
        </p:nvGrpSpPr>
        <p:grpSpPr>
          <a:xfrm>
            <a:off x="76200" y="3516868"/>
            <a:ext cx="7448073" cy="902732"/>
            <a:chOff x="76200" y="3516868"/>
            <a:chExt cx="7448073" cy="902732"/>
          </a:xfrm>
        </p:grpSpPr>
        <p:grpSp>
          <p:nvGrpSpPr>
            <p:cNvPr id="56" name="Group 55"/>
            <p:cNvGrpSpPr/>
            <p:nvPr/>
          </p:nvGrpSpPr>
          <p:grpSpPr>
            <a:xfrm>
              <a:off x="1580673" y="4038600"/>
              <a:ext cx="5943600" cy="381000"/>
              <a:chOff x="1600200" y="2438400"/>
              <a:chExt cx="5943600" cy="381000"/>
            </a:xfrm>
          </p:grpSpPr>
          <p:grpSp>
            <p:nvGrpSpPr>
              <p:cNvPr id="57" name="Group 56"/>
              <p:cNvGrpSpPr/>
              <p:nvPr/>
            </p:nvGrpSpPr>
            <p:grpSpPr>
              <a:xfrm>
                <a:off x="1600200" y="2438400"/>
                <a:ext cx="1828800" cy="381000"/>
                <a:chOff x="1600200" y="2438400"/>
                <a:chExt cx="1828800" cy="381000"/>
              </a:xfrm>
            </p:grpSpPr>
            <p:sp>
              <p:nvSpPr>
                <p:cNvPr id="69" name="Rounded Rectangle 6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70" name="Straight Arrow Connector 6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72" name="Straight Arrow Connector 7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429000" y="2438400"/>
                <a:ext cx="1828800" cy="381000"/>
                <a:chOff x="1600200" y="2438400"/>
                <a:chExt cx="1828800" cy="381000"/>
              </a:xfrm>
            </p:grpSpPr>
            <p:sp>
              <p:nvSpPr>
                <p:cNvPr id="65" name="Rounded Rectangle 6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66" name="Straight Arrow Connector 6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cxnSp>
              <p:nvCxnSpPr>
                <p:cNvPr id="68" name="Straight Arrow Connector 6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5257800" y="2438400"/>
                <a:ext cx="1828800" cy="381000"/>
                <a:chOff x="1600200" y="2438400"/>
                <a:chExt cx="1828800" cy="381000"/>
              </a:xfrm>
            </p:grpSpPr>
            <p:sp>
              <p:nvSpPr>
                <p:cNvPr id="61" name="Rounded Rectangle 6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cxnSp>
              <p:nvCxnSpPr>
                <p:cNvPr id="62" name="Straight Arrow Connector 6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a:t>
                  </a:r>
                  <a:endParaRPr lang="en-US" dirty="0"/>
                </a:p>
              </p:txBody>
            </p:sp>
            <p:cxnSp>
              <p:nvCxnSpPr>
                <p:cNvPr id="64" name="Straight Arrow Connector 6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0" name="Rounded Rectangle 5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grpSp>
        <p:grpSp>
          <p:nvGrpSpPr>
            <p:cNvPr id="73" name="Group 72"/>
            <p:cNvGrpSpPr/>
            <p:nvPr/>
          </p:nvGrpSpPr>
          <p:grpSpPr>
            <a:xfrm>
              <a:off x="76200" y="3516868"/>
              <a:ext cx="1552563" cy="674132"/>
              <a:chOff x="95727" y="1916668"/>
              <a:chExt cx="1552563" cy="674132"/>
            </a:xfrm>
          </p:grpSpPr>
          <p:cxnSp>
            <p:nvCxnSpPr>
              <p:cNvPr id="74" name="Curved Connector 73"/>
              <p:cNvCxnSpPr>
                <a:stCxn id="7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5727" y="1916668"/>
                <a:ext cx="666273" cy="338554"/>
              </a:xfrm>
              <a:prstGeom prst="rect">
                <a:avLst/>
              </a:prstGeom>
              <a:noFill/>
            </p:spPr>
            <p:txBody>
              <a:bodyPr wrap="none" rtlCol="0">
                <a:spAutoFit/>
              </a:bodyPr>
              <a:lstStyle/>
              <a:p>
                <a:r>
                  <a:rPr lang="en-US" sz="1600" b="1" dirty="0" smtClean="0"/>
                  <a:t>HEAD</a:t>
                </a:r>
                <a:endParaRPr lang="en-US" sz="1600" b="1" dirty="0"/>
              </a:p>
            </p:txBody>
          </p:sp>
        </p:grpSp>
      </p:grpSp>
      <p:grpSp>
        <p:nvGrpSpPr>
          <p:cNvPr id="118" name="Group 117"/>
          <p:cNvGrpSpPr/>
          <p:nvPr/>
        </p:nvGrpSpPr>
        <p:grpSpPr>
          <a:xfrm>
            <a:off x="95727" y="4507468"/>
            <a:ext cx="7448073" cy="902732"/>
            <a:chOff x="95727" y="4507468"/>
            <a:chExt cx="7448073" cy="902732"/>
          </a:xfrm>
        </p:grpSpPr>
        <p:grpSp>
          <p:nvGrpSpPr>
            <p:cNvPr id="76" name="Group 75"/>
            <p:cNvGrpSpPr/>
            <p:nvPr/>
          </p:nvGrpSpPr>
          <p:grpSpPr>
            <a:xfrm>
              <a:off x="1600200" y="5029200"/>
              <a:ext cx="5943600" cy="381000"/>
              <a:chOff x="1600200" y="2438400"/>
              <a:chExt cx="5943600" cy="381000"/>
            </a:xfrm>
          </p:grpSpPr>
          <p:grpSp>
            <p:nvGrpSpPr>
              <p:cNvPr id="77" name="Group 76"/>
              <p:cNvGrpSpPr/>
              <p:nvPr/>
            </p:nvGrpSpPr>
            <p:grpSpPr>
              <a:xfrm>
                <a:off x="1600200" y="2438400"/>
                <a:ext cx="1828800" cy="381000"/>
                <a:chOff x="1600200" y="2438400"/>
                <a:chExt cx="1828800" cy="381000"/>
              </a:xfrm>
            </p:grpSpPr>
            <p:sp>
              <p:nvSpPr>
                <p:cNvPr id="89" name="Rounded Rectangle 8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90" name="Straight Arrow Connector 8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92" name="Straight Arrow Connector 9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3429000" y="2438400"/>
                <a:ext cx="1828800" cy="381000"/>
                <a:chOff x="1600200" y="2438400"/>
                <a:chExt cx="1828800" cy="381000"/>
              </a:xfrm>
            </p:grpSpPr>
            <p:sp>
              <p:nvSpPr>
                <p:cNvPr id="85" name="Rounded Rectangle 8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86" name="Straight Arrow Connector 8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cxnSp>
              <p:nvCxnSpPr>
                <p:cNvPr id="88" name="Straight Arrow Connector 8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5257800" y="2438400"/>
                <a:ext cx="1828800" cy="381000"/>
                <a:chOff x="1600200" y="2438400"/>
                <a:chExt cx="1828800" cy="381000"/>
              </a:xfrm>
            </p:grpSpPr>
            <p:sp>
              <p:nvSpPr>
                <p:cNvPr id="81" name="Rounded Rectangle 8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cxnSp>
              <p:nvCxnSpPr>
                <p:cNvPr id="82" name="Straight Arrow Connector 8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a:t>
                  </a:r>
                  <a:endParaRPr lang="en-US" dirty="0"/>
                </a:p>
              </p:txBody>
            </p:sp>
            <p:cxnSp>
              <p:nvCxnSpPr>
                <p:cNvPr id="84" name="Straight Arrow Connector 8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80" name="Rounded Rectangle 7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grpSp>
        <p:grpSp>
          <p:nvGrpSpPr>
            <p:cNvPr id="93" name="Group 92"/>
            <p:cNvGrpSpPr/>
            <p:nvPr/>
          </p:nvGrpSpPr>
          <p:grpSpPr>
            <a:xfrm>
              <a:off x="95727" y="4507468"/>
              <a:ext cx="1552563" cy="674132"/>
              <a:chOff x="95727" y="1916668"/>
              <a:chExt cx="1552563" cy="674132"/>
            </a:xfrm>
          </p:grpSpPr>
          <p:cxnSp>
            <p:nvCxnSpPr>
              <p:cNvPr id="94" name="Curved Connector 93"/>
              <p:cNvCxnSpPr>
                <a:stCxn id="9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95727" y="1916668"/>
                <a:ext cx="666273" cy="338554"/>
              </a:xfrm>
              <a:prstGeom prst="rect">
                <a:avLst/>
              </a:prstGeom>
              <a:noFill/>
            </p:spPr>
            <p:txBody>
              <a:bodyPr wrap="none" rtlCol="0">
                <a:spAutoFit/>
              </a:bodyPr>
              <a:lstStyle/>
              <a:p>
                <a:r>
                  <a:rPr lang="en-US" sz="1600" b="1" dirty="0" smtClean="0"/>
                  <a:t>HEAD</a:t>
                </a:r>
                <a:endParaRPr lang="en-US" sz="1600" b="1" dirty="0"/>
              </a:p>
            </p:txBody>
          </p:sp>
        </p:grpSp>
      </p:grpSp>
      <p:grpSp>
        <p:nvGrpSpPr>
          <p:cNvPr id="119" name="Group 118"/>
          <p:cNvGrpSpPr/>
          <p:nvPr/>
        </p:nvGrpSpPr>
        <p:grpSpPr>
          <a:xfrm>
            <a:off x="76200" y="5498068"/>
            <a:ext cx="7448073" cy="902732"/>
            <a:chOff x="76200" y="5498068"/>
            <a:chExt cx="7448073" cy="902732"/>
          </a:xfrm>
        </p:grpSpPr>
        <p:grpSp>
          <p:nvGrpSpPr>
            <p:cNvPr id="96" name="Group 95"/>
            <p:cNvGrpSpPr/>
            <p:nvPr/>
          </p:nvGrpSpPr>
          <p:grpSpPr>
            <a:xfrm>
              <a:off x="1580673" y="6019800"/>
              <a:ext cx="5943600" cy="381000"/>
              <a:chOff x="1600200" y="2438400"/>
              <a:chExt cx="5943600" cy="381000"/>
            </a:xfrm>
          </p:grpSpPr>
          <p:grpSp>
            <p:nvGrpSpPr>
              <p:cNvPr id="97" name="Group 96"/>
              <p:cNvGrpSpPr/>
              <p:nvPr/>
            </p:nvGrpSpPr>
            <p:grpSpPr>
              <a:xfrm>
                <a:off x="1600200" y="2438400"/>
                <a:ext cx="1828800" cy="381000"/>
                <a:chOff x="1600200" y="2438400"/>
                <a:chExt cx="1828800" cy="381000"/>
              </a:xfrm>
            </p:grpSpPr>
            <p:sp>
              <p:nvSpPr>
                <p:cNvPr id="109" name="Rounded Rectangle 10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110" name="Straight Arrow Connector 10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112" name="Straight Arrow Connector 11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3429000" y="2438400"/>
                <a:ext cx="1828800" cy="381000"/>
                <a:chOff x="1600200" y="2438400"/>
                <a:chExt cx="1828800" cy="381000"/>
              </a:xfrm>
            </p:grpSpPr>
            <p:sp>
              <p:nvSpPr>
                <p:cNvPr id="105" name="Rounded Rectangle 10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6" name="Straight Arrow Connector 10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cxnSp>
              <p:nvCxnSpPr>
                <p:cNvPr id="108" name="Straight Arrow Connector 10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5257800" y="2438400"/>
                <a:ext cx="1828800" cy="381000"/>
                <a:chOff x="1600200" y="2438400"/>
                <a:chExt cx="1828800" cy="381000"/>
              </a:xfrm>
            </p:grpSpPr>
            <p:sp>
              <p:nvSpPr>
                <p:cNvPr id="101" name="Rounded Rectangle 10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cxnSp>
              <p:nvCxnSpPr>
                <p:cNvPr id="102" name="Straight Arrow Connector 10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a:t>
                  </a:r>
                  <a:endParaRPr lang="en-US" dirty="0"/>
                </a:p>
              </p:txBody>
            </p:sp>
            <p:cxnSp>
              <p:nvCxnSpPr>
                <p:cNvPr id="104" name="Straight Arrow Connector 10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00" name="Rounded Rectangle 9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grpSp>
        <p:grpSp>
          <p:nvGrpSpPr>
            <p:cNvPr id="113" name="Group 112"/>
            <p:cNvGrpSpPr/>
            <p:nvPr/>
          </p:nvGrpSpPr>
          <p:grpSpPr>
            <a:xfrm>
              <a:off x="76200" y="5498068"/>
              <a:ext cx="1552563" cy="674132"/>
              <a:chOff x="95727" y="1916668"/>
              <a:chExt cx="1552563" cy="674132"/>
            </a:xfrm>
          </p:grpSpPr>
          <p:cxnSp>
            <p:nvCxnSpPr>
              <p:cNvPr id="114" name="Curved Connector 113"/>
              <p:cNvCxnSpPr>
                <a:stCxn id="11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5727" y="1916668"/>
                <a:ext cx="666273" cy="338554"/>
              </a:xfrm>
              <a:prstGeom prst="rect">
                <a:avLst/>
              </a:prstGeom>
              <a:noFill/>
            </p:spPr>
            <p:txBody>
              <a:bodyPr wrap="none" rtlCol="0">
                <a:spAutoFit/>
              </a:bodyPr>
              <a:lstStyle/>
              <a:p>
                <a:r>
                  <a:rPr lang="en-US" sz="1600" b="1" dirty="0" smtClean="0"/>
                  <a:t>HEAD</a:t>
                </a:r>
                <a:endParaRPr lang="en-US" sz="1600" b="1" dirty="0"/>
              </a:p>
            </p:txBody>
          </p:sp>
        </p:grpSp>
      </p:grpSp>
      <p:grpSp>
        <p:nvGrpSpPr>
          <p:cNvPr id="120" name="Group 119"/>
          <p:cNvGrpSpPr/>
          <p:nvPr/>
        </p:nvGrpSpPr>
        <p:grpSpPr>
          <a:xfrm>
            <a:off x="3429000" y="2802141"/>
            <a:ext cx="1201129" cy="1115732"/>
            <a:chOff x="5147377" y="1632282"/>
            <a:chExt cx="1201129" cy="1115732"/>
          </a:xfrm>
        </p:grpSpPr>
        <p:sp>
          <p:nvSpPr>
            <p:cNvPr id="121" name="Arc 120"/>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2" name="Straight Arrow Connector 121"/>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rot="10800000">
            <a:off x="3513899" y="2514600"/>
            <a:ext cx="1201129" cy="1115732"/>
            <a:chOff x="5147377" y="1632282"/>
            <a:chExt cx="1201129" cy="1115732"/>
          </a:xfrm>
        </p:grpSpPr>
        <p:sp>
          <p:nvSpPr>
            <p:cNvPr id="124" name="Arc 123"/>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5" name="Straight Arrow Connector 124"/>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2514600" y="3837268"/>
            <a:ext cx="1201129" cy="1115732"/>
            <a:chOff x="5147377" y="1632282"/>
            <a:chExt cx="1201129" cy="1115732"/>
          </a:xfrm>
        </p:grpSpPr>
        <p:sp>
          <p:nvSpPr>
            <p:cNvPr id="127" name="Arc 126"/>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8" name="Straight Arrow Connector 127"/>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rot="10800000">
            <a:off x="2599499" y="3549727"/>
            <a:ext cx="1201129" cy="1115732"/>
            <a:chOff x="5147377" y="1632282"/>
            <a:chExt cx="1201129" cy="1115732"/>
          </a:xfrm>
        </p:grpSpPr>
        <p:sp>
          <p:nvSpPr>
            <p:cNvPr id="130" name="Arc 129"/>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1" name="Straight Arrow Connector 130"/>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676400" y="4783341"/>
            <a:ext cx="1201129" cy="1115732"/>
            <a:chOff x="5147377" y="1632282"/>
            <a:chExt cx="1201129" cy="1115732"/>
          </a:xfrm>
        </p:grpSpPr>
        <p:sp>
          <p:nvSpPr>
            <p:cNvPr id="133" name="Arc 132"/>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4" name="Straight Arrow Connector 133"/>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rot="10800000">
            <a:off x="1761299" y="4495800"/>
            <a:ext cx="1201129" cy="1115732"/>
            <a:chOff x="5147377" y="1632282"/>
            <a:chExt cx="1201129" cy="1115732"/>
          </a:xfrm>
        </p:grpSpPr>
        <p:sp>
          <p:nvSpPr>
            <p:cNvPr id="136" name="Arc 135"/>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7" name="Straight Arrow Connector 136"/>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138" name="Down Arrow 137"/>
          <p:cNvSpPr/>
          <p:nvPr/>
        </p:nvSpPr>
        <p:spPr>
          <a:xfrm>
            <a:off x="5257800" y="25692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Down Arrow 138"/>
          <p:cNvSpPr/>
          <p:nvPr/>
        </p:nvSpPr>
        <p:spPr>
          <a:xfrm>
            <a:off x="5257800" y="35598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Down Arrow 139"/>
          <p:cNvSpPr/>
          <p:nvPr/>
        </p:nvSpPr>
        <p:spPr>
          <a:xfrm>
            <a:off x="5257800" y="45504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Down Arrow 140"/>
          <p:cNvSpPr/>
          <p:nvPr/>
        </p:nvSpPr>
        <p:spPr>
          <a:xfrm>
            <a:off x="5334000" y="55410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8" name="TextBox 147"/>
              <p:cNvSpPr txBox="1"/>
              <p:nvPr/>
            </p:nvSpPr>
            <p:spPr>
              <a:xfrm>
                <a:off x="2209800" y="1307068"/>
                <a:ext cx="2405723"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7030A0"/>
                        </a:solidFill>
                        <a:latin typeface="Cambria Math"/>
                      </a:rPr>
                      <m:t>𝒓</m:t>
                    </m:r>
                  </m:oMath>
                </a14:m>
                <a:r>
                  <a:rPr lang="en-US" dirty="0" smtClean="0"/>
                  <a:t>(R) steps for locating R</a:t>
                </a:r>
                <a:endParaRPr lang="en-US" b="1" dirty="0"/>
              </a:p>
            </p:txBody>
          </p:sp>
        </mc:Choice>
        <mc:Fallback xmlns="">
          <p:sp>
            <p:nvSpPr>
              <p:cNvPr id="148" name="TextBox 147"/>
              <p:cNvSpPr txBox="1">
                <a:spLocks noRot="1" noChangeAspect="1" noMove="1" noResize="1" noEditPoints="1" noAdjustHandles="1" noChangeArrowheads="1" noChangeShapeType="1" noTextEdit="1"/>
              </p:cNvSpPr>
              <p:nvPr/>
            </p:nvSpPr>
            <p:spPr>
              <a:xfrm>
                <a:off x="2209800" y="1307068"/>
                <a:ext cx="2405723" cy="369332"/>
              </a:xfrm>
              <a:prstGeom prst="rect">
                <a:avLst/>
              </a:prstGeom>
              <a:blipFill rotWithShape="1">
                <a:blip r:embed="rId2"/>
                <a:stretch>
                  <a:fillRect t="-8197" r="-355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p:cNvSpPr txBox="1"/>
              <p:nvPr/>
            </p:nvSpPr>
            <p:spPr>
              <a:xfrm>
                <a:off x="5158662" y="1295400"/>
                <a:ext cx="1563185"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7030A0"/>
                        </a:solidFill>
                        <a:latin typeface="Cambria Math"/>
                      </a:rPr>
                      <m:t>𝒓</m:t>
                    </m:r>
                  </m:oMath>
                </a14:m>
                <a:r>
                  <a:rPr lang="en-US" dirty="0" smtClean="0"/>
                  <a:t>(R)</a:t>
                </a:r>
                <a:r>
                  <a:rPr lang="en-US" b="1" dirty="0">
                    <a:solidFill>
                      <a:srgbClr val="7030A0"/>
                    </a:solidFill>
                  </a:rPr>
                  <a:t> </a:t>
                </a:r>
                <a14:m>
                  <m:oMath xmlns:m="http://schemas.openxmlformats.org/officeDocument/2006/math">
                    <m:r>
                      <a:rPr lang="en-US" b="1" i="1" smtClean="0">
                        <a:solidFill>
                          <a:srgbClr val="7030A0"/>
                        </a:solidFill>
                        <a:latin typeface="Cambria Math"/>
                      </a:rPr>
                      <m:t>−</m:t>
                    </m:r>
                    <m:r>
                      <a:rPr lang="en-US" b="1" i="1" smtClean="0">
                        <a:solidFill>
                          <a:srgbClr val="7030A0"/>
                        </a:solidFill>
                        <a:latin typeface="Cambria Math"/>
                      </a:rPr>
                      <m:t>𝟏</m:t>
                    </m:r>
                  </m:oMath>
                </a14:m>
                <a:r>
                  <a:rPr lang="en-US" dirty="0" smtClean="0"/>
                  <a:t> swaps</a:t>
                </a:r>
                <a:endParaRPr lang="en-US" b="1" dirty="0"/>
              </a:p>
            </p:txBody>
          </p:sp>
        </mc:Choice>
        <mc:Fallback xmlns="">
          <p:sp>
            <p:nvSpPr>
              <p:cNvPr id="149" name="TextBox 148"/>
              <p:cNvSpPr txBox="1">
                <a:spLocks noRot="1" noChangeAspect="1" noMove="1" noResize="1" noEditPoints="1" noAdjustHandles="1" noChangeArrowheads="1" noChangeShapeType="1" noTextEdit="1"/>
              </p:cNvSpPr>
              <p:nvPr/>
            </p:nvSpPr>
            <p:spPr>
              <a:xfrm>
                <a:off x="5158662" y="1295400"/>
                <a:ext cx="1563185" cy="369332"/>
              </a:xfrm>
              <a:prstGeom prst="rect">
                <a:avLst/>
              </a:prstGeom>
              <a:blipFill rotWithShape="1">
                <a:blip r:embed="rId3"/>
                <a:stretch>
                  <a:fillRect t="-8333" r="-3502" b="-25000"/>
                </a:stretch>
              </a:blipFill>
            </p:spPr>
            <p:txBody>
              <a:bodyPr/>
              <a:lstStyle/>
              <a:p>
                <a:r>
                  <a:rPr lang="en-US">
                    <a:noFill/>
                  </a:rPr>
                  <a:t> </a:t>
                </a:r>
              </a:p>
            </p:txBody>
          </p:sp>
        </mc:Fallback>
      </mc:AlternateContent>
      <p:sp>
        <p:nvSpPr>
          <p:cNvPr id="8" name="Right Arrow 7"/>
          <p:cNvSpPr/>
          <p:nvPr/>
        </p:nvSpPr>
        <p:spPr>
          <a:xfrm>
            <a:off x="1828800" y="1752600"/>
            <a:ext cx="3633694" cy="23979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699605" y="838200"/>
            <a:ext cx="3701196" cy="6418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35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500"/>
                                        <p:tgtEl>
                                          <p:spTgt spid="23"/>
                                        </p:tgtEl>
                                      </p:cBhvr>
                                    </p:animEffect>
                                    <p:set>
                                      <p:cBhvr>
                                        <p:cTn id="7" dur="1" fill="hold">
                                          <p:stCondLst>
                                            <p:cond delay="1499"/>
                                          </p:stCondLst>
                                        </p:cTn>
                                        <p:tgtEl>
                                          <p:spTgt spid="2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4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8"/>
                                        </p:tgtEl>
                                        <p:attrNameLst>
                                          <p:attrName>style.visibility</p:attrName>
                                        </p:attrNameLst>
                                      </p:cBhvr>
                                      <p:to>
                                        <p:strVal val="visible"/>
                                      </p:to>
                                    </p:set>
                                    <p:animEffect transition="in" filter="fade">
                                      <p:cBhvr>
                                        <p:cTn id="22" dur="500"/>
                                        <p:tgtEl>
                                          <p:spTgt spid="1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right)">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8"/>
                                        </p:tgtEl>
                                        <p:attrNameLst>
                                          <p:attrName>style.visibility</p:attrName>
                                        </p:attrNameLst>
                                      </p:cBhvr>
                                      <p:to>
                                        <p:strVal val="visible"/>
                                      </p:to>
                                    </p:set>
                                    <p:animEffect transition="in" filter="wipe(up)">
                                      <p:cBhvr>
                                        <p:cTn id="36" dur="500"/>
                                        <p:tgtEl>
                                          <p:spTgt spid="138"/>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wipe(up)">
                                      <p:cBhvr>
                                        <p:cTn id="40" dur="1000"/>
                                        <p:tgtEl>
                                          <p:spTgt spid="1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0"/>
                                        </p:tgtEl>
                                        <p:attrNameLst>
                                          <p:attrName>style.visibility</p:attrName>
                                        </p:attrNameLst>
                                      </p:cBhvr>
                                      <p:to>
                                        <p:strVal val="visible"/>
                                      </p:to>
                                    </p:set>
                                    <p:animEffect transition="in" filter="wipe(left)">
                                      <p:cBhvr>
                                        <p:cTn id="45" dur="500"/>
                                        <p:tgtEl>
                                          <p:spTgt spid="120"/>
                                        </p:tgtEl>
                                      </p:cBhvr>
                                    </p:animEffect>
                                  </p:childTnLst>
                                </p:cTn>
                              </p:par>
                            </p:childTnLst>
                          </p:cTn>
                        </p:par>
                        <p:par>
                          <p:cTn id="46" fill="hold">
                            <p:stCondLst>
                              <p:cond delay="500"/>
                            </p:stCondLst>
                            <p:childTnLst>
                              <p:par>
                                <p:cTn id="47" presetID="22" presetClass="entr" presetSubtype="2" fill="hold" nodeType="after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wipe(right)">
                                      <p:cBhvr>
                                        <p:cTn id="49" dur="500"/>
                                        <p:tgtEl>
                                          <p:spTgt spid="1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39"/>
                                        </p:tgtEl>
                                        <p:attrNameLst>
                                          <p:attrName>style.visibility</p:attrName>
                                        </p:attrNameLst>
                                      </p:cBhvr>
                                      <p:to>
                                        <p:strVal val="visible"/>
                                      </p:to>
                                    </p:set>
                                    <p:animEffect transition="in" filter="wipe(up)">
                                      <p:cBhvr>
                                        <p:cTn id="54" dur="500"/>
                                        <p:tgtEl>
                                          <p:spTgt spid="139"/>
                                        </p:tgtEl>
                                      </p:cBhvr>
                                    </p:animEffect>
                                  </p:childTnLst>
                                </p:cTn>
                              </p:par>
                            </p:childTnLst>
                          </p:cTn>
                        </p:par>
                        <p:par>
                          <p:cTn id="55" fill="hold">
                            <p:stCondLst>
                              <p:cond delay="500"/>
                            </p:stCondLst>
                            <p:childTnLst>
                              <p:par>
                                <p:cTn id="56" presetID="22" presetClass="entr" presetSubtype="1" fill="hold" nodeType="after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wipe(up)">
                                      <p:cBhvr>
                                        <p:cTn id="58" dur="1000"/>
                                        <p:tgtEl>
                                          <p:spTgt spid="1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500"/>
                                        <p:tgtEl>
                                          <p:spTgt spid="126"/>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wipe(right)">
                                      <p:cBhvr>
                                        <p:cTn id="67" dur="500"/>
                                        <p:tgtEl>
                                          <p:spTgt spid="12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wipe(up)">
                                      <p:cBhvr>
                                        <p:cTn id="72" dur="500"/>
                                        <p:tgtEl>
                                          <p:spTgt spid="140"/>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wipe(up)">
                                      <p:cBhvr>
                                        <p:cTn id="76" dur="1000"/>
                                        <p:tgtEl>
                                          <p:spTgt spid="11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32"/>
                                        </p:tgtEl>
                                        <p:attrNameLst>
                                          <p:attrName>style.visibility</p:attrName>
                                        </p:attrNameLst>
                                      </p:cBhvr>
                                      <p:to>
                                        <p:strVal val="visible"/>
                                      </p:to>
                                    </p:set>
                                    <p:animEffect transition="in" filter="wipe(left)">
                                      <p:cBhvr>
                                        <p:cTn id="81" dur="500"/>
                                        <p:tgtEl>
                                          <p:spTgt spid="132"/>
                                        </p:tgtEl>
                                      </p:cBhvr>
                                    </p:animEffect>
                                  </p:childTnLst>
                                </p:cTn>
                              </p:par>
                            </p:childTnLst>
                          </p:cTn>
                        </p:par>
                        <p:par>
                          <p:cTn id="82" fill="hold">
                            <p:stCondLst>
                              <p:cond delay="500"/>
                            </p:stCondLst>
                            <p:childTnLst>
                              <p:par>
                                <p:cTn id="83" presetID="22" presetClass="entr" presetSubtype="2" fill="hold" nodeType="afterEffect">
                                  <p:stCondLst>
                                    <p:cond delay="0"/>
                                  </p:stCondLst>
                                  <p:childTnLst>
                                    <p:set>
                                      <p:cBhvr>
                                        <p:cTn id="84" dur="1" fill="hold">
                                          <p:stCondLst>
                                            <p:cond delay="0"/>
                                          </p:stCondLst>
                                        </p:cTn>
                                        <p:tgtEl>
                                          <p:spTgt spid="135"/>
                                        </p:tgtEl>
                                        <p:attrNameLst>
                                          <p:attrName>style.visibility</p:attrName>
                                        </p:attrNameLst>
                                      </p:cBhvr>
                                      <p:to>
                                        <p:strVal val="visible"/>
                                      </p:to>
                                    </p:set>
                                    <p:animEffect transition="in" filter="wipe(right)">
                                      <p:cBhvr>
                                        <p:cTn id="85" dur="500"/>
                                        <p:tgtEl>
                                          <p:spTgt spid="13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41"/>
                                        </p:tgtEl>
                                        <p:attrNameLst>
                                          <p:attrName>style.visibility</p:attrName>
                                        </p:attrNameLst>
                                      </p:cBhvr>
                                      <p:to>
                                        <p:strVal val="visible"/>
                                      </p:to>
                                    </p:set>
                                    <p:animEffect transition="in" filter="wipe(up)">
                                      <p:cBhvr>
                                        <p:cTn id="90" dur="500"/>
                                        <p:tgtEl>
                                          <p:spTgt spid="141"/>
                                        </p:tgtEl>
                                      </p:cBhvr>
                                    </p:animEffect>
                                  </p:childTnLst>
                                </p:cTn>
                              </p:par>
                            </p:childTnLst>
                          </p:cTn>
                        </p:par>
                        <p:par>
                          <p:cTn id="91" fill="hold">
                            <p:stCondLst>
                              <p:cond delay="500"/>
                            </p:stCondLst>
                            <p:childTnLst>
                              <p:par>
                                <p:cTn id="92" presetID="22" presetClass="entr" presetSubtype="1" fill="hold" nodeType="afterEffect">
                                  <p:stCondLst>
                                    <p:cond delay="0"/>
                                  </p:stCondLst>
                                  <p:childTnLst>
                                    <p:set>
                                      <p:cBhvr>
                                        <p:cTn id="93" dur="1" fill="hold">
                                          <p:stCondLst>
                                            <p:cond delay="0"/>
                                          </p:stCondLst>
                                        </p:cTn>
                                        <p:tgtEl>
                                          <p:spTgt spid="119"/>
                                        </p:tgtEl>
                                        <p:attrNameLst>
                                          <p:attrName>style.visibility</p:attrName>
                                        </p:attrNameLst>
                                      </p:cBhvr>
                                      <p:to>
                                        <p:strVal val="visible"/>
                                      </p:to>
                                    </p:set>
                                    <p:animEffect transition="in" filter="wipe(up)">
                                      <p:cBhvr>
                                        <p:cTn id="94" dur="1000"/>
                                        <p:tgtEl>
                                          <p:spTgt spid="11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49"/>
                                        </p:tgtEl>
                                        <p:attrNameLst>
                                          <p:attrName>style.visibility</p:attrName>
                                        </p:attrNameLst>
                                      </p:cBhvr>
                                      <p:to>
                                        <p:strVal val="visible"/>
                                      </p:to>
                                    </p:set>
                                    <p:animEffect transition="in" filter="fade">
                                      <p:cBhvr>
                                        <p:cTn id="99"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40" grpId="0" animBg="1"/>
      <p:bldP spid="141" grpId="0" animBg="1"/>
      <p:bldP spid="148" grpId="0" animBg="1"/>
      <p:bldP spid="149" grpId="0" animBg="1"/>
      <p:bldP spid="8" grpId="0" animBg="1"/>
      <p:bldP spid="8" grpId="1"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smtClean="0"/>
              <a:t>How good is </a:t>
            </a:r>
            <a:r>
              <a:rPr lang="en-US" sz="3200" dirty="0" smtClean="0">
                <a:solidFill>
                  <a:srgbClr val="7030A0"/>
                </a:solidFill>
              </a:rPr>
              <a:t>MTF </a:t>
            </a:r>
            <a:r>
              <a:rPr lang="en-US" sz="3200" dirty="0" smtClean="0"/>
              <a:t>Algorithm ?</a:t>
            </a:r>
            <a:endParaRPr lang="en-US" sz="3200" dirty="0"/>
          </a:p>
        </p:txBody>
      </p:sp>
      <p:sp>
        <p:nvSpPr>
          <p:cNvPr id="6" name="Text Placeholder 5"/>
          <p:cNvSpPr>
            <a:spLocks noGrp="1"/>
          </p:cNvSpPr>
          <p:nvPr>
            <p:ph type="body" idx="1"/>
          </p:nvPr>
        </p:nvSpPr>
        <p:spPr/>
        <p:txBody>
          <a:bodyPr/>
          <a:lstStyle/>
          <a:p>
            <a:pPr algn="ctr"/>
            <a:r>
              <a:rPr lang="en-US" sz="2800" b="1" dirty="0" smtClean="0">
                <a:solidFill>
                  <a:srgbClr val="7030A0"/>
                </a:solidFill>
              </a:rPr>
              <a:t>MTF</a:t>
            </a:r>
            <a:r>
              <a:rPr lang="en-US" sz="2800" b="1" dirty="0" smtClean="0">
                <a:solidFill>
                  <a:srgbClr val="0070C0"/>
                </a:solidFill>
              </a:rPr>
              <a:t>  </a:t>
            </a:r>
            <a:r>
              <a:rPr lang="en-US" sz="2800" b="1" dirty="0" smtClean="0">
                <a:solidFill>
                  <a:schemeClr val="tx1"/>
                </a:solidFill>
              </a:rPr>
              <a:t>versus</a:t>
            </a:r>
            <a:r>
              <a:rPr lang="en-US" sz="2800" b="1" dirty="0" smtClean="0">
                <a:solidFill>
                  <a:srgbClr val="0070C0"/>
                </a:solidFill>
              </a:rPr>
              <a:t> </a:t>
            </a:r>
            <a:r>
              <a:rPr lang="en-US" sz="2800" b="1" dirty="0" smtClean="0">
                <a:solidFill>
                  <a:srgbClr val="7030A0"/>
                </a:solidFill>
              </a:rPr>
              <a:t>OPT</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spTree>
    <p:extLst>
      <p:ext uri="{BB962C8B-B14F-4D97-AF65-F5344CB8AC3E}">
        <p14:creationId xmlns:p14="http://schemas.microsoft.com/office/powerpoint/2010/main" val="131800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smtClean="0"/>
              <a:t>What is the main </a:t>
            </a:r>
            <a:r>
              <a:rPr lang="en-US" sz="3200" b="1" dirty="0" smtClean="0">
                <a:solidFill>
                  <a:srgbClr val="C00000"/>
                </a:solidFill>
              </a:rPr>
              <a:t>challenge</a:t>
            </a:r>
            <a:r>
              <a:rPr lang="en-US" sz="3200" b="1" dirty="0" smtClean="0"/>
              <a:t> ?</a:t>
            </a:r>
            <a:endParaRPr lang="en-US" sz="3200" b="1"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lgn="ctr">
                  <a:buNone/>
                </a:pPr>
                <a:r>
                  <a:rPr lang="en-US" sz="2000" dirty="0" smtClean="0"/>
                  <a:t> No knowledge about the </a:t>
                </a:r>
                <a:r>
                  <a:rPr lang="en-US" sz="2000" b="1" dirty="0" smtClean="0">
                    <a:solidFill>
                      <a:srgbClr val="7030A0"/>
                    </a:solidFill>
                  </a:rPr>
                  <a:t>OPT</a:t>
                </a:r>
                <a:r>
                  <a:rPr lang="en-US" sz="2000" dirty="0" smtClean="0"/>
                  <a:t> algorithm</a:t>
                </a:r>
              </a:p>
              <a:p>
                <a:r>
                  <a:rPr lang="en-US" sz="2000" dirty="0" smtClean="0"/>
                  <a:t>There are so many query sequences.</a:t>
                </a:r>
              </a:p>
              <a:p>
                <a:r>
                  <a:rPr lang="en-US" sz="2000" dirty="0" smtClean="0"/>
                  <a:t>We don’t know how will </a:t>
                </a:r>
                <a:r>
                  <a:rPr lang="en-US" sz="2000" dirty="0"/>
                  <a:t>the </a:t>
                </a:r>
                <a:r>
                  <a:rPr lang="en-US" sz="2000" b="1" dirty="0">
                    <a:solidFill>
                      <a:srgbClr val="7030A0"/>
                    </a:solidFill>
                  </a:rPr>
                  <a:t>OPT</a:t>
                </a:r>
                <a:r>
                  <a:rPr lang="en-US" sz="2000" dirty="0"/>
                  <a:t> </a:t>
                </a:r>
                <a:r>
                  <a:rPr lang="en-US" sz="2000" dirty="0" smtClean="0"/>
                  <a:t> behave on any sequence.</a:t>
                </a:r>
              </a:p>
              <a:p>
                <a:endParaRPr lang="en-US" sz="2000" dirty="0" smtClean="0"/>
              </a:p>
              <a:p>
                <a:pPr marL="0" indent="0">
                  <a:buNone/>
                </a:pPr>
                <a:r>
                  <a:rPr lang="en-US" sz="2000" dirty="0" smtClean="0"/>
                  <a:t>...and yet we wish to get a guarantee on the behavior of </a:t>
                </a:r>
                <a:r>
                  <a:rPr lang="en-US" sz="2000" b="1" dirty="0" smtClean="0">
                    <a:solidFill>
                      <a:srgbClr val="7030A0"/>
                    </a:solidFill>
                  </a:rPr>
                  <a:t>MTF</a:t>
                </a:r>
                <a:r>
                  <a:rPr lang="en-US" sz="2000" dirty="0" smtClean="0"/>
                  <a:t>.</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r>
                  <a:rPr lang="en-US" sz="2000" dirty="0" smtClean="0"/>
                  <a:t>Focus on </a:t>
                </a:r>
                <a14:m>
                  <m:oMath xmlns:m="http://schemas.openxmlformats.org/officeDocument/2006/math">
                    <m:r>
                      <a:rPr lang="en-US" sz="2000" b="1" i="1">
                        <a:solidFill>
                          <a:srgbClr val="0070C0"/>
                        </a:solidFill>
                        <a:latin typeface="Cambria Math"/>
                      </a:rPr>
                      <m:t>𝒊</m:t>
                    </m:r>
                  </m:oMath>
                </a14:m>
                <a:r>
                  <a:rPr lang="en-US" sz="2000" b="1" dirty="0" err="1"/>
                  <a:t>th</a:t>
                </a:r>
                <a:r>
                  <a:rPr lang="en-US" sz="2000" b="1" dirty="0"/>
                  <a:t> query operation </a:t>
                </a:r>
                <a:r>
                  <a:rPr lang="en-US" sz="2000" dirty="0" smtClean="0"/>
                  <a:t>to analyze the behavior of the two algorithms.</a:t>
                </a: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14</a:t>
            </a:fld>
            <a:endParaRPr lang="en-US"/>
          </a:p>
        </p:txBody>
      </p:sp>
      <p:sp>
        <p:nvSpPr>
          <p:cNvPr id="7" name="Down Ribbon 6"/>
          <p:cNvSpPr/>
          <p:nvPr/>
        </p:nvSpPr>
        <p:spPr>
          <a:xfrm>
            <a:off x="2438400" y="3581400"/>
            <a:ext cx="4343400" cy="12192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Doesn’t this goal look</a:t>
            </a:r>
          </a:p>
          <a:p>
            <a:pPr algn="ctr"/>
            <a:r>
              <a:rPr lang="en-US" dirty="0" smtClean="0">
                <a:solidFill>
                  <a:schemeClr val="tx1"/>
                </a:solidFill>
              </a:rPr>
              <a:t> impossible or unrealistic ?</a:t>
            </a:r>
            <a:endParaRPr lang="en-US" dirty="0">
              <a:solidFill>
                <a:schemeClr val="tx1"/>
              </a:solidFill>
            </a:endParaRPr>
          </a:p>
        </p:txBody>
      </p:sp>
      <p:sp>
        <p:nvSpPr>
          <p:cNvPr id="9" name="TextBox 8"/>
          <p:cNvSpPr txBox="1"/>
          <p:nvPr/>
        </p:nvSpPr>
        <p:spPr>
          <a:xfrm>
            <a:off x="609600" y="5449669"/>
            <a:ext cx="8145884" cy="646331"/>
          </a:xfrm>
          <a:prstGeom prst="rect">
            <a:avLst/>
          </a:prstGeom>
          <a:solidFill>
            <a:srgbClr val="FFC000"/>
          </a:solidFill>
        </p:spPr>
        <p:txBody>
          <a:bodyPr wrap="none" rtlCol="0">
            <a:spAutoFit/>
          </a:bodyPr>
          <a:lstStyle/>
          <a:p>
            <a:pPr algn="ctr"/>
            <a:r>
              <a:rPr lang="en-US" dirty="0"/>
              <a:t>But the world of algorithms is full of such magical results</a:t>
            </a:r>
            <a:r>
              <a:rPr lang="en-US" dirty="0" smtClean="0"/>
              <a:t>.</a:t>
            </a:r>
          </a:p>
          <a:p>
            <a:pPr algn="ctr"/>
            <a:r>
              <a:rPr lang="en-US" dirty="0" smtClean="0"/>
              <a:t>So think over “how should the analysis proceed?” for 10 minutes before you proceed</a:t>
            </a:r>
            <a:endParaRPr lang="en-US" dirty="0"/>
          </a:p>
        </p:txBody>
      </p:sp>
      <p:sp>
        <p:nvSpPr>
          <p:cNvPr id="8" name="Smiley Face 7"/>
          <p:cNvSpPr/>
          <p:nvPr/>
        </p:nvSpPr>
        <p:spPr>
          <a:xfrm>
            <a:off x="7239000" y="1600200"/>
            <a:ext cx="381000" cy="342900"/>
          </a:xfrm>
          <a:prstGeom prst="smileyFace">
            <a:avLst>
              <a:gd name="adj" fmla="val -465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7239000" y="2362200"/>
            <a:ext cx="381000" cy="342900"/>
          </a:xfrm>
          <a:prstGeom prst="smileyFace">
            <a:avLst>
              <a:gd name="adj" fmla="val -465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43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250" fill="hold"/>
                                        <p:tgtEl>
                                          <p:spTgt spid="5"/>
                                        </p:tgtEl>
                                        <p:attrNameLst>
                                          <p:attrName>ppt_w</p:attrName>
                                        </p:attrNameLst>
                                      </p:cBhvr>
                                      <p:tavLst>
                                        <p:tav tm="0">
                                          <p:val>
                                            <p:fltVal val="0"/>
                                          </p:val>
                                        </p:tav>
                                        <p:tav tm="100000">
                                          <p:val>
                                            <p:strVal val="#ppt_w"/>
                                          </p:val>
                                        </p:tav>
                                      </p:tavLst>
                                    </p:anim>
                                    <p:anim calcmode="lin" valueType="num">
                                      <p:cBhvr>
                                        <p:cTn id="8" dur="1250" fill="hold"/>
                                        <p:tgtEl>
                                          <p:spTgt spid="5"/>
                                        </p:tgtEl>
                                        <p:attrNameLst>
                                          <p:attrName>ppt_h</p:attrName>
                                        </p:attrNameLst>
                                      </p:cBhvr>
                                      <p:tavLst>
                                        <p:tav tm="0">
                                          <p:val>
                                            <p:fltVal val="0"/>
                                          </p:val>
                                        </p:tav>
                                        <p:tav tm="100000">
                                          <p:val>
                                            <p:strVal val="#ppt_h"/>
                                          </p:val>
                                        </p:tav>
                                      </p:tavLst>
                                    </p:anim>
                                    <p:animEffect transition="in" filter="fade">
                                      <p:cBhvr>
                                        <p:cTn id="9" dur="12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childTnLst>
                          </p:cTn>
                        </p:par>
                        <p:par>
                          <p:cTn id="31" fill="hold">
                            <p:stCondLst>
                              <p:cond delay="500"/>
                            </p:stCondLst>
                            <p:childTnLst>
                              <p:par>
                                <p:cTn id="32" presetID="47"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500"/>
                                        <p:tgtEl>
                                          <p:spTgt spid="6">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randombar(horizont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7"/>
                                        </p:tgtEl>
                                      </p:cBhvr>
                                    </p:animEffect>
                                    <p:set>
                                      <p:cBhvr>
                                        <p:cTn id="58" dur="1" fill="hold">
                                          <p:stCondLst>
                                            <p:cond delay="499"/>
                                          </p:stCondLst>
                                        </p:cTn>
                                        <p:tgtEl>
                                          <p:spTgt spid="7"/>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9"/>
                                        </p:tgtEl>
                                      </p:cBhvr>
                                    </p:animEffect>
                                    <p:set>
                                      <p:cBhvr>
                                        <p:cTn id="61" dur="1" fill="hold">
                                          <p:stCondLst>
                                            <p:cond delay="499"/>
                                          </p:stCondLst>
                                        </p:cTn>
                                        <p:tgtEl>
                                          <p:spTgt spid="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9" end="9"/>
                                            </p:txEl>
                                          </p:spTgt>
                                        </p:tgtEl>
                                        <p:attrNameLst>
                                          <p:attrName>style.visibility</p:attrName>
                                        </p:attrNameLst>
                                      </p:cBhvr>
                                      <p:to>
                                        <p:strVal val="visible"/>
                                      </p:to>
                                    </p:set>
                                    <p:animEffect transition="in" filter="fade">
                                      <p:cBhvr>
                                        <p:cTn id="66"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7" grpId="0" animBg="1"/>
      <p:bldP spid="7" grpId="1" animBg="1"/>
      <p:bldP spid="9" grpId="0" animBg="1"/>
      <p:bldP spid="9" grpId="1"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n-US" sz="3200" b="1" i="1" smtClean="0">
                        <a:solidFill>
                          <a:srgbClr val="0070C0"/>
                        </a:solidFill>
                        <a:latin typeface="Cambria Math"/>
                      </a:rPr>
                      <m:t>𝒊</m:t>
                    </m:r>
                  </m:oMath>
                </a14:m>
                <a:r>
                  <a:rPr lang="en-US" sz="3200" b="1" dirty="0" err="1" smtClean="0"/>
                  <a:t>th</a:t>
                </a:r>
                <a:r>
                  <a:rPr lang="en-US" sz="3200" b="1" dirty="0" smtClean="0"/>
                  <a:t> query operation of </a:t>
                </a:r>
                <a:r>
                  <a:rPr lang="en-US" sz="3200" b="1" dirty="0" smtClean="0">
                    <a:solidFill>
                      <a:srgbClr val="7030A0"/>
                    </a:solidFill>
                  </a:rPr>
                  <a:t>MTF </a:t>
                </a:r>
                <a:r>
                  <a:rPr lang="en-US" sz="3200" b="1" dirty="0" smtClean="0"/>
                  <a:t>and </a:t>
                </a:r>
                <a:r>
                  <a:rPr lang="en-US" sz="3200" b="1" dirty="0" smtClean="0">
                    <a:solidFill>
                      <a:srgbClr val="7030A0"/>
                    </a:solidFill>
                  </a:rPr>
                  <a:t>OPT</a:t>
                </a:r>
                <a:r>
                  <a:rPr lang="en-US" sz="3200" b="1" dirty="0" smtClean="0"/>
                  <a:t/>
                </a:r>
                <a:br>
                  <a:rPr lang="en-US" sz="3200" b="1" dirty="0" smtClean="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19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637" y="914400"/>
                <a:ext cx="9096363" cy="5211763"/>
              </a:xfrm>
            </p:spPr>
            <p:txBody>
              <a:bodyPr/>
              <a:lstStyle/>
              <a:p>
                <a:pPr marL="0" indent="0" algn="ctr">
                  <a:buNone/>
                </a:pPr>
                <a:r>
                  <a:rPr lang="en-US" sz="2000" dirty="0" smtClean="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a:t>
                </a:r>
                <a:r>
                  <a:rPr lang="en-US" sz="2000" b="1" dirty="0" smtClean="0"/>
                  <a:t>query operation</a:t>
                </a:r>
                <a:r>
                  <a:rPr lang="en-US" sz="2000" dirty="0" smtClean="0"/>
                  <a:t> be </a:t>
                </a:r>
                <a:r>
                  <a:rPr lang="en-US" sz="2000" b="1" dirty="0" smtClean="0">
                    <a:solidFill>
                      <a:srgbClr val="C00000"/>
                    </a:solidFill>
                  </a:rPr>
                  <a:t>Search</a:t>
                </a:r>
                <a:r>
                  <a:rPr lang="en-US" sz="2000" dirty="0" smtClean="0"/>
                  <a:t>(x)</a:t>
                </a:r>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buNone/>
                </a:pPr>
                <a:r>
                  <a:rPr lang="en-US" sz="2000" dirty="0" smtClean="0"/>
                  <a:t>Actual cost of </a:t>
                </a:r>
                <a:r>
                  <a:rPr lang="en-US" sz="2000" b="1" dirty="0">
                    <a:solidFill>
                      <a:srgbClr val="C00000"/>
                    </a:solidFill>
                  </a:rPr>
                  <a:t>Search</a:t>
                </a:r>
                <a:r>
                  <a:rPr lang="en-US" sz="2000" dirty="0"/>
                  <a:t>(x) in </a:t>
                </a:r>
                <a:r>
                  <a:rPr lang="en-US" sz="2000" b="1" dirty="0">
                    <a:solidFill>
                      <a:srgbClr val="7030A0"/>
                    </a:solidFill>
                  </a:rPr>
                  <a:t>MTF </a:t>
                </a:r>
                <a:r>
                  <a:rPr lang="en-US" sz="2000" b="1" dirty="0" smtClean="0"/>
                  <a:t>algorithm </a:t>
                </a:r>
                <a:r>
                  <a:rPr lang="en-US" sz="2000" dirty="0" smtClean="0"/>
                  <a:t>:         </a:t>
                </a:r>
                <a:r>
                  <a:rPr lang="en-US" sz="2000" dirty="0" smtClean="0">
                    <a:solidFill>
                      <a:srgbClr val="C00000"/>
                    </a:solidFill>
                  </a:rPr>
                  <a:t>?</a:t>
                </a:r>
              </a:p>
              <a:p>
                <a:pPr marL="0" indent="0">
                  <a:buNone/>
                </a:pPr>
                <a:r>
                  <a:rPr lang="en-US" sz="2000" dirty="0" smtClean="0"/>
                  <a:t>Actual </a:t>
                </a:r>
                <a:r>
                  <a:rPr lang="en-US" sz="2000" dirty="0"/>
                  <a:t>cost of </a:t>
                </a:r>
                <a:r>
                  <a:rPr lang="en-US" sz="2000" b="1" dirty="0">
                    <a:solidFill>
                      <a:srgbClr val="C00000"/>
                    </a:solidFill>
                  </a:rPr>
                  <a:t>Search</a:t>
                </a:r>
                <a:r>
                  <a:rPr lang="en-US" sz="2000" dirty="0"/>
                  <a:t>(x) in </a:t>
                </a:r>
                <a:r>
                  <a:rPr lang="en-US" sz="2000" b="1" dirty="0" smtClean="0">
                    <a:solidFill>
                      <a:srgbClr val="7030A0"/>
                    </a:solidFill>
                  </a:rPr>
                  <a:t>OPT </a:t>
                </a:r>
                <a:r>
                  <a:rPr lang="en-US" sz="2000" b="1" dirty="0"/>
                  <a:t>algorithm </a:t>
                </a:r>
                <a:r>
                  <a:rPr lang="en-US" sz="2000" dirty="0" smtClean="0"/>
                  <a:t>:          </a:t>
                </a:r>
                <a:r>
                  <a:rPr lang="en-US" sz="2000" dirty="0" smtClean="0">
                    <a:solidFill>
                      <a:srgbClr val="C00000"/>
                    </a:solidFill>
                  </a:rPr>
                  <a:t>?</a:t>
                </a:r>
                <a:endParaRPr lang="en-US" sz="2000" b="1" dirty="0">
                  <a:solidFill>
                    <a:srgbClr val="C00000"/>
                  </a:solidFill>
                </a:endParaRPr>
              </a:p>
              <a:p>
                <a:pPr marL="0" indent="0">
                  <a:buNone/>
                </a:pPr>
                <a:r>
                  <a:rPr lang="en-US" sz="2000" b="1" dirty="0" smtClean="0">
                    <a:solidFill>
                      <a:srgbClr val="006C31"/>
                    </a:solidFill>
                  </a:rPr>
                  <a:t>Our aim</a:t>
                </a:r>
                <a:r>
                  <a:rPr lang="en-US" sz="2000" dirty="0" smtClean="0"/>
                  <a:t>:  To show that </a:t>
                </a:r>
              </a:p>
              <a:p>
                <a:pPr marL="0" indent="0">
                  <a:buNone/>
                </a:pPr>
                <a:r>
                  <a:rPr lang="en-US" sz="2000" dirty="0"/>
                  <a:t>t</a:t>
                </a:r>
                <a:r>
                  <a:rPr lang="en-US" sz="2000" dirty="0" smtClean="0"/>
                  <a:t>he amortized cost of </a:t>
                </a:r>
                <a:r>
                  <a:rPr lang="en-US" sz="2000" b="1" dirty="0" smtClean="0">
                    <a:solidFill>
                      <a:srgbClr val="C00000"/>
                    </a:solidFill>
                  </a:rPr>
                  <a:t>Search</a:t>
                </a:r>
                <a:r>
                  <a:rPr lang="en-US" sz="2000" dirty="0" smtClean="0"/>
                  <a:t>(x</a:t>
                </a:r>
                <a:r>
                  <a:rPr lang="en-US" sz="2000" dirty="0"/>
                  <a:t>) in </a:t>
                </a:r>
                <a:r>
                  <a:rPr lang="en-US" sz="2000" b="1" dirty="0">
                    <a:solidFill>
                      <a:srgbClr val="7030A0"/>
                    </a:solidFill>
                  </a:rPr>
                  <a:t>MTF </a:t>
                </a:r>
                <a:r>
                  <a:rPr lang="en-US" sz="2000" b="1" dirty="0"/>
                  <a:t>algorithm </a:t>
                </a:r>
                <a:r>
                  <a:rPr lang="en-US" sz="2000" dirty="0" smtClean="0"/>
                  <a:t>is bounded in terms of </a:t>
                </a:r>
                <a14:m>
                  <m:oMath xmlns:m="http://schemas.openxmlformats.org/officeDocument/2006/math">
                    <m:sSup>
                      <m:sSupPr>
                        <m:ctrlPr>
                          <a:rPr lang="en-US" sz="2000" b="1" i="1" u="sng">
                            <a:solidFill>
                              <a:srgbClr val="0070C0"/>
                            </a:solidFill>
                            <a:latin typeface="Cambria Math"/>
                          </a:rPr>
                        </m:ctrlPr>
                      </m:sSupPr>
                      <m:e>
                        <m:r>
                          <a:rPr lang="en-US" sz="2000" b="1" i="1" u="sng">
                            <a:solidFill>
                              <a:srgbClr val="0070C0"/>
                            </a:solidFill>
                            <a:latin typeface="Cambria Math"/>
                          </a:rPr>
                          <m:t>𝒓</m:t>
                        </m:r>
                      </m:e>
                      <m:sup>
                        <m:r>
                          <a:rPr lang="en-US" sz="2000" b="1" i="1" u="sng">
                            <a:solidFill>
                              <a:srgbClr val="0070C0"/>
                            </a:solidFill>
                            <a:latin typeface="Cambria Math"/>
                          </a:rPr>
                          <m:t>∗</m:t>
                        </m:r>
                      </m:sup>
                    </m:sSup>
                  </m:oMath>
                </a14:m>
                <a:r>
                  <a:rPr lang="en-US" sz="2000" u="sng" dirty="0"/>
                  <a:t>(x) </a:t>
                </a:r>
                <a:r>
                  <a:rPr lang="en-US" sz="2000" u="sng" dirty="0" smtClean="0"/>
                  <a:t>and</a:t>
                </a:r>
                <a14:m>
                  <m:oMath xmlns:m="http://schemas.openxmlformats.org/officeDocument/2006/math">
                    <m:r>
                      <a:rPr lang="en-US" sz="2000" u="sng">
                        <a:solidFill>
                          <a:srgbClr val="0070C0"/>
                        </a:solidFill>
                        <a:latin typeface="Cambria Math"/>
                      </a:rPr>
                      <m:t> </m:t>
                    </m:r>
                    <m:r>
                      <a:rPr lang="en-US" sz="2000" b="1" u="sng">
                        <a:solidFill>
                          <a:srgbClr val="0070C0"/>
                        </a:solidFill>
                        <a:latin typeface="Cambria Math"/>
                      </a:rPr>
                      <m:t> </m:t>
                    </m:r>
                    <m:sSub>
                      <m:sSubPr>
                        <m:ctrlPr>
                          <a:rPr lang="en-US" sz="2000" b="1" i="1" u="sng">
                            <a:solidFill>
                              <a:srgbClr val="0070C0"/>
                            </a:solidFill>
                            <a:latin typeface="Cambria Math"/>
                          </a:rPr>
                        </m:ctrlPr>
                      </m:sSubPr>
                      <m:e>
                        <m:r>
                          <a:rPr lang="en-US" sz="2000" b="1" i="1" u="sng">
                            <a:solidFill>
                              <a:srgbClr val="0070C0"/>
                            </a:solidFill>
                            <a:latin typeface="Cambria Math"/>
                          </a:rPr>
                          <m:t>𝒕</m:t>
                        </m:r>
                      </m:e>
                      <m:sub>
                        <m:r>
                          <a:rPr lang="en-US" sz="2000" b="1" i="1" u="sng">
                            <a:solidFill>
                              <a:srgbClr val="0070C0"/>
                            </a:solidFill>
                            <a:latin typeface="Cambria Math"/>
                          </a:rPr>
                          <m:t>𝒊</m:t>
                        </m:r>
                      </m:sub>
                    </m:sSub>
                  </m:oMath>
                </a14:m>
                <a:endParaRPr lang="en-US" sz="2000" u="sng" dirty="0" smtClean="0"/>
              </a:p>
              <a:p>
                <a:pPr marL="0" indent="0" algn="ctr">
                  <a:buNone/>
                </a:pPr>
                <a:r>
                  <a:rPr lang="en-US" sz="2000" dirty="0">
                    <a:sym typeface="Wingdings" panose="05000000000000000000" pitchFamily="2" charset="2"/>
                  </a:rPr>
                  <a:t> </a:t>
                </a:r>
                <a14:m>
                  <m:oMath xmlns:m="http://schemas.openxmlformats.org/officeDocument/2006/math">
                    <m:r>
                      <a:rPr lang="en-US" sz="2000">
                        <a:solidFill>
                          <a:srgbClr val="C00000"/>
                        </a:solidFill>
                        <a:latin typeface="Cambria Math"/>
                      </a:rPr>
                      <m:t>𝝓</m:t>
                    </m:r>
                  </m:oMath>
                </a14:m>
                <a:r>
                  <a:rPr lang="en-US" sz="2000" dirty="0"/>
                  <a:t> should be such that </a:t>
                </a:r>
                <a14:m>
                  <m:oMath xmlns:m="http://schemas.openxmlformats.org/officeDocument/2006/math">
                    <m:r>
                      <m:rPr>
                        <m:sty m:val="p"/>
                      </m:rPr>
                      <a:rPr lang="en-US" sz="2000">
                        <a:solidFill>
                          <a:srgbClr val="C00000"/>
                        </a:solidFill>
                        <a:latin typeface="Cambria Math"/>
                      </a:rPr>
                      <m:t>Δ</m:t>
                    </m:r>
                    <m:r>
                      <a:rPr lang="en-US" sz="2000">
                        <a:solidFill>
                          <a:srgbClr val="C00000"/>
                        </a:solidFill>
                        <a:latin typeface="Cambria Math"/>
                      </a:rPr>
                      <m:t>𝝓</m:t>
                    </m:r>
                    <m:r>
                      <a:rPr lang="en-US" sz="2000" i="1">
                        <a:solidFill>
                          <a:srgbClr val="C00000"/>
                        </a:solidFill>
                        <a:latin typeface="Cambria Math"/>
                      </a:rPr>
                      <m:t> </m:t>
                    </m:r>
                  </m:oMath>
                </a14:m>
                <a:r>
                  <a:rPr lang="en-US" sz="2000" dirty="0"/>
                  <a:t>must have “</a:t>
                </a:r>
                <a14:m>
                  <m:oMath xmlns:m="http://schemas.openxmlformats.org/officeDocument/2006/math">
                    <m:r>
                      <a:rPr lang="en-US" sz="2000">
                        <a:solidFill>
                          <a:srgbClr val="0070C0"/>
                        </a:solidFill>
                        <a:latin typeface="Cambria Math"/>
                      </a:rPr>
                      <m:t>−2</m:t>
                    </m:r>
                    <m:r>
                      <a:rPr lang="en-US" sz="2000" b="1" i="1">
                        <a:solidFill>
                          <a:srgbClr val="0070C0"/>
                        </a:solidFill>
                        <a:latin typeface="Cambria Math"/>
                      </a:rPr>
                      <m:t>𝒓</m:t>
                    </m:r>
                  </m:oMath>
                </a14:m>
                <a:r>
                  <a:rPr lang="en-US" sz="2000" dirty="0"/>
                  <a:t>(x)” term to nullify the actual cost. </a:t>
                </a:r>
              </a:p>
              <a:p>
                <a:pPr marL="0" indent="0" algn="ctr">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637" y="914400"/>
                <a:ext cx="9096363" cy="5211763"/>
              </a:xfrm>
              <a:blipFill rotWithShape="1">
                <a:blip r:embed="rId3"/>
                <a:stretch>
                  <a:fillRect l="-737" t="-585" b="-149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cxnSp>
        <p:nvCxnSpPr>
          <p:cNvPr id="26" name="Straight Arrow Connector 25"/>
          <p:cNvCxnSpPr/>
          <p:nvPr/>
        </p:nvCxnSpPr>
        <p:spPr>
          <a:xfrm>
            <a:off x="7772400" y="2350532"/>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600200"/>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smtClean="0"/>
                <a:t>…</a:t>
              </a:r>
              <a:endParaRPr lang="en-US" sz="4000" dirty="0"/>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smtClean="0"/>
                <a:t>…</a:t>
              </a:r>
              <a:endParaRPr lang="en-US" sz="4000" dirty="0"/>
            </a:p>
          </p:txBody>
        </p:sp>
      </p:grpSp>
      <p:sp>
        <p:nvSpPr>
          <p:cNvPr id="23" name="TextBox 22"/>
          <p:cNvSpPr txBox="1"/>
          <p:nvPr/>
        </p:nvSpPr>
        <p:spPr>
          <a:xfrm>
            <a:off x="7924800" y="1676400"/>
            <a:ext cx="94032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MTF</a:t>
            </a:r>
            <a:r>
              <a:rPr lang="en-US" b="1" dirty="0" smtClean="0"/>
              <a:t> list</a:t>
            </a:r>
            <a:endParaRPr lang="en-US" dirty="0"/>
          </a:p>
        </p:txBody>
      </p:sp>
      <p:grpSp>
        <p:nvGrpSpPr>
          <p:cNvPr id="25" name="Group 24"/>
          <p:cNvGrpSpPr/>
          <p:nvPr/>
        </p:nvGrpSpPr>
        <p:grpSpPr>
          <a:xfrm>
            <a:off x="47637" y="3124200"/>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smtClean="0"/>
                  <a:t>…</a:t>
                </a:r>
                <a:endParaRPr lang="en-US" sz="4000" dirty="0"/>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smtClean="0"/>
                  <a:t>…</a:t>
                </a:r>
                <a:endParaRPr lang="en-US" sz="4000" dirty="0"/>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200400"/>
            <a:ext cx="91076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OPT</a:t>
            </a:r>
            <a:r>
              <a:rPr lang="en-US" b="1" dirty="0" smtClean="0"/>
              <a:t> list</a:t>
            </a:r>
            <a:endParaRPr lang="en-US" dirty="0"/>
          </a:p>
        </p:txBody>
      </p:sp>
      <p:grpSp>
        <p:nvGrpSpPr>
          <p:cNvPr id="71" name="Group 70"/>
          <p:cNvGrpSpPr/>
          <p:nvPr/>
        </p:nvGrpSpPr>
        <p:grpSpPr>
          <a:xfrm>
            <a:off x="1676400" y="1537157"/>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smtClean="0">
                  <a:solidFill>
                    <a:srgbClr val="0070C0"/>
                  </a:solidFill>
                </a:rPr>
                <a:t>2</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2" name="Group 71"/>
          <p:cNvGrpSpPr/>
          <p:nvPr/>
        </p:nvGrpSpPr>
        <p:grpSpPr>
          <a:xfrm>
            <a:off x="1692338" y="3798332"/>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r>
                    <a:rPr lang="en-US" sz="1600" dirty="0" smtClean="0"/>
                    <a:t>)</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0" name="Group 69"/>
          <p:cNvGrpSpPr/>
          <p:nvPr/>
        </p:nvGrpSpPr>
        <p:grpSpPr>
          <a:xfrm>
            <a:off x="1828800" y="1664732"/>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331732"/>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TextBox 84"/>
              <p:cNvSpPr txBox="1"/>
              <p:nvPr/>
            </p:nvSpPr>
            <p:spPr>
              <a:xfrm>
                <a:off x="5038212" y="4572000"/>
                <a:ext cx="966931" cy="369332"/>
              </a:xfrm>
              <a:prstGeom prst="rect">
                <a:avLst/>
              </a:prstGeom>
              <a:solidFill>
                <a:schemeClr val="bg2"/>
              </a:solidFill>
            </p:spPr>
            <p:txBody>
              <a:bodyPr wrap="none" rtlCol="0">
                <a:spAutoFit/>
              </a:bodyPr>
              <a:lstStyle/>
              <a:p>
                <a14:m>
                  <m:oMath xmlns:m="http://schemas.openxmlformats.org/officeDocument/2006/math">
                    <m:r>
                      <a:rPr lang="en-US" smtClean="0">
                        <a:solidFill>
                          <a:srgbClr val="0070C0"/>
                        </a:solidFill>
                        <a:latin typeface="Cambria Math"/>
                      </a:rPr>
                      <m:t>2</m:t>
                    </m:r>
                    <m:r>
                      <a:rPr lang="en-US" b="1" i="1">
                        <a:solidFill>
                          <a:srgbClr val="0070C0"/>
                        </a:solidFill>
                        <a:latin typeface="Cambria Math"/>
                      </a:rPr>
                      <m:t>𝒓</m:t>
                    </m:r>
                  </m:oMath>
                </a14:m>
                <a:r>
                  <a:rPr lang="en-US" dirty="0"/>
                  <a:t>(x</a:t>
                </a:r>
                <a:r>
                  <a:rPr lang="en-US" dirty="0" smtClean="0"/>
                  <a:t>)</a:t>
                </a:r>
                <a14:m>
                  <m:oMath xmlns:m="http://schemas.openxmlformats.org/officeDocument/2006/math">
                    <m:r>
                      <a:rPr lang="en-US" b="1" i="1" smtClean="0">
                        <a:solidFill>
                          <a:schemeClr val="tx1"/>
                        </a:solidFill>
                        <a:latin typeface="Cambria Math"/>
                      </a:rPr>
                      <m:t>−</m:t>
                    </m:r>
                  </m:oMath>
                </a14:m>
                <a:r>
                  <a:rPr lang="en-US" b="1" dirty="0" smtClean="0">
                    <a:solidFill>
                      <a:srgbClr val="0070C0"/>
                    </a:solidFill>
                  </a:rPr>
                  <a:t>1</a:t>
                </a:r>
                <a:endParaRPr lang="en-US" b="1" dirty="0">
                  <a:solidFill>
                    <a:srgbClr val="0070C0"/>
                  </a:soli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5038212" y="4572000"/>
                <a:ext cx="966931" cy="369332"/>
              </a:xfrm>
              <a:prstGeom prst="rect">
                <a:avLst/>
              </a:prstGeom>
              <a:blipFill rotWithShape="1">
                <a:blip r:embed="rId7"/>
                <a:stretch>
                  <a:fillRect t="-8197" r="-503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5029200" y="4876800"/>
                <a:ext cx="1083823" cy="369332"/>
              </a:xfrm>
              <a:prstGeom prst="rect">
                <a:avLst/>
              </a:prstGeom>
              <a:solidFill>
                <a:schemeClr val="bg2"/>
              </a:solidFill>
            </p:spPr>
            <p:txBody>
              <a:bodyPr wrap="none" rtlCol="0">
                <a:spAutoFit/>
              </a:bodyPr>
              <a:lstStyle/>
              <a:p>
                <a14:m>
                  <m:oMath xmlns:m="http://schemas.openxmlformats.org/officeDocument/2006/math">
                    <m:sSup>
                      <m:sSupPr>
                        <m:ctrlPr>
                          <a:rPr lang="en-US" b="1" i="1">
                            <a:solidFill>
                              <a:srgbClr val="0070C0"/>
                            </a:solidFill>
                            <a:latin typeface="Cambria Math"/>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a:solidFill>
                          <a:srgbClr val="0070C0"/>
                        </a:solidFill>
                        <a:latin typeface="Cambria Math"/>
                      </a:rPr>
                      <m:t> </m:t>
                    </m:r>
                    <m:r>
                      <a:rPr lang="en-US" b="1" smtClean="0">
                        <a:solidFill>
                          <a:schemeClr val="tx1"/>
                        </a:solidFill>
                        <a:latin typeface="Cambria Math"/>
                      </a:rPr>
                      <m:t>+</m:t>
                    </m:r>
                    <m:r>
                      <a:rPr lang="en-US" b="1">
                        <a:solidFill>
                          <a:srgbClr val="0070C0"/>
                        </a:solidFill>
                        <a:latin typeface="Cambria Math"/>
                      </a:rPr>
                      <m:t> </m:t>
                    </m:r>
                    <m:sSub>
                      <m:sSubPr>
                        <m:ctrlPr>
                          <a:rPr lang="en-US" b="1" i="1">
                            <a:solidFill>
                              <a:srgbClr val="0070C0"/>
                            </a:solidFill>
                            <a:latin typeface="Cambria Math"/>
                          </a:rPr>
                        </m:ctrlPr>
                      </m:sSubPr>
                      <m:e>
                        <m:r>
                          <a:rPr lang="en-US" b="1" i="1">
                            <a:solidFill>
                              <a:srgbClr val="0070C0"/>
                            </a:solidFill>
                            <a:latin typeface="Cambria Math"/>
                          </a:rPr>
                          <m:t>𝒕</m:t>
                        </m:r>
                      </m:e>
                      <m:sub>
                        <m:r>
                          <a:rPr lang="en-US" b="1" i="1">
                            <a:solidFill>
                              <a:srgbClr val="0070C0"/>
                            </a:solidFill>
                            <a:latin typeface="Cambria Math"/>
                          </a:rPr>
                          <m:t>𝒊</m:t>
                        </m:r>
                      </m:sub>
                    </m:sSub>
                  </m:oMath>
                </a14:m>
                <a:endParaRPr 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5029200" y="4876800"/>
                <a:ext cx="1083823" cy="369332"/>
              </a:xfrm>
              <a:prstGeom prst="rect">
                <a:avLst/>
              </a:prstGeom>
              <a:blipFill rotWithShape="1">
                <a:blip r:embed="rId8"/>
                <a:stretch>
                  <a:fillRect t="-8197" b="-24590"/>
                </a:stretch>
              </a:blipFill>
            </p:spPr>
            <p:txBody>
              <a:bodyPr/>
              <a:lstStyle/>
              <a:p>
                <a:r>
                  <a:rPr lang="en-US">
                    <a:noFill/>
                  </a:rPr>
                  <a:t> </a:t>
                </a:r>
              </a:p>
            </p:txBody>
          </p:sp>
        </mc:Fallback>
      </mc:AlternateContent>
      <p:grpSp>
        <p:nvGrpSpPr>
          <p:cNvPr id="84" name="Group 83"/>
          <p:cNvGrpSpPr/>
          <p:nvPr/>
        </p:nvGrpSpPr>
        <p:grpSpPr>
          <a:xfrm>
            <a:off x="5809860" y="4876800"/>
            <a:ext cx="2820297" cy="457200"/>
            <a:chOff x="5715000" y="5105400"/>
            <a:chExt cx="2820297" cy="457200"/>
          </a:xfrm>
        </p:grpSpPr>
        <p:sp>
          <p:nvSpPr>
            <p:cNvPr id="78" name="Rounded Rectangle 77"/>
            <p:cNvSpPr/>
            <p:nvPr/>
          </p:nvSpPr>
          <p:spPr>
            <a:xfrm>
              <a:off x="5715000" y="5105400"/>
              <a:ext cx="405927"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376052" y="5181600"/>
              <a:ext cx="2159245" cy="369332"/>
            </a:xfrm>
            <a:prstGeom prst="rect">
              <a:avLst/>
            </a:prstGeom>
            <a:solidFill>
              <a:srgbClr val="FFC000"/>
            </a:solidFill>
          </p:spPr>
          <p:txBody>
            <a:bodyPr wrap="none" rtlCol="0">
              <a:spAutoFit/>
            </a:bodyPr>
            <a:lstStyle/>
            <a:p>
              <a:r>
                <a:rPr lang="en-US" dirty="0" smtClean="0"/>
                <a:t>No. of swaps by </a:t>
              </a:r>
              <a:r>
                <a:rPr lang="en-US" b="1" dirty="0" smtClean="0">
                  <a:solidFill>
                    <a:srgbClr val="7030A0"/>
                  </a:solidFill>
                </a:rPr>
                <a:t>OPT</a:t>
              </a:r>
              <a:r>
                <a:rPr lang="en-US" b="1" dirty="0" smtClean="0"/>
                <a:t> </a:t>
              </a:r>
              <a:endParaRPr lang="en-US" b="1" dirty="0"/>
            </a:p>
          </p:txBody>
        </p:sp>
        <p:cxnSp>
          <p:nvCxnSpPr>
            <p:cNvPr id="81" name="Straight Connector 80"/>
            <p:cNvCxnSpPr>
              <a:endCxn id="79" idx="1"/>
            </p:cNvCxnSpPr>
            <p:nvPr/>
          </p:nvCxnSpPr>
          <p:spPr>
            <a:xfrm>
              <a:off x="6120927" y="5366266"/>
              <a:ext cx="2551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626734" y="5486400"/>
            <a:ext cx="1364866" cy="750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loud Callout 76"/>
          <p:cNvSpPr/>
          <p:nvPr/>
        </p:nvSpPr>
        <p:spPr>
          <a:xfrm>
            <a:off x="756355" y="2675693"/>
            <a:ext cx="4044245" cy="665439"/>
          </a:xfrm>
          <a:prstGeom prst="cloudCallout">
            <a:avLst>
              <a:gd name="adj1" fmla="val -19808"/>
              <a:gd name="adj2" fmla="val 7833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What should be the potential function  with this feature?</a:t>
            </a:r>
            <a:endParaRPr lang="en-US" sz="1600" dirty="0">
              <a:solidFill>
                <a:schemeClr val="tx1"/>
              </a:solidFill>
            </a:endParaRPr>
          </a:p>
        </p:txBody>
      </p:sp>
    </p:spTree>
    <p:extLst>
      <p:ext uri="{BB962C8B-B14F-4D97-AF65-F5344CB8AC3E}">
        <p14:creationId xmlns:p14="http://schemas.microsoft.com/office/powerpoint/2010/main" val="3782219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1+#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randombar(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1+#ppt_w/2"/>
                                          </p:val>
                                        </p:tav>
                                        <p:tav tm="100000">
                                          <p:val>
                                            <p:strVal val="#ppt_x"/>
                                          </p:val>
                                        </p:tav>
                                      </p:tavLst>
                                    </p:anim>
                                    <p:anim calcmode="lin" valueType="num">
                                      <p:cBhvr additive="base">
                                        <p:cTn id="39"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1000"/>
                                        <p:tgtEl>
                                          <p:spTgt spid="7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ipe(left)">
                                      <p:cBhvr>
                                        <p:cTn id="49" dur="10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wipe(left)">
                                      <p:cBhvr>
                                        <p:cTn id="54" dur="1000"/>
                                        <p:tgtEl>
                                          <p:spTgt spid="7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1000"/>
                                        <p:tgtEl>
                                          <p:spTgt spid="7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500"/>
                                        <p:tgtEl>
                                          <p:spTgt spid="8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fade">
                                      <p:cBhvr>
                                        <p:cTn id="79" dur="500"/>
                                        <p:tgtEl>
                                          <p:spTgt spid="8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84"/>
                                        </p:tgtEl>
                                        <p:attrNameLst>
                                          <p:attrName>style.visibility</p:attrName>
                                        </p:attrNameLst>
                                      </p:cBhvr>
                                      <p:to>
                                        <p:strVal val="visible"/>
                                      </p:to>
                                    </p:set>
                                    <p:animEffect transition="in" filter="wipe(left)">
                                      <p:cBhvr>
                                        <p:cTn id="84" dur="2000"/>
                                        <p:tgtEl>
                                          <p:spTgt spid="8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animEffect transition="in" filter="fade">
                                      <p:cBhvr>
                                        <p:cTn id="89" dur="500"/>
                                        <p:tgtEl>
                                          <p:spTgt spid="3">
                                            <p:txEl>
                                              <p:pRg st="12" end="1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3" end="13"/>
                                            </p:txEl>
                                          </p:spTgt>
                                        </p:tgtEl>
                                        <p:attrNameLst>
                                          <p:attrName>style.visibility</p:attrName>
                                        </p:attrNameLst>
                                      </p:cBhvr>
                                      <p:to>
                                        <p:strVal val="visible"/>
                                      </p:to>
                                    </p:set>
                                    <p:animEffect transition="in" filter="wipe(left)">
                                      <p:cBhvr>
                                        <p:cTn id="94" dur="2500"/>
                                        <p:tgtEl>
                                          <p:spTgt spid="3">
                                            <p:txEl>
                                              <p:pRg st="13" end="1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xit" presetSubtype="8" fill="hold" grpId="0" nodeType="clickEffect">
                                  <p:stCondLst>
                                    <p:cond delay="0"/>
                                  </p:stCondLst>
                                  <p:childTnLst>
                                    <p:animEffect transition="out" filter="wipe(left)">
                                      <p:cBhvr>
                                        <p:cTn id="98" dur="500"/>
                                        <p:tgtEl>
                                          <p:spTgt spid="6"/>
                                        </p:tgtEl>
                                      </p:cBhvr>
                                    </p:animEffect>
                                    <p:set>
                                      <p:cBhvr>
                                        <p:cTn id="99" dur="1" fill="hold">
                                          <p:stCondLst>
                                            <p:cond delay="499"/>
                                          </p:stCondLst>
                                        </p:cTn>
                                        <p:tgtEl>
                                          <p:spTgt spid="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
                                            <p:txEl>
                                              <p:pRg st="14" end="14"/>
                                            </p:txEl>
                                          </p:spTgt>
                                        </p:tgtEl>
                                        <p:attrNameLst>
                                          <p:attrName>style.visibility</p:attrName>
                                        </p:attrNameLst>
                                      </p:cBhvr>
                                      <p:to>
                                        <p:strVal val="visible"/>
                                      </p:to>
                                    </p:set>
                                    <p:animEffect transition="in" filter="wipe(left)">
                                      <p:cBhvr>
                                        <p:cTn id="104" dur="2500"/>
                                        <p:tgtEl>
                                          <p:spTgt spid="3">
                                            <p:txEl>
                                              <p:pRg st="14" end="14"/>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fade">
                                      <p:cBhvr>
                                        <p:cTn id="109" dur="1000"/>
                                        <p:tgtEl>
                                          <p:spTgt spid="77"/>
                                        </p:tgtEl>
                                      </p:cBhvr>
                                    </p:animEffect>
                                    <p:anim calcmode="lin" valueType="num">
                                      <p:cBhvr>
                                        <p:cTn id="110" dur="1000" fill="hold"/>
                                        <p:tgtEl>
                                          <p:spTgt spid="77"/>
                                        </p:tgtEl>
                                        <p:attrNameLst>
                                          <p:attrName>ppt_x</p:attrName>
                                        </p:attrNameLst>
                                      </p:cBhvr>
                                      <p:tavLst>
                                        <p:tav tm="0">
                                          <p:val>
                                            <p:strVal val="#ppt_x"/>
                                          </p:val>
                                        </p:tav>
                                        <p:tav tm="100000">
                                          <p:val>
                                            <p:strVal val="#ppt_x"/>
                                          </p:val>
                                        </p:tav>
                                      </p:tavLst>
                                    </p:anim>
                                    <p:anim calcmode="lin" valueType="num">
                                      <p:cBhvr>
                                        <p:cTn id="11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3" grpId="0" uiExpand="1" animBg="1"/>
      <p:bldP spid="53" grpId="0" uiExpand="1" animBg="1"/>
      <p:bldP spid="85" grpId="0" uiExpand="1" animBg="1"/>
      <p:bldP spid="86" grpId="0" uiExpand="1" animBg="1"/>
      <p:bldP spid="6" grpId="0" animBg="1"/>
      <p:bldP spid="7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sz="3200" b="1" dirty="0" smtClean="0"/>
                  <a:t>The </a:t>
                </a:r>
                <a:r>
                  <a:rPr lang="en-US" sz="3200" b="1" dirty="0"/>
                  <a:t>potential </a:t>
                </a:r>
                <a:r>
                  <a:rPr lang="en-US" sz="3200" b="1" dirty="0"/>
                  <a:t>f</a:t>
                </a:r>
                <a:r>
                  <a:rPr lang="en-US" sz="3200" b="1" dirty="0"/>
                  <a:t>unction </a:t>
                </a:r>
                <a14:m>
                  <m:oMath xmlns:m="http://schemas.openxmlformats.org/officeDocument/2006/math">
                    <m:r>
                      <a:rPr lang="en-US" sz="3200">
                        <a:solidFill>
                          <a:srgbClr val="C00000"/>
                        </a:solidFill>
                        <a:latin typeface="Cambria Math"/>
                      </a:rPr>
                      <m:t>𝝓</m:t>
                    </m:r>
                  </m:oMath>
                </a14:m>
                <a:endParaRPr lang="en-US" sz="3200" b="1"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457200" y="1600200"/>
            <a:ext cx="8229600" cy="5181600"/>
          </a:xfrm>
        </p:spPr>
        <p:txBody>
          <a:bodyPr/>
          <a:lstStyle/>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buNone/>
            </a:pPr>
            <a:r>
              <a:rPr lang="en-US" sz="1800" b="1" dirty="0" smtClean="0">
                <a:solidFill>
                  <a:srgbClr val="7030A0"/>
                </a:solidFill>
              </a:rPr>
              <a:t>Observations </a:t>
            </a:r>
            <a:r>
              <a:rPr lang="en-US" sz="1800" dirty="0" smtClean="0"/>
              <a:t>:</a:t>
            </a:r>
          </a:p>
          <a:p>
            <a:pPr marL="0" indent="0">
              <a:buNone/>
            </a:pPr>
            <a:r>
              <a:rPr lang="en-US" sz="1800" dirty="0" smtClean="0"/>
              <a:t>The two lists are identical to begin with.</a:t>
            </a:r>
          </a:p>
          <a:p>
            <a:pPr marL="0" indent="0">
              <a:buNone/>
            </a:pPr>
            <a:r>
              <a:rPr lang="en-US" sz="1800" dirty="0"/>
              <a:t>T</a:t>
            </a:r>
            <a:r>
              <a:rPr lang="en-US" sz="1800" dirty="0" smtClean="0"/>
              <a:t>hey </a:t>
            </a:r>
            <a:r>
              <a:rPr lang="en-US" sz="1800" dirty="0"/>
              <a:t>start differing </a:t>
            </a:r>
            <a:r>
              <a:rPr lang="en-US" sz="1800" dirty="0" smtClean="0"/>
              <a:t>as the </a:t>
            </a:r>
            <a:r>
              <a:rPr lang="en-US" sz="1800" dirty="0"/>
              <a:t>sequence of search </a:t>
            </a:r>
            <a:r>
              <a:rPr lang="en-US" sz="1800" dirty="0" smtClean="0"/>
              <a:t>queries get revealed.</a:t>
            </a:r>
          </a:p>
          <a:p>
            <a:pPr marL="0" indent="0">
              <a:buNone/>
            </a:pPr>
            <a:endParaRPr lang="en-US" sz="1800" dirty="0"/>
          </a:p>
          <a:p>
            <a:pPr marL="0" indent="0">
              <a:buNone/>
            </a:pPr>
            <a:r>
              <a:rPr lang="en-US" sz="1800" b="1" dirty="0" smtClean="0">
                <a:solidFill>
                  <a:srgbClr val="7030A0"/>
                </a:solidFill>
              </a:rPr>
              <a:t>Insight: </a:t>
            </a:r>
            <a:r>
              <a:rPr lang="en-US" sz="1800" dirty="0" smtClean="0"/>
              <a:t>Suppose </a:t>
            </a:r>
            <a:r>
              <a:rPr lang="en-US" sz="1800" b="1" dirty="0" smtClean="0"/>
              <a:t>Search</a:t>
            </a:r>
            <a:r>
              <a:rPr lang="en-US" sz="1800" dirty="0" smtClean="0"/>
              <a:t>(x) is much costlier during </a:t>
            </a:r>
            <a:r>
              <a:rPr lang="en-US" sz="1800" b="1" dirty="0" smtClean="0">
                <a:solidFill>
                  <a:srgbClr val="7030A0"/>
                </a:solidFill>
              </a:rPr>
              <a:t>MTF</a:t>
            </a:r>
            <a:r>
              <a:rPr lang="en-US" sz="1800" dirty="0" smtClean="0"/>
              <a:t> than </a:t>
            </a:r>
            <a:r>
              <a:rPr lang="en-US" sz="1800" b="1" dirty="0" smtClean="0">
                <a:solidFill>
                  <a:srgbClr val="7030A0"/>
                </a:solidFill>
              </a:rPr>
              <a:t>OPT</a:t>
            </a:r>
            <a:r>
              <a:rPr lang="en-US" sz="1800" dirty="0" smtClean="0"/>
              <a:t>. </a:t>
            </a:r>
          </a:p>
          <a:p>
            <a:pPr marL="0" indent="0">
              <a:buNone/>
            </a:pPr>
            <a:r>
              <a:rPr lang="en-US" sz="1800" dirty="0"/>
              <a:t> </a:t>
            </a:r>
            <a:r>
              <a:rPr lang="en-US" sz="1800" dirty="0" smtClean="0"/>
              <a:t>              </a:t>
            </a:r>
            <a:r>
              <a:rPr lang="en-US" sz="1800" dirty="0" smtClean="0">
                <a:sym typeface="Wingdings" pitchFamily="2" charset="2"/>
              </a:rPr>
              <a:t>Most of the elements that precede x in </a:t>
            </a:r>
            <a:r>
              <a:rPr lang="en-US" sz="1800" b="1" dirty="0" smtClean="0">
                <a:solidFill>
                  <a:srgbClr val="7030A0"/>
                </a:solidFill>
              </a:rPr>
              <a:t>MTF</a:t>
            </a:r>
            <a:r>
              <a:rPr lang="en-US" sz="1800" dirty="0" smtClean="0"/>
              <a:t>-list follow x in </a:t>
            </a:r>
            <a:r>
              <a:rPr lang="en-US" sz="1800" b="1" dirty="0" smtClean="0">
                <a:solidFill>
                  <a:srgbClr val="7030A0"/>
                </a:solidFill>
              </a:rPr>
              <a:t>OPT</a:t>
            </a:r>
            <a:r>
              <a:rPr lang="en-US" sz="1800" dirty="0" smtClean="0"/>
              <a:t>-list.</a:t>
            </a:r>
          </a:p>
          <a:p>
            <a:pPr marL="0" indent="0">
              <a:buNone/>
            </a:pPr>
            <a:r>
              <a:rPr lang="en-US" sz="1800" b="1" dirty="0">
                <a:solidFill>
                  <a:srgbClr val="7030A0"/>
                </a:solidFill>
              </a:rPr>
              <a:t> </a:t>
            </a:r>
            <a:r>
              <a:rPr lang="en-US" sz="1800" b="1" dirty="0" smtClean="0">
                <a:solidFill>
                  <a:srgbClr val="7030A0"/>
                </a:solidFill>
              </a:rPr>
              <a:t>                   </a:t>
            </a:r>
            <a:r>
              <a:rPr lang="en-US" sz="1800" dirty="0" smtClean="0"/>
              <a:t>But after search operation using </a:t>
            </a:r>
            <a:r>
              <a:rPr lang="en-US" sz="1800" b="1" dirty="0" smtClean="0">
                <a:solidFill>
                  <a:srgbClr val="7030A0"/>
                </a:solidFill>
              </a:rPr>
              <a:t>MTF</a:t>
            </a:r>
            <a:r>
              <a:rPr lang="en-US" sz="1800" dirty="0" smtClean="0"/>
              <a:t>, all of them also follow x in </a:t>
            </a:r>
            <a:r>
              <a:rPr lang="en-US" sz="1800" b="1" dirty="0" smtClean="0">
                <a:solidFill>
                  <a:srgbClr val="7030A0"/>
                </a:solidFill>
              </a:rPr>
              <a:t>MTF</a:t>
            </a:r>
            <a:r>
              <a:rPr lang="en-US" sz="1800" dirty="0" smtClean="0"/>
              <a:t>-list.</a:t>
            </a:r>
            <a:r>
              <a:rPr lang="en-US" sz="1800" b="1" dirty="0" smtClean="0">
                <a:solidFill>
                  <a:srgbClr val="7030A0"/>
                </a:solidFill>
              </a:rPr>
              <a:t> </a:t>
            </a:r>
            <a:r>
              <a:rPr lang="en-US" sz="1800" dirty="0" smtClean="0"/>
              <a:t> </a:t>
            </a:r>
            <a:endParaRPr lang="en-US" sz="18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dirty="0"/>
          </a:p>
        </p:txBody>
      </p:sp>
      <p:cxnSp>
        <p:nvCxnSpPr>
          <p:cNvPr id="26" name="Straight Arrow Connector 25"/>
          <p:cNvCxnSpPr/>
          <p:nvPr/>
        </p:nvCxnSpPr>
        <p:spPr>
          <a:xfrm>
            <a:off x="7772400" y="2350532"/>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600200"/>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smtClean="0"/>
                <a:t>…</a:t>
              </a:r>
              <a:endParaRPr lang="en-US" sz="4000" dirty="0"/>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smtClean="0"/>
                <a:t>…</a:t>
              </a:r>
              <a:endParaRPr lang="en-US" sz="4000" dirty="0"/>
            </a:p>
          </p:txBody>
        </p:sp>
      </p:grpSp>
      <p:sp>
        <p:nvSpPr>
          <p:cNvPr id="23" name="TextBox 22"/>
          <p:cNvSpPr txBox="1"/>
          <p:nvPr/>
        </p:nvSpPr>
        <p:spPr>
          <a:xfrm>
            <a:off x="7924800" y="1676400"/>
            <a:ext cx="94032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MTF</a:t>
            </a:r>
            <a:r>
              <a:rPr lang="en-US" b="1" dirty="0" smtClean="0"/>
              <a:t> list</a:t>
            </a:r>
            <a:endParaRPr lang="en-US" dirty="0"/>
          </a:p>
        </p:txBody>
      </p:sp>
      <p:grpSp>
        <p:nvGrpSpPr>
          <p:cNvPr id="25" name="Group 24"/>
          <p:cNvGrpSpPr/>
          <p:nvPr/>
        </p:nvGrpSpPr>
        <p:grpSpPr>
          <a:xfrm>
            <a:off x="47637" y="3124200"/>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smtClean="0"/>
                  <a:t>…</a:t>
                </a:r>
                <a:endParaRPr lang="en-US" sz="4000" dirty="0"/>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smtClean="0"/>
                  <a:t>…</a:t>
                </a:r>
                <a:endParaRPr lang="en-US" sz="4000" dirty="0"/>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200400"/>
            <a:ext cx="91076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OPT</a:t>
            </a:r>
            <a:r>
              <a:rPr lang="en-US" b="1" dirty="0" smtClean="0"/>
              <a:t> list</a:t>
            </a:r>
            <a:endParaRPr lang="en-US" dirty="0"/>
          </a:p>
        </p:txBody>
      </p:sp>
      <p:grpSp>
        <p:nvGrpSpPr>
          <p:cNvPr id="71" name="Group 70"/>
          <p:cNvGrpSpPr/>
          <p:nvPr/>
        </p:nvGrpSpPr>
        <p:grpSpPr>
          <a:xfrm>
            <a:off x="1676400" y="1537157"/>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smtClean="0">
                  <a:solidFill>
                    <a:srgbClr val="0070C0"/>
                  </a:solidFill>
                </a:rPr>
                <a:t>2</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2" name="Group 71"/>
          <p:cNvGrpSpPr/>
          <p:nvPr/>
        </p:nvGrpSpPr>
        <p:grpSpPr>
          <a:xfrm>
            <a:off x="1692338" y="3798332"/>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r>
                    <a:rPr lang="en-US" sz="1600" dirty="0" smtClean="0"/>
                    <a:t>)</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0" name="Group 69"/>
          <p:cNvGrpSpPr/>
          <p:nvPr/>
        </p:nvGrpSpPr>
        <p:grpSpPr>
          <a:xfrm>
            <a:off x="1828800" y="1664732"/>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331732"/>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Cloud Callout 76"/>
          <p:cNvSpPr/>
          <p:nvPr/>
        </p:nvSpPr>
        <p:spPr>
          <a:xfrm>
            <a:off x="756355" y="2675693"/>
            <a:ext cx="4044245" cy="665439"/>
          </a:xfrm>
          <a:prstGeom prst="cloudCallout">
            <a:avLst>
              <a:gd name="adj1" fmla="val -19808"/>
              <a:gd name="adj2" fmla="val 7833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What should be the potential function  with this feature?</a:t>
            </a:r>
            <a:endParaRPr lang="en-US" sz="1600" dirty="0">
              <a:solidFill>
                <a:schemeClr val="tx1"/>
              </a:solidFill>
            </a:endParaRPr>
          </a:p>
        </p:txBody>
      </p:sp>
      <mc:AlternateContent xmlns:mc="http://schemas.openxmlformats.org/markup-compatibility/2006">
        <mc:Choice xmlns:a14="http://schemas.microsoft.com/office/drawing/2010/main" Requires="a14">
          <p:sp>
            <p:nvSpPr>
              <p:cNvPr id="80" name="TextBox 79"/>
              <p:cNvSpPr txBox="1"/>
              <p:nvPr/>
            </p:nvSpPr>
            <p:spPr>
              <a:xfrm>
                <a:off x="5698006" y="2818460"/>
                <a:ext cx="846707" cy="369332"/>
              </a:xfrm>
              <a:prstGeom prst="rect">
                <a:avLst/>
              </a:prstGeom>
              <a:solidFill>
                <a:srgbClr val="FFC000"/>
              </a:solidFill>
              <a:ln>
                <a:solidFill>
                  <a:schemeClr val="tx1"/>
                </a:solidFill>
              </a:ln>
            </p:spPr>
            <p:txBody>
              <a:bodyPr wrap="none" rtlCol="0">
                <a:spAutoFit/>
              </a:bodyPr>
              <a:lstStyle/>
              <a:p>
                <a14:m>
                  <m:oMath xmlns:m="http://schemas.openxmlformats.org/officeDocument/2006/math">
                    <m:r>
                      <a:rPr lang="en-US" b="1" i="1" smtClean="0">
                        <a:solidFill>
                          <a:srgbClr val="0070C0"/>
                        </a:solidFill>
                        <a:latin typeface="Cambria Math"/>
                      </a:rPr>
                      <m:t>𝟐</m:t>
                    </m:r>
                    <m:r>
                      <a:rPr lang="en-US" b="1" i="1">
                        <a:solidFill>
                          <a:srgbClr val="0070C0"/>
                        </a:solidFill>
                        <a:latin typeface="Cambria Math"/>
                      </a:rPr>
                      <m:t>𝒓</m:t>
                    </m:r>
                  </m:oMath>
                </a14:m>
                <a:r>
                  <a:rPr lang="en-US" dirty="0"/>
                  <a:t>(x</a:t>
                </a:r>
                <a:r>
                  <a:rPr lang="en-US" dirty="0" smtClean="0"/>
                  <a:t>) ?</a:t>
                </a:r>
                <a:endParaRPr lang="en-US" b="1" dirty="0"/>
              </a:p>
            </p:txBody>
          </p:sp>
        </mc:Choice>
        <mc:Fallback>
          <p:sp>
            <p:nvSpPr>
              <p:cNvPr id="80" name="TextBox 79"/>
              <p:cNvSpPr txBox="1">
                <a:spLocks noRot="1" noChangeAspect="1" noMove="1" noResize="1" noEditPoints="1" noAdjustHandles="1" noChangeArrowheads="1" noChangeShapeType="1" noTextEdit="1"/>
              </p:cNvSpPr>
              <p:nvPr/>
            </p:nvSpPr>
            <p:spPr>
              <a:xfrm>
                <a:off x="5698006" y="2818460"/>
                <a:ext cx="846707" cy="369332"/>
              </a:xfrm>
              <a:prstGeom prst="rect">
                <a:avLst/>
              </a:prstGeom>
              <a:blipFill rotWithShape="1">
                <a:blip r:embed="rId7"/>
                <a:stretch>
                  <a:fillRect t="-6349" r="-10638" b="-22222"/>
                </a:stretch>
              </a:blipFill>
              <a:ln>
                <a:solidFill>
                  <a:schemeClr val="tx1"/>
                </a:solidFill>
              </a:ln>
            </p:spPr>
            <p:txBody>
              <a:bodyPr/>
              <a:lstStyle/>
              <a:p>
                <a:r>
                  <a:rPr lang="en-US">
                    <a:noFill/>
                  </a:rPr>
                  <a:t> </a:t>
                </a:r>
              </a:p>
            </p:txBody>
          </p:sp>
        </mc:Fallback>
      </mc:AlternateContent>
      <p:sp>
        <p:nvSpPr>
          <p:cNvPr id="83" name="Cloud Callout 82"/>
          <p:cNvSpPr/>
          <p:nvPr/>
        </p:nvSpPr>
        <p:spPr>
          <a:xfrm>
            <a:off x="2697480" y="4953000"/>
            <a:ext cx="4044245" cy="665439"/>
          </a:xfrm>
          <a:prstGeom prst="cloudCallout">
            <a:avLst>
              <a:gd name="adj1" fmla="val -19808"/>
              <a:gd name="adj2" fmla="val 7833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Make use of this insight to design the </a:t>
            </a:r>
            <a:r>
              <a:rPr lang="en-US" sz="1600" dirty="0" smtClean="0">
                <a:solidFill>
                  <a:schemeClr val="tx1"/>
                </a:solidFill>
              </a:rPr>
              <a:t>potential </a:t>
            </a:r>
            <a:r>
              <a:rPr lang="en-US" sz="1600" dirty="0" smtClean="0">
                <a:solidFill>
                  <a:schemeClr val="tx1"/>
                </a:solidFill>
              </a:rPr>
              <a:t>function.</a:t>
            </a:r>
            <a:endParaRPr lang="en-US" sz="1600" dirty="0">
              <a:solidFill>
                <a:schemeClr val="tx1"/>
              </a:solidFill>
            </a:endParaRPr>
          </a:p>
        </p:txBody>
      </p:sp>
      <p:sp>
        <p:nvSpPr>
          <p:cNvPr id="16" name="Rectangle 15"/>
          <p:cNvSpPr/>
          <p:nvPr/>
        </p:nvSpPr>
        <p:spPr>
          <a:xfrm>
            <a:off x="1290531" y="5791200"/>
            <a:ext cx="5451194"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055006" y="6096000"/>
            <a:ext cx="5451194"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2" name="TextBox 81"/>
              <p:cNvSpPr txBox="1"/>
              <p:nvPr/>
            </p:nvSpPr>
            <p:spPr>
              <a:xfrm>
                <a:off x="1786760" y="5042899"/>
                <a:ext cx="5570480" cy="1169551"/>
              </a:xfrm>
              <a:prstGeom prst="rect">
                <a:avLst/>
              </a:prstGeom>
              <a:solidFill>
                <a:schemeClr val="accent3">
                  <a:lumMod val="40000"/>
                  <a:lumOff val="60000"/>
                </a:schemeClr>
              </a:solidFill>
              <a:ln>
                <a:solidFill>
                  <a:schemeClr val="tx1"/>
                </a:solidFill>
              </a:ln>
            </p:spPr>
            <p:txBody>
              <a:bodyPr wrap="square" rtlCol="0">
                <a:spAutoFit/>
              </a:bodyPr>
              <a:lstStyle/>
              <a:p>
                <a:r>
                  <a:rPr lang="en-US" sz="1400" dirty="0"/>
                  <a:t>T</a:t>
                </a:r>
                <a:r>
                  <a:rPr lang="en-US" sz="1400" dirty="0" smtClean="0"/>
                  <a:t>his will ensure</a:t>
                </a:r>
                <a:r>
                  <a:rPr lang="en-US" sz="1400" b="1" dirty="0">
                    <a:solidFill>
                      <a:srgbClr val="0070C0"/>
                    </a:solidFill>
                  </a:rPr>
                  <a:t> </a:t>
                </a:r>
                <a14:m>
                  <m:oMath xmlns:m="http://schemas.openxmlformats.org/officeDocument/2006/math">
                    <m:r>
                      <a:rPr lang="en-US" sz="1400" b="1" i="0" smtClean="0">
                        <a:solidFill>
                          <a:srgbClr val="0070C0"/>
                        </a:solidFill>
                        <a:latin typeface="Cambria Math"/>
                      </a:rPr>
                      <m:t>−</m:t>
                    </m:r>
                    <m:r>
                      <a:rPr lang="en-US" sz="1400" b="1" i="1">
                        <a:solidFill>
                          <a:srgbClr val="0070C0"/>
                        </a:solidFill>
                        <a:latin typeface="Cambria Math"/>
                      </a:rPr>
                      <m:t>𝟐</m:t>
                    </m:r>
                    <m:r>
                      <a:rPr lang="en-US" sz="1400" b="1" i="1">
                        <a:solidFill>
                          <a:srgbClr val="0070C0"/>
                        </a:solidFill>
                        <a:latin typeface="Cambria Math"/>
                      </a:rPr>
                      <m:t>𝒓</m:t>
                    </m:r>
                  </m:oMath>
                </a14:m>
                <a:r>
                  <a:rPr lang="en-US" sz="1400" dirty="0"/>
                  <a:t>(x</a:t>
                </a:r>
                <a:r>
                  <a:rPr lang="en-US" sz="1400" dirty="0" smtClean="0"/>
                  <a:t>) in the change in potential for this operation </a:t>
                </a:r>
                <a:r>
                  <a:rPr lang="en-US" sz="1400" dirty="0" smtClean="0">
                    <a:sym typeface="Wingdings" pitchFamily="2" charset="2"/>
                  </a:rPr>
                  <a:t>.</a:t>
                </a:r>
                <a:endParaRPr lang="en-US" sz="1400" dirty="0" smtClean="0"/>
              </a:p>
              <a:p>
                <a:r>
                  <a:rPr lang="en-US" sz="1400" dirty="0" smtClean="0"/>
                  <a:t>But it will work only for one element :‘x’.</a:t>
                </a:r>
              </a:p>
              <a:p>
                <a:r>
                  <a:rPr lang="en-US" sz="1400" dirty="0" smtClean="0"/>
                  <a:t>If you change it for each search query, it is no more well defined. </a:t>
                </a:r>
              </a:p>
              <a:p>
                <a:r>
                  <a:rPr lang="en-US" sz="1400" dirty="0" smtClean="0"/>
                  <a:t>For example, what will be its value in the beginning ?</a:t>
                </a:r>
              </a:p>
              <a:p>
                <a:r>
                  <a:rPr lang="en-US" sz="1400" dirty="0" smtClean="0">
                    <a:sym typeface="Wingdings" pitchFamily="2" charset="2"/>
                  </a:rPr>
                  <a:t></a:t>
                </a:r>
                <a:r>
                  <a:rPr lang="en-US" sz="1400" dirty="0" smtClean="0"/>
                  <a:t> it is not a valid potential function</a:t>
                </a:r>
                <a:r>
                  <a:rPr lang="en-US" sz="1400" dirty="0" smtClean="0">
                    <a:sym typeface="Wingdings" pitchFamily="2" charset="2"/>
                  </a:rPr>
                  <a:t></a:t>
                </a:r>
                <a:r>
                  <a:rPr lang="en-US" sz="1400" dirty="0" smtClean="0"/>
                  <a:t>.</a:t>
                </a:r>
              </a:p>
            </p:txBody>
          </p:sp>
        </mc:Choice>
        <mc:Fallback>
          <p:sp>
            <p:nvSpPr>
              <p:cNvPr id="82" name="TextBox 81"/>
              <p:cNvSpPr txBox="1">
                <a:spLocks noRot="1" noChangeAspect="1" noMove="1" noResize="1" noEditPoints="1" noAdjustHandles="1" noChangeArrowheads="1" noChangeShapeType="1" noTextEdit="1"/>
              </p:cNvSpPr>
              <p:nvPr/>
            </p:nvSpPr>
            <p:spPr>
              <a:xfrm>
                <a:off x="1786760" y="5042899"/>
                <a:ext cx="5570480" cy="1169551"/>
              </a:xfrm>
              <a:prstGeom prst="rect">
                <a:avLst/>
              </a:prstGeom>
              <a:blipFill rotWithShape="1">
                <a:blip r:embed="rId8"/>
                <a:stretch>
                  <a:fillRect l="-109" b="-4124"/>
                </a:stretch>
              </a:blipFill>
              <a:ln>
                <a:solidFill>
                  <a:schemeClr val="tx1"/>
                </a:solidFill>
              </a:ln>
            </p:spPr>
            <p:txBody>
              <a:bodyPr/>
              <a:lstStyle/>
              <a:p>
                <a:r>
                  <a:rPr lang="en-US">
                    <a:noFill/>
                  </a:rPr>
                  <a:t> </a:t>
                </a:r>
              </a:p>
            </p:txBody>
          </p:sp>
        </mc:Fallback>
      </mc:AlternateContent>
      <p:sp>
        <p:nvSpPr>
          <p:cNvPr id="15" name="Cloud Callout 14"/>
          <p:cNvSpPr/>
          <p:nvPr/>
        </p:nvSpPr>
        <p:spPr>
          <a:xfrm>
            <a:off x="703403" y="5393814"/>
            <a:ext cx="8077200" cy="1175771"/>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dirty="0" smtClean="0">
                <a:solidFill>
                  <a:schemeClr val="tx1"/>
                </a:solidFill>
              </a:rPr>
              <a:t>We may use the difference between the lists as the potential function.</a:t>
            </a:r>
          </a:p>
          <a:p>
            <a:pPr marL="0" indent="0">
              <a:buNone/>
            </a:pPr>
            <a:r>
              <a:rPr lang="en-US" sz="1400" dirty="0" smtClean="0">
                <a:solidFill>
                  <a:schemeClr val="tx1"/>
                </a:solidFill>
              </a:rPr>
              <a:t>But, what </a:t>
            </a:r>
            <a:r>
              <a:rPr lang="en-US" sz="1400" dirty="0">
                <a:solidFill>
                  <a:schemeClr val="tx1"/>
                </a:solidFill>
              </a:rPr>
              <a:t>should be a measure of </a:t>
            </a:r>
            <a:r>
              <a:rPr lang="en-US" sz="1400" i="1" dirty="0">
                <a:solidFill>
                  <a:schemeClr val="tx1"/>
                </a:solidFill>
              </a:rPr>
              <a:t>difference</a:t>
            </a:r>
            <a:r>
              <a:rPr lang="en-US" sz="1400" dirty="0">
                <a:solidFill>
                  <a:schemeClr val="tx1"/>
                </a:solidFill>
              </a:rPr>
              <a:t> between the two lists ?</a:t>
            </a:r>
          </a:p>
          <a:p>
            <a:pPr marL="0" indent="0" algn="ctr">
              <a:buNone/>
            </a:pPr>
            <a:r>
              <a:rPr lang="en-US" sz="1400" dirty="0">
                <a:solidFill>
                  <a:schemeClr val="tx1"/>
                </a:solidFill>
              </a:rPr>
              <a:t>It should be such that after a </a:t>
            </a:r>
            <a:r>
              <a:rPr lang="en-US" sz="1400" i="1" dirty="0">
                <a:solidFill>
                  <a:schemeClr val="tx1"/>
                </a:solidFill>
              </a:rPr>
              <a:t>costly</a:t>
            </a:r>
            <a:r>
              <a:rPr lang="en-US" sz="1400" dirty="0">
                <a:solidFill>
                  <a:schemeClr val="tx1"/>
                </a:solidFill>
              </a:rPr>
              <a:t> search in </a:t>
            </a:r>
            <a:r>
              <a:rPr lang="en-US" sz="1400" b="1" dirty="0">
                <a:solidFill>
                  <a:srgbClr val="7030A0"/>
                </a:solidFill>
              </a:rPr>
              <a:t>MTF</a:t>
            </a:r>
            <a:r>
              <a:rPr lang="en-US" sz="1400" dirty="0">
                <a:solidFill>
                  <a:schemeClr val="tx1"/>
                </a:solidFill>
              </a:rPr>
              <a:t>, </a:t>
            </a:r>
            <a:r>
              <a:rPr lang="en-US" sz="1400" dirty="0" smtClean="0">
                <a:solidFill>
                  <a:schemeClr val="tx1"/>
                </a:solidFill>
              </a:rPr>
              <a:t>this </a:t>
            </a:r>
            <a:r>
              <a:rPr lang="en-US" sz="1400" dirty="0">
                <a:solidFill>
                  <a:schemeClr val="tx1"/>
                </a:solidFill>
              </a:rPr>
              <a:t>difference </a:t>
            </a:r>
            <a:endParaRPr lang="en-US" sz="1400" dirty="0" smtClean="0">
              <a:solidFill>
                <a:schemeClr val="tx1"/>
              </a:solidFill>
            </a:endParaRPr>
          </a:p>
          <a:p>
            <a:pPr marL="0" indent="0" algn="ctr">
              <a:buNone/>
            </a:pPr>
            <a:r>
              <a:rPr lang="en-US" sz="1400" dirty="0" smtClean="0">
                <a:solidFill>
                  <a:schemeClr val="tx1"/>
                </a:solidFill>
              </a:rPr>
              <a:t>decreases </a:t>
            </a:r>
            <a:r>
              <a:rPr lang="en-US" sz="1400" u="sng" dirty="0" smtClean="0">
                <a:solidFill>
                  <a:schemeClr val="tx1"/>
                </a:solidFill>
              </a:rPr>
              <a:t>substantially</a:t>
            </a:r>
            <a:r>
              <a:rPr lang="en-US" sz="1400" dirty="0" smtClean="0">
                <a:solidFill>
                  <a:schemeClr val="tx1"/>
                </a:solidFill>
              </a:rPr>
              <a:t> </a:t>
            </a:r>
            <a:r>
              <a:rPr lang="en-US" sz="1400" dirty="0">
                <a:solidFill>
                  <a:schemeClr val="tx1"/>
                </a:solidFill>
              </a:rPr>
              <a:t>to ensure </a:t>
            </a:r>
            <a:r>
              <a:rPr lang="en-US" sz="1400" dirty="0">
                <a:solidFill>
                  <a:srgbClr val="C00000"/>
                </a:solidFill>
              </a:rPr>
              <a:t>negative</a:t>
            </a:r>
            <a:r>
              <a:rPr lang="en-US" sz="1400" dirty="0">
                <a:solidFill>
                  <a:schemeClr val="tx1"/>
                </a:solidFill>
              </a:rPr>
              <a:t> change in potential</a:t>
            </a:r>
            <a:r>
              <a:rPr lang="en-US" sz="1400" dirty="0" smtClean="0">
                <a:solidFill>
                  <a:schemeClr val="tx1"/>
                </a:solidFill>
              </a:rPr>
              <a:t>.</a:t>
            </a:r>
            <a:endParaRPr lang="en-US" sz="1400" dirty="0">
              <a:solidFill>
                <a:schemeClr val="tx1"/>
              </a:solidFill>
            </a:endParaRPr>
          </a:p>
        </p:txBody>
      </p:sp>
    </p:spTree>
    <p:extLst>
      <p:ext uri="{BB962C8B-B14F-4D97-AF65-F5344CB8AC3E}">
        <p14:creationId xmlns:p14="http://schemas.microsoft.com/office/powerpoint/2010/main" val="2914704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randombar(horizontal)">
                                      <p:cBhvr>
                                        <p:cTn id="15" dur="500"/>
                                        <p:tgtEl>
                                          <p:spTgt spid="8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randombar(horizontal)">
                                      <p:cBhvr>
                                        <p:cTn id="20" dur="500"/>
                                        <p:tgtEl>
                                          <p:spTgt spid="8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80"/>
                                        </p:tgtEl>
                                      </p:cBhvr>
                                    </p:animEffect>
                                    <p:set>
                                      <p:cBhvr>
                                        <p:cTn id="25" dur="1" fill="hold">
                                          <p:stCondLst>
                                            <p:cond delay="499"/>
                                          </p:stCondLst>
                                        </p:cTn>
                                        <p:tgtEl>
                                          <p:spTgt spid="80"/>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4" presetClass="exit" presetSubtype="10" fill="hold" grpId="0" nodeType="withEffect">
                                  <p:stCondLst>
                                    <p:cond delay="0"/>
                                  </p:stCondLst>
                                  <p:childTnLst>
                                    <p:animEffect transition="out" filter="randombar(horizontal)">
                                      <p:cBhvr>
                                        <p:cTn id="30" dur="500"/>
                                        <p:tgtEl>
                                          <p:spTgt spid="77"/>
                                        </p:tgtEl>
                                      </p:cBhvr>
                                    </p:animEffect>
                                    <p:set>
                                      <p:cBhvr>
                                        <p:cTn id="31" dur="1" fill="hold">
                                          <p:stCondLst>
                                            <p:cond delay="499"/>
                                          </p:stCondLst>
                                        </p:cTn>
                                        <p:tgtEl>
                                          <p:spTgt spid="7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58" dur="500"/>
                                        <p:tgtEl>
                                          <p:spTgt spid="1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63" dur="500"/>
                                        <p:tgtEl>
                                          <p:spTgt spid="15">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68" dur="500"/>
                                        <p:tgtEl>
                                          <p:spTgt spid="15">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15">
                                            <p:txEl>
                                              <p:pRg st="3" end="3"/>
                                            </p:txEl>
                                          </p:spTgt>
                                        </p:tgtEl>
                                        <p:attrNameLst>
                                          <p:attrName>style.visibility</p:attrName>
                                        </p:attrNameLst>
                                      </p:cBhvr>
                                      <p:to>
                                        <p:strVal val="visible"/>
                                      </p:to>
                                    </p:set>
                                    <p:animEffect transition="in" filter="randombar(horizontal)">
                                      <p:cBhvr>
                                        <p:cTn id="73" dur="500"/>
                                        <p:tgtEl>
                                          <p:spTgt spid="15">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5">
                                            <p:txEl>
                                              <p:pRg st="0" end="0"/>
                                            </p:txEl>
                                          </p:spTgt>
                                        </p:tgtEl>
                                      </p:cBhvr>
                                    </p:animEffect>
                                    <p:set>
                                      <p:cBhvr>
                                        <p:cTn id="78" dur="1" fill="hold">
                                          <p:stCondLst>
                                            <p:cond delay="499"/>
                                          </p:stCondLst>
                                        </p:cTn>
                                        <p:tgtEl>
                                          <p:spTgt spid="15">
                                            <p:txEl>
                                              <p:pRg st="0" end="0"/>
                                            </p:txEl>
                                          </p:spTgt>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5">
                                            <p:txEl>
                                              <p:pRg st="1" end="1"/>
                                            </p:txEl>
                                          </p:spTgt>
                                        </p:tgtEl>
                                      </p:cBhvr>
                                    </p:animEffect>
                                    <p:set>
                                      <p:cBhvr>
                                        <p:cTn id="81" dur="1" fill="hold">
                                          <p:stCondLst>
                                            <p:cond delay="499"/>
                                          </p:stCondLst>
                                        </p:cTn>
                                        <p:tgtEl>
                                          <p:spTgt spid="15">
                                            <p:txEl>
                                              <p:pRg st="1" end="1"/>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5">
                                            <p:txEl>
                                              <p:pRg st="2" end="2"/>
                                            </p:txEl>
                                          </p:spTgt>
                                        </p:tgtEl>
                                      </p:cBhvr>
                                    </p:animEffect>
                                    <p:set>
                                      <p:cBhvr>
                                        <p:cTn id="84" dur="1" fill="hold">
                                          <p:stCondLst>
                                            <p:cond delay="499"/>
                                          </p:stCondLst>
                                        </p:cTn>
                                        <p:tgtEl>
                                          <p:spTgt spid="15">
                                            <p:txEl>
                                              <p:pRg st="2" end="2"/>
                                            </p:txEl>
                                          </p:spTgt>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5">
                                            <p:txEl>
                                              <p:pRg st="3" end="3"/>
                                            </p:txEl>
                                          </p:spTgt>
                                        </p:tgtEl>
                                      </p:cBhvr>
                                    </p:animEffect>
                                    <p:set>
                                      <p:cBhvr>
                                        <p:cTn id="87" dur="1" fill="hold">
                                          <p:stCondLst>
                                            <p:cond delay="499"/>
                                          </p:stCondLst>
                                        </p:cTn>
                                        <p:tgtEl>
                                          <p:spTgt spid="15">
                                            <p:txEl>
                                              <p:pRg st="3" end="3"/>
                                            </p:txEl>
                                          </p:spTgt>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5">
                                            <p:bg/>
                                          </p:spTgt>
                                        </p:tgtEl>
                                      </p:cBhvr>
                                    </p:animEffect>
                                    <p:set>
                                      <p:cBhvr>
                                        <p:cTn id="90" dur="1" fill="hold">
                                          <p:stCondLst>
                                            <p:cond delay="499"/>
                                          </p:stCondLst>
                                        </p:cTn>
                                        <p:tgtEl>
                                          <p:spTgt spid="15">
                                            <p:bg/>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
                                            <p:txEl>
                                              <p:pRg st="12" end="12"/>
                                            </p:txEl>
                                          </p:spTgt>
                                        </p:tgtEl>
                                        <p:attrNameLst>
                                          <p:attrName>style.visibility</p:attrName>
                                        </p:attrNameLst>
                                      </p:cBhvr>
                                      <p:to>
                                        <p:strVal val="visible"/>
                                      </p:to>
                                    </p:set>
                                    <p:animEffect transition="in" filter="fade">
                                      <p:cBhvr>
                                        <p:cTn id="95" dur="500"/>
                                        <p:tgtEl>
                                          <p:spTgt spid="3">
                                            <p:txEl>
                                              <p:pRg st="12" end="1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8" fill="hold" grpId="0" nodeType="clickEffect">
                                  <p:stCondLst>
                                    <p:cond delay="0"/>
                                  </p:stCondLst>
                                  <p:childTnLst>
                                    <p:animEffect transition="out" filter="wipe(left)">
                                      <p:cBhvr>
                                        <p:cTn id="99" dur="2000"/>
                                        <p:tgtEl>
                                          <p:spTgt spid="16"/>
                                        </p:tgtEl>
                                      </p:cBhvr>
                                    </p:animEffect>
                                    <p:set>
                                      <p:cBhvr>
                                        <p:cTn id="100" dur="1" fill="hold">
                                          <p:stCondLst>
                                            <p:cond delay="1999"/>
                                          </p:stCondLst>
                                        </p:cTn>
                                        <p:tgtEl>
                                          <p:spTgt spid="1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
                                            <p:txEl>
                                              <p:pRg st="13" end="13"/>
                                            </p:txEl>
                                          </p:spTgt>
                                        </p:tgtEl>
                                        <p:attrNameLst>
                                          <p:attrName>style.visibility</p:attrName>
                                        </p:attrNameLst>
                                      </p:cBhvr>
                                      <p:to>
                                        <p:strVal val="visible"/>
                                      </p:to>
                                    </p:set>
                                    <p:animEffect transition="in" filter="wipe(left)">
                                      <p:cBhvr>
                                        <p:cTn id="105" dur="2000"/>
                                        <p:tgtEl>
                                          <p:spTgt spid="3">
                                            <p:txEl>
                                              <p:pRg st="13" end="13"/>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8" fill="hold" grpId="0" nodeType="clickEffect">
                                  <p:stCondLst>
                                    <p:cond delay="0"/>
                                  </p:stCondLst>
                                  <p:childTnLst>
                                    <p:animEffect transition="out" filter="wipe(left)">
                                      <p:cBhvr>
                                        <p:cTn id="109" dur="2000"/>
                                        <p:tgtEl>
                                          <p:spTgt spid="87"/>
                                        </p:tgtEl>
                                      </p:cBhvr>
                                    </p:animEffect>
                                    <p:set>
                                      <p:cBhvr>
                                        <p:cTn id="110" dur="1" fill="hold">
                                          <p:stCondLst>
                                            <p:cond delay="1999"/>
                                          </p:stCondLst>
                                        </p:cTn>
                                        <p:tgtEl>
                                          <p:spTgt spid="8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
                                            <p:txEl>
                                              <p:pRg st="14" end="14"/>
                                            </p:txEl>
                                          </p:spTgt>
                                        </p:tgtEl>
                                        <p:attrNameLst>
                                          <p:attrName>style.visibility</p:attrName>
                                        </p:attrNameLst>
                                      </p:cBhvr>
                                      <p:to>
                                        <p:strVal val="visible"/>
                                      </p:to>
                                    </p:set>
                                    <p:animEffect transition="in" filter="fade">
                                      <p:cBhvr>
                                        <p:cTn id="115" dur="1750"/>
                                        <p:tgtEl>
                                          <p:spTgt spid="3">
                                            <p:txEl>
                                              <p:pRg st="14" end="14"/>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83"/>
                                        </p:tgtEl>
                                        <p:attrNameLst>
                                          <p:attrName>style.visibility</p:attrName>
                                        </p:attrNameLst>
                                      </p:cBhvr>
                                      <p:to>
                                        <p:strVal val="visible"/>
                                      </p:to>
                                    </p:set>
                                    <p:animEffect transition="in" filter="fade">
                                      <p:cBhvr>
                                        <p:cTn id="120" dur="1000"/>
                                        <p:tgtEl>
                                          <p:spTgt spid="83"/>
                                        </p:tgtEl>
                                      </p:cBhvr>
                                    </p:animEffect>
                                    <p:anim calcmode="lin" valueType="num">
                                      <p:cBhvr>
                                        <p:cTn id="121" dur="1000" fill="hold"/>
                                        <p:tgtEl>
                                          <p:spTgt spid="83"/>
                                        </p:tgtEl>
                                        <p:attrNameLst>
                                          <p:attrName>ppt_x</p:attrName>
                                        </p:attrNameLst>
                                      </p:cBhvr>
                                      <p:tavLst>
                                        <p:tav tm="0">
                                          <p:val>
                                            <p:strVal val="#ppt_x"/>
                                          </p:val>
                                        </p:tav>
                                        <p:tav tm="100000">
                                          <p:val>
                                            <p:strVal val="#ppt_x"/>
                                          </p:val>
                                        </p:tav>
                                      </p:tavLst>
                                    </p:anim>
                                    <p:anim calcmode="lin" valueType="num">
                                      <p:cBhvr>
                                        <p:cTn id="122"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7" grpId="0" animBg="1"/>
      <p:bldP spid="80" grpId="0" animBg="1"/>
      <p:bldP spid="80" grpId="1" animBg="1"/>
      <p:bldP spid="83" grpId="0" animBg="1"/>
      <p:bldP spid="16" grpId="0" animBg="1"/>
      <p:bldP spid="87" grpId="0" animBg="1"/>
      <p:bldP spid="82" grpId="0" animBg="1"/>
      <p:bldP spid="82" grpId="1" animBg="1"/>
      <p:bldP spid="15" grpId="0" animBg="1"/>
      <p:bldP spid="15" grpId="1"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sz="3200" b="1" dirty="0" smtClean="0"/>
                  <a:t>The </a:t>
                </a:r>
                <a:r>
                  <a:rPr lang="en-US" sz="3200" b="1" dirty="0" smtClean="0"/>
                  <a:t>potential </a:t>
                </a:r>
                <a:r>
                  <a:rPr lang="en-US" sz="3200" b="1" dirty="0"/>
                  <a:t>f</a:t>
                </a:r>
                <a:r>
                  <a:rPr lang="en-US" sz="3200" b="1" dirty="0" smtClean="0"/>
                  <a:t>unction </a:t>
                </a:r>
                <a14:m>
                  <m:oMath xmlns:m="http://schemas.openxmlformats.org/officeDocument/2006/math">
                    <m:r>
                      <a:rPr lang="en-US" sz="3200">
                        <a:solidFill>
                          <a:srgbClr val="C00000"/>
                        </a:solidFill>
                        <a:latin typeface="Cambria Math"/>
                      </a:rPr>
                      <m:t>𝝓</m:t>
                    </m:r>
                  </m:oMath>
                </a14:m>
                <a:r>
                  <a:rPr lang="en-US" sz="3200" b="1" dirty="0" smtClean="0"/>
                  <a:t> </a:t>
                </a:r>
                <a:endParaRPr lang="en-US" sz="3200"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181600"/>
              </a:xfrm>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The potential of the </a:t>
                </a:r>
                <a:r>
                  <a:rPr lang="en-US" sz="2000" b="1" dirty="0" smtClean="0">
                    <a:solidFill>
                      <a:srgbClr val="7030A0"/>
                    </a:solidFill>
                  </a:rPr>
                  <a:t>MTF</a:t>
                </a:r>
                <a:r>
                  <a:rPr lang="en-US" sz="2000" dirty="0" smtClean="0"/>
                  <a:t> algorithm after </a:t>
                </a:r>
                <a14:m>
                  <m:oMath xmlns:m="http://schemas.openxmlformats.org/officeDocument/2006/math">
                    <m:r>
                      <a:rPr lang="en-US" sz="2000" b="1" i="1" dirty="0">
                        <a:solidFill>
                          <a:srgbClr val="0070C0"/>
                        </a:solidFill>
                        <a:latin typeface="Cambria Math"/>
                      </a:rPr>
                      <m:t>𝒊</m:t>
                    </m:r>
                  </m:oMath>
                </a14:m>
                <a:r>
                  <a:rPr lang="en-US" sz="2000" dirty="0" smtClean="0"/>
                  <a:t> steps </a:t>
                </a:r>
              </a:p>
              <a:p>
                <a:pPr marL="0" indent="0" algn="ctr">
                  <a:buNone/>
                </a:pPr>
                <a:r>
                  <a:rPr lang="en-US" sz="2000" b="1" dirty="0">
                    <a:solidFill>
                      <a:srgbClr val="0070C0"/>
                    </a:solidFill>
                  </a:rPr>
                  <a:t> </a:t>
                </a: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smtClean="0"/>
                  <a:t>)  = </a:t>
                </a:r>
                <a:r>
                  <a:rPr lang="en-US" sz="2000" b="1" dirty="0" smtClean="0">
                    <a:solidFill>
                      <a:srgbClr val="0070C0"/>
                    </a:solidFill>
                  </a:rPr>
                  <a:t>2</a:t>
                </a:r>
                <a:r>
                  <a:rPr lang="en-US" sz="2000" dirty="0" smtClean="0"/>
                  <a:t>. # </a:t>
                </a:r>
                <a:r>
                  <a:rPr lang="en-US" sz="2000" b="1" dirty="0" smtClean="0"/>
                  <a:t>inversions</a:t>
                </a:r>
              </a:p>
              <a:p>
                <a:pPr marL="0" indent="0">
                  <a:buNone/>
                </a:pPr>
                <a:r>
                  <a:rPr lang="en-US" sz="2000" b="1" dirty="0"/>
                  <a:t>Inversions</a:t>
                </a:r>
                <a:r>
                  <a:rPr lang="en-US" sz="2000" dirty="0"/>
                  <a:t>: {(E,C) , (E,A) , (E,D) , (E,B) , (D,B)} </a:t>
                </a:r>
              </a:p>
              <a:p>
                <a:pPr algn="ctr">
                  <a:buFont typeface="Wingdings"/>
                  <a:buChar char="è"/>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r>
                  <a:rPr lang="en-US" sz="2000" dirty="0" smtClean="0"/>
                  <a:t>= </a:t>
                </a:r>
                <a:r>
                  <a:rPr lang="en-US" sz="2000" b="1" dirty="0" smtClean="0">
                    <a:solidFill>
                      <a:srgbClr val="0070C0"/>
                    </a:solidFill>
                  </a:rPr>
                  <a:t>10</a:t>
                </a:r>
              </a:p>
              <a:p>
                <a:pPr marL="0" indent="0">
                  <a:buNone/>
                </a:pPr>
                <a:r>
                  <a:rPr lang="en-US" sz="2000" b="1" dirty="0" smtClean="0">
                    <a:solidFill>
                      <a:srgbClr val="0070C0"/>
                    </a:solidFill>
                  </a:rPr>
                  <a:t>Note: </a:t>
                </a:r>
                <a:r>
                  <a:rPr lang="en-US" sz="2000" dirty="0" smtClean="0">
                    <a:solidFill>
                      <a:srgbClr val="C00000"/>
                    </a:solidFill>
                  </a:rPr>
                  <a:t> </a:t>
                </a:r>
                <a14:m>
                  <m:oMath xmlns:m="http://schemas.openxmlformats.org/officeDocument/2006/math">
                    <m:r>
                      <a:rPr lang="en-US" sz="2000">
                        <a:solidFill>
                          <a:srgbClr val="C00000"/>
                        </a:solidFill>
                        <a:latin typeface="Cambria Math"/>
                      </a:rPr>
                      <m:t>𝝓</m:t>
                    </m:r>
                  </m:oMath>
                </a14:m>
                <a:r>
                  <a:rPr lang="en-US" sz="2000" dirty="0" smtClean="0"/>
                  <a:t>(</a:t>
                </a:r>
                <a14:m>
                  <m:oMath xmlns:m="http://schemas.openxmlformats.org/officeDocument/2006/math">
                    <m:r>
                      <a:rPr lang="en-US" sz="2000" b="1" i="1" dirty="0" smtClean="0">
                        <a:solidFill>
                          <a:srgbClr val="0070C0"/>
                        </a:solidFill>
                        <a:latin typeface="Cambria Math"/>
                      </a:rPr>
                      <m:t>𝟎</m:t>
                    </m:r>
                  </m:oMath>
                </a14:m>
                <a:r>
                  <a:rPr lang="en-US" sz="2000" dirty="0" smtClean="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𝟎</m:t>
                    </m:r>
                    <m:r>
                      <a:rPr lang="en-US" sz="2000" b="1" i="1" dirty="0">
                        <a:solidFill>
                          <a:srgbClr val="0070C0"/>
                        </a:solidFill>
                        <a:latin typeface="Cambria Math"/>
                      </a:rPr>
                      <m:t> </m:t>
                    </m:r>
                  </m:oMath>
                </a14:m>
                <a:r>
                  <a:rPr lang="en-US" sz="2000" dirty="0" smtClean="0"/>
                  <a:t>since two lists are same in the beginning.</a:t>
                </a:r>
              </a:p>
              <a:p>
                <a:pPr marL="0" indent="0">
                  <a:buNone/>
                </a:pPr>
                <a:r>
                  <a:rPr lang="en-US" sz="2000" dirty="0" smtClean="0"/>
                  <a:t>     and </a:t>
                </a: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𝟎</m:t>
                    </m:r>
                  </m:oMath>
                </a14:m>
                <a:r>
                  <a:rPr lang="en-US" sz="2000" dirty="0" smtClean="0"/>
                  <a:t> always.</a:t>
                </a:r>
              </a:p>
              <a:p>
                <a:pPr marL="0" indent="0">
                  <a:buNone/>
                </a:pPr>
                <a:r>
                  <a:rPr lang="en-US" sz="2000" dirty="0" smtClean="0">
                    <a:sym typeface="Wingdings" panose="05000000000000000000" pitchFamily="2" charset="2"/>
                  </a:rPr>
                  <a:t> </a:t>
                </a:r>
                <a14:m>
                  <m:oMath xmlns:m="http://schemas.openxmlformats.org/officeDocument/2006/math">
                    <m:r>
                      <a:rPr lang="en-US" sz="2000">
                        <a:solidFill>
                          <a:srgbClr val="C00000"/>
                        </a:solidFill>
                        <a:latin typeface="Cambria Math"/>
                      </a:rPr>
                      <m:t>𝝓</m:t>
                    </m:r>
                  </m:oMath>
                </a14:m>
                <a:r>
                  <a:rPr lang="en-US" sz="2000" dirty="0" smtClean="0"/>
                  <a:t> is a valid potential function.</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181600"/>
              </a:xfrm>
              <a:blipFill rotWithShape="1">
                <a:blip r:embed="rId3"/>
                <a:stretch>
                  <a:fillRect l="-741" b="-1412"/>
                </a:stretch>
              </a:blipFill>
            </p:spPr>
            <p:txBody>
              <a:bodyPr/>
              <a:lstStyle/>
              <a:p>
                <a:r>
                  <a:rPr lang="en-US">
                    <a:noFill/>
                  </a:rPr>
                  <a:t> </a:t>
                </a:r>
              </a:p>
            </p:txBody>
          </p:sp>
        </mc:Fallback>
      </mc:AlternateContent>
      <p:grpSp>
        <p:nvGrpSpPr>
          <p:cNvPr id="28" name="Group 27"/>
          <p:cNvGrpSpPr/>
          <p:nvPr/>
        </p:nvGrpSpPr>
        <p:grpSpPr>
          <a:xfrm>
            <a:off x="1600200" y="2045732"/>
            <a:ext cx="4114800" cy="381000"/>
            <a:chOff x="1600200" y="2438400"/>
            <a:chExt cx="41148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9" name="Rounded Rectangle 18"/>
            <p:cNvSpPr/>
            <p:nvPr/>
          </p:nvSpPr>
          <p:spPr>
            <a:xfrm>
              <a:off x="52578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26" name="TextBox 25"/>
          <p:cNvSpPr txBox="1"/>
          <p:nvPr/>
        </p:nvSpPr>
        <p:spPr>
          <a:xfrm>
            <a:off x="5993878" y="2069068"/>
            <a:ext cx="94032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MTF</a:t>
            </a:r>
            <a:r>
              <a:rPr lang="en-US" b="1" dirty="0" smtClean="0"/>
              <a:t> list</a:t>
            </a:r>
            <a:endParaRPr lang="en-US" dirty="0"/>
          </a:p>
        </p:txBody>
      </p:sp>
      <p:grpSp>
        <p:nvGrpSpPr>
          <p:cNvPr id="27" name="Group 26"/>
          <p:cNvGrpSpPr/>
          <p:nvPr/>
        </p:nvGrpSpPr>
        <p:grpSpPr>
          <a:xfrm>
            <a:off x="1600200" y="3124200"/>
            <a:ext cx="4114800" cy="381000"/>
            <a:chOff x="1600200" y="2438400"/>
            <a:chExt cx="4114800" cy="381000"/>
          </a:xfrm>
        </p:grpSpPr>
        <p:grpSp>
          <p:nvGrpSpPr>
            <p:cNvPr id="29" name="Group 28"/>
            <p:cNvGrpSpPr/>
            <p:nvPr/>
          </p:nvGrpSpPr>
          <p:grpSpPr>
            <a:xfrm>
              <a:off x="1600200" y="2438400"/>
              <a:ext cx="1828800" cy="381000"/>
              <a:chOff x="1600200" y="2438400"/>
              <a:chExt cx="1828800" cy="381000"/>
            </a:xfrm>
          </p:grpSpPr>
          <p:sp>
            <p:nvSpPr>
              <p:cNvPr id="39" name="Rounded Rectangle 3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40" name="Straight Arrow Connector 3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42" name="Straight Arrow Connector 4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3429000" y="2438400"/>
              <a:ext cx="1828800" cy="381000"/>
              <a:chOff x="1600200" y="2438400"/>
              <a:chExt cx="1828800" cy="381000"/>
            </a:xfrm>
          </p:grpSpPr>
          <p:sp>
            <p:nvSpPr>
              <p:cNvPr id="35" name="Rounded Rectangle 3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6" name="Straight Arrow Connector 3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8" name="Straight Arrow Connector 3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4" name="Rounded Rectangle 33"/>
            <p:cNvSpPr/>
            <p:nvPr/>
          </p:nvSpPr>
          <p:spPr>
            <a:xfrm>
              <a:off x="52578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grpSp>
      <p:grpSp>
        <p:nvGrpSpPr>
          <p:cNvPr id="43" name="Group 42"/>
          <p:cNvGrpSpPr/>
          <p:nvPr/>
        </p:nvGrpSpPr>
        <p:grpSpPr>
          <a:xfrm>
            <a:off x="95727" y="2602468"/>
            <a:ext cx="1552563" cy="674132"/>
            <a:chOff x="95727" y="1916668"/>
            <a:chExt cx="1552563" cy="674132"/>
          </a:xfrm>
        </p:grpSpPr>
        <p:cxnSp>
          <p:nvCxnSpPr>
            <p:cNvPr id="44" name="Curved Connector 43"/>
            <p:cNvCxnSpPr>
              <a:stCxn id="4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572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46" name="TextBox 45"/>
          <p:cNvSpPr txBox="1"/>
          <p:nvPr/>
        </p:nvSpPr>
        <p:spPr>
          <a:xfrm>
            <a:off x="5947238" y="3135868"/>
            <a:ext cx="91076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OPT</a:t>
            </a:r>
            <a:r>
              <a:rPr lang="en-US" b="1" dirty="0" smtClean="0"/>
              <a:t> list</a:t>
            </a:r>
            <a:endParaRPr lang="en-US" dirty="0"/>
          </a:p>
        </p:txBody>
      </p:sp>
    </p:spTree>
    <p:extLst>
      <p:ext uri="{BB962C8B-B14F-4D97-AF65-F5344CB8AC3E}">
        <p14:creationId xmlns:p14="http://schemas.microsoft.com/office/powerpoint/2010/main" val="162082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20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1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1+#ppt_w/2"/>
                                          </p:val>
                                        </p:tav>
                                        <p:tav tm="100000">
                                          <p:val>
                                            <p:strVal val="#ppt_x"/>
                                          </p:val>
                                        </p:tav>
                                      </p:tavLst>
                                    </p:anim>
                                    <p:anim calcmode="lin" valueType="num">
                                      <p:cBhvr additive="base">
                                        <p:cTn id="2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20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right)">
                                      <p:cBhvr>
                                        <p:cTn id="38" dur="10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1+#ppt_w/2"/>
                                          </p:val>
                                        </p:tav>
                                        <p:tav tm="100000">
                                          <p:val>
                                            <p:strVal val="#ppt_x"/>
                                          </p:val>
                                        </p:tav>
                                      </p:tavLst>
                                    </p:anim>
                                    <p:anim calcmode="lin" valueType="num">
                                      <p:cBhvr additive="base">
                                        <p:cTn id="4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Effect transition="in" filter="fade">
                                      <p:cBhvr>
                                        <p:cTn id="64" dur="500"/>
                                        <p:tgtEl>
                                          <p:spTgt spid="3">
                                            <p:txEl>
                                              <p:pRg st="12" end="1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Effect transition="in" filter="fade">
                                      <p:cBhvr>
                                        <p:cTn id="6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6"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smtClean="0"/>
                  <a:t>Change in potential during </a:t>
                </a:r>
                <a14:m>
                  <m:oMath xmlns:m="http://schemas.openxmlformats.org/officeDocument/2006/math">
                    <m:r>
                      <a:rPr lang="en-US" sz="3200" b="1" i="1" smtClean="0">
                        <a:solidFill>
                          <a:srgbClr val="0070C0"/>
                        </a:solidFill>
                        <a:latin typeface="Cambria Math"/>
                      </a:rPr>
                      <m:t>𝒊</m:t>
                    </m:r>
                  </m:oMath>
                </a14:m>
                <a:r>
                  <a:rPr lang="en-US" sz="3200" b="1" dirty="0" err="1" smtClean="0"/>
                  <a:t>th</a:t>
                </a:r>
                <a:r>
                  <a:rPr lang="en-US" sz="3200" b="1" dirty="0" smtClean="0"/>
                  <a:t> query operation</a:t>
                </a:r>
                <a:br>
                  <a:rPr lang="en-US" sz="3200" b="1" dirty="0" smtClean="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889" t="-3191" r="-2000"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610600" cy="4983163"/>
              </a:xfrm>
            </p:spPr>
            <p:txBody>
              <a:bodyPr/>
              <a:lstStyle/>
              <a:p>
                <a:pPr marL="0" indent="0" algn="ctr">
                  <a:buNone/>
                </a:pPr>
                <a:r>
                  <a:rPr lang="en-US" sz="2000" dirty="0" smtClean="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a:t>
                </a:r>
                <a:r>
                  <a:rPr lang="en-US" sz="2000" b="1" dirty="0" smtClean="0"/>
                  <a:t>query operation</a:t>
                </a:r>
                <a:r>
                  <a:rPr lang="en-US" sz="2000" dirty="0" smtClean="0"/>
                  <a:t> be </a:t>
                </a:r>
                <a:r>
                  <a:rPr lang="en-US" sz="2000" b="1" dirty="0" smtClean="0">
                    <a:solidFill>
                      <a:srgbClr val="C00000"/>
                    </a:solidFill>
                  </a:rPr>
                  <a:t>Search</a:t>
                </a:r>
                <a:r>
                  <a:rPr lang="en-US" sz="2000" dirty="0" smtClean="0"/>
                  <a:t>(x)</a:t>
                </a:r>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buNone/>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1" i="1" dirty="0" smtClean="0">
                        <a:solidFill>
                          <a:schemeClr val="tx1"/>
                        </a:solidFill>
                        <a:latin typeface="Cambria Math"/>
                      </a:rPr>
                      <m:t>− </m:t>
                    </m:r>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 </a:t>
                </a:r>
                <a:r>
                  <a:rPr lang="en-US" sz="2000" dirty="0" smtClean="0"/>
                  <a:t>=   </a:t>
                </a:r>
                <a:r>
                  <a:rPr lang="en-US" sz="2000" b="1" dirty="0" smtClean="0">
                    <a:solidFill>
                      <a:srgbClr val="FF0000"/>
                    </a:solidFill>
                  </a:rPr>
                  <a:t>?</a:t>
                </a:r>
                <a:endParaRPr lang="en-US" sz="2000" b="1" dirty="0" smtClean="0">
                  <a:solidFill>
                    <a:srgbClr val="FF0000"/>
                  </a:solidFill>
                  <a:latin typeface="Cambria Math"/>
                </a:endParaRPr>
              </a:p>
              <a:p>
                <a:pPr marL="0" indent="0">
                  <a:buNone/>
                </a:pPr>
                <a:r>
                  <a:rPr lang="en-US" sz="2000" dirty="0" smtClean="0"/>
                  <a:t> </a:t>
                </a:r>
                <a:r>
                  <a:rPr lang="en-US" sz="2000" dirty="0"/>
                  <a:t>To find the answer, first execute </a:t>
                </a:r>
                <a:r>
                  <a:rPr lang="en-US" sz="2000" b="1" dirty="0">
                    <a:solidFill>
                      <a:srgbClr val="7030A0"/>
                    </a:solidFill>
                  </a:rPr>
                  <a:t>MTF</a:t>
                </a:r>
                <a:r>
                  <a:rPr lang="en-US" sz="2000" dirty="0"/>
                  <a:t> , and then </a:t>
                </a:r>
                <a:r>
                  <a:rPr lang="en-US" sz="2000" b="1" dirty="0">
                    <a:solidFill>
                      <a:srgbClr val="7030A0"/>
                    </a:solidFill>
                  </a:rPr>
                  <a:t>OPT</a:t>
                </a:r>
                <a:r>
                  <a:rPr lang="en-US" sz="2000" dirty="0"/>
                  <a:t> for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smtClean="0"/>
                  <a:t>.</a:t>
                </a:r>
              </a:p>
              <a:p>
                <a:pPr marL="0" indent="0">
                  <a:buNone/>
                </a:pPr>
                <a:r>
                  <a:rPr lang="en-US" sz="2000" dirty="0" smtClean="0"/>
                  <a:t>After execution of </a:t>
                </a:r>
                <a:r>
                  <a:rPr lang="en-US" sz="2000" b="1" dirty="0" smtClean="0">
                    <a:solidFill>
                      <a:srgbClr val="7030A0"/>
                    </a:solidFill>
                  </a:rPr>
                  <a:t>MTF </a:t>
                </a:r>
                <a:r>
                  <a:rPr lang="en-US" sz="2000" dirty="0" smtClean="0"/>
                  <a:t>algorithm, “x” comes at the front of the list.</a:t>
                </a:r>
              </a:p>
              <a:p>
                <a:pPr>
                  <a:buFont typeface="Wingdings"/>
                  <a:buChar char="è"/>
                </a:pPr>
                <a:r>
                  <a:rPr lang="en-US" sz="2000" dirty="0" smtClean="0">
                    <a:sym typeface="Wingdings" panose="05000000000000000000" pitchFamily="2" charset="2"/>
                  </a:rPr>
                  <a:t>The </a:t>
                </a:r>
                <a14:m>
                  <m:oMath xmlns:m="http://schemas.openxmlformats.org/officeDocument/2006/math">
                    <m:r>
                      <a:rPr lang="en-US" sz="2000" b="1" i="1">
                        <a:solidFill>
                          <a:srgbClr val="0070C0"/>
                        </a:solidFill>
                        <a:latin typeface="Cambria Math"/>
                      </a:rPr>
                      <m:t>𝒓</m:t>
                    </m:r>
                  </m:oMath>
                </a14:m>
                <a:r>
                  <a:rPr lang="en-US" sz="2000" dirty="0"/>
                  <a:t>(x)</a:t>
                </a:r>
                <a14:m>
                  <m:oMath xmlns:m="http://schemas.openxmlformats.org/officeDocument/2006/math">
                    <m:r>
                      <a:rPr lang="en-US" sz="2000" b="1">
                        <a:solidFill>
                          <a:srgbClr val="0070C0"/>
                        </a:solidFill>
                        <a:latin typeface="Cambria Math"/>
                      </a:rPr>
                      <m:t>−</m:t>
                    </m:r>
                    <m:r>
                      <a:rPr lang="en-US" sz="2000" b="1" i="1">
                        <a:solidFill>
                          <a:srgbClr val="0070C0"/>
                        </a:solidFill>
                        <a:latin typeface="Cambria Math"/>
                      </a:rPr>
                      <m:t>𝟏</m:t>
                    </m:r>
                  </m:oMath>
                </a14:m>
                <a:r>
                  <a:rPr lang="en-US" sz="2000" b="1" dirty="0" smtClean="0"/>
                  <a:t> </a:t>
                </a:r>
                <a:r>
                  <a:rPr lang="en-US" sz="2000" dirty="0" smtClean="0"/>
                  <a:t>elements </a:t>
                </a:r>
                <a:r>
                  <a:rPr lang="en-US" sz="2000" u="sng" dirty="0" smtClean="0"/>
                  <a:t>preceding</a:t>
                </a:r>
                <a:r>
                  <a:rPr lang="en-US" sz="2000" dirty="0" smtClean="0"/>
                  <a:t> it now </a:t>
                </a:r>
                <a:r>
                  <a:rPr lang="en-US" sz="2000" u="sng" dirty="0" smtClean="0"/>
                  <a:t>follow</a:t>
                </a:r>
                <a:r>
                  <a:rPr lang="en-US" sz="2000" dirty="0" smtClean="0"/>
                  <a:t> it.</a:t>
                </a:r>
              </a:p>
              <a:p>
                <a:pPr>
                  <a:buFont typeface="Wingdings"/>
                  <a:buChar char="è"/>
                </a:pPr>
                <a:r>
                  <a:rPr lang="en-US" sz="2000" dirty="0" smtClean="0"/>
                  <a:t>Each such swap either </a:t>
                </a:r>
                <a:r>
                  <a:rPr lang="en-US" sz="2000" u="sng" dirty="0" smtClean="0"/>
                  <a:t>creates</a:t>
                </a:r>
                <a:r>
                  <a:rPr lang="en-US" sz="2000" dirty="0" smtClean="0"/>
                  <a:t> a new inversion or </a:t>
                </a:r>
                <a:r>
                  <a:rPr lang="en-US" sz="2000" u="sng" dirty="0" smtClean="0"/>
                  <a:t>destroys </a:t>
                </a:r>
                <a:r>
                  <a:rPr lang="en-US" sz="2000" dirty="0" smtClean="0"/>
                  <a:t>an existing one.</a:t>
                </a: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610600" cy="4983163"/>
              </a:xfrm>
              <a:blipFill rotWithShape="1">
                <a:blip r:embed="rId3"/>
                <a:stretch>
                  <a:fillRect l="-708" t="-612" b="-201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cxnSp>
        <p:nvCxnSpPr>
          <p:cNvPr id="26" name="Straight Arrow Connector 25"/>
          <p:cNvCxnSpPr/>
          <p:nvPr/>
        </p:nvCxnSpPr>
        <p:spPr>
          <a:xfrm>
            <a:off x="7772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916668"/>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smtClean="0"/>
                <a:t>…</a:t>
              </a:r>
              <a:endParaRPr lang="en-US" sz="4000" dirty="0"/>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smtClean="0"/>
                <a:t>…</a:t>
              </a:r>
              <a:endParaRPr lang="en-US" sz="4000" dirty="0"/>
            </a:p>
          </p:txBody>
        </p:sp>
      </p:grpSp>
      <p:sp>
        <p:nvSpPr>
          <p:cNvPr id="23" name="TextBox 22"/>
          <p:cNvSpPr txBox="1"/>
          <p:nvPr/>
        </p:nvSpPr>
        <p:spPr>
          <a:xfrm>
            <a:off x="7924800" y="1840468"/>
            <a:ext cx="94032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MTF</a:t>
            </a:r>
            <a:r>
              <a:rPr lang="en-US" b="1" dirty="0" smtClean="0"/>
              <a:t> list</a:t>
            </a:r>
            <a:endParaRPr lang="en-US" dirty="0"/>
          </a:p>
        </p:txBody>
      </p:sp>
      <p:grpSp>
        <p:nvGrpSpPr>
          <p:cNvPr id="25" name="Group 24"/>
          <p:cNvGrpSpPr/>
          <p:nvPr/>
        </p:nvGrpSpPr>
        <p:grpSpPr>
          <a:xfrm>
            <a:off x="47637" y="3440668"/>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smtClean="0"/>
                  <a:t>…</a:t>
                </a:r>
                <a:endParaRPr lang="en-US" sz="4000" dirty="0"/>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smtClean="0"/>
                  <a:t>…</a:t>
                </a:r>
                <a:endParaRPr lang="en-US" sz="4000" dirty="0"/>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440668"/>
            <a:ext cx="91076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OPT</a:t>
            </a:r>
            <a:r>
              <a:rPr lang="en-US" b="1" dirty="0" smtClean="0"/>
              <a:t> list</a:t>
            </a:r>
            <a:endParaRPr lang="en-US" dirty="0"/>
          </a:p>
        </p:txBody>
      </p:sp>
      <p:grpSp>
        <p:nvGrpSpPr>
          <p:cNvPr id="71" name="Group 70"/>
          <p:cNvGrpSpPr/>
          <p:nvPr/>
        </p:nvGrpSpPr>
        <p:grpSpPr>
          <a:xfrm>
            <a:off x="1676400" y="1853625"/>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smtClean="0">
                  <a:solidFill>
                    <a:srgbClr val="0070C0"/>
                  </a:solidFill>
                </a:rPr>
                <a:t>2</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2" name="Group 71"/>
          <p:cNvGrpSpPr/>
          <p:nvPr/>
        </p:nvGrpSpPr>
        <p:grpSpPr>
          <a:xfrm>
            <a:off x="1692338" y="4114800"/>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r>
                    <a:rPr lang="en-US" sz="1600" dirty="0" smtClean="0"/>
                    <a:t>)</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0" name="Group 69"/>
          <p:cNvGrpSpPr/>
          <p:nvPr/>
        </p:nvGrpSpPr>
        <p:grpSpPr>
          <a:xfrm>
            <a:off x="1828800" y="1981200"/>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648200"/>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97031" y="5943600"/>
            <a:ext cx="5094161" cy="419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914400" y="6286500"/>
            <a:ext cx="4795069" cy="419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715001" y="6248400"/>
            <a:ext cx="3429000" cy="419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590800" y="5181600"/>
            <a:ext cx="1828800" cy="419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572000" y="5181600"/>
            <a:ext cx="4419600" cy="419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963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par>
                                <p:cTn id="23" presetID="14" presetClass="entr" presetSubtype="1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wipe(left)">
                                      <p:cBhvr>
                                        <p:cTn id="30" dur="1000"/>
                                        <p:tgtEl>
                                          <p:spTgt spid="71"/>
                                        </p:tgtEl>
                                      </p:cBhvr>
                                    </p:animEffect>
                                  </p:childTnLst>
                                </p:cTn>
                              </p:par>
                              <p:par>
                                <p:cTn id="31" presetID="22" presetClass="entr" presetSubtype="8"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1000"/>
                                        <p:tgtEl>
                                          <p:spTgt spid="7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randombar(horizontal)">
                                      <p:cBhvr>
                                        <p:cTn id="38" dur="500"/>
                                        <p:tgtEl>
                                          <p:spTgt spid="25"/>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randombar(horizontal)">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wipe(left)">
                                      <p:cBhvr>
                                        <p:cTn id="46" dur="750"/>
                                        <p:tgtEl>
                                          <p:spTgt spid="73"/>
                                        </p:tgtEl>
                                      </p:cBhvr>
                                    </p:animEffect>
                                  </p:childTnLst>
                                </p:cTn>
                              </p:par>
                              <p:par>
                                <p:cTn id="47" presetID="22" presetClass="entr" presetSubtype="8"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left)">
                                      <p:cBhvr>
                                        <p:cTn id="49" dur="750"/>
                                        <p:tgtEl>
                                          <p:spTgt spid="7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8" fill="hold" grpId="0" nodeType="clickEffect">
                                  <p:stCondLst>
                                    <p:cond delay="0"/>
                                  </p:stCondLst>
                                  <p:childTnLst>
                                    <p:animEffect transition="out" filter="wipe(left)">
                                      <p:cBhvr>
                                        <p:cTn id="63" dur="2000"/>
                                        <p:tgtEl>
                                          <p:spTgt spid="66"/>
                                        </p:tgtEl>
                                      </p:cBhvr>
                                    </p:animEffect>
                                    <p:set>
                                      <p:cBhvr>
                                        <p:cTn id="64" dur="1" fill="hold">
                                          <p:stCondLst>
                                            <p:cond delay="1999"/>
                                          </p:stCondLst>
                                        </p:cTn>
                                        <p:tgtEl>
                                          <p:spTgt spid="6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xit" presetSubtype="8" fill="hold" grpId="0" nodeType="clickEffect">
                                  <p:stCondLst>
                                    <p:cond delay="0"/>
                                  </p:stCondLst>
                                  <p:childTnLst>
                                    <p:animEffect transition="out" filter="wipe(left)">
                                      <p:cBhvr>
                                        <p:cTn id="68" dur="2000"/>
                                        <p:tgtEl>
                                          <p:spTgt spid="67"/>
                                        </p:tgtEl>
                                      </p:cBhvr>
                                    </p:animEffect>
                                    <p:set>
                                      <p:cBhvr>
                                        <p:cTn id="69" dur="1" fill="hold">
                                          <p:stCondLst>
                                            <p:cond delay="1999"/>
                                          </p:stCondLst>
                                        </p:cTn>
                                        <p:tgtEl>
                                          <p:spTgt spid="6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fade">
                                      <p:cBhvr>
                                        <p:cTn id="74" dur="500"/>
                                        <p:tgtEl>
                                          <p:spTgt spid="3">
                                            <p:txEl>
                                              <p:pRg st="12" end="1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Effect transition="in" filter="fade">
                                      <p:cBhvr>
                                        <p:cTn id="79" dur="500"/>
                                        <p:tgtEl>
                                          <p:spTgt spid="3">
                                            <p:txEl>
                                              <p:pRg st="13" end="1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xit" presetSubtype="8" fill="hold" grpId="0" nodeType="clickEffect">
                                  <p:stCondLst>
                                    <p:cond delay="0"/>
                                  </p:stCondLst>
                                  <p:childTnLst>
                                    <p:animEffect transition="out" filter="wipe(left)">
                                      <p:cBhvr>
                                        <p:cTn id="83" dur="2000"/>
                                        <p:tgtEl>
                                          <p:spTgt spid="6"/>
                                        </p:tgtEl>
                                      </p:cBhvr>
                                    </p:animEffect>
                                    <p:set>
                                      <p:cBhvr>
                                        <p:cTn id="84" dur="1" fill="hold">
                                          <p:stCondLst>
                                            <p:cond delay="1999"/>
                                          </p:stCondLst>
                                        </p:cTn>
                                        <p:tgtEl>
                                          <p:spTgt spid="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fade">
                                      <p:cBhvr>
                                        <p:cTn id="89" dur="500"/>
                                        <p:tgtEl>
                                          <p:spTgt spid="3">
                                            <p:txEl>
                                              <p:pRg st="14" end="1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xit" presetSubtype="8" fill="hold" grpId="0" nodeType="clickEffect">
                                  <p:stCondLst>
                                    <p:cond delay="0"/>
                                  </p:stCondLst>
                                  <p:childTnLst>
                                    <p:animEffect transition="out" filter="wipe(left)">
                                      <p:cBhvr>
                                        <p:cTn id="93" dur="2000"/>
                                        <p:tgtEl>
                                          <p:spTgt spid="63"/>
                                        </p:tgtEl>
                                      </p:cBhvr>
                                    </p:animEffect>
                                    <p:set>
                                      <p:cBhvr>
                                        <p:cTn id="94" dur="1" fill="hold">
                                          <p:stCondLst>
                                            <p:cond delay="1999"/>
                                          </p:stCondLst>
                                        </p:cTn>
                                        <p:tgtEl>
                                          <p:spTgt spid="6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2" presetClass="exit" presetSubtype="8" fill="hold" grpId="0" nodeType="clickEffect">
                                  <p:stCondLst>
                                    <p:cond delay="0"/>
                                  </p:stCondLst>
                                  <p:childTnLst>
                                    <p:animEffect transition="out" filter="wipe(left)">
                                      <p:cBhvr>
                                        <p:cTn id="98" dur="2000"/>
                                        <p:tgtEl>
                                          <p:spTgt spid="64"/>
                                        </p:tgtEl>
                                      </p:cBhvr>
                                    </p:animEffect>
                                    <p:set>
                                      <p:cBhvr>
                                        <p:cTn id="99" dur="1" fill="hold">
                                          <p:stCondLst>
                                            <p:cond delay="19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3" grpId="0" uiExpand="1" animBg="1"/>
      <p:bldP spid="53" grpId="0" uiExpand="1" animBg="1"/>
      <p:bldP spid="6" grpId="0" animBg="1"/>
      <p:bldP spid="63" grpId="0" animBg="1"/>
      <p:bldP spid="64" grpId="0" animBg="1"/>
      <p:bldP spid="66" grpId="0" animBg="1"/>
      <p:bldP spid="6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smtClean="0"/>
                  <a:t>Change in potential during </a:t>
                </a:r>
                <a14:m>
                  <m:oMath xmlns:m="http://schemas.openxmlformats.org/officeDocument/2006/math">
                    <m:r>
                      <a:rPr lang="en-US" sz="3200" b="1" i="1" smtClean="0">
                        <a:solidFill>
                          <a:srgbClr val="0070C0"/>
                        </a:solidFill>
                        <a:latin typeface="Cambria Math"/>
                      </a:rPr>
                      <m:t>𝒊</m:t>
                    </m:r>
                  </m:oMath>
                </a14:m>
                <a:r>
                  <a:rPr lang="en-US" sz="3200" b="1" dirty="0" err="1" smtClean="0"/>
                  <a:t>th</a:t>
                </a:r>
                <a:r>
                  <a:rPr lang="en-US" sz="3200" b="1" dirty="0" smtClean="0"/>
                  <a:t> query operation</a:t>
                </a:r>
                <a:br>
                  <a:rPr lang="en-US" sz="3200" b="1" dirty="0" smtClean="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889" t="-3191" r="-2000"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610600" cy="4983163"/>
              </a:xfrm>
            </p:spPr>
            <p:txBody>
              <a:bodyPr/>
              <a:lstStyle/>
              <a:p>
                <a:pPr marL="0" indent="0" algn="ctr">
                  <a:buNone/>
                </a:pPr>
                <a:r>
                  <a:rPr lang="en-US" sz="2000" dirty="0" smtClean="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a:t>
                </a:r>
                <a:r>
                  <a:rPr lang="en-US" sz="2000" b="1" dirty="0" smtClean="0"/>
                  <a:t>query operation</a:t>
                </a:r>
                <a:r>
                  <a:rPr lang="en-US" sz="2000" dirty="0" smtClean="0"/>
                  <a:t> be </a:t>
                </a:r>
                <a:r>
                  <a:rPr lang="en-US" sz="2000" b="1" dirty="0" smtClean="0">
                    <a:solidFill>
                      <a:srgbClr val="C00000"/>
                    </a:solidFill>
                  </a:rPr>
                  <a:t>Search</a:t>
                </a:r>
                <a:r>
                  <a:rPr lang="en-US" sz="2000" dirty="0" smtClean="0"/>
                  <a:t>(x)</a:t>
                </a:r>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buNone/>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1" i="1" dirty="0" smtClean="0">
                        <a:solidFill>
                          <a:schemeClr val="tx1"/>
                        </a:solidFill>
                        <a:latin typeface="Cambria Math"/>
                      </a:rPr>
                      <m:t>− </m:t>
                    </m:r>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 </a:t>
                </a:r>
                <a:r>
                  <a:rPr lang="en-US" sz="2000" dirty="0" smtClean="0"/>
                  <a:t>=   </a:t>
                </a:r>
                <a:r>
                  <a:rPr lang="en-US" sz="2000" b="1" dirty="0" smtClean="0">
                    <a:solidFill>
                      <a:srgbClr val="FF0000"/>
                    </a:solidFill>
                  </a:rPr>
                  <a:t>?</a:t>
                </a:r>
                <a:endParaRPr lang="en-US" sz="2000" b="1" dirty="0" smtClean="0">
                  <a:solidFill>
                    <a:srgbClr val="FF0000"/>
                  </a:solidFill>
                  <a:latin typeface="Cambria Math"/>
                </a:endParaRPr>
              </a:p>
              <a:p>
                <a:pPr marL="0" indent="0">
                  <a:buNone/>
                </a:pPr>
                <a:r>
                  <a:rPr lang="en-US" sz="2000" b="1" dirty="0" smtClean="0">
                    <a:solidFill>
                      <a:srgbClr val="C00000"/>
                    </a:solidFill>
                  </a:rPr>
                  <a:t>Question</a:t>
                </a:r>
                <a:r>
                  <a:rPr lang="en-US" sz="2000" dirty="0" smtClean="0"/>
                  <a:t>: Let “e” be any element preceding “x” in </a:t>
                </a:r>
                <a:r>
                  <a:rPr lang="en-US" sz="2000" b="1" dirty="0">
                    <a:solidFill>
                      <a:srgbClr val="7030A0"/>
                    </a:solidFill>
                  </a:rPr>
                  <a:t>MTF</a:t>
                </a:r>
                <a:r>
                  <a:rPr lang="en-US" sz="2000" b="1" dirty="0"/>
                  <a:t> </a:t>
                </a:r>
                <a:r>
                  <a:rPr lang="en-US" sz="2000" b="1" dirty="0" smtClean="0"/>
                  <a:t>list </a:t>
                </a:r>
                <a:r>
                  <a:rPr lang="en-US" sz="2000" dirty="0" smtClean="0"/>
                  <a:t>just before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a:t>
                </a:r>
                <a:r>
                  <a:rPr lang="en-US" sz="2000" b="1" dirty="0" smtClean="0"/>
                  <a:t>query</a:t>
                </a:r>
                <a:r>
                  <a:rPr lang="en-US" sz="2000" dirty="0" smtClean="0"/>
                  <a:t>.</a:t>
                </a:r>
                <a:endParaRPr lang="en-US" sz="2000" dirty="0"/>
              </a:p>
              <a:p>
                <a:pPr marL="0" indent="0">
                  <a:buNone/>
                </a:pPr>
                <a:r>
                  <a:rPr lang="en-US" sz="2000" dirty="0" smtClean="0"/>
                  <a:t>Under what circumstances does </a:t>
                </a:r>
                <a:r>
                  <a:rPr lang="en-US" sz="2000" dirty="0"/>
                  <a:t>the moving of “x</a:t>
                </a:r>
                <a:r>
                  <a:rPr lang="en-US" sz="2000" dirty="0" smtClean="0"/>
                  <a:t>” to the front creates a new inversion ?</a:t>
                </a:r>
              </a:p>
              <a:p>
                <a:pPr marL="0" indent="0">
                  <a:buNone/>
                </a:pPr>
                <a:r>
                  <a:rPr lang="en-US" sz="2000" b="1" dirty="0" smtClean="0"/>
                  <a:t>Answer</a:t>
                </a:r>
                <a:r>
                  <a:rPr lang="en-US" sz="2000" dirty="0" smtClean="0"/>
                  <a:t>: </a:t>
                </a:r>
                <a:r>
                  <a:rPr lang="en-US" sz="2000" b="1" dirty="0" smtClean="0"/>
                  <a:t>If and only </a:t>
                </a:r>
                <a:r>
                  <a:rPr lang="en-US" sz="2000" dirty="0"/>
                  <a:t>if “e</a:t>
                </a:r>
                <a:r>
                  <a:rPr lang="en-US" sz="2000" dirty="0" smtClean="0"/>
                  <a:t>” precedes “x” in </a:t>
                </a:r>
                <a:r>
                  <a:rPr lang="en-US" sz="2000" b="1" dirty="0">
                    <a:solidFill>
                      <a:srgbClr val="7030A0"/>
                    </a:solidFill>
                  </a:rPr>
                  <a:t>OPT</a:t>
                </a:r>
                <a:r>
                  <a:rPr lang="en-US" sz="2000" b="1" dirty="0"/>
                  <a:t> </a:t>
                </a:r>
                <a:r>
                  <a:rPr lang="en-US" sz="2000" b="1" dirty="0" smtClean="0"/>
                  <a:t>list</a:t>
                </a:r>
                <a:r>
                  <a:rPr lang="en-US" sz="2000" dirty="0" smtClean="0"/>
                  <a:t>.</a:t>
                </a: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610600" cy="4983163"/>
              </a:xfrm>
              <a:blipFill rotWithShape="1">
                <a:blip r:embed="rId3"/>
                <a:stretch>
                  <a:fillRect l="-708" t="-612" b="-116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cxnSp>
        <p:nvCxnSpPr>
          <p:cNvPr id="26" name="Straight Arrow Connector 25"/>
          <p:cNvCxnSpPr/>
          <p:nvPr/>
        </p:nvCxnSpPr>
        <p:spPr>
          <a:xfrm>
            <a:off x="7772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916668"/>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smtClean="0"/>
                <a:t>…</a:t>
              </a:r>
              <a:endParaRPr lang="en-US" sz="4000" dirty="0"/>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smtClean="0"/>
                <a:t>…</a:t>
              </a:r>
              <a:endParaRPr lang="en-US" sz="4000" dirty="0"/>
            </a:p>
          </p:txBody>
        </p:sp>
      </p:grpSp>
      <p:sp>
        <p:nvSpPr>
          <p:cNvPr id="23" name="TextBox 22"/>
          <p:cNvSpPr txBox="1"/>
          <p:nvPr/>
        </p:nvSpPr>
        <p:spPr>
          <a:xfrm>
            <a:off x="7924800" y="1840468"/>
            <a:ext cx="94032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MTF</a:t>
            </a:r>
            <a:r>
              <a:rPr lang="en-US" b="1" dirty="0" smtClean="0"/>
              <a:t> list</a:t>
            </a:r>
            <a:endParaRPr lang="en-US" dirty="0"/>
          </a:p>
        </p:txBody>
      </p:sp>
      <p:grpSp>
        <p:nvGrpSpPr>
          <p:cNvPr id="25" name="Group 24"/>
          <p:cNvGrpSpPr/>
          <p:nvPr/>
        </p:nvGrpSpPr>
        <p:grpSpPr>
          <a:xfrm>
            <a:off x="47637" y="3440668"/>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smtClean="0"/>
                  <a:t>…</a:t>
                </a:r>
                <a:endParaRPr lang="en-US" sz="4000" dirty="0"/>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smtClean="0"/>
                  <a:t>…</a:t>
                </a:r>
                <a:endParaRPr lang="en-US" sz="4000" dirty="0"/>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440668"/>
            <a:ext cx="91076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OPT</a:t>
            </a:r>
            <a:r>
              <a:rPr lang="en-US" b="1" dirty="0" smtClean="0"/>
              <a:t> list</a:t>
            </a:r>
            <a:endParaRPr lang="en-US" dirty="0"/>
          </a:p>
        </p:txBody>
      </p:sp>
      <p:grpSp>
        <p:nvGrpSpPr>
          <p:cNvPr id="71" name="Group 70"/>
          <p:cNvGrpSpPr/>
          <p:nvPr/>
        </p:nvGrpSpPr>
        <p:grpSpPr>
          <a:xfrm>
            <a:off x="1676400" y="1853625"/>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smtClean="0">
                  <a:solidFill>
                    <a:srgbClr val="0070C0"/>
                  </a:solidFill>
                </a:rPr>
                <a:t>2</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2" name="Group 71"/>
          <p:cNvGrpSpPr/>
          <p:nvPr/>
        </p:nvGrpSpPr>
        <p:grpSpPr>
          <a:xfrm>
            <a:off x="1692338" y="4114800"/>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r>
                    <a:rPr lang="en-US" sz="1600" dirty="0" smtClean="0"/>
                    <a:t>)</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0" name="Group 69"/>
          <p:cNvGrpSpPr/>
          <p:nvPr/>
        </p:nvGrpSpPr>
        <p:grpSpPr>
          <a:xfrm>
            <a:off x="1828800" y="1981200"/>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648200"/>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Rounded Rectangle 62"/>
          <p:cNvSpPr/>
          <p:nvPr/>
        </p:nvSpPr>
        <p:spPr>
          <a:xfrm>
            <a:off x="2590800" y="3962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4" name="Rounded Rectangle 63"/>
          <p:cNvSpPr/>
          <p:nvPr/>
        </p:nvSpPr>
        <p:spPr>
          <a:xfrm>
            <a:off x="3886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TextBox 5"/>
          <p:cNvSpPr txBox="1"/>
          <p:nvPr/>
        </p:nvSpPr>
        <p:spPr>
          <a:xfrm>
            <a:off x="4038600" y="3212068"/>
            <a:ext cx="2710999" cy="369332"/>
          </a:xfrm>
          <a:prstGeom prst="rect">
            <a:avLst/>
          </a:prstGeom>
          <a:solidFill>
            <a:srgbClr val="FFC000"/>
          </a:solidFill>
        </p:spPr>
        <p:txBody>
          <a:bodyPr wrap="none" rtlCol="0">
            <a:spAutoFit/>
          </a:bodyPr>
          <a:lstStyle/>
          <a:p>
            <a:r>
              <a:rPr lang="en-US" dirty="0" smtClean="0"/>
              <a:t>Inversion (</a:t>
            </a:r>
            <a:r>
              <a:rPr lang="en-US" dirty="0" err="1" smtClean="0"/>
              <a:t>x,e</a:t>
            </a:r>
            <a:r>
              <a:rPr lang="en-US" dirty="0" smtClean="0"/>
              <a:t>) gets created</a:t>
            </a:r>
            <a:endParaRPr lang="en-US" dirty="0"/>
          </a:p>
        </p:txBody>
      </p:sp>
      <p:sp>
        <p:nvSpPr>
          <p:cNvPr id="66" name="Rounded Rectangle 65"/>
          <p:cNvSpPr/>
          <p:nvPr/>
        </p:nvSpPr>
        <p:spPr>
          <a:xfrm>
            <a:off x="5638800" y="3962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7" name="TextBox 66"/>
          <p:cNvSpPr txBox="1"/>
          <p:nvPr/>
        </p:nvSpPr>
        <p:spPr>
          <a:xfrm>
            <a:off x="4038600" y="3212068"/>
            <a:ext cx="2937535" cy="369332"/>
          </a:xfrm>
          <a:prstGeom prst="rect">
            <a:avLst/>
          </a:prstGeom>
          <a:solidFill>
            <a:srgbClr val="FFC000"/>
          </a:solidFill>
        </p:spPr>
        <p:txBody>
          <a:bodyPr wrap="none" rtlCol="0">
            <a:spAutoFit/>
          </a:bodyPr>
          <a:lstStyle/>
          <a:p>
            <a:r>
              <a:rPr lang="en-US" dirty="0" smtClean="0"/>
              <a:t>Inversion (</a:t>
            </a:r>
            <a:r>
              <a:rPr lang="en-US" dirty="0" err="1" smtClean="0"/>
              <a:t>x,e</a:t>
            </a:r>
            <a:r>
              <a:rPr lang="en-US" dirty="0" smtClean="0"/>
              <a:t>) gets destroyed</a:t>
            </a:r>
            <a:endParaRPr lang="en-US" dirty="0"/>
          </a:p>
        </p:txBody>
      </p:sp>
    </p:spTree>
    <p:extLst>
      <p:ext uri="{BB962C8B-B14F-4D97-AF65-F5344CB8AC3E}">
        <p14:creationId xmlns:p14="http://schemas.microsoft.com/office/powerpoint/2010/main" val="2912282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2" end="12"/>
                                            </p:txEl>
                                          </p:spTgt>
                                        </p:tgtEl>
                                        <p:attrNameLst>
                                          <p:attrName>style.visibility</p:attrName>
                                        </p:attrNameLst>
                                      </p:cBhvr>
                                      <p:to>
                                        <p:strVal val="visible"/>
                                      </p:to>
                                    </p:set>
                                    <p:animEffect transition="in" filter="fade">
                                      <p:cBhvr>
                                        <p:cTn id="12" dur="500"/>
                                        <p:tgtEl>
                                          <p:spTgt spid="3">
                                            <p:txEl>
                                              <p:pRg st="12"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randombar(horizontal)">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1000"/>
                                        <p:tgtEl>
                                          <p:spTgt spid="63"/>
                                        </p:tgtEl>
                                      </p:cBhvr>
                                    </p:animEffect>
                                    <p:anim calcmode="lin" valueType="num">
                                      <p:cBhvr>
                                        <p:cTn id="23" dur="1000" fill="hold"/>
                                        <p:tgtEl>
                                          <p:spTgt spid="63"/>
                                        </p:tgtEl>
                                        <p:attrNameLst>
                                          <p:attrName>ppt_x</p:attrName>
                                        </p:attrNameLst>
                                      </p:cBhvr>
                                      <p:tavLst>
                                        <p:tav tm="0">
                                          <p:val>
                                            <p:strVal val="#ppt_x"/>
                                          </p:val>
                                        </p:tav>
                                        <p:tav tm="100000">
                                          <p:val>
                                            <p:strVal val="#ppt_x"/>
                                          </p:val>
                                        </p:tav>
                                      </p:tavLst>
                                    </p:anim>
                                    <p:anim calcmode="lin" valueType="num">
                                      <p:cBhvr>
                                        <p:cTn id="2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63"/>
                                        </p:tgtEl>
                                      </p:cBhvr>
                                    </p:animEffect>
                                    <p:set>
                                      <p:cBhvr>
                                        <p:cTn id="34" dur="1" fill="hold">
                                          <p:stCondLst>
                                            <p:cond delay="499"/>
                                          </p:stCondLst>
                                        </p:cTn>
                                        <p:tgtEl>
                                          <p:spTgt spid="6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1000"/>
                                        <p:tgtEl>
                                          <p:spTgt spid="66"/>
                                        </p:tgtEl>
                                      </p:cBhvr>
                                    </p:animEffect>
                                    <p:anim calcmode="lin" valueType="num">
                                      <p:cBhvr>
                                        <p:cTn id="43" dur="1000" fill="hold"/>
                                        <p:tgtEl>
                                          <p:spTgt spid="66"/>
                                        </p:tgtEl>
                                        <p:attrNameLst>
                                          <p:attrName>ppt_x</p:attrName>
                                        </p:attrNameLst>
                                      </p:cBhvr>
                                      <p:tavLst>
                                        <p:tav tm="0">
                                          <p:val>
                                            <p:strVal val="#ppt_x"/>
                                          </p:val>
                                        </p:tav>
                                        <p:tav tm="100000">
                                          <p:val>
                                            <p:strVal val="#ppt_x"/>
                                          </p:val>
                                        </p:tav>
                                      </p:tavLst>
                                    </p:anim>
                                    <p:anim calcmode="lin" valueType="num">
                                      <p:cBhvr>
                                        <p:cTn id="44"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randombar(horizontal)">
                                      <p:cBhvr>
                                        <p:cTn id="49" dur="500"/>
                                        <p:tgtEl>
                                          <p:spTgt spid="6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6"/>
                                        </p:tgtEl>
                                      </p:cBhvr>
                                    </p:animEffect>
                                    <p:set>
                                      <p:cBhvr>
                                        <p:cTn id="54" dur="1" fill="hold">
                                          <p:stCondLst>
                                            <p:cond delay="499"/>
                                          </p:stCondLst>
                                        </p:cTn>
                                        <p:tgtEl>
                                          <p:spTgt spid="6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67"/>
                                        </p:tgtEl>
                                      </p:cBhvr>
                                    </p:animEffect>
                                    <p:set>
                                      <p:cBhvr>
                                        <p:cTn id="57" dur="1" fill="hold">
                                          <p:stCondLst>
                                            <p:cond delay="499"/>
                                          </p:stCondLst>
                                        </p:cTn>
                                        <p:tgtEl>
                                          <p:spTgt spid="6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3" grpId="0" animBg="1"/>
      <p:bldP spid="63" grpId="1" animBg="1"/>
      <p:bldP spid="64" grpId="0" animBg="1"/>
      <p:bldP spid="6" grpId="0" animBg="1"/>
      <p:bldP spid="6" grpId="1" animBg="1"/>
      <p:bldP spid="66" grpId="0" animBg="1"/>
      <p:bldP spid="66" grpId="1" animBg="1"/>
      <p:bldP spid="67" grpId="0" animBg="1"/>
      <p:bldP spid="6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2060"/>
                </a:solidFill>
              </a:rPr>
              <a:t>                                    Algorithm</a:t>
            </a:r>
            <a:endParaRPr lang="en-US" sz="3200" b="1" dirty="0">
              <a:solidFill>
                <a:srgbClr val="002060"/>
              </a:solidFill>
            </a:endParaRPr>
          </a:p>
        </p:txBody>
      </p:sp>
      <p:sp>
        <p:nvSpPr>
          <p:cNvPr id="3" name="Content Placeholder 2"/>
          <p:cNvSpPr>
            <a:spLocks noGrp="1"/>
          </p:cNvSpPr>
          <p:nvPr>
            <p:ph idx="1"/>
          </p:nvPr>
        </p:nvSpPr>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Entire input is known </a:t>
            </a:r>
            <a:r>
              <a:rPr lang="en-US" sz="2000" dirty="0" err="1" smtClean="0"/>
              <a:t>apriori</a:t>
            </a:r>
            <a:r>
              <a:rPr lang="en-US" sz="2000" dirty="0" smtClean="0"/>
              <a:t>.</a:t>
            </a:r>
          </a:p>
          <a:p>
            <a:pPr marL="0" indent="0">
              <a:buNone/>
            </a:pPr>
            <a:r>
              <a:rPr lang="en-US" sz="2000" dirty="0" smtClean="0"/>
              <a:t>But there are applications where the input is not known in advance.</a:t>
            </a:r>
            <a:endParaRPr lang="en-US" sz="2000"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2000" dirty="0" smtClean="0"/>
          </a:p>
          <a:p>
            <a:endParaRPr lang="en-US" sz="2000" dirty="0" smtClean="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8" name="TextBox 7"/>
          <p:cNvSpPr txBox="1"/>
          <p:nvPr/>
        </p:nvSpPr>
        <p:spPr>
          <a:xfrm>
            <a:off x="4038600" y="3810000"/>
            <a:ext cx="1139414" cy="369332"/>
          </a:xfrm>
          <a:prstGeom prst="rect">
            <a:avLst/>
          </a:prstGeom>
          <a:noFill/>
        </p:spPr>
        <p:txBody>
          <a:bodyPr wrap="none" rtlCol="0">
            <a:spAutoFit/>
          </a:bodyPr>
          <a:lstStyle/>
          <a:p>
            <a:r>
              <a:rPr lang="en-US" b="1" dirty="0" smtClean="0"/>
              <a:t>Algorithm</a:t>
            </a:r>
            <a:endParaRPr lang="en-US" b="1" dirty="0"/>
          </a:p>
        </p:txBody>
      </p:sp>
      <p:grpSp>
        <p:nvGrpSpPr>
          <p:cNvPr id="11" name="Group 10"/>
          <p:cNvGrpSpPr/>
          <p:nvPr/>
        </p:nvGrpSpPr>
        <p:grpSpPr>
          <a:xfrm>
            <a:off x="1981200" y="2438400"/>
            <a:ext cx="1752600" cy="484632"/>
            <a:chOff x="2057400" y="2895600"/>
            <a:chExt cx="1752600" cy="484632"/>
          </a:xfrm>
        </p:grpSpPr>
        <p:sp>
          <p:nvSpPr>
            <p:cNvPr id="6" name="Right Arrow 5"/>
            <p:cNvSpPr/>
            <p:nvPr/>
          </p:nvSpPr>
          <p:spPr>
            <a:xfrm>
              <a:off x="2831592" y="2895600"/>
              <a:ext cx="978408" cy="4846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57400" y="2983468"/>
              <a:ext cx="684803" cy="369332"/>
            </a:xfrm>
            <a:prstGeom prst="rect">
              <a:avLst/>
            </a:prstGeom>
            <a:noFill/>
          </p:spPr>
          <p:txBody>
            <a:bodyPr wrap="none" rtlCol="0">
              <a:spAutoFit/>
            </a:bodyPr>
            <a:lstStyle/>
            <a:p>
              <a:r>
                <a:rPr lang="en-US" dirty="0" smtClean="0"/>
                <a:t>Input</a:t>
              </a:r>
              <a:endParaRPr lang="en-US" dirty="0"/>
            </a:p>
          </p:txBody>
        </p:sp>
      </p:grpSp>
      <p:grpSp>
        <p:nvGrpSpPr>
          <p:cNvPr id="12" name="Group 11"/>
          <p:cNvGrpSpPr/>
          <p:nvPr/>
        </p:nvGrpSpPr>
        <p:grpSpPr>
          <a:xfrm>
            <a:off x="5346192" y="2410968"/>
            <a:ext cx="1911930" cy="484632"/>
            <a:chOff x="5346192" y="2895600"/>
            <a:chExt cx="1911930" cy="484632"/>
          </a:xfrm>
        </p:grpSpPr>
        <p:sp>
          <p:nvSpPr>
            <p:cNvPr id="7" name="Right Arrow 6"/>
            <p:cNvSpPr/>
            <p:nvPr/>
          </p:nvSpPr>
          <p:spPr>
            <a:xfrm>
              <a:off x="5346192" y="2895600"/>
              <a:ext cx="978408" cy="4846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01797" y="2971800"/>
              <a:ext cx="856325" cy="369332"/>
            </a:xfrm>
            <a:prstGeom prst="rect">
              <a:avLst/>
            </a:prstGeom>
            <a:noFill/>
          </p:spPr>
          <p:txBody>
            <a:bodyPr wrap="none" rtlCol="0">
              <a:spAutoFit/>
            </a:bodyPr>
            <a:lstStyle/>
            <a:p>
              <a:r>
                <a:rPr lang="en-US" dirty="0" smtClean="0"/>
                <a:t>Output</a:t>
              </a:r>
              <a:endParaRPr lang="en-US" dirty="0"/>
            </a:p>
          </p:txBody>
        </p:sp>
      </p:grpSp>
      <p:sp>
        <p:nvSpPr>
          <p:cNvPr id="14" name="TextBox 13"/>
          <p:cNvSpPr txBox="1"/>
          <p:nvPr/>
        </p:nvSpPr>
        <p:spPr>
          <a:xfrm>
            <a:off x="2346746" y="533400"/>
            <a:ext cx="1443024" cy="584775"/>
          </a:xfrm>
          <a:prstGeom prst="rect">
            <a:avLst/>
          </a:prstGeom>
          <a:noFill/>
        </p:spPr>
        <p:txBody>
          <a:bodyPr wrap="none" rtlCol="0">
            <a:spAutoFit/>
          </a:bodyPr>
          <a:lstStyle/>
          <a:p>
            <a:r>
              <a:rPr lang="en-US" sz="3200" b="1" dirty="0" smtClean="0">
                <a:solidFill>
                  <a:srgbClr val="002060"/>
                </a:solidFill>
              </a:rPr>
              <a:t>Off line</a:t>
            </a:r>
            <a:endParaRPr lang="en-US" sz="3200" dirty="0"/>
          </a:p>
        </p:txBody>
      </p:sp>
      <p:sp>
        <p:nvSpPr>
          <p:cNvPr id="19" name="TextBox 18"/>
          <p:cNvSpPr txBox="1"/>
          <p:nvPr/>
        </p:nvSpPr>
        <p:spPr>
          <a:xfrm>
            <a:off x="2438400" y="558225"/>
            <a:ext cx="1309974" cy="584775"/>
          </a:xfrm>
          <a:prstGeom prst="rect">
            <a:avLst/>
          </a:prstGeom>
          <a:solidFill>
            <a:schemeClr val="bg2"/>
          </a:solidFill>
        </p:spPr>
        <p:txBody>
          <a:bodyPr wrap="none" rtlCol="0">
            <a:spAutoFit/>
          </a:bodyPr>
          <a:lstStyle/>
          <a:p>
            <a:r>
              <a:rPr lang="en-US" sz="3200" b="1" dirty="0" smtClean="0">
                <a:solidFill>
                  <a:schemeClr val="accent2">
                    <a:lumMod val="75000"/>
                  </a:schemeClr>
                </a:solidFill>
              </a:rPr>
              <a:t>Online</a:t>
            </a:r>
            <a:endParaRPr lang="en-US" sz="3200" b="1" dirty="0">
              <a:solidFill>
                <a:schemeClr val="accent2">
                  <a:lumMod val="75000"/>
                </a:schemeClr>
              </a:solidFill>
            </a:endParaRPr>
          </a:p>
        </p:txBody>
      </p:sp>
      <p:sp>
        <p:nvSpPr>
          <p:cNvPr id="15" name="Rectangle 14"/>
          <p:cNvSpPr/>
          <p:nvPr/>
        </p:nvSpPr>
        <p:spPr>
          <a:xfrm>
            <a:off x="3733800" y="1600200"/>
            <a:ext cx="1600200" cy="2209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6" name="Rectangle 15"/>
          <p:cNvSpPr/>
          <p:nvPr/>
        </p:nvSpPr>
        <p:spPr>
          <a:xfrm>
            <a:off x="3276600" y="4876800"/>
            <a:ext cx="44958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27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1"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0" nodeType="clickEffect">
                                  <p:stCondLst>
                                    <p:cond delay="0"/>
                                  </p:stCondLst>
                                  <p:childTnLst>
                                    <p:animEffect transition="out" filter="wipe(left)">
                                      <p:cBhvr>
                                        <p:cTn id="44" dur="1000"/>
                                        <p:tgtEl>
                                          <p:spTgt spid="16"/>
                                        </p:tgtEl>
                                      </p:cBhvr>
                                    </p:animEffect>
                                    <p:set>
                                      <p:cBhvr>
                                        <p:cTn id="45" dur="1" fill="hold">
                                          <p:stCondLst>
                                            <p:cond delay="999"/>
                                          </p:stCondLst>
                                        </p:cTn>
                                        <p:tgtEl>
                                          <p:spTgt spid="1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anim calcmode="lin" valueType="num">
                                      <p:cBhvr>
                                        <p:cTn id="51" dur="1000" fill="hold"/>
                                        <p:tgtEl>
                                          <p:spTgt spid="19"/>
                                        </p:tgtEl>
                                        <p:attrNameLst>
                                          <p:attrName>ppt_x</p:attrName>
                                        </p:attrNameLst>
                                      </p:cBhvr>
                                      <p:tavLst>
                                        <p:tav tm="0">
                                          <p:val>
                                            <p:strVal val="#ppt_x"/>
                                          </p:val>
                                        </p:tav>
                                        <p:tav tm="100000">
                                          <p:val>
                                            <p:strVal val="#ppt_x"/>
                                          </p:val>
                                        </p:tav>
                                      </p:tavLst>
                                    </p:anim>
                                    <p:anim calcmode="lin" valueType="num">
                                      <p:cBhvr>
                                        <p:cTn id="5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p:bldP spid="14" grpId="0"/>
      <p:bldP spid="19" grpId="0" animBg="1"/>
      <p:bldP spid="15" grpId="1"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smtClean="0"/>
                  <a:t>Change in potential during </a:t>
                </a:r>
                <a14:m>
                  <m:oMath xmlns:m="http://schemas.openxmlformats.org/officeDocument/2006/math">
                    <m:r>
                      <a:rPr lang="en-US" sz="3200" b="1" i="1" smtClean="0">
                        <a:solidFill>
                          <a:srgbClr val="0070C0"/>
                        </a:solidFill>
                        <a:latin typeface="Cambria Math"/>
                      </a:rPr>
                      <m:t>𝒊</m:t>
                    </m:r>
                  </m:oMath>
                </a14:m>
                <a:r>
                  <a:rPr lang="en-US" sz="3200" b="1" dirty="0" err="1" smtClean="0"/>
                  <a:t>th</a:t>
                </a:r>
                <a:r>
                  <a:rPr lang="en-US" sz="3200" b="1" dirty="0" smtClean="0"/>
                  <a:t> query operation</a:t>
                </a:r>
                <a:br>
                  <a:rPr lang="en-US" sz="3200" b="1" dirty="0" smtClean="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889" t="-3191" r="-2000"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610600" cy="4983163"/>
              </a:xfrm>
            </p:spPr>
            <p:txBody>
              <a:bodyPr/>
              <a:lstStyle/>
              <a:p>
                <a:pPr marL="0" indent="0" algn="ctr">
                  <a:buNone/>
                </a:pPr>
                <a:r>
                  <a:rPr lang="en-US" sz="2000" dirty="0" smtClean="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a:t>
                </a:r>
                <a:r>
                  <a:rPr lang="en-US" sz="2000" b="1" dirty="0" smtClean="0"/>
                  <a:t>query operation</a:t>
                </a:r>
                <a:r>
                  <a:rPr lang="en-US" sz="2000" dirty="0" smtClean="0"/>
                  <a:t> be </a:t>
                </a:r>
                <a:r>
                  <a:rPr lang="en-US" sz="2000" b="1" dirty="0" smtClean="0">
                    <a:solidFill>
                      <a:srgbClr val="C00000"/>
                    </a:solidFill>
                  </a:rPr>
                  <a:t>Search</a:t>
                </a:r>
                <a:r>
                  <a:rPr lang="en-US" sz="2000" dirty="0" smtClean="0"/>
                  <a:t>(x)</a:t>
                </a:r>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buNone/>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1" i="1" dirty="0" smtClean="0">
                        <a:solidFill>
                          <a:schemeClr val="tx1"/>
                        </a:solidFill>
                        <a:latin typeface="Cambria Math"/>
                      </a:rPr>
                      <m:t>− </m:t>
                    </m:r>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 </a:t>
                </a:r>
                <a:r>
                  <a:rPr lang="en-US" sz="2000" dirty="0" smtClean="0"/>
                  <a:t>=   </a:t>
                </a:r>
                <a:r>
                  <a:rPr lang="en-US" sz="2000" b="1" dirty="0" smtClean="0">
                    <a:solidFill>
                      <a:srgbClr val="FF0000"/>
                    </a:solidFill>
                  </a:rPr>
                  <a:t>?</a:t>
                </a:r>
                <a:endParaRPr lang="en-US" sz="2000" b="1" dirty="0" smtClean="0">
                  <a:solidFill>
                    <a:srgbClr val="FF0000"/>
                  </a:solidFill>
                  <a:latin typeface="Cambria Math"/>
                </a:endParaRPr>
              </a:p>
              <a:p>
                <a:pPr marL="0" indent="0">
                  <a:buNone/>
                </a:pPr>
                <a:r>
                  <a:rPr lang="en-US" sz="2000" dirty="0" smtClean="0"/>
                  <a:t>Number of new inversions created</a:t>
                </a:r>
                <a:r>
                  <a:rPr lang="en-US" sz="2000" dirty="0"/>
                  <a:t> </a:t>
                </a:r>
                <a:r>
                  <a:rPr lang="en-US" sz="2000" dirty="0" smtClean="0"/>
                  <a:t>by </a:t>
                </a:r>
                <a:r>
                  <a:rPr lang="en-US" sz="2000" b="1" dirty="0">
                    <a:solidFill>
                      <a:srgbClr val="7030A0"/>
                    </a:solidFill>
                  </a:rPr>
                  <a:t>MTF </a:t>
                </a:r>
                <a:r>
                  <a:rPr lang="en-US" sz="2000" dirty="0" smtClean="0"/>
                  <a:t>= </a:t>
                </a:r>
                <a:r>
                  <a:rPr lang="en-US" sz="2000" dirty="0" smtClean="0">
                    <a:solidFill>
                      <a:srgbClr val="FF0000"/>
                    </a:solidFill>
                  </a:rPr>
                  <a:t>?</a:t>
                </a:r>
                <a:endParaRPr lang="en-US" sz="2000" dirty="0" smtClean="0">
                  <a:solidFill>
                    <a:srgbClr val="FF0000"/>
                  </a:solidFill>
                  <a:latin typeface="Cambria Math"/>
                </a:endParaRPr>
              </a:p>
              <a:p>
                <a:pPr marL="0" indent="0">
                  <a:buNone/>
                </a:pPr>
                <a:r>
                  <a:rPr lang="en-US" sz="2000" dirty="0"/>
                  <a:t>Number of </a:t>
                </a:r>
                <a:r>
                  <a:rPr lang="en-US" sz="2000" dirty="0" smtClean="0"/>
                  <a:t>old </a:t>
                </a:r>
                <a:r>
                  <a:rPr lang="en-US" sz="2000" dirty="0"/>
                  <a:t>inversions </a:t>
                </a:r>
                <a:r>
                  <a:rPr lang="en-US" sz="2000" dirty="0" smtClean="0"/>
                  <a:t>destroyed by </a:t>
                </a:r>
                <a:r>
                  <a:rPr lang="en-US" sz="2000" b="1" dirty="0" smtClean="0">
                    <a:solidFill>
                      <a:srgbClr val="7030A0"/>
                    </a:solidFill>
                  </a:rPr>
                  <a:t>MTF </a:t>
                </a:r>
                <a:r>
                  <a:rPr lang="en-US" sz="2000" dirty="0" smtClean="0"/>
                  <a:t> = ?</a:t>
                </a:r>
                <a:endParaRPr lang="en-US" sz="2000" dirty="0" smtClean="0">
                  <a:solidFill>
                    <a:srgbClr val="0070C0"/>
                  </a:solidFill>
                  <a:latin typeface="Cambria Math"/>
                </a:endParaRPr>
              </a:p>
              <a:p>
                <a:pPr marL="0" indent="0">
                  <a:buNone/>
                </a:pPr>
                <a:r>
                  <a:rPr lang="en-US" sz="2000" dirty="0"/>
                  <a:t>Number of new inversions </a:t>
                </a:r>
                <a:r>
                  <a:rPr lang="en-US" sz="2000" dirty="0" smtClean="0"/>
                  <a:t>created by </a:t>
                </a:r>
                <a:r>
                  <a:rPr lang="en-US" sz="2000" b="1" dirty="0" smtClean="0">
                    <a:solidFill>
                      <a:srgbClr val="7030A0"/>
                    </a:solidFill>
                  </a:rPr>
                  <a:t>OPT</a:t>
                </a:r>
                <a:r>
                  <a:rPr lang="en-US" sz="2000" dirty="0" smtClean="0"/>
                  <a:t> = </a:t>
                </a:r>
                <a:r>
                  <a:rPr lang="en-US" sz="2000" dirty="0" smtClean="0">
                    <a:solidFill>
                      <a:srgbClr val="C00000"/>
                    </a:solidFill>
                  </a:rPr>
                  <a:t>? </a:t>
                </a:r>
                <a:endParaRPr lang="en-US" sz="2000" dirty="0" smtClean="0">
                  <a:solidFill>
                    <a:srgbClr val="C00000"/>
                  </a:solidFill>
                  <a:latin typeface="Cambria Math"/>
                </a:endParaRPr>
              </a:p>
              <a:p>
                <a:pPr marL="0" indent="0">
                  <a:buNone/>
                </a:pPr>
                <a:r>
                  <a:rPr lang="en-US" sz="2000" dirty="0"/>
                  <a:t>Number of old inversions destroyed by </a:t>
                </a:r>
                <a:r>
                  <a:rPr lang="en-US" sz="2000" b="1" dirty="0" smtClean="0">
                    <a:solidFill>
                      <a:srgbClr val="7030A0"/>
                    </a:solidFill>
                  </a:rPr>
                  <a:t>OPT </a:t>
                </a:r>
                <a:r>
                  <a:rPr lang="en-US" sz="2000" dirty="0" smtClean="0"/>
                  <a:t> </a:t>
                </a:r>
                <a:r>
                  <a:rPr lang="en-US" sz="2000" dirty="0"/>
                  <a:t>= </a:t>
                </a:r>
                <a:r>
                  <a:rPr lang="en-US" sz="2000" dirty="0">
                    <a:solidFill>
                      <a:srgbClr val="C00000"/>
                    </a:solidFill>
                  </a:rPr>
                  <a:t>?</a:t>
                </a:r>
                <a:endParaRPr lang="en-US" sz="2000" dirty="0">
                  <a:solidFill>
                    <a:srgbClr val="C00000"/>
                  </a:solidFill>
                  <a:latin typeface="Cambria Math"/>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610600" cy="4983163"/>
              </a:xfrm>
              <a:blipFill rotWithShape="1">
                <a:blip r:embed="rId3"/>
                <a:stretch>
                  <a:fillRect l="-708" t="-612" b="-201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cxnSp>
        <p:nvCxnSpPr>
          <p:cNvPr id="26" name="Straight Arrow Connector 25"/>
          <p:cNvCxnSpPr/>
          <p:nvPr/>
        </p:nvCxnSpPr>
        <p:spPr>
          <a:xfrm>
            <a:off x="7772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916668"/>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smtClean="0"/>
                <a:t>…</a:t>
              </a:r>
              <a:endParaRPr lang="en-US" sz="4000" dirty="0"/>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smtClean="0"/>
                <a:t>…</a:t>
              </a:r>
              <a:endParaRPr lang="en-US" sz="4000" dirty="0"/>
            </a:p>
          </p:txBody>
        </p:sp>
      </p:grpSp>
      <p:sp>
        <p:nvSpPr>
          <p:cNvPr id="23" name="TextBox 22"/>
          <p:cNvSpPr txBox="1"/>
          <p:nvPr/>
        </p:nvSpPr>
        <p:spPr>
          <a:xfrm>
            <a:off x="7924800" y="1840468"/>
            <a:ext cx="94032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MTF</a:t>
            </a:r>
            <a:r>
              <a:rPr lang="en-US" b="1" dirty="0" smtClean="0"/>
              <a:t> list</a:t>
            </a:r>
            <a:endParaRPr lang="en-US" dirty="0"/>
          </a:p>
        </p:txBody>
      </p:sp>
      <p:grpSp>
        <p:nvGrpSpPr>
          <p:cNvPr id="25" name="Group 24"/>
          <p:cNvGrpSpPr/>
          <p:nvPr/>
        </p:nvGrpSpPr>
        <p:grpSpPr>
          <a:xfrm>
            <a:off x="47637" y="3440668"/>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smtClean="0"/>
                  <a:t>…</a:t>
                </a:r>
                <a:endParaRPr lang="en-US" sz="4000" dirty="0"/>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smtClean="0"/>
                  <a:t>…</a:t>
                </a:r>
                <a:endParaRPr lang="en-US" sz="4000" dirty="0"/>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440668"/>
            <a:ext cx="91076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OPT</a:t>
            </a:r>
            <a:r>
              <a:rPr lang="en-US" b="1" dirty="0" smtClean="0"/>
              <a:t> list</a:t>
            </a:r>
            <a:endParaRPr lang="en-US" dirty="0"/>
          </a:p>
        </p:txBody>
      </p:sp>
      <p:grpSp>
        <p:nvGrpSpPr>
          <p:cNvPr id="71" name="Group 70"/>
          <p:cNvGrpSpPr/>
          <p:nvPr/>
        </p:nvGrpSpPr>
        <p:grpSpPr>
          <a:xfrm>
            <a:off x="1676400" y="1853625"/>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smtClean="0">
                  <a:solidFill>
                    <a:srgbClr val="0070C0"/>
                  </a:solidFill>
                </a:rPr>
                <a:t>2</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2" name="Group 71"/>
          <p:cNvGrpSpPr/>
          <p:nvPr/>
        </p:nvGrpSpPr>
        <p:grpSpPr>
          <a:xfrm>
            <a:off x="1692338" y="4114800"/>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r>
                    <a:rPr lang="en-US" sz="1600" dirty="0" smtClean="0"/>
                    <a:t>)</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0" name="Group 69"/>
          <p:cNvGrpSpPr/>
          <p:nvPr/>
        </p:nvGrpSpPr>
        <p:grpSpPr>
          <a:xfrm>
            <a:off x="1828800" y="1981200"/>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648200"/>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6" name="TextBox 85"/>
              <p:cNvSpPr txBox="1"/>
              <p:nvPr/>
            </p:nvSpPr>
            <p:spPr>
              <a:xfrm>
                <a:off x="5181600" y="5574268"/>
                <a:ext cx="1465401"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r>
                      <a:rPr lang="en-US" b="1" i="1" smtClean="0">
                        <a:solidFill>
                          <a:srgbClr val="0070C0"/>
                        </a:solidFill>
                        <a:latin typeface="Cambria Math"/>
                      </a:rPr>
                      <m:t>𝒓</m:t>
                    </m:r>
                  </m:oMath>
                </a14:m>
                <a:r>
                  <a:rPr lang="en-US" dirty="0"/>
                  <a:t>(x)</a:t>
                </a:r>
                <a14:m>
                  <m:oMath xmlns:m="http://schemas.openxmlformats.org/officeDocument/2006/math">
                    <m:r>
                      <a:rPr lang="en-US">
                        <a:solidFill>
                          <a:srgbClr val="0070C0"/>
                        </a:solidFill>
                        <a:latin typeface="Cambria Math"/>
                      </a:rPr>
                      <m:t> </m:t>
                    </m:r>
                    <m:r>
                      <a:rPr lang="en-US" b="1" i="1" smtClean="0">
                        <a:solidFill>
                          <a:srgbClr val="0070C0"/>
                        </a:solidFill>
                        <a:latin typeface="Cambria Math"/>
                      </a:rPr>
                      <m:t>−</m:t>
                    </m:r>
                    <m:sSup>
                      <m:sSupPr>
                        <m:ctrlPr>
                          <a:rPr lang="en-US" b="1" i="1" smtClean="0">
                            <a:solidFill>
                              <a:srgbClr val="0070C0"/>
                            </a:solidFill>
                            <a:latin typeface="Cambria Math"/>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r>
                  <a:rPr lang="en-US" dirty="0" smtClean="0"/>
                  <a:t>)</a:t>
                </a:r>
                <a:endParaRPr 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5181600" y="5574268"/>
                <a:ext cx="1465401" cy="369332"/>
              </a:xfrm>
              <a:prstGeom prst="rect">
                <a:avLst/>
              </a:prstGeom>
              <a:blipFill rotWithShape="1">
                <a:blip r:embed="rId7"/>
                <a:stretch>
                  <a:fillRect t="-8197" r="-708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2388077" y="4800600"/>
                <a:ext cx="6472477" cy="369332"/>
              </a:xfrm>
              <a:prstGeom prst="rect">
                <a:avLst/>
              </a:prstGeom>
              <a:solidFill>
                <a:schemeClr val="bg2"/>
              </a:solidFill>
            </p:spPr>
            <p:txBody>
              <a:bodyPr wrap="none" rtlCol="0">
                <a:spAutoFit/>
              </a:bodyPr>
              <a:lstStyle/>
              <a:p>
                <a14:m>
                  <m:oMath xmlns:m="http://schemas.openxmlformats.org/officeDocument/2006/math">
                    <m:r>
                      <a:rPr lang="en-US" b="1" i="1">
                        <a:solidFill>
                          <a:srgbClr val="0070C0"/>
                        </a:solidFill>
                        <a:latin typeface="Cambria Math"/>
                      </a:rPr>
                      <m:t>𝟐</m:t>
                    </m:r>
                  </m:oMath>
                </a14:m>
                <a:r>
                  <a:rPr lang="en-US" dirty="0" smtClean="0"/>
                  <a:t> (No. of new inversions </a:t>
                </a:r>
                <a:r>
                  <a:rPr lang="en-US" dirty="0"/>
                  <a:t>c</a:t>
                </a:r>
                <a:r>
                  <a:rPr lang="en-US" dirty="0" smtClean="0"/>
                  <a:t>reated  –  No. of old inversions destroyed)</a:t>
                </a:r>
                <a:endParaRPr lang="en-US" dirty="0"/>
              </a:p>
            </p:txBody>
          </p:sp>
        </mc:Choice>
        <mc:Fallback xmlns="">
          <p:sp>
            <p:nvSpPr>
              <p:cNvPr id="88" name="TextBox 87"/>
              <p:cNvSpPr txBox="1">
                <a:spLocks noRot="1" noChangeAspect="1" noMove="1" noResize="1" noEditPoints="1" noAdjustHandles="1" noChangeArrowheads="1" noChangeShapeType="1" noTextEdit="1"/>
              </p:cNvSpPr>
              <p:nvPr/>
            </p:nvSpPr>
            <p:spPr>
              <a:xfrm>
                <a:off x="2388077" y="4800600"/>
                <a:ext cx="6472477" cy="369332"/>
              </a:xfrm>
              <a:prstGeom prst="rect">
                <a:avLst/>
              </a:prstGeom>
              <a:blipFill rotWithShape="1">
                <a:blip r:embed="rId8"/>
                <a:stretch>
                  <a:fillRect t="-8333" r="-178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953000" y="5193268"/>
                <a:ext cx="1240981"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sSup>
                      <m:sSupPr>
                        <m:ctrlPr>
                          <a:rPr lang="en-US" b="1" i="1">
                            <a:solidFill>
                              <a:srgbClr val="0070C0"/>
                            </a:solidFill>
                            <a:latin typeface="Cambria Math"/>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b="1" i="1" dirty="0">
                        <a:solidFill>
                          <a:srgbClr val="0070C0"/>
                        </a:solidFill>
                        <a:latin typeface="Cambria Math"/>
                      </a:rPr>
                      <m:t>−</m:t>
                    </m:r>
                    <m:r>
                      <a:rPr lang="en-US" b="1" i="1" dirty="0">
                        <a:solidFill>
                          <a:srgbClr val="0070C0"/>
                        </a:solidFill>
                        <a:latin typeface="Cambria Math"/>
                      </a:rPr>
                      <m:t>𝟏</m:t>
                    </m:r>
                  </m:oMath>
                </a14:m>
                <a:r>
                  <a:rPr lang="en-US" dirty="0"/>
                  <a:t> </a:t>
                </a:r>
              </a:p>
            </p:txBody>
          </p:sp>
        </mc:Choice>
        <mc:Fallback xmlns="">
          <p:sp>
            <p:nvSpPr>
              <p:cNvPr id="89" name="TextBox 88"/>
              <p:cNvSpPr txBox="1">
                <a:spLocks noRot="1" noChangeAspect="1" noMove="1" noResize="1" noEditPoints="1" noAdjustHandles="1" noChangeArrowheads="1" noChangeShapeType="1" noTextEdit="1"/>
              </p:cNvSpPr>
              <p:nvPr/>
            </p:nvSpPr>
            <p:spPr>
              <a:xfrm>
                <a:off x="4953000" y="5193268"/>
                <a:ext cx="1240981" cy="369332"/>
              </a:xfrm>
              <a:prstGeom prst="rect">
                <a:avLst/>
              </a:prstGeom>
              <a:blipFill rotWithShape="1">
                <a:blip r:embed="rId9"/>
                <a:stretch>
                  <a:fillRect t="-8197" r="-788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4953000" y="5879068"/>
                <a:ext cx="694357"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m:t>
                      </m:r>
                      <m:r>
                        <a:rPr lang="en-US" b="1">
                          <a:solidFill>
                            <a:srgbClr val="0070C0"/>
                          </a:solidFill>
                          <a:latin typeface="Cambria Math"/>
                        </a:rPr>
                        <m:t> </m:t>
                      </m:r>
                      <m:sSub>
                        <m:sSubPr>
                          <m:ctrlPr>
                            <a:rPr lang="en-US" b="1" i="1">
                              <a:solidFill>
                                <a:srgbClr val="0070C0"/>
                              </a:solidFill>
                              <a:latin typeface="Cambria Math"/>
                            </a:rPr>
                          </m:ctrlPr>
                        </m:sSubPr>
                        <m:e>
                          <m:r>
                            <a:rPr lang="en-US" b="1" i="1">
                              <a:solidFill>
                                <a:srgbClr val="0070C0"/>
                              </a:solidFill>
                              <a:latin typeface="Cambria Math"/>
                            </a:rPr>
                            <m:t>𝒕</m:t>
                          </m:r>
                        </m:e>
                        <m:sub>
                          <m:r>
                            <a:rPr lang="en-US" b="1" i="1">
                              <a:solidFill>
                                <a:srgbClr val="0070C0"/>
                              </a:solidFill>
                              <a:latin typeface="Cambria Math"/>
                            </a:rPr>
                            <m:t>𝒊</m:t>
                          </m:r>
                        </m:sub>
                      </m:sSub>
                    </m:oMath>
                  </m:oMathPara>
                </a14:m>
                <a:endParaRPr 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4953000" y="5879068"/>
                <a:ext cx="694357" cy="369332"/>
              </a:xfrm>
              <a:prstGeom prst="rect">
                <a:avLst/>
              </a:prstGeom>
              <a:blipFill rotWithShape="1">
                <a:blip r:embed="rId10"/>
                <a:stretch>
                  <a:fillRect t="-8197" r="-11504" b="-24590"/>
                </a:stretch>
              </a:blipFill>
            </p:spPr>
            <p:txBody>
              <a:bodyPr/>
              <a:lstStyle/>
              <a:p>
                <a:r>
                  <a:rPr lang="en-US">
                    <a:noFill/>
                  </a:rPr>
                  <a:t> </a:t>
                </a:r>
              </a:p>
            </p:txBody>
          </p:sp>
        </mc:Fallback>
      </mc:AlternateContent>
      <p:grpSp>
        <p:nvGrpSpPr>
          <p:cNvPr id="84" name="Group 83"/>
          <p:cNvGrpSpPr/>
          <p:nvPr/>
        </p:nvGrpSpPr>
        <p:grpSpPr>
          <a:xfrm>
            <a:off x="5333103" y="5867400"/>
            <a:ext cx="2820297" cy="381000"/>
            <a:chOff x="5715000" y="5029200"/>
            <a:chExt cx="2820297" cy="381000"/>
          </a:xfrm>
        </p:grpSpPr>
        <p:sp>
          <p:nvSpPr>
            <p:cNvPr id="78" name="Rounded Rectangle 77"/>
            <p:cNvSpPr/>
            <p:nvPr/>
          </p:nvSpPr>
          <p:spPr>
            <a:xfrm>
              <a:off x="5715000" y="5105400"/>
              <a:ext cx="405927"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376052" y="5029200"/>
              <a:ext cx="2159245" cy="369332"/>
            </a:xfrm>
            <a:prstGeom prst="rect">
              <a:avLst/>
            </a:prstGeom>
            <a:solidFill>
              <a:srgbClr val="FFC000"/>
            </a:solidFill>
          </p:spPr>
          <p:txBody>
            <a:bodyPr wrap="none" rtlCol="0">
              <a:spAutoFit/>
            </a:bodyPr>
            <a:lstStyle/>
            <a:p>
              <a:r>
                <a:rPr lang="en-US" dirty="0" smtClean="0"/>
                <a:t>No. of swaps by </a:t>
              </a:r>
              <a:r>
                <a:rPr lang="en-US" b="1" dirty="0" smtClean="0">
                  <a:solidFill>
                    <a:srgbClr val="7030A0"/>
                  </a:solidFill>
                </a:rPr>
                <a:t>OPT</a:t>
              </a:r>
              <a:r>
                <a:rPr lang="en-US" b="1" dirty="0" smtClean="0"/>
                <a:t> </a:t>
              </a:r>
              <a:endParaRPr lang="en-US" b="1" dirty="0"/>
            </a:p>
          </p:txBody>
        </p:sp>
        <p:cxnSp>
          <p:nvCxnSpPr>
            <p:cNvPr id="81" name="Straight Connector 80"/>
            <p:cNvCxnSpPr/>
            <p:nvPr/>
          </p:nvCxnSpPr>
          <p:spPr>
            <a:xfrm>
              <a:off x="6120927" y="5257800"/>
              <a:ext cx="2551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1" name="TextBox 90"/>
              <p:cNvSpPr txBox="1"/>
              <p:nvPr/>
            </p:nvSpPr>
            <p:spPr>
              <a:xfrm>
                <a:off x="2209800" y="4812268"/>
                <a:ext cx="6668620"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r>
                      <a:rPr lang="en-US" b="1" i="1">
                        <a:solidFill>
                          <a:srgbClr val="0070C0"/>
                        </a:solidFill>
                        <a:latin typeface="Cambria Math"/>
                      </a:rPr>
                      <m:t>𝟐</m:t>
                    </m:r>
                  </m:oMath>
                </a14:m>
                <a:r>
                  <a:rPr lang="en-US" b="1" dirty="0" smtClean="0"/>
                  <a:t> </a:t>
                </a:r>
                <a:r>
                  <a:rPr lang="en-US" dirty="0"/>
                  <a:t>(</a:t>
                </a:r>
                <a14:m>
                  <m:oMath xmlns:m="http://schemas.openxmlformats.org/officeDocument/2006/math">
                    <m:sSup>
                      <m:sSupPr>
                        <m:ctrlPr>
                          <a:rPr lang="en-US" b="1" i="1">
                            <a:solidFill>
                              <a:srgbClr val="0070C0"/>
                            </a:solidFill>
                            <a:latin typeface="Cambria Math"/>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b="0" i="0" smtClean="0">
                        <a:solidFill>
                          <a:srgbClr val="0070C0"/>
                        </a:solidFill>
                        <a:latin typeface="Cambria Math"/>
                      </a:rPr>
                      <m:t>+ </m:t>
                    </m:r>
                    <m:sSub>
                      <m:sSubPr>
                        <m:ctrlPr>
                          <a:rPr lang="en-US" b="1" i="1">
                            <a:solidFill>
                              <a:srgbClr val="0070C0"/>
                            </a:solidFill>
                            <a:latin typeface="Cambria Math"/>
                          </a:rPr>
                        </m:ctrlPr>
                      </m:sSubPr>
                      <m:e>
                        <m:r>
                          <a:rPr lang="en-US" b="1" i="1">
                            <a:solidFill>
                              <a:srgbClr val="0070C0"/>
                            </a:solidFill>
                            <a:latin typeface="Cambria Math"/>
                          </a:rPr>
                          <m:t>𝒕</m:t>
                        </m:r>
                      </m:e>
                      <m:sub>
                        <m:r>
                          <a:rPr lang="en-US" b="1" i="1">
                            <a:solidFill>
                              <a:srgbClr val="0070C0"/>
                            </a:solidFill>
                            <a:latin typeface="Cambria Math"/>
                          </a:rPr>
                          <m:t>𝒊</m:t>
                        </m:r>
                      </m:sub>
                    </m:sSub>
                    <m:r>
                      <a:rPr lang="en-US" b="1" i="1" dirty="0">
                        <a:solidFill>
                          <a:srgbClr val="0070C0"/>
                        </a:solidFill>
                        <a:latin typeface="Cambria Math"/>
                      </a:rPr>
                      <m:t>−</m:t>
                    </m:r>
                    <m:r>
                      <a:rPr lang="en-US" b="1" i="1" dirty="0">
                        <a:solidFill>
                          <a:srgbClr val="0070C0"/>
                        </a:solidFill>
                        <a:latin typeface="Cambria Math"/>
                      </a:rPr>
                      <m:t>𝟏</m:t>
                    </m:r>
                  </m:oMath>
                </a14:m>
                <a:r>
                  <a:rPr lang="en-US" dirty="0"/>
                  <a:t> </a:t>
                </a:r>
                <a14:m>
                  <m:oMath xmlns:m="http://schemas.openxmlformats.org/officeDocument/2006/math">
                    <m:r>
                      <a:rPr lang="en-US" b="1" i="1" dirty="0">
                        <a:solidFill>
                          <a:srgbClr val="0070C0"/>
                        </a:solidFill>
                        <a:latin typeface="Cambria Math"/>
                      </a:rPr>
                      <m:t>−</m:t>
                    </m:r>
                  </m:oMath>
                </a14:m>
                <a:r>
                  <a:rPr lang="en-US" dirty="0"/>
                  <a:t> ((</a:t>
                </a:r>
                <a14:m>
                  <m:oMath xmlns:m="http://schemas.openxmlformats.org/officeDocument/2006/math">
                    <m:r>
                      <a:rPr lang="en-US" b="1" i="1">
                        <a:solidFill>
                          <a:srgbClr val="0070C0"/>
                        </a:solidFill>
                        <a:latin typeface="Cambria Math"/>
                      </a:rPr>
                      <m:t>𝒓</m:t>
                    </m:r>
                  </m:oMath>
                </a14:m>
                <a:r>
                  <a:rPr lang="en-US" dirty="0"/>
                  <a:t>(x</a:t>
                </a:r>
                <a:r>
                  <a:rPr lang="en-US" dirty="0" smtClean="0"/>
                  <a:t>)</a:t>
                </a:r>
                <a14:m>
                  <m:oMath xmlns:m="http://schemas.openxmlformats.org/officeDocument/2006/math">
                    <m:r>
                      <a:rPr lang="en-US" b="1">
                        <a:solidFill>
                          <a:srgbClr val="0070C0"/>
                        </a:solidFill>
                        <a:latin typeface="Cambria Math"/>
                      </a:rPr>
                      <m:t>−  </m:t>
                    </m:r>
                    <m:sSup>
                      <m:sSupPr>
                        <m:ctrlPr>
                          <a:rPr lang="en-US" b="1" i="1">
                            <a:solidFill>
                              <a:srgbClr val="0070C0"/>
                            </a:solidFill>
                            <a:latin typeface="Cambria Math"/>
                          </a:rPr>
                        </m:ctrlPr>
                      </m:sSupPr>
                      <m:e>
                        <m:r>
                          <a:rPr lang="en-US" b="1" i="1">
                            <a:solidFill>
                              <a:srgbClr val="0070C0"/>
                            </a:solidFill>
                            <a:latin typeface="Cambria Math"/>
                          </a:rPr>
                          <m:t>𝒓</m:t>
                        </m:r>
                      </m:e>
                      <m:sup>
                        <m:r>
                          <a:rPr lang="en-US" b="1" i="1">
                            <a:solidFill>
                              <a:srgbClr val="0070C0"/>
                            </a:solidFill>
                            <a:latin typeface="Cambria Math"/>
                          </a:rPr>
                          <m:t>∗</m:t>
                        </m:r>
                      </m:sup>
                    </m:sSup>
                    <m:r>
                      <m:rPr>
                        <m:nor/>
                      </m:rPr>
                      <a:rPr lang="en-US" dirty="0"/>
                      <m:t>(</m:t>
                    </m:r>
                    <m:r>
                      <m:rPr>
                        <m:nor/>
                      </m:rPr>
                      <a:rPr lang="en-US" dirty="0"/>
                      <m:t>x</m:t>
                    </m:r>
                    <m:r>
                      <m:rPr>
                        <m:nor/>
                      </m:rPr>
                      <a:rPr lang="en-US" dirty="0"/>
                      <m:t>)</m:t>
                    </m:r>
                  </m:oMath>
                </a14:m>
                <a:r>
                  <a:rPr lang="en-US" dirty="0"/>
                  <a:t>)</a:t>
                </a:r>
                <a:r>
                  <a:rPr lang="en-US" dirty="0" smtClean="0"/>
                  <a:t>  )                                                        </a:t>
                </a:r>
                <a:endParaRPr lang="en-US" dirty="0"/>
              </a:p>
            </p:txBody>
          </p:sp>
        </mc:Choice>
        <mc:Fallback xmlns="">
          <p:sp>
            <p:nvSpPr>
              <p:cNvPr id="91" name="TextBox 90"/>
              <p:cNvSpPr txBox="1">
                <a:spLocks noRot="1" noChangeAspect="1" noMove="1" noResize="1" noEditPoints="1" noAdjustHandles="1" noChangeArrowheads="1" noChangeShapeType="1" noTextEdit="1"/>
              </p:cNvSpPr>
              <p:nvPr/>
            </p:nvSpPr>
            <p:spPr>
              <a:xfrm>
                <a:off x="2209800" y="4812268"/>
                <a:ext cx="6668620" cy="369332"/>
              </a:xfrm>
              <a:prstGeom prst="rect">
                <a:avLst/>
              </a:prstGeom>
              <a:blipFill rotWithShape="1">
                <a:blip r:embed="rId11"/>
                <a:stretch>
                  <a:fillRect t="-8197" r="-73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5029200" y="6260068"/>
                <a:ext cx="630301"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a:rPr>
                        <m:t>≥</m:t>
                      </m:r>
                      <m:r>
                        <a:rPr lang="en-US" b="1" i="1" smtClean="0">
                          <a:solidFill>
                            <a:srgbClr val="0070C0"/>
                          </a:solidFill>
                          <a:latin typeface="Cambria Math"/>
                        </a:rPr>
                        <m:t>𝟎</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5029200" y="6260068"/>
                <a:ext cx="630301" cy="369332"/>
              </a:xfrm>
              <a:prstGeom prst="rect">
                <a:avLst/>
              </a:prstGeom>
              <a:blipFill rotWithShape="1">
                <a:blip r:embed="rId12"/>
                <a:stretch>
                  <a:fillRect t="-8197" r="-10680" b="-24590"/>
                </a:stretch>
              </a:blipFill>
            </p:spPr>
            <p:txBody>
              <a:bodyPr/>
              <a:lstStyle/>
              <a:p>
                <a:r>
                  <a:rPr lang="en-US">
                    <a:noFill/>
                  </a:rPr>
                  <a:t> </a:t>
                </a:r>
              </a:p>
            </p:txBody>
          </p:sp>
        </mc:Fallback>
      </mc:AlternateContent>
    </p:spTree>
    <p:extLst>
      <p:ext uri="{BB962C8B-B14F-4D97-AF65-F5344CB8AC3E}">
        <p14:creationId xmlns:p14="http://schemas.microsoft.com/office/powerpoint/2010/main" val="211784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2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wipe(left)">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fade">
                                      <p:cBhvr>
                                        <p:cTn id="22" dur="500"/>
                                        <p:tgtEl>
                                          <p:spTgt spid="3">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wipe(left)">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wipe(left)">
                                      <p:cBhvr>
                                        <p:cTn id="42" dur="500"/>
                                        <p:tgtEl>
                                          <p:spTgt spid="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wipe(left)">
                                      <p:cBhvr>
                                        <p:cTn id="52" dur="500"/>
                                        <p:tgtEl>
                                          <p:spTgt spid="77"/>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randombar(horizontal)">
                                      <p:cBhvr>
                                        <p:cTn id="5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6" grpId="0" animBg="1"/>
      <p:bldP spid="88" grpId="0" animBg="1"/>
      <p:bldP spid="89" grpId="0" animBg="1"/>
      <p:bldP spid="90" grpId="0" animBg="1"/>
      <p:bldP spid="91" grpId="0" animBg="1"/>
      <p:bldP spid="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smtClean="0"/>
                  <a:t>Amortized cost of </a:t>
                </a:r>
                <a14:m>
                  <m:oMath xmlns:m="http://schemas.openxmlformats.org/officeDocument/2006/math">
                    <m:r>
                      <a:rPr lang="en-US" sz="3200" b="1" i="1" smtClean="0">
                        <a:solidFill>
                          <a:srgbClr val="0070C0"/>
                        </a:solidFill>
                        <a:latin typeface="Cambria Math"/>
                      </a:rPr>
                      <m:t>𝒊</m:t>
                    </m:r>
                  </m:oMath>
                </a14:m>
                <a:r>
                  <a:rPr lang="en-US" sz="3200" b="1" dirty="0" err="1" smtClean="0"/>
                  <a:t>th</a:t>
                </a:r>
                <a:r>
                  <a:rPr lang="en-US" sz="3200" b="1" dirty="0" smtClean="0"/>
                  <a:t> query operation by </a:t>
                </a:r>
                <a:r>
                  <a:rPr lang="en-US" sz="3200" b="1" dirty="0" smtClean="0">
                    <a:solidFill>
                      <a:srgbClr val="7030A0"/>
                    </a:solidFill>
                  </a:rPr>
                  <a:t>MTF</a:t>
                </a:r>
                <a:r>
                  <a:rPr lang="en-US" sz="3200" b="1" dirty="0" smtClean="0"/>
                  <a:t/>
                </a:r>
                <a:br>
                  <a:rPr lang="en-US" sz="3200" b="1" dirty="0" smtClean="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191" r="-111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610600" cy="4983163"/>
              </a:xfrm>
            </p:spPr>
            <p:txBody>
              <a:bodyPr/>
              <a:lstStyle/>
              <a:p>
                <a:pPr marL="0" indent="0" algn="ctr">
                  <a:buNone/>
                </a:pPr>
                <a:r>
                  <a:rPr lang="en-US" sz="2000" dirty="0" smtClean="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a:t>
                </a:r>
                <a:r>
                  <a:rPr lang="en-US" sz="2000" b="1" dirty="0" smtClean="0"/>
                  <a:t>query operation</a:t>
                </a:r>
                <a:r>
                  <a:rPr lang="en-US" sz="2000" dirty="0" smtClean="0"/>
                  <a:t> be </a:t>
                </a:r>
                <a:r>
                  <a:rPr lang="en-US" sz="2000" b="1" dirty="0" smtClean="0">
                    <a:solidFill>
                      <a:srgbClr val="C00000"/>
                    </a:solidFill>
                  </a:rPr>
                  <a:t>Search</a:t>
                </a:r>
                <a:r>
                  <a:rPr lang="en-US" sz="2000" dirty="0" smtClean="0"/>
                  <a:t>(x)</a:t>
                </a:r>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buNone/>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1" i="1" dirty="0" smtClean="0">
                        <a:solidFill>
                          <a:schemeClr val="tx1"/>
                        </a:solidFill>
                        <a:latin typeface="Cambria Math"/>
                      </a:rPr>
                      <m:t>− </m:t>
                    </m:r>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 </a:t>
                </a:r>
                <a:r>
                  <a:rPr lang="en-US" sz="2000" dirty="0" smtClean="0"/>
                  <a:t>=   </a:t>
                </a:r>
                <a:r>
                  <a:rPr lang="en-US" sz="2000" b="1" dirty="0" smtClean="0">
                    <a:solidFill>
                      <a:srgbClr val="FF0000"/>
                    </a:solidFill>
                  </a:rPr>
                  <a:t>?</a:t>
                </a:r>
                <a:endParaRPr lang="en-US" sz="2000" b="1" dirty="0" smtClean="0">
                  <a:solidFill>
                    <a:srgbClr val="FF0000"/>
                  </a:solidFill>
                  <a:latin typeface="Cambria Math"/>
                </a:endParaRPr>
              </a:p>
              <a:p>
                <a:pPr marL="0" indent="0">
                  <a:buNone/>
                </a:pPr>
                <a:r>
                  <a:rPr lang="en-US" sz="2000" dirty="0" smtClean="0"/>
                  <a:t>Actual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a:t>
                </a:r>
                <a:r>
                  <a:rPr lang="en-US" sz="2000" dirty="0" smtClean="0"/>
                  <a:t>by </a:t>
                </a:r>
                <a:r>
                  <a:rPr lang="en-US" sz="2000" b="1" dirty="0" smtClean="0">
                    <a:solidFill>
                      <a:srgbClr val="7030A0"/>
                    </a:solidFill>
                  </a:rPr>
                  <a:t>MTF </a:t>
                </a:r>
                <a:r>
                  <a:rPr lang="en-US" sz="2000" dirty="0" smtClean="0"/>
                  <a:t>= </a:t>
                </a:r>
                <a14:m>
                  <m:oMath xmlns:m="http://schemas.openxmlformats.org/officeDocument/2006/math">
                    <m:r>
                      <a:rPr lang="en-US" sz="2000" b="1" i="0" smtClean="0">
                        <a:solidFill>
                          <a:srgbClr val="0070C0"/>
                        </a:solidFill>
                        <a:latin typeface="Cambria Math"/>
                      </a:rPr>
                      <m:t>𝟐</m:t>
                    </m:r>
                    <m:r>
                      <a:rPr lang="en-US" sz="2000" b="1" i="1" smtClean="0">
                        <a:solidFill>
                          <a:srgbClr val="0070C0"/>
                        </a:solidFill>
                        <a:latin typeface="Cambria Math"/>
                      </a:rPr>
                      <m:t>𝒓</m:t>
                    </m:r>
                  </m:oMath>
                </a14:m>
                <a:r>
                  <a:rPr lang="en-US" sz="2000" dirty="0"/>
                  <a:t>(x)</a:t>
                </a:r>
                <a14:m>
                  <m:oMath xmlns:m="http://schemas.openxmlformats.org/officeDocument/2006/math">
                    <m:r>
                      <a:rPr lang="en-US" sz="2000" b="1" i="1" dirty="0" smtClean="0">
                        <a:solidFill>
                          <a:schemeClr val="tx1"/>
                        </a:solidFill>
                        <a:latin typeface="Cambria Math"/>
                      </a:rPr>
                      <m:t>−</m:t>
                    </m:r>
                    <m:r>
                      <a:rPr lang="en-US" sz="2000" b="1" i="1" dirty="0">
                        <a:solidFill>
                          <a:srgbClr val="0070C0"/>
                        </a:solidFill>
                        <a:latin typeface="Cambria Math"/>
                      </a:rPr>
                      <m:t>𝟏</m:t>
                    </m:r>
                  </m:oMath>
                </a14:m>
                <a:endParaRPr lang="en-US" sz="2000" dirty="0" smtClean="0">
                  <a:solidFill>
                    <a:srgbClr val="FF0000"/>
                  </a:solidFill>
                  <a:latin typeface="Cambria Math"/>
                </a:endParaRPr>
              </a:p>
              <a:p>
                <a:pPr marL="0" indent="0">
                  <a:buNone/>
                </a:pPr>
                <a:r>
                  <a:rPr lang="en-US" sz="2000" dirty="0" smtClean="0"/>
                  <a:t>Amortized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by </a:t>
                </a:r>
                <a:r>
                  <a:rPr lang="en-US" sz="2000" b="1" dirty="0">
                    <a:solidFill>
                      <a:srgbClr val="7030A0"/>
                    </a:solidFill>
                  </a:rPr>
                  <a:t>MTF </a:t>
                </a:r>
                <a:r>
                  <a:rPr lang="en-US" sz="2000" dirty="0" smtClean="0"/>
                  <a:t> </a:t>
                </a:r>
                <a14:m>
                  <m:oMath xmlns:m="http://schemas.openxmlformats.org/officeDocument/2006/math">
                    <m:r>
                      <a:rPr lang="en-US" sz="2000" b="0" i="1" smtClean="0">
                        <a:solidFill>
                          <a:schemeClr val="tx1"/>
                        </a:solidFill>
                        <a:latin typeface="Cambria Math"/>
                      </a:rPr>
                      <m:t>≤</m:t>
                    </m:r>
                    <m:r>
                      <a:rPr lang="en-US" sz="2000" b="1" i="1" smtClean="0">
                        <a:solidFill>
                          <a:srgbClr val="0070C0"/>
                        </a:solidFill>
                        <a:latin typeface="Cambria Math"/>
                      </a:rPr>
                      <m:t>𝟒</m:t>
                    </m:r>
                    <m:sSup>
                      <m:sSupPr>
                        <m:ctrlPr>
                          <a:rPr lang="en-US" sz="2000" b="1" i="1" smtClean="0">
                            <a:solidFill>
                              <a:srgbClr val="0070C0"/>
                            </a:solidFill>
                            <a:latin typeface="Cambria Math"/>
                          </a:rPr>
                        </m:ctrlPr>
                      </m:sSupPr>
                      <m:e>
                        <m:r>
                          <a:rPr lang="en-US" sz="2000" b="1" i="1">
                            <a:solidFill>
                              <a:srgbClr val="0070C0"/>
                            </a:solidFill>
                            <a:latin typeface="Cambria Math"/>
                          </a:rPr>
                          <m:t>𝒓</m:t>
                        </m:r>
                      </m:e>
                      <m:sup>
                        <m:r>
                          <a:rPr lang="en-US" sz="2000" b="1" i="1" smtClean="0">
                            <a:solidFill>
                              <a:srgbClr val="0070C0"/>
                            </a:solidFill>
                            <a:latin typeface="Cambria Math"/>
                          </a:rPr>
                          <m:t>∗</m:t>
                        </m:r>
                      </m:sup>
                    </m:sSup>
                  </m:oMath>
                </a14:m>
                <a:r>
                  <a:rPr lang="en-US" sz="2000" dirty="0"/>
                  <a:t>(x)</a:t>
                </a:r>
                <a14:m>
                  <m:oMath xmlns:m="http://schemas.openxmlformats.org/officeDocument/2006/math">
                    <m:r>
                      <a:rPr lang="en-US" sz="2000" b="0" i="0" dirty="0" smtClean="0">
                        <a:solidFill>
                          <a:srgbClr val="0070C0"/>
                        </a:solidFill>
                        <a:latin typeface="Cambria Math"/>
                      </a:rPr>
                      <m:t>+</m:t>
                    </m:r>
                    <m:r>
                      <a:rPr lang="en-US" sz="2000" b="1" i="1" dirty="0" smtClean="0">
                        <a:solidFill>
                          <a:srgbClr val="0070C0"/>
                        </a:solidFill>
                        <a:latin typeface="Cambria Math"/>
                      </a:rPr>
                      <m:t>𝟐</m:t>
                    </m:r>
                    <m:sSub>
                      <m:sSubPr>
                        <m:ctrlPr>
                          <a:rPr lang="en-US" sz="2000" b="1" i="1" dirty="0" smtClean="0">
                            <a:solidFill>
                              <a:srgbClr val="0070C0"/>
                            </a:solidFill>
                            <a:latin typeface="Cambria Math"/>
                          </a:rPr>
                        </m:ctrlPr>
                      </m:sSubPr>
                      <m:e>
                        <m:r>
                          <a:rPr lang="en-US" sz="2000" b="1" i="1" dirty="0" smtClean="0">
                            <a:solidFill>
                              <a:srgbClr val="0070C0"/>
                            </a:solidFill>
                            <a:latin typeface="Cambria Math"/>
                          </a:rPr>
                          <m:t>𝒕</m:t>
                        </m:r>
                      </m:e>
                      <m:sub>
                        <m:r>
                          <a:rPr lang="en-US" sz="2000" b="1" i="1" dirty="0" smtClean="0">
                            <a:solidFill>
                              <a:srgbClr val="0070C0"/>
                            </a:solidFill>
                            <a:latin typeface="Cambria Math"/>
                          </a:rPr>
                          <m:t>𝒊</m:t>
                        </m:r>
                      </m:sub>
                    </m:sSub>
                    <m:r>
                      <a:rPr lang="en-US" sz="2000" b="1" i="1" dirty="0">
                        <a:solidFill>
                          <a:srgbClr val="0070C0"/>
                        </a:solidFill>
                        <a:latin typeface="Cambria Math"/>
                      </a:rPr>
                      <m:t>−</m:t>
                    </m:r>
                    <m:r>
                      <a:rPr lang="en-US" sz="2000" b="1" i="1" dirty="0" smtClean="0">
                        <a:solidFill>
                          <a:srgbClr val="0070C0"/>
                        </a:solidFill>
                        <a:latin typeface="Cambria Math"/>
                      </a:rPr>
                      <m:t>𝟑</m:t>
                    </m:r>
                  </m:oMath>
                </a14:m>
                <a:endParaRPr lang="en-US" sz="2000" dirty="0">
                  <a:solidFill>
                    <a:srgbClr val="FF0000"/>
                  </a:solidFill>
                  <a:latin typeface="Cambria Math"/>
                </a:endParaRPr>
              </a:p>
              <a:p>
                <a:pPr marL="0" indent="0">
                  <a:buNone/>
                </a:pPr>
                <a:r>
                  <a:rPr lang="en-US" sz="2000" dirty="0" smtClean="0"/>
                  <a:t>			 </a:t>
                </a:r>
                <a14:m>
                  <m:oMath xmlns:m="http://schemas.openxmlformats.org/officeDocument/2006/math">
                    <m:r>
                      <a:rPr lang="en-US" sz="2000" b="1" i="1">
                        <a:latin typeface="Cambria Math"/>
                      </a:rPr>
                      <m:t>≤ </m:t>
                    </m:r>
                  </m:oMath>
                </a14:m>
                <a:r>
                  <a:rPr lang="en-US" sz="2000" b="1" dirty="0" smtClean="0">
                    <a:solidFill>
                      <a:srgbClr val="0070C0"/>
                    </a:solidFill>
                  </a:rPr>
                  <a:t>4</a:t>
                </a:r>
                <a:r>
                  <a:rPr lang="en-US" sz="2000" dirty="0" smtClean="0"/>
                  <a:t> (Actual </a:t>
                </a:r>
                <a:r>
                  <a:rPr lang="en-US" sz="2000" dirty="0"/>
                  <a:t>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by </a:t>
                </a:r>
                <a:r>
                  <a:rPr lang="en-US" sz="2000" b="1" dirty="0" smtClean="0">
                    <a:solidFill>
                      <a:srgbClr val="7030A0"/>
                    </a:solidFill>
                  </a:rPr>
                  <a:t>OPT</a:t>
                </a:r>
                <a:r>
                  <a:rPr lang="en-US" sz="2000" dirty="0" smtClean="0"/>
                  <a:t>)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610600" cy="4983163"/>
              </a:xfrm>
              <a:blipFill rotWithShape="1">
                <a:blip r:embed="rId3"/>
                <a:stretch>
                  <a:fillRect l="-708" t="-612" b="-55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cxnSp>
        <p:nvCxnSpPr>
          <p:cNvPr id="26" name="Straight Arrow Connector 25"/>
          <p:cNvCxnSpPr/>
          <p:nvPr/>
        </p:nvCxnSpPr>
        <p:spPr>
          <a:xfrm>
            <a:off x="7772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916668"/>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smtClean="0"/>
                <a:t>…</a:t>
              </a:r>
              <a:endParaRPr lang="en-US" sz="4000" dirty="0"/>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smtClean="0"/>
                <a:t>…</a:t>
              </a:r>
              <a:endParaRPr lang="en-US" sz="4000" dirty="0"/>
            </a:p>
          </p:txBody>
        </p:sp>
      </p:grpSp>
      <p:sp>
        <p:nvSpPr>
          <p:cNvPr id="23" name="TextBox 22"/>
          <p:cNvSpPr txBox="1"/>
          <p:nvPr/>
        </p:nvSpPr>
        <p:spPr>
          <a:xfrm>
            <a:off x="7924800" y="1840468"/>
            <a:ext cx="94032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MTF</a:t>
            </a:r>
            <a:r>
              <a:rPr lang="en-US" b="1" dirty="0" smtClean="0"/>
              <a:t> list</a:t>
            </a:r>
            <a:endParaRPr lang="en-US" dirty="0"/>
          </a:p>
        </p:txBody>
      </p:sp>
      <p:grpSp>
        <p:nvGrpSpPr>
          <p:cNvPr id="25" name="Group 24"/>
          <p:cNvGrpSpPr/>
          <p:nvPr/>
        </p:nvGrpSpPr>
        <p:grpSpPr>
          <a:xfrm>
            <a:off x="47637" y="3440668"/>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smtClean="0"/>
                  <a:t>…</a:t>
                </a:r>
                <a:endParaRPr lang="en-US" sz="4000" dirty="0"/>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smtClean="0"/>
                  <a:t>…</a:t>
                </a:r>
                <a:endParaRPr lang="en-US" sz="4000" dirty="0"/>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440668"/>
            <a:ext cx="910762" cy="369332"/>
          </a:xfrm>
          <a:prstGeom prst="rect">
            <a:avLst/>
          </a:prstGeom>
          <a:solidFill>
            <a:schemeClr val="accent1">
              <a:lumMod val="40000"/>
              <a:lumOff val="60000"/>
            </a:schemeClr>
          </a:solidFill>
        </p:spPr>
        <p:txBody>
          <a:bodyPr wrap="none" rtlCol="0">
            <a:spAutoFit/>
          </a:bodyPr>
          <a:lstStyle/>
          <a:p>
            <a:r>
              <a:rPr lang="en-US" b="1" dirty="0" smtClean="0">
                <a:solidFill>
                  <a:srgbClr val="7030A0"/>
                </a:solidFill>
              </a:rPr>
              <a:t>OPT</a:t>
            </a:r>
            <a:r>
              <a:rPr lang="en-US" b="1" dirty="0" smtClean="0"/>
              <a:t> list</a:t>
            </a:r>
            <a:endParaRPr lang="en-US" dirty="0"/>
          </a:p>
        </p:txBody>
      </p:sp>
      <p:grpSp>
        <p:nvGrpSpPr>
          <p:cNvPr id="71" name="Group 70"/>
          <p:cNvGrpSpPr/>
          <p:nvPr/>
        </p:nvGrpSpPr>
        <p:grpSpPr>
          <a:xfrm>
            <a:off x="1676400" y="1853625"/>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smtClean="0">
                  <a:solidFill>
                    <a:srgbClr val="0070C0"/>
                  </a:solidFill>
                </a:rPr>
                <a:t>2</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smtClean="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2" name="Group 71"/>
          <p:cNvGrpSpPr/>
          <p:nvPr/>
        </p:nvGrpSpPr>
        <p:grpSpPr>
          <a:xfrm>
            <a:off x="1692338" y="4114800"/>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smtClean="0">
                  <a:solidFill>
                    <a:srgbClr val="0070C0"/>
                  </a:solidFill>
                </a:rPr>
                <a:t>1</a:t>
              </a:r>
              <a:endParaRPr lang="en-US" sz="1600" b="1" dirty="0">
                <a:solidFill>
                  <a:srgbClr val="0070C0"/>
                </a:solidFill>
              </a:endParaRP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r>
                    <a:rPr lang="en-US" sz="1600" dirty="0" smtClean="0"/>
                    <a:t>)</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smtClean="0">
                  <a:solidFill>
                    <a:srgbClr val="0070C0"/>
                  </a:solidFill>
                </a:rPr>
                <a:t>…</a:t>
              </a:r>
              <a:endParaRPr lang="en-US" sz="3200" dirty="0">
                <a:solidFill>
                  <a:srgbClr val="0070C0"/>
                </a:solidFill>
              </a:endParaRPr>
            </a:p>
          </p:txBody>
        </p:sp>
      </p:grpSp>
      <p:grpSp>
        <p:nvGrpSpPr>
          <p:cNvPr id="70" name="Group 69"/>
          <p:cNvGrpSpPr/>
          <p:nvPr/>
        </p:nvGrpSpPr>
        <p:grpSpPr>
          <a:xfrm>
            <a:off x="1828800" y="1981200"/>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648200"/>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0" name="TextBox 79"/>
              <p:cNvSpPr txBox="1"/>
              <p:nvPr/>
            </p:nvSpPr>
            <p:spPr>
              <a:xfrm>
                <a:off x="5334000" y="5543490"/>
                <a:ext cx="2160720" cy="400110"/>
              </a:xfrm>
              <a:prstGeom prst="rect">
                <a:avLst/>
              </a:prstGeom>
              <a:solidFill>
                <a:schemeClr val="bg2"/>
              </a:solidFill>
            </p:spPr>
            <p:txBody>
              <a:bodyPr wrap="none" rtlCol="0">
                <a:spAutoFit/>
              </a:bodyPr>
              <a:lstStyle/>
              <a:p>
                <a14:m>
                  <m:oMath xmlns:m="http://schemas.openxmlformats.org/officeDocument/2006/math">
                    <m:r>
                      <a:rPr lang="en-US" sz="2000" b="1" i="1" smtClean="0">
                        <a:solidFill>
                          <a:schemeClr val="tx1"/>
                        </a:solidFill>
                        <a:latin typeface="Cambria Math"/>
                      </a:rPr>
                      <m:t>≤</m:t>
                    </m:r>
                    <m:sSup>
                      <m:sSupPr>
                        <m:ctrlPr>
                          <a:rPr lang="en-US" sz="2000" b="1" i="1" smtClean="0">
                            <a:solidFill>
                              <a:srgbClr val="0070C0"/>
                            </a:solidFill>
                            <a:latin typeface="Cambria Math"/>
                          </a:rPr>
                        </m:ctrlPr>
                      </m:sSupPr>
                      <m:e>
                        <m:r>
                          <a:rPr lang="en-US" sz="2000" b="1" i="1" smtClean="0">
                            <a:solidFill>
                              <a:srgbClr val="0070C0"/>
                            </a:solidFill>
                            <a:latin typeface="Cambria Math"/>
                          </a:rPr>
                          <m:t>𝟒</m:t>
                        </m:r>
                        <m:r>
                          <a:rPr lang="en-US" sz="2000" b="1" i="1" smtClean="0">
                            <a:solidFill>
                              <a:srgbClr val="0070C0"/>
                            </a:solidFill>
                            <a:latin typeface="Cambria Math"/>
                          </a:rPr>
                          <m:t>𝒓</m:t>
                        </m:r>
                      </m:e>
                      <m:sup>
                        <m:r>
                          <a:rPr lang="en-US" sz="2000" b="1" i="1" smtClean="0">
                            <a:solidFill>
                              <a:srgbClr val="0070C0"/>
                            </a:solidFill>
                            <a:latin typeface="Cambria Math"/>
                          </a:rPr>
                          <m:t>∗</m:t>
                        </m:r>
                      </m:sup>
                    </m:sSup>
                  </m:oMath>
                </a14:m>
                <a:r>
                  <a:rPr lang="en-US" sz="2000" dirty="0"/>
                  <a:t>(x)</a:t>
                </a:r>
                <a14:m>
                  <m:oMath xmlns:m="http://schemas.openxmlformats.org/officeDocument/2006/math">
                    <m:r>
                      <a:rPr lang="en-US" sz="2000" b="0" i="0" smtClean="0">
                        <a:solidFill>
                          <a:schemeClr val="tx1"/>
                        </a:solidFill>
                        <a:latin typeface="Cambria Math"/>
                      </a:rPr>
                      <m:t>+</m:t>
                    </m:r>
                    <m:sSub>
                      <m:sSubPr>
                        <m:ctrlPr>
                          <a:rPr lang="en-US" sz="2000" b="1" i="1" dirty="0">
                            <a:solidFill>
                              <a:srgbClr val="0070C0"/>
                            </a:solidFill>
                            <a:latin typeface="Cambria Math"/>
                          </a:rPr>
                        </m:ctrlPr>
                      </m:sSubPr>
                      <m:e>
                        <m:r>
                          <a:rPr lang="en-US" sz="2000" b="1" i="1" dirty="0" smtClean="0">
                            <a:solidFill>
                              <a:srgbClr val="0070C0"/>
                            </a:solidFill>
                            <a:latin typeface="Cambria Math"/>
                          </a:rPr>
                          <m:t>𝟐</m:t>
                        </m:r>
                        <m:r>
                          <a:rPr lang="en-US" sz="2000" b="1" i="1" dirty="0">
                            <a:solidFill>
                              <a:srgbClr val="0070C0"/>
                            </a:solidFill>
                            <a:latin typeface="Cambria Math"/>
                          </a:rPr>
                          <m:t>𝒕</m:t>
                        </m:r>
                      </m:e>
                      <m:sub>
                        <m:r>
                          <a:rPr lang="en-US" sz="2000" b="1" i="1" dirty="0">
                            <a:solidFill>
                              <a:srgbClr val="0070C0"/>
                            </a:solidFill>
                            <a:latin typeface="Cambria Math"/>
                          </a:rPr>
                          <m:t>𝒊</m:t>
                        </m:r>
                      </m:sub>
                    </m:sSub>
                  </m:oMath>
                </a14:m>
                <a:r>
                  <a:rPr lang="en-US" sz="2000" dirty="0" smtClean="0"/>
                  <a:t>         </a:t>
                </a:r>
                <a:endParaRPr lang="en-US" sz="2000" dirty="0"/>
              </a:p>
            </p:txBody>
          </p:sp>
        </mc:Choice>
        <mc:Fallback xmlns="">
          <p:sp>
            <p:nvSpPr>
              <p:cNvPr id="80" name="TextBox 79"/>
              <p:cNvSpPr txBox="1">
                <a:spLocks noRot="1" noChangeAspect="1" noMove="1" noResize="1" noEditPoints="1" noAdjustHandles="1" noChangeArrowheads="1" noChangeShapeType="1" noTextEdit="1"/>
              </p:cNvSpPr>
              <p:nvPr/>
            </p:nvSpPr>
            <p:spPr>
              <a:xfrm>
                <a:off x="5334000" y="5543490"/>
                <a:ext cx="2160720" cy="400110"/>
              </a:xfrm>
              <a:prstGeom prst="rect">
                <a:avLst/>
              </a:prstGeom>
              <a:blipFill rotWithShape="1">
                <a:blip r:embed="rId7"/>
                <a:stretch>
                  <a:fillRect t="-7576" r="-5085"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5334000" y="5543490"/>
                <a:ext cx="2160720" cy="400110"/>
              </a:xfrm>
              <a:prstGeom prst="rect">
                <a:avLst/>
              </a:prstGeom>
              <a:solidFill>
                <a:schemeClr val="bg2"/>
              </a:solidFill>
            </p:spPr>
            <p:txBody>
              <a:bodyPr wrap="none" rtlCol="0">
                <a:spAutoFit/>
              </a:bodyPr>
              <a:lstStyle/>
              <a:p>
                <a14:m>
                  <m:oMath xmlns:m="http://schemas.openxmlformats.org/officeDocument/2006/math">
                    <m:r>
                      <a:rPr lang="en-US" sz="2000" b="1" i="1" smtClean="0">
                        <a:solidFill>
                          <a:schemeClr val="tx1"/>
                        </a:solidFill>
                        <a:latin typeface="Cambria Math"/>
                      </a:rPr>
                      <m:t>≤</m:t>
                    </m:r>
                    <m:sSup>
                      <m:sSupPr>
                        <m:ctrlPr>
                          <a:rPr lang="en-US" sz="2000" b="1" i="1" smtClean="0">
                            <a:solidFill>
                              <a:srgbClr val="0070C0"/>
                            </a:solidFill>
                            <a:latin typeface="Cambria Math"/>
                          </a:rPr>
                        </m:ctrlPr>
                      </m:sSupPr>
                      <m:e>
                        <m:r>
                          <a:rPr lang="en-US" sz="2000" b="1" i="1" smtClean="0">
                            <a:solidFill>
                              <a:srgbClr val="0070C0"/>
                            </a:solidFill>
                            <a:latin typeface="Cambria Math"/>
                          </a:rPr>
                          <m:t>𝟒</m:t>
                        </m:r>
                        <m:r>
                          <a:rPr lang="en-US" sz="2000" b="1" i="1" smtClean="0">
                            <a:solidFill>
                              <a:srgbClr val="0070C0"/>
                            </a:solidFill>
                            <a:latin typeface="Cambria Math"/>
                          </a:rPr>
                          <m:t>𝒓</m:t>
                        </m:r>
                      </m:e>
                      <m:sup>
                        <m:r>
                          <a:rPr lang="en-US" sz="2000" b="1" i="1" smtClean="0">
                            <a:solidFill>
                              <a:srgbClr val="0070C0"/>
                            </a:solidFill>
                            <a:latin typeface="Cambria Math"/>
                          </a:rPr>
                          <m:t>∗</m:t>
                        </m:r>
                      </m:sup>
                    </m:sSup>
                  </m:oMath>
                </a14:m>
                <a:r>
                  <a:rPr lang="en-US" sz="2000" dirty="0"/>
                  <a:t>(x)</a:t>
                </a:r>
                <a14:m>
                  <m:oMath xmlns:m="http://schemas.openxmlformats.org/officeDocument/2006/math">
                    <m:r>
                      <a:rPr lang="en-US" sz="2000" b="0" i="0" smtClean="0">
                        <a:solidFill>
                          <a:schemeClr val="tx1"/>
                        </a:solidFill>
                        <a:latin typeface="Cambria Math"/>
                      </a:rPr>
                      <m:t>+</m:t>
                    </m:r>
                    <m:sSub>
                      <m:sSubPr>
                        <m:ctrlPr>
                          <a:rPr lang="en-US" sz="2000" b="1" i="1" dirty="0">
                            <a:solidFill>
                              <a:srgbClr val="0070C0"/>
                            </a:solidFill>
                            <a:latin typeface="Cambria Math"/>
                          </a:rPr>
                        </m:ctrlPr>
                      </m:sSubPr>
                      <m:e>
                        <m:r>
                          <a:rPr lang="en-US" sz="2000" b="1" i="1" dirty="0" smtClean="0">
                            <a:solidFill>
                              <a:srgbClr val="0070C0"/>
                            </a:solidFill>
                            <a:latin typeface="Cambria Math"/>
                          </a:rPr>
                          <m:t>𝟒</m:t>
                        </m:r>
                        <m:r>
                          <a:rPr lang="en-US" sz="2000" b="1" i="1" dirty="0">
                            <a:solidFill>
                              <a:srgbClr val="0070C0"/>
                            </a:solidFill>
                            <a:latin typeface="Cambria Math"/>
                          </a:rPr>
                          <m:t>𝒕</m:t>
                        </m:r>
                      </m:e>
                      <m:sub>
                        <m:r>
                          <a:rPr lang="en-US" sz="2000" b="1" i="1" dirty="0">
                            <a:solidFill>
                              <a:srgbClr val="0070C0"/>
                            </a:solidFill>
                            <a:latin typeface="Cambria Math"/>
                          </a:rPr>
                          <m:t>𝒊</m:t>
                        </m:r>
                      </m:sub>
                    </m:sSub>
                  </m:oMath>
                </a14:m>
                <a:r>
                  <a:rPr lang="en-US" sz="2000" dirty="0" smtClean="0"/>
                  <a:t>         </a:t>
                </a:r>
                <a:endParaRPr lang="en-US" sz="2000" dirty="0"/>
              </a:p>
            </p:txBody>
          </p:sp>
        </mc:Choice>
        <mc:Fallback xmlns="">
          <p:sp>
            <p:nvSpPr>
              <p:cNvPr id="82" name="TextBox 81"/>
              <p:cNvSpPr txBox="1">
                <a:spLocks noRot="1" noChangeAspect="1" noMove="1" noResize="1" noEditPoints="1" noAdjustHandles="1" noChangeArrowheads="1" noChangeShapeType="1" noTextEdit="1"/>
              </p:cNvSpPr>
              <p:nvPr/>
            </p:nvSpPr>
            <p:spPr>
              <a:xfrm>
                <a:off x="5334000" y="5543490"/>
                <a:ext cx="2160720" cy="400110"/>
              </a:xfrm>
              <a:prstGeom prst="rect">
                <a:avLst/>
              </a:prstGeom>
              <a:blipFill rotWithShape="1">
                <a:blip r:embed="rId8"/>
                <a:stretch>
                  <a:fillRect t="-7576" r="-5085"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5334000" y="5543490"/>
                <a:ext cx="2218428" cy="400110"/>
              </a:xfrm>
              <a:prstGeom prst="rect">
                <a:avLst/>
              </a:prstGeom>
              <a:solidFill>
                <a:schemeClr val="bg2"/>
              </a:solidFill>
            </p:spPr>
            <p:txBody>
              <a:bodyPr wrap="none" rtlCol="0">
                <a:spAutoFit/>
              </a:bodyPr>
              <a:lstStyle/>
              <a:p>
                <a14:m>
                  <m:oMath xmlns:m="http://schemas.openxmlformats.org/officeDocument/2006/math">
                    <m:r>
                      <a:rPr lang="en-US" sz="2000" b="1" i="1" smtClean="0">
                        <a:solidFill>
                          <a:schemeClr val="tx1"/>
                        </a:solidFill>
                        <a:latin typeface="Cambria Math"/>
                      </a:rPr>
                      <m:t>≤</m:t>
                    </m:r>
                    <m:sSup>
                      <m:sSupPr>
                        <m:ctrlPr>
                          <a:rPr lang="en-US" sz="2000" b="1" i="1" smtClean="0">
                            <a:solidFill>
                              <a:srgbClr val="0070C0"/>
                            </a:solidFill>
                            <a:latin typeface="Cambria Math"/>
                          </a:rPr>
                        </m:ctrlPr>
                      </m:sSupPr>
                      <m:e>
                        <m:r>
                          <a:rPr lang="en-US" sz="2000" b="1" i="1" smtClean="0">
                            <a:solidFill>
                              <a:srgbClr val="0070C0"/>
                            </a:solidFill>
                            <a:latin typeface="Cambria Math"/>
                          </a:rPr>
                          <m:t>𝟒</m:t>
                        </m:r>
                        <m:r>
                          <a:rPr lang="en-US" sz="2000" b="1" i="1" smtClean="0">
                            <a:solidFill>
                              <a:schemeClr val="tx1"/>
                            </a:solidFill>
                            <a:latin typeface="Cambria Math"/>
                          </a:rPr>
                          <m:t>(</m:t>
                        </m:r>
                        <m:r>
                          <a:rPr lang="en-US" sz="2000" b="1" i="1" smtClean="0">
                            <a:solidFill>
                              <a:srgbClr val="0070C0"/>
                            </a:solidFill>
                            <a:latin typeface="Cambria Math"/>
                          </a:rPr>
                          <m:t>𝒓</m:t>
                        </m:r>
                      </m:e>
                      <m:sup>
                        <m:r>
                          <a:rPr lang="en-US" sz="2000" b="1" i="1" smtClean="0">
                            <a:solidFill>
                              <a:srgbClr val="0070C0"/>
                            </a:solidFill>
                            <a:latin typeface="Cambria Math"/>
                          </a:rPr>
                          <m:t>∗</m:t>
                        </m:r>
                      </m:sup>
                    </m:sSup>
                  </m:oMath>
                </a14:m>
                <a:r>
                  <a:rPr lang="en-US" sz="2000" dirty="0"/>
                  <a:t>(x)</a:t>
                </a:r>
                <a14:m>
                  <m:oMath xmlns:m="http://schemas.openxmlformats.org/officeDocument/2006/math">
                    <m:r>
                      <a:rPr lang="en-US" sz="2000" b="0" i="0" smtClean="0">
                        <a:solidFill>
                          <a:schemeClr val="tx1"/>
                        </a:solidFill>
                        <a:latin typeface="Cambria Math"/>
                      </a:rPr>
                      <m:t>+</m:t>
                    </m:r>
                    <m:sSub>
                      <m:sSubPr>
                        <m:ctrlPr>
                          <a:rPr lang="en-US" sz="2000" b="1" i="1" dirty="0">
                            <a:solidFill>
                              <a:srgbClr val="0070C0"/>
                            </a:solidFill>
                            <a:latin typeface="Cambria Math"/>
                          </a:rPr>
                        </m:ctrlPr>
                      </m:sSubPr>
                      <m:e>
                        <m:r>
                          <a:rPr lang="en-US" sz="2000" b="1" i="1" dirty="0">
                            <a:solidFill>
                              <a:srgbClr val="0070C0"/>
                            </a:solidFill>
                            <a:latin typeface="Cambria Math"/>
                          </a:rPr>
                          <m:t>𝒕</m:t>
                        </m:r>
                      </m:e>
                      <m:sub>
                        <m:r>
                          <a:rPr lang="en-US" sz="2000" b="1" i="1" dirty="0">
                            <a:solidFill>
                              <a:srgbClr val="0070C0"/>
                            </a:solidFill>
                            <a:latin typeface="Cambria Math"/>
                          </a:rPr>
                          <m:t>𝒊</m:t>
                        </m:r>
                      </m:sub>
                    </m:sSub>
                    <m:r>
                      <a:rPr lang="en-US" sz="2000" b="1" i="1" dirty="0" smtClean="0">
                        <a:solidFill>
                          <a:schemeClr val="tx1"/>
                        </a:solidFill>
                        <a:latin typeface="Cambria Math"/>
                      </a:rPr>
                      <m:t>)</m:t>
                    </m:r>
                  </m:oMath>
                </a14:m>
                <a:r>
                  <a:rPr lang="en-US" sz="2000" dirty="0" smtClean="0"/>
                  <a:t>         </a:t>
                </a:r>
                <a:endParaRPr lang="en-US" sz="2000" dirty="0"/>
              </a:p>
            </p:txBody>
          </p:sp>
        </mc:Choice>
        <mc:Fallback xmlns="">
          <p:sp>
            <p:nvSpPr>
              <p:cNvPr id="83" name="TextBox 82"/>
              <p:cNvSpPr txBox="1">
                <a:spLocks noRot="1" noChangeAspect="1" noMove="1" noResize="1" noEditPoints="1" noAdjustHandles="1" noChangeArrowheads="1" noChangeShapeType="1" noTextEdit="1"/>
              </p:cNvSpPr>
              <p:nvPr/>
            </p:nvSpPr>
            <p:spPr>
              <a:xfrm>
                <a:off x="5334000" y="5543490"/>
                <a:ext cx="2218428" cy="400110"/>
              </a:xfrm>
              <a:prstGeom prst="rect">
                <a:avLst/>
              </a:prstGeom>
              <a:blipFill rotWithShape="1">
                <a:blip r:embed="rId9"/>
                <a:stretch>
                  <a:fillRect t="-7576" r="-4670"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2209800" y="4812268"/>
                <a:ext cx="6668620"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r>
                      <a:rPr lang="en-US" b="1" i="1">
                        <a:solidFill>
                          <a:srgbClr val="0070C0"/>
                        </a:solidFill>
                        <a:latin typeface="Cambria Math"/>
                      </a:rPr>
                      <m:t>𝟐</m:t>
                    </m:r>
                  </m:oMath>
                </a14:m>
                <a:r>
                  <a:rPr lang="en-US" b="1" dirty="0" smtClean="0"/>
                  <a:t> </a:t>
                </a:r>
                <a:r>
                  <a:rPr lang="en-US" dirty="0"/>
                  <a:t>(</a:t>
                </a:r>
                <a14:m>
                  <m:oMath xmlns:m="http://schemas.openxmlformats.org/officeDocument/2006/math">
                    <m:sSup>
                      <m:sSupPr>
                        <m:ctrlPr>
                          <a:rPr lang="en-US" b="1" i="1">
                            <a:solidFill>
                              <a:srgbClr val="0070C0"/>
                            </a:solidFill>
                            <a:latin typeface="Cambria Math"/>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b="0" i="0" smtClean="0">
                        <a:solidFill>
                          <a:srgbClr val="0070C0"/>
                        </a:solidFill>
                        <a:latin typeface="Cambria Math"/>
                      </a:rPr>
                      <m:t>+ </m:t>
                    </m:r>
                    <m:sSub>
                      <m:sSubPr>
                        <m:ctrlPr>
                          <a:rPr lang="en-US" b="1" i="1">
                            <a:solidFill>
                              <a:srgbClr val="0070C0"/>
                            </a:solidFill>
                            <a:latin typeface="Cambria Math"/>
                          </a:rPr>
                        </m:ctrlPr>
                      </m:sSubPr>
                      <m:e>
                        <m:r>
                          <a:rPr lang="en-US" b="1" i="1">
                            <a:solidFill>
                              <a:srgbClr val="0070C0"/>
                            </a:solidFill>
                            <a:latin typeface="Cambria Math"/>
                          </a:rPr>
                          <m:t>𝒕</m:t>
                        </m:r>
                      </m:e>
                      <m:sub>
                        <m:r>
                          <a:rPr lang="en-US" b="1" i="1">
                            <a:solidFill>
                              <a:srgbClr val="0070C0"/>
                            </a:solidFill>
                            <a:latin typeface="Cambria Math"/>
                          </a:rPr>
                          <m:t>𝒊</m:t>
                        </m:r>
                      </m:sub>
                    </m:sSub>
                    <m:r>
                      <a:rPr lang="en-US" b="1" i="1" dirty="0">
                        <a:solidFill>
                          <a:srgbClr val="0070C0"/>
                        </a:solidFill>
                        <a:latin typeface="Cambria Math"/>
                      </a:rPr>
                      <m:t>−</m:t>
                    </m:r>
                    <m:r>
                      <a:rPr lang="en-US" b="1" i="1" dirty="0">
                        <a:solidFill>
                          <a:srgbClr val="0070C0"/>
                        </a:solidFill>
                        <a:latin typeface="Cambria Math"/>
                      </a:rPr>
                      <m:t>𝟏</m:t>
                    </m:r>
                  </m:oMath>
                </a14:m>
                <a:r>
                  <a:rPr lang="en-US" dirty="0"/>
                  <a:t> </a:t>
                </a:r>
                <a14:m>
                  <m:oMath xmlns:m="http://schemas.openxmlformats.org/officeDocument/2006/math">
                    <m:r>
                      <a:rPr lang="en-US" b="1" i="1" dirty="0">
                        <a:solidFill>
                          <a:srgbClr val="0070C0"/>
                        </a:solidFill>
                        <a:latin typeface="Cambria Math"/>
                      </a:rPr>
                      <m:t>−</m:t>
                    </m:r>
                  </m:oMath>
                </a14:m>
                <a:r>
                  <a:rPr lang="en-US" dirty="0"/>
                  <a:t> ((</a:t>
                </a:r>
                <a14:m>
                  <m:oMath xmlns:m="http://schemas.openxmlformats.org/officeDocument/2006/math">
                    <m:r>
                      <a:rPr lang="en-US" b="1" i="1">
                        <a:solidFill>
                          <a:srgbClr val="0070C0"/>
                        </a:solidFill>
                        <a:latin typeface="Cambria Math"/>
                      </a:rPr>
                      <m:t>𝒓</m:t>
                    </m:r>
                  </m:oMath>
                </a14:m>
                <a:r>
                  <a:rPr lang="en-US" dirty="0"/>
                  <a:t>(x</a:t>
                </a:r>
                <a:r>
                  <a:rPr lang="en-US" dirty="0" smtClean="0"/>
                  <a:t>)</a:t>
                </a:r>
                <a14:m>
                  <m:oMath xmlns:m="http://schemas.openxmlformats.org/officeDocument/2006/math">
                    <m:r>
                      <a:rPr lang="en-US" b="1">
                        <a:solidFill>
                          <a:srgbClr val="0070C0"/>
                        </a:solidFill>
                        <a:latin typeface="Cambria Math"/>
                      </a:rPr>
                      <m:t>−  </m:t>
                    </m:r>
                    <m:sSup>
                      <m:sSupPr>
                        <m:ctrlPr>
                          <a:rPr lang="en-US" b="1" i="1">
                            <a:solidFill>
                              <a:srgbClr val="0070C0"/>
                            </a:solidFill>
                            <a:latin typeface="Cambria Math"/>
                          </a:rPr>
                        </m:ctrlPr>
                      </m:sSupPr>
                      <m:e>
                        <m:r>
                          <a:rPr lang="en-US" b="1" i="1">
                            <a:solidFill>
                              <a:srgbClr val="0070C0"/>
                            </a:solidFill>
                            <a:latin typeface="Cambria Math"/>
                          </a:rPr>
                          <m:t>𝒓</m:t>
                        </m:r>
                      </m:e>
                      <m:sup>
                        <m:r>
                          <a:rPr lang="en-US" b="1" i="1">
                            <a:solidFill>
                              <a:srgbClr val="0070C0"/>
                            </a:solidFill>
                            <a:latin typeface="Cambria Math"/>
                          </a:rPr>
                          <m:t>∗</m:t>
                        </m:r>
                      </m:sup>
                    </m:sSup>
                    <m:r>
                      <m:rPr>
                        <m:nor/>
                      </m:rPr>
                      <a:rPr lang="en-US" dirty="0"/>
                      <m:t>(</m:t>
                    </m:r>
                    <m:r>
                      <m:rPr>
                        <m:nor/>
                      </m:rPr>
                      <a:rPr lang="en-US" dirty="0"/>
                      <m:t>x</m:t>
                    </m:r>
                    <m:r>
                      <m:rPr>
                        <m:nor/>
                      </m:rPr>
                      <a:rPr lang="en-US" dirty="0"/>
                      <m:t>)</m:t>
                    </m:r>
                  </m:oMath>
                </a14:m>
                <a:r>
                  <a:rPr lang="en-US" dirty="0"/>
                  <a:t>)</a:t>
                </a:r>
                <a:r>
                  <a:rPr lang="en-US" dirty="0" smtClean="0"/>
                  <a:t>  )                                                        </a:t>
                </a:r>
                <a:endParaRPr lang="en-US" dirty="0"/>
              </a:p>
            </p:txBody>
          </p:sp>
        </mc:Choice>
        <mc:Fallback xmlns="">
          <p:sp>
            <p:nvSpPr>
              <p:cNvPr id="87" name="TextBox 86"/>
              <p:cNvSpPr txBox="1">
                <a:spLocks noRot="1" noChangeAspect="1" noMove="1" noResize="1" noEditPoints="1" noAdjustHandles="1" noChangeArrowheads="1" noChangeShapeType="1" noTextEdit="1"/>
              </p:cNvSpPr>
              <p:nvPr/>
            </p:nvSpPr>
            <p:spPr>
              <a:xfrm>
                <a:off x="2209800" y="4812268"/>
                <a:ext cx="6668620" cy="369332"/>
              </a:xfrm>
              <a:prstGeom prst="rect">
                <a:avLst/>
              </a:prstGeom>
              <a:blipFill rotWithShape="1">
                <a:blip r:embed="rId10"/>
                <a:stretch>
                  <a:fillRect t="-8197" r="-73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2209800" y="4812268"/>
                <a:ext cx="5934510"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r>
                      <a:rPr lang="en-US" b="1" i="1">
                        <a:solidFill>
                          <a:srgbClr val="0070C0"/>
                        </a:solidFill>
                        <a:latin typeface="Cambria Math"/>
                      </a:rPr>
                      <m:t>𝟐</m:t>
                    </m:r>
                  </m:oMath>
                </a14:m>
                <a:r>
                  <a:rPr lang="en-US" b="1" dirty="0" smtClean="0"/>
                  <a:t> </a:t>
                </a:r>
                <a:r>
                  <a:rPr lang="en-US" dirty="0"/>
                  <a:t>(</a:t>
                </a:r>
                <a14:m>
                  <m:oMath xmlns:m="http://schemas.openxmlformats.org/officeDocument/2006/math">
                    <m:sSup>
                      <m:sSupPr>
                        <m:ctrlPr>
                          <a:rPr lang="en-US" b="1" i="1">
                            <a:solidFill>
                              <a:srgbClr val="0070C0"/>
                            </a:solidFill>
                            <a:latin typeface="Cambria Math"/>
                          </a:rPr>
                        </m:ctrlPr>
                      </m:sSupPr>
                      <m:e>
                        <m:r>
                          <a:rPr lang="en-US" b="1" i="1" smtClean="0">
                            <a:solidFill>
                              <a:srgbClr val="0070C0"/>
                            </a:solidFill>
                            <a:latin typeface="Cambria Math"/>
                          </a:rPr>
                          <m:t>𝟐</m:t>
                        </m:r>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b="0" i="0" smtClean="0">
                        <a:solidFill>
                          <a:srgbClr val="0070C0"/>
                        </a:solidFill>
                        <a:latin typeface="Cambria Math"/>
                      </a:rPr>
                      <m:t>+ </m:t>
                    </m:r>
                    <m:sSub>
                      <m:sSubPr>
                        <m:ctrlPr>
                          <a:rPr lang="en-US" b="1" i="1">
                            <a:solidFill>
                              <a:srgbClr val="0070C0"/>
                            </a:solidFill>
                            <a:latin typeface="Cambria Math"/>
                          </a:rPr>
                        </m:ctrlPr>
                      </m:sSubPr>
                      <m:e>
                        <m:r>
                          <a:rPr lang="en-US" b="1" i="1">
                            <a:solidFill>
                              <a:srgbClr val="0070C0"/>
                            </a:solidFill>
                            <a:latin typeface="Cambria Math"/>
                          </a:rPr>
                          <m:t>𝒕</m:t>
                        </m:r>
                      </m:e>
                      <m:sub>
                        <m:r>
                          <a:rPr lang="en-US" b="1" i="1">
                            <a:solidFill>
                              <a:srgbClr val="0070C0"/>
                            </a:solidFill>
                            <a:latin typeface="Cambria Math"/>
                          </a:rPr>
                          <m:t>𝒊</m:t>
                        </m:r>
                      </m:sub>
                    </m:sSub>
                    <m:r>
                      <a:rPr lang="en-US" b="1" i="1" dirty="0">
                        <a:solidFill>
                          <a:srgbClr val="0070C0"/>
                        </a:solidFill>
                        <a:latin typeface="Cambria Math"/>
                      </a:rPr>
                      <m:t>−</m:t>
                    </m:r>
                    <m:r>
                      <a:rPr lang="en-US" b="1" i="1" dirty="0">
                        <a:solidFill>
                          <a:srgbClr val="0070C0"/>
                        </a:solidFill>
                        <a:latin typeface="Cambria Math"/>
                      </a:rPr>
                      <m:t>𝟏</m:t>
                    </m:r>
                  </m:oMath>
                </a14:m>
                <a:r>
                  <a:rPr lang="en-US" dirty="0"/>
                  <a:t> </a:t>
                </a:r>
                <a14:m>
                  <m:oMath xmlns:m="http://schemas.openxmlformats.org/officeDocument/2006/math">
                    <m:r>
                      <a:rPr lang="en-US" b="1" i="1" dirty="0">
                        <a:solidFill>
                          <a:srgbClr val="0070C0"/>
                        </a:solidFill>
                        <a:latin typeface="Cambria Math"/>
                      </a:rPr>
                      <m:t>−</m:t>
                    </m:r>
                  </m:oMath>
                </a14:m>
                <a:r>
                  <a:rPr lang="en-US" dirty="0"/>
                  <a:t> </a:t>
                </a:r>
                <a14:m>
                  <m:oMath xmlns:m="http://schemas.openxmlformats.org/officeDocument/2006/math">
                    <m:r>
                      <a:rPr lang="en-US" b="1" i="1">
                        <a:solidFill>
                          <a:srgbClr val="0070C0"/>
                        </a:solidFill>
                        <a:latin typeface="Cambria Math"/>
                      </a:rPr>
                      <m:t>𝒓</m:t>
                    </m:r>
                  </m:oMath>
                </a14:m>
                <a:r>
                  <a:rPr lang="en-US" dirty="0"/>
                  <a:t>(x</a:t>
                </a:r>
                <a:r>
                  <a:rPr lang="en-US" dirty="0" smtClean="0"/>
                  <a:t>)  )                                                        </a:t>
                </a:r>
                <a:endParaRPr lang="en-US" dirty="0"/>
              </a:p>
            </p:txBody>
          </p:sp>
        </mc:Choice>
        <mc:Fallback xmlns="">
          <p:sp>
            <p:nvSpPr>
              <p:cNvPr id="91" name="TextBox 90"/>
              <p:cNvSpPr txBox="1">
                <a:spLocks noRot="1" noChangeAspect="1" noMove="1" noResize="1" noEditPoints="1" noAdjustHandles="1" noChangeArrowheads="1" noChangeShapeType="1" noTextEdit="1"/>
              </p:cNvSpPr>
              <p:nvPr/>
            </p:nvSpPr>
            <p:spPr>
              <a:xfrm>
                <a:off x="2209800" y="4812268"/>
                <a:ext cx="5934510" cy="369332"/>
              </a:xfrm>
              <a:prstGeom prst="rect">
                <a:avLst/>
              </a:prstGeom>
              <a:blipFill rotWithShape="1">
                <a:blip r:embed="rId11"/>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209800" y="4800600"/>
                <a:ext cx="5868786"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sSup>
                      <m:sSupPr>
                        <m:ctrlPr>
                          <a:rPr lang="en-US" b="1" i="1">
                            <a:solidFill>
                              <a:srgbClr val="0070C0"/>
                            </a:solidFill>
                            <a:latin typeface="Cambria Math"/>
                          </a:rPr>
                        </m:ctrlPr>
                      </m:sSupPr>
                      <m:e>
                        <m:r>
                          <a:rPr lang="en-US" b="1" i="1" smtClean="0">
                            <a:solidFill>
                              <a:srgbClr val="0070C0"/>
                            </a:solidFill>
                            <a:latin typeface="Cambria Math"/>
                          </a:rPr>
                          <m:t>𝟒</m:t>
                        </m:r>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b="0" i="0" smtClean="0">
                        <a:solidFill>
                          <a:schemeClr val="tx1"/>
                        </a:solidFill>
                        <a:latin typeface="Cambria Math"/>
                      </a:rPr>
                      <m:t>+</m:t>
                    </m:r>
                    <m:r>
                      <a:rPr lang="en-US" b="0" i="0" smtClean="0">
                        <a:solidFill>
                          <a:srgbClr val="0070C0"/>
                        </a:solidFill>
                        <a:latin typeface="Cambria Math"/>
                      </a:rPr>
                      <m:t> </m:t>
                    </m:r>
                    <m:sSub>
                      <m:sSubPr>
                        <m:ctrlPr>
                          <a:rPr lang="en-US" b="1" i="1">
                            <a:solidFill>
                              <a:srgbClr val="0070C0"/>
                            </a:solidFill>
                            <a:latin typeface="Cambria Math"/>
                          </a:rPr>
                        </m:ctrlPr>
                      </m:sSubPr>
                      <m:e>
                        <m:r>
                          <a:rPr lang="en-US" b="1" i="1" smtClean="0">
                            <a:solidFill>
                              <a:srgbClr val="0070C0"/>
                            </a:solidFill>
                            <a:latin typeface="Cambria Math"/>
                          </a:rPr>
                          <m:t>𝟐</m:t>
                        </m:r>
                        <m:r>
                          <a:rPr lang="en-US" b="1" i="1">
                            <a:solidFill>
                              <a:srgbClr val="0070C0"/>
                            </a:solidFill>
                            <a:latin typeface="Cambria Math"/>
                          </a:rPr>
                          <m:t>𝒕</m:t>
                        </m:r>
                      </m:e>
                      <m:sub>
                        <m:r>
                          <a:rPr lang="en-US" b="1" i="1">
                            <a:solidFill>
                              <a:srgbClr val="0070C0"/>
                            </a:solidFill>
                            <a:latin typeface="Cambria Math"/>
                          </a:rPr>
                          <m:t>𝒊</m:t>
                        </m:r>
                      </m:sub>
                    </m:sSub>
                    <m:r>
                      <a:rPr lang="en-US" b="1" i="1" dirty="0" smtClean="0">
                        <a:solidFill>
                          <a:schemeClr val="tx1"/>
                        </a:solidFill>
                        <a:latin typeface="Cambria Math"/>
                      </a:rPr>
                      <m:t>−</m:t>
                    </m:r>
                    <m:r>
                      <a:rPr lang="en-US" b="1" i="1" dirty="0" smtClean="0">
                        <a:solidFill>
                          <a:srgbClr val="0070C0"/>
                        </a:solidFill>
                        <a:latin typeface="Cambria Math"/>
                      </a:rPr>
                      <m:t>𝟐</m:t>
                    </m:r>
                  </m:oMath>
                </a14:m>
                <a:r>
                  <a:rPr lang="en-US" dirty="0"/>
                  <a:t> </a:t>
                </a:r>
                <a14:m>
                  <m:oMath xmlns:m="http://schemas.openxmlformats.org/officeDocument/2006/math">
                    <m:r>
                      <a:rPr lang="en-US" b="1" i="1" dirty="0" smtClean="0">
                        <a:solidFill>
                          <a:schemeClr val="tx1"/>
                        </a:solidFill>
                        <a:latin typeface="Cambria Math"/>
                      </a:rPr>
                      <m:t>−</m:t>
                    </m:r>
                  </m:oMath>
                </a14:m>
                <a:r>
                  <a:rPr lang="en-US" dirty="0"/>
                  <a:t> </a:t>
                </a:r>
                <a14:m>
                  <m:oMath xmlns:m="http://schemas.openxmlformats.org/officeDocument/2006/math">
                    <m:r>
                      <a:rPr lang="en-US" b="1" i="0" smtClean="0">
                        <a:solidFill>
                          <a:srgbClr val="0070C0"/>
                        </a:solidFill>
                        <a:latin typeface="Cambria Math"/>
                      </a:rPr>
                      <m:t>𝟐</m:t>
                    </m:r>
                    <m:r>
                      <a:rPr lang="en-US" b="1" i="1">
                        <a:solidFill>
                          <a:srgbClr val="0070C0"/>
                        </a:solidFill>
                        <a:latin typeface="Cambria Math"/>
                      </a:rPr>
                      <m:t>𝒓</m:t>
                    </m:r>
                  </m:oMath>
                </a14:m>
                <a:r>
                  <a:rPr lang="en-US" dirty="0"/>
                  <a:t>(x</a:t>
                </a:r>
                <a:r>
                  <a:rPr lang="en-US" dirty="0" smtClean="0"/>
                  <a:t>)                                                          </a:t>
                </a:r>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2209800" y="4800600"/>
                <a:ext cx="5868786" cy="369332"/>
              </a:xfrm>
              <a:prstGeom prst="rect">
                <a:avLst/>
              </a:prstGeom>
              <a:blipFill rotWithShape="1">
                <a:blip r:embed="rId12"/>
                <a:stretch>
                  <a:fillRect t="-8333" b="-25000"/>
                </a:stretch>
              </a:blipFill>
            </p:spPr>
            <p:txBody>
              <a:bodyPr/>
              <a:lstStyle/>
              <a:p>
                <a:r>
                  <a:rPr lang="en-US">
                    <a:noFill/>
                  </a:rPr>
                  <a:t> </a:t>
                </a:r>
              </a:p>
            </p:txBody>
          </p:sp>
        </mc:Fallback>
      </mc:AlternateContent>
    </p:spTree>
    <p:extLst>
      <p:ext uri="{BB962C8B-B14F-4D97-AF65-F5344CB8AC3E}">
        <p14:creationId xmlns:p14="http://schemas.microsoft.com/office/powerpoint/2010/main" val="68761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randombar(horizontal)">
                                      <p:cBhvr>
                                        <p:cTn id="14" dur="500"/>
                                        <p:tgtEl>
                                          <p:spTgt spid="91"/>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randombar(horizontal)">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500"/>
                                        <p:tgtEl>
                                          <p:spTgt spid="3">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wipe(left)">
                                      <p:cBhvr>
                                        <p:cTn id="34" dur="500"/>
                                        <p:tgtEl>
                                          <p:spTgt spid="8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randombar(horizontal)">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randombar(horizontal)">
                                      <p:cBhvr>
                                        <p:cTn id="44" dur="500"/>
                                        <p:tgtEl>
                                          <p:spTgt spid="8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0" grpId="0" animBg="1"/>
      <p:bldP spid="82" grpId="0" animBg="1"/>
      <p:bldP spid="83" grpId="0" animBg="1"/>
      <p:bldP spid="91" grpId="0" animBg="1"/>
      <p:bldP spid="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Analysis of </a:t>
            </a:r>
            <a:r>
              <a:rPr lang="en-US" sz="3200" b="1" dirty="0" smtClean="0">
                <a:solidFill>
                  <a:srgbClr val="7030A0"/>
                </a:solidFill>
              </a:rPr>
              <a:t>MTF </a:t>
            </a:r>
            <a:r>
              <a:rPr lang="en-US" sz="3200" b="1" dirty="0" smtClean="0"/>
              <a:t>versus </a:t>
            </a:r>
            <a:r>
              <a:rPr lang="en-US" sz="3200" b="1" dirty="0" smtClean="0">
                <a:solidFill>
                  <a:srgbClr val="7030A0"/>
                </a:solidFill>
              </a:rPr>
              <a:t>OPT</a:t>
            </a:r>
            <a:r>
              <a:rPr lang="en-US" sz="3200" b="1" dirty="0"/>
              <a:t/>
            </a: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smtClean="0">
                    <a:solidFill>
                      <a:srgbClr val="C00000"/>
                    </a:solidFill>
                  </a:rPr>
                  <a:t>Theorem</a:t>
                </a:r>
                <a:r>
                  <a:rPr lang="en-US" sz="2000" dirty="0" smtClean="0"/>
                  <a:t>:</a:t>
                </a:r>
              </a:p>
              <a:p>
                <a:pPr marL="0" indent="0">
                  <a:buNone/>
                </a:pPr>
                <a:r>
                  <a:rPr lang="en-US" sz="2000" dirty="0" smtClean="0"/>
                  <a:t>For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a:t>
                </a:r>
                <a:r>
                  <a:rPr lang="en-US" sz="2000" b="1" dirty="0" smtClean="0"/>
                  <a:t>operation</a:t>
                </a:r>
                <a:r>
                  <a:rPr lang="en-US" sz="2000" dirty="0" smtClean="0"/>
                  <a:t>,  amortized </a:t>
                </a:r>
                <a:r>
                  <a:rPr lang="en-US" sz="2000" dirty="0"/>
                  <a:t>cost of </a:t>
                </a:r>
                <a:r>
                  <a:rPr lang="en-US" sz="2000" b="1" dirty="0" smtClean="0">
                    <a:solidFill>
                      <a:srgbClr val="7030A0"/>
                    </a:solidFill>
                  </a:rPr>
                  <a:t>MTF </a:t>
                </a:r>
                <a14:m>
                  <m:oMath xmlns:m="http://schemas.openxmlformats.org/officeDocument/2006/math">
                    <m:r>
                      <a:rPr lang="en-US" sz="2000" b="1" i="1">
                        <a:latin typeface="Cambria Math"/>
                      </a:rPr>
                      <m:t>≤ </m:t>
                    </m:r>
                  </m:oMath>
                </a14:m>
                <a:r>
                  <a:rPr lang="en-US" sz="2000" b="1" dirty="0" smtClean="0">
                    <a:solidFill>
                      <a:srgbClr val="0070C0"/>
                    </a:solidFill>
                  </a:rPr>
                  <a:t>4</a:t>
                </a:r>
                <a:r>
                  <a:rPr lang="en-US" sz="2000" dirty="0" smtClean="0"/>
                  <a:t> actual </a:t>
                </a:r>
                <a:r>
                  <a:rPr lang="en-US" sz="2000" dirty="0"/>
                  <a:t>cost </a:t>
                </a:r>
                <a:r>
                  <a:rPr lang="en-US" sz="2000" dirty="0" smtClean="0"/>
                  <a:t>of </a:t>
                </a:r>
                <a:r>
                  <a:rPr lang="en-US" sz="2000" b="1" dirty="0" smtClean="0">
                    <a:solidFill>
                      <a:srgbClr val="7030A0"/>
                    </a:solidFill>
                  </a:rPr>
                  <a:t>OPT</a:t>
                </a:r>
              </a:p>
              <a:p>
                <a:pPr marL="0" indent="0">
                  <a:buNone/>
                </a:pPr>
                <a:endParaRPr lang="en-US" sz="2000" b="1" dirty="0">
                  <a:solidFill>
                    <a:srgbClr val="7030A0"/>
                  </a:solidFill>
                </a:endParaRPr>
              </a:p>
              <a:p>
                <a:pPr marL="0" indent="0">
                  <a:buNone/>
                </a:pPr>
                <a:r>
                  <a:rPr lang="en-US" sz="2000" dirty="0" smtClean="0"/>
                  <a:t>For any sequence of </a:t>
                </a:r>
                <a14:m>
                  <m:oMath xmlns:m="http://schemas.openxmlformats.org/officeDocument/2006/math">
                    <m:r>
                      <a:rPr lang="en-US" sz="2000" b="1" i="1" smtClean="0">
                        <a:solidFill>
                          <a:srgbClr val="0070C0"/>
                        </a:solidFill>
                        <a:latin typeface="Cambria Math"/>
                      </a:rPr>
                      <m:t>𝒎</m:t>
                    </m:r>
                  </m:oMath>
                </a14:m>
                <a:r>
                  <a:rPr lang="en-US" sz="2000" b="1" dirty="0" smtClean="0"/>
                  <a:t> </a:t>
                </a:r>
                <a:r>
                  <a:rPr lang="en-US" sz="2000" b="1" dirty="0"/>
                  <a:t>query </a:t>
                </a:r>
                <a:r>
                  <a:rPr lang="en-US" sz="2000" b="1" dirty="0" smtClean="0"/>
                  <a:t>operation</a:t>
                </a:r>
                <a:r>
                  <a:rPr lang="en-US" sz="2000" dirty="0" smtClean="0"/>
                  <a:t>,</a:t>
                </a:r>
                <a:endParaRPr lang="en-US" sz="2000" b="1" dirty="0" smtClean="0"/>
              </a:p>
              <a:p>
                <a:pPr marL="0" indent="0">
                  <a:buNone/>
                </a:pPr>
                <a:r>
                  <a:rPr lang="en-US" sz="2000" b="1" dirty="0" smtClean="0"/>
                  <a:t> </a:t>
                </a:r>
                <a14:m>
                  <m:oMath xmlns:m="http://schemas.openxmlformats.org/officeDocument/2006/math">
                    <m:sSub>
                      <m:sSubPr>
                        <m:ctrlPr>
                          <a:rPr lang="en-US" sz="2000" b="1" i="1" smtClean="0">
                            <a:solidFill>
                              <a:srgbClr val="0070C0"/>
                            </a:solidFill>
                            <a:latin typeface="Cambria Math"/>
                          </a:rPr>
                        </m:ctrlPr>
                      </m:sSubPr>
                      <m:e>
                        <m:r>
                          <a:rPr lang="en-US" sz="2000" b="1" i="1" smtClean="0">
                            <a:solidFill>
                              <a:srgbClr val="0070C0"/>
                            </a:solidFill>
                            <a:latin typeface="Cambria Math"/>
                          </a:rPr>
                          <m:t>𝑻</m:t>
                        </m:r>
                      </m:e>
                      <m:sub>
                        <m:r>
                          <a:rPr lang="en-US" sz="2000" b="1" i="0" smtClean="0">
                            <a:solidFill>
                              <a:srgbClr val="7030A0"/>
                            </a:solidFill>
                            <a:latin typeface="Cambria Math"/>
                          </a:rPr>
                          <m:t>𝐌𝐅𝐓</m:t>
                        </m:r>
                      </m:sub>
                    </m:sSub>
                    <m:r>
                      <a:rPr lang="en-US" sz="2000" b="1" i="1" smtClean="0">
                        <a:solidFill>
                          <a:schemeClr val="tx1"/>
                        </a:solidFill>
                        <a:latin typeface="Cambria Math"/>
                      </a:rPr>
                      <m:t>(</m:t>
                    </m:r>
                    <m:r>
                      <a:rPr lang="en-US" sz="2000" b="1" i="1" smtClean="0">
                        <a:solidFill>
                          <a:srgbClr val="0070C0"/>
                        </a:solidFill>
                        <a:latin typeface="Cambria Math"/>
                      </a:rPr>
                      <m:t>𝒎</m:t>
                    </m:r>
                    <m:r>
                      <a:rPr lang="en-US" sz="2000" b="1" i="1" smtClean="0">
                        <a:solidFill>
                          <a:schemeClr val="tx1"/>
                        </a:solidFill>
                        <a:latin typeface="Cambria Math"/>
                      </a:rPr>
                      <m:t>)</m:t>
                    </m:r>
                    <m:r>
                      <a:rPr lang="en-US" sz="2000" b="1" i="1">
                        <a:solidFill>
                          <a:srgbClr val="0070C0"/>
                        </a:solidFill>
                        <a:latin typeface="Cambria Math"/>
                      </a:rPr>
                      <m:t> </m:t>
                    </m:r>
                  </m:oMath>
                </a14:m>
                <a:r>
                  <a:rPr lang="en-US" sz="2000" dirty="0" smtClean="0"/>
                  <a:t>: Actual cost of </a:t>
                </a:r>
                <a:r>
                  <a:rPr lang="en-US" sz="2000" b="1" dirty="0" smtClean="0">
                    <a:solidFill>
                      <a:srgbClr val="7030A0"/>
                    </a:solidFill>
                  </a:rPr>
                  <a:t>MTF</a:t>
                </a:r>
              </a:p>
              <a:p>
                <a:pPr marL="0" indent="0">
                  <a:buNone/>
                </a:pP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𝑻</m:t>
                        </m:r>
                      </m:e>
                      <m:sub>
                        <m:r>
                          <a:rPr lang="en-US" sz="2000" b="1" i="0" smtClean="0">
                            <a:solidFill>
                              <a:srgbClr val="7030A0"/>
                            </a:solidFill>
                            <a:latin typeface="Cambria Math"/>
                          </a:rPr>
                          <m:t>𝐎𝐏</m:t>
                        </m:r>
                        <m:r>
                          <a:rPr lang="en-US" sz="2000" b="1">
                            <a:solidFill>
                              <a:srgbClr val="7030A0"/>
                            </a:solidFill>
                            <a:latin typeface="Cambria Math"/>
                          </a:rPr>
                          <m:t>𝐓</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Actual cost of </a:t>
                </a:r>
                <a:r>
                  <a:rPr lang="en-US" sz="2000" b="1" dirty="0" smtClean="0">
                    <a:solidFill>
                      <a:srgbClr val="7030A0"/>
                    </a:solidFill>
                  </a:rPr>
                  <a:t>OPT</a:t>
                </a:r>
                <a:endParaRPr lang="en-US" sz="2000" b="1" dirty="0">
                  <a:solidFill>
                    <a:srgbClr val="7030A0"/>
                  </a:solidFill>
                </a:endParaRPr>
              </a:p>
              <a:p>
                <a:pPr marL="0" indent="0">
                  <a:buNone/>
                </a:pPr>
                <a:endParaRPr lang="en-US" sz="2000" b="1" dirty="0" smtClean="0">
                  <a:solidFill>
                    <a:srgbClr val="7030A0"/>
                  </a:solidFill>
                </a:endParaRPr>
              </a:p>
              <a:p>
                <a:pPr marL="0" indent="0">
                  <a:buNone/>
                </a:pPr>
                <a:r>
                  <a:rPr lang="en-US" sz="2000" b="1" dirty="0" smtClean="0">
                    <a:solidFill>
                      <a:srgbClr val="7030A0"/>
                    </a:solidFill>
                  </a:rPr>
                  <a:t>	</a:t>
                </a:r>
                <a:r>
                  <a:rPr lang="en-US" sz="2000" b="1" dirty="0"/>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𝑻</m:t>
                        </m:r>
                      </m:e>
                      <m:sub>
                        <m:r>
                          <a:rPr lang="en-US" sz="2000" b="1">
                            <a:solidFill>
                              <a:srgbClr val="7030A0"/>
                            </a:solidFill>
                            <a:latin typeface="Cambria Math"/>
                          </a:rPr>
                          <m:t>𝐌𝐅𝐓</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r>
                      <a:rPr lang="en-US" sz="2000" b="1" i="1">
                        <a:latin typeface="Cambria Math"/>
                      </a:rPr>
                      <m:t>≤</m:t>
                    </m:r>
                  </m:oMath>
                </a14:m>
                <a:r>
                  <a:rPr lang="en-US" sz="2000" b="1" dirty="0" smtClean="0">
                    <a:solidFill>
                      <a:srgbClr val="7030A0"/>
                    </a:solidFill>
                  </a:rPr>
                  <a:t>      </a:t>
                </a:r>
                <a:r>
                  <a:rPr lang="en-US" sz="2000" dirty="0" smtClean="0"/>
                  <a:t>Amortized </a:t>
                </a:r>
                <a:r>
                  <a:rPr lang="en-US" sz="2000" dirty="0"/>
                  <a:t>cost </a:t>
                </a:r>
                <a:r>
                  <a:rPr lang="en-US" sz="2000" dirty="0" smtClean="0"/>
                  <a:t>of the </a:t>
                </a:r>
                <a14:m>
                  <m:oMath xmlns:m="http://schemas.openxmlformats.org/officeDocument/2006/math">
                    <m:r>
                      <a:rPr lang="en-US" sz="2000" b="1" i="1">
                        <a:solidFill>
                          <a:srgbClr val="0070C0"/>
                        </a:solidFill>
                        <a:latin typeface="Cambria Math"/>
                      </a:rPr>
                      <m:t>𝒎</m:t>
                    </m:r>
                  </m:oMath>
                </a14:m>
                <a:r>
                  <a:rPr lang="en-US" sz="2000" b="1" dirty="0"/>
                  <a:t> query operation</a:t>
                </a:r>
                <a:r>
                  <a:rPr lang="en-US" sz="2000" dirty="0" smtClean="0"/>
                  <a:t> by </a:t>
                </a:r>
                <a:r>
                  <a:rPr lang="en-US" sz="2000" b="1" dirty="0" smtClean="0">
                    <a:solidFill>
                      <a:srgbClr val="7030A0"/>
                    </a:solidFill>
                  </a:rPr>
                  <a:t>MTF </a:t>
                </a:r>
              </a:p>
              <a:p>
                <a:pPr marL="0" indent="0">
                  <a:buNone/>
                </a:pPr>
                <a:r>
                  <a:rPr lang="en-US" sz="2000" b="1" dirty="0" smtClean="0">
                    <a:solidFill>
                      <a:srgbClr val="7030A0"/>
                    </a:solidFill>
                  </a:rPr>
                  <a:t>                                     </a:t>
                </a:r>
                <a14:m>
                  <m:oMath xmlns:m="http://schemas.openxmlformats.org/officeDocument/2006/math">
                    <m:r>
                      <a:rPr lang="en-US" sz="2000" b="1" i="1">
                        <a:latin typeface="Cambria Math"/>
                      </a:rPr>
                      <m:t>≤</m:t>
                    </m:r>
                  </m:oMath>
                </a14:m>
                <a:r>
                  <a:rPr lang="en-US" sz="2000" b="1" dirty="0">
                    <a:solidFill>
                      <a:srgbClr val="7030A0"/>
                    </a:solidFill>
                  </a:rPr>
                  <a:t> </a:t>
                </a:r>
                <a:r>
                  <a:rPr lang="en-US" sz="2000" b="1" dirty="0">
                    <a:solidFill>
                      <a:srgbClr val="0070C0"/>
                    </a:solidFill>
                  </a:rPr>
                  <a:t>4</a:t>
                </a:r>
                <a:r>
                  <a:rPr lang="en-US" sz="2000" dirty="0"/>
                  <a:t> </a:t>
                </a:r>
                <a:r>
                  <a:rPr lang="en-US" sz="2000" dirty="0" smtClean="0"/>
                  <a:t>(</a:t>
                </a:r>
                <a:r>
                  <a:rPr lang="en-US" sz="2000" dirty="0"/>
                  <a:t>Actual cost </a:t>
                </a:r>
                <a:r>
                  <a:rPr lang="en-US" sz="2000" dirty="0" smtClean="0"/>
                  <a:t>of the </a:t>
                </a:r>
                <a14:m>
                  <m:oMath xmlns:m="http://schemas.openxmlformats.org/officeDocument/2006/math">
                    <m:r>
                      <a:rPr lang="en-US" sz="2000" b="1" i="1" smtClean="0">
                        <a:solidFill>
                          <a:srgbClr val="0070C0"/>
                        </a:solidFill>
                        <a:latin typeface="Cambria Math"/>
                      </a:rPr>
                      <m:t>𝒎</m:t>
                    </m:r>
                  </m:oMath>
                </a14:m>
                <a:r>
                  <a:rPr lang="en-US" sz="2000" b="1" dirty="0" smtClean="0"/>
                  <a:t> </a:t>
                </a:r>
                <a:r>
                  <a:rPr lang="en-US" sz="2000" b="1" dirty="0"/>
                  <a:t>query operation </a:t>
                </a:r>
                <a:r>
                  <a:rPr lang="en-US" sz="2000" dirty="0"/>
                  <a:t>by </a:t>
                </a:r>
                <a:r>
                  <a:rPr lang="en-US" sz="2000" b="1" dirty="0" smtClean="0">
                    <a:solidFill>
                      <a:srgbClr val="7030A0"/>
                    </a:solidFill>
                  </a:rPr>
                  <a:t>OPT </a:t>
                </a:r>
                <a:r>
                  <a:rPr lang="en-US" sz="2000" dirty="0" smtClean="0"/>
                  <a:t>)</a:t>
                </a:r>
                <a:endParaRPr lang="en-US" sz="2000" dirty="0"/>
              </a:p>
              <a:p>
                <a:pPr marL="0" indent="0">
                  <a:buNone/>
                </a:pPr>
                <a:r>
                  <a:rPr lang="en-US" sz="2000" b="1" dirty="0" smtClean="0">
                    <a:solidFill>
                      <a:srgbClr val="0070C0"/>
                    </a:solidFill>
                  </a:rPr>
                  <a:t>		     </a:t>
                </a:r>
                <a14:m>
                  <m:oMath xmlns:m="http://schemas.openxmlformats.org/officeDocument/2006/math">
                    <m:r>
                      <a:rPr lang="en-US" sz="2000" b="1" i="1">
                        <a:latin typeface="Cambria Math"/>
                      </a:rPr>
                      <m:t>≤</m:t>
                    </m:r>
                  </m:oMath>
                </a14:m>
                <a:r>
                  <a:rPr lang="en-US" sz="2000" b="1" dirty="0" smtClean="0">
                    <a:solidFill>
                      <a:srgbClr val="7030A0"/>
                    </a:solidFill>
                  </a:rPr>
                  <a:t> </a:t>
                </a:r>
                <a:r>
                  <a:rPr lang="en-US" sz="2000" b="1" dirty="0">
                    <a:solidFill>
                      <a:srgbClr val="0070C0"/>
                    </a:solidFill>
                  </a:rPr>
                  <a:t>4</a:t>
                </a:r>
                <a:r>
                  <a:rPr lang="en-US" sz="2000" b="1" dirty="0" smtClean="0">
                    <a:solidFill>
                      <a:srgbClr val="7030A0"/>
                    </a:solidFill>
                  </a:rPr>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𝑻</m:t>
                        </m:r>
                      </m:e>
                      <m:sub>
                        <m:r>
                          <a:rPr lang="en-US" sz="2000" b="1">
                            <a:solidFill>
                              <a:srgbClr val="7030A0"/>
                            </a:solidFill>
                            <a:latin typeface="Cambria Math"/>
                          </a:rPr>
                          <m:t>𝐎𝐏𝐓</m:t>
                        </m:r>
                      </m:sub>
                    </m:sSub>
                    <m:d>
                      <m:dPr>
                        <m:ctrlPr>
                          <a:rPr lang="en-US" sz="2000" b="1" i="1">
                            <a:solidFill>
                              <a:srgbClr val="7030A0"/>
                            </a:solidFill>
                            <a:latin typeface="Cambria Math"/>
                          </a:rPr>
                        </m:ctrlPr>
                      </m:dPr>
                      <m:e>
                        <m:r>
                          <a:rPr lang="en-US" sz="2000" b="1" i="1">
                            <a:solidFill>
                              <a:srgbClr val="0070C0"/>
                            </a:solidFill>
                            <a:latin typeface="Cambria Math"/>
                          </a:rPr>
                          <m:t>𝒎</m:t>
                        </m:r>
                      </m:e>
                    </m:d>
                  </m:oMath>
                </a14:m>
                <a:endParaRPr lang="en-US" sz="2000" b="1" dirty="0" smtClean="0"/>
              </a:p>
              <a:p>
                <a:pPr marL="0" indent="0">
                  <a:buNone/>
                </a:pPr>
                <a:endParaRPr lang="en-US" sz="2000" b="1" dirty="0" smtClean="0">
                  <a:solidFill>
                    <a:srgbClr val="C00000"/>
                  </a:solidFill>
                </a:endParaRPr>
              </a:p>
              <a:p>
                <a:pPr marL="0" indent="0">
                  <a:buNone/>
                </a:pPr>
                <a:r>
                  <a:rPr lang="en-US" sz="2000" b="1" dirty="0" smtClean="0">
                    <a:solidFill>
                      <a:srgbClr val="C00000"/>
                    </a:solidFill>
                  </a:rPr>
                  <a:t>Theorem</a:t>
                </a:r>
                <a:r>
                  <a:rPr lang="en-US" sz="2000" b="1" dirty="0" smtClean="0"/>
                  <a:t>:</a:t>
                </a:r>
                <a:r>
                  <a:rPr lang="en-US" sz="2000" b="1" dirty="0">
                    <a:solidFill>
                      <a:srgbClr val="7030A0"/>
                    </a:solidFill>
                  </a:rPr>
                  <a:t> </a:t>
                </a:r>
                <a:r>
                  <a:rPr lang="en-US" sz="2000" b="1" dirty="0" smtClean="0">
                    <a:solidFill>
                      <a:srgbClr val="7030A0"/>
                    </a:solidFill>
                  </a:rPr>
                  <a:t>MTF </a:t>
                </a:r>
                <a:r>
                  <a:rPr lang="en-US" sz="2000" dirty="0" smtClean="0"/>
                  <a:t>algorithm is </a:t>
                </a:r>
                <a:r>
                  <a:rPr lang="en-US" sz="2000" b="1" dirty="0" smtClean="0">
                    <a:solidFill>
                      <a:srgbClr val="0070C0"/>
                    </a:solidFill>
                  </a:rPr>
                  <a:t>4 </a:t>
                </a:r>
                <a:r>
                  <a:rPr lang="en-US" sz="2000" dirty="0" smtClean="0"/>
                  <a:t>competitive.</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b="-80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spTree>
    <p:extLst>
      <p:ext uri="{BB962C8B-B14F-4D97-AF65-F5344CB8AC3E}">
        <p14:creationId xmlns:p14="http://schemas.microsoft.com/office/powerpoint/2010/main" val="4962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pPr marL="0" indent="0">
              <a:buNone/>
            </a:pPr>
            <a:r>
              <a:rPr lang="en-US" sz="2000" b="1" dirty="0" smtClean="0">
                <a:solidFill>
                  <a:srgbClr val="C00000"/>
                </a:solidFill>
              </a:rPr>
              <a:t>Question </a:t>
            </a:r>
            <a:r>
              <a:rPr lang="en-US" sz="2000" dirty="0" smtClean="0"/>
              <a:t>: How would anyone have come up with such a magical analysis ?</a:t>
            </a:r>
          </a:p>
          <a:p>
            <a:pPr marL="0" indent="0">
              <a:buNone/>
            </a:pPr>
            <a:endParaRPr lang="en-US" sz="2000" dirty="0" smtClean="0"/>
          </a:p>
          <a:p>
            <a:pPr marL="0" indent="0">
              <a:buNone/>
            </a:pPr>
            <a:r>
              <a:rPr lang="en-US" sz="2000" b="1" dirty="0" smtClean="0"/>
              <a:t>Answer</a:t>
            </a:r>
            <a:r>
              <a:rPr lang="en-US" sz="2000" dirty="0" smtClean="0"/>
              <a:t>: </a:t>
            </a:r>
          </a:p>
          <a:p>
            <a:pPr marL="0" indent="0">
              <a:buNone/>
            </a:pPr>
            <a:r>
              <a:rPr lang="en-US" sz="2000" dirty="0" smtClean="0"/>
              <a:t>perhaps a </a:t>
            </a:r>
            <a:r>
              <a:rPr lang="en-US" sz="2000" i="1" dirty="0" smtClean="0">
                <a:solidFill>
                  <a:srgbClr val="0070C0"/>
                </a:solidFill>
              </a:rPr>
              <a:t>persistent meditation </a:t>
            </a:r>
            <a:r>
              <a:rPr lang="en-US" sz="2000" dirty="0" smtClean="0"/>
              <a:t>on the problem </a:t>
            </a:r>
          </a:p>
          <a:p>
            <a:pPr marL="0" indent="0">
              <a:buNone/>
            </a:pPr>
            <a:r>
              <a:rPr lang="en-US" sz="2000" dirty="0" smtClean="0"/>
              <a:t>for a few months would have led the researcher to come up with this analysis.</a:t>
            </a:r>
          </a:p>
          <a:p>
            <a:pPr marL="0" indent="0">
              <a:buNone/>
            </a:pPr>
            <a:endParaRPr lang="en-US" sz="2000" dirty="0"/>
          </a:p>
          <a:p>
            <a:pPr marL="0" indent="0">
              <a:buNone/>
            </a:pPr>
            <a:endParaRPr lang="en-US" sz="2000" dirty="0" smtClean="0"/>
          </a:p>
          <a:p>
            <a:pPr marL="0" indent="0">
              <a:buNone/>
            </a:pPr>
            <a:r>
              <a:rPr lang="en-US" sz="2000" dirty="0" smtClean="0"/>
              <a:t>I hope some of you are also inspired by such magical and elegant analysis.</a:t>
            </a:r>
          </a:p>
          <a:p>
            <a:pPr marL="0" indent="0">
              <a:buNone/>
            </a:pPr>
            <a:endParaRPr lang="en-US" sz="2000" dirty="0"/>
          </a:p>
          <a:p>
            <a:pPr marL="0" indent="0">
              <a:buNone/>
            </a:pPr>
            <a:r>
              <a:rPr lang="en-US" sz="2000" dirty="0" smtClean="0"/>
              <a:t>                     You might like to study analysis of Splay tree on you tube </a:t>
            </a:r>
            <a:r>
              <a:rPr lang="en-US" sz="2000" dirty="0" smtClean="0">
                <a:sym typeface="Wingdings" pitchFamily="2" charset="2"/>
              </a:rPr>
              <a:t></a:t>
            </a:r>
            <a:endParaRPr lang="en-US" sz="2000" dirty="0" smtClean="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23</a:t>
            </a:fld>
            <a:endParaRPr lang="en-US"/>
          </a:p>
        </p:txBody>
      </p:sp>
    </p:spTree>
    <p:extLst>
      <p:ext uri="{BB962C8B-B14F-4D97-AF65-F5344CB8AC3E}">
        <p14:creationId xmlns:p14="http://schemas.microsoft.com/office/powerpoint/2010/main" val="4283728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fade">
                                      <p:cBhvr>
                                        <p:cTn id="2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131467" y="2644698"/>
                <a:ext cx="36023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𝑜</m:t>
                      </m:r>
                      <m:r>
                        <a:rPr lang="en-US" b="0" i="1" smtClean="0">
                          <a:latin typeface="Cambria Math"/>
                        </a:rPr>
                        <m:t>,</m:t>
                      </m:r>
                      <m:r>
                        <a:rPr lang="en-US" b="0" i="1" smtClean="0">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0070C0"/>
                          </a:solidFill>
                          <a:latin typeface="Cambria Math"/>
                        </a:rPr>
                        <m:t>𝑜</m:t>
                      </m:r>
                    </m:oMath>
                  </m:oMathPara>
                </a14:m>
                <a:endParaRPr lang="en-US" dirty="0">
                  <a:solidFill>
                    <a:srgbClr val="0070C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31467" y="2644698"/>
                <a:ext cx="3602333" cy="369332"/>
              </a:xfrm>
              <a:prstGeom prst="rect">
                <a:avLst/>
              </a:prstGeom>
              <a:blipFill rotWithShape="1">
                <a:blip r:embed="rId2"/>
                <a:stretch>
                  <a:fillRect t="-8333" r="-1523" b="-26667"/>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b="1" dirty="0" smtClean="0"/>
              <a:t>   Algorithm</a:t>
            </a:r>
            <a:endParaRPr lang="en-US" sz="32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67684626"/>
              </p:ext>
            </p:extLst>
          </p:nvPr>
        </p:nvGraphicFramePr>
        <p:xfrm>
          <a:off x="422817" y="5029200"/>
          <a:ext cx="4114800" cy="1112520"/>
        </p:xfrm>
        <a:graphic>
          <a:graphicData uri="http://schemas.openxmlformats.org/drawingml/2006/table">
            <a:tbl>
              <a:tblPr firstRow="1" bandRow="1">
                <a:tableStyleId>{5C22544A-7EE6-4342-B048-85BDC9FD1C3A}</a:tableStyleId>
              </a:tblPr>
              <a:tblGrid>
                <a:gridCol w="4114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bl>
          </a:graphicData>
        </a:graphic>
      </p:graphicFrame>
      <p:sp>
        <p:nvSpPr>
          <p:cNvPr id="11" name="Rectangle 10"/>
          <p:cNvSpPr/>
          <p:nvPr/>
        </p:nvSpPr>
        <p:spPr>
          <a:xfrm>
            <a:off x="-838200" y="2286000"/>
            <a:ext cx="1447800" cy="7942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42186" y="3810000"/>
            <a:ext cx="1139414" cy="369332"/>
          </a:xfrm>
          <a:prstGeom prst="rect">
            <a:avLst/>
          </a:prstGeom>
          <a:noFill/>
        </p:spPr>
        <p:txBody>
          <a:bodyPr wrap="none" rtlCol="0">
            <a:spAutoFit/>
          </a:bodyPr>
          <a:lstStyle/>
          <a:p>
            <a:r>
              <a:rPr lang="en-US" b="1" dirty="0" smtClean="0"/>
              <a:t>Algorithm</a:t>
            </a:r>
            <a:endParaRPr lang="en-US" b="1" dirty="0"/>
          </a:p>
        </p:txBody>
      </p:sp>
      <p:sp>
        <p:nvSpPr>
          <p:cNvPr id="6" name="TextBox 5"/>
          <p:cNvSpPr txBox="1"/>
          <p:nvPr/>
        </p:nvSpPr>
        <p:spPr>
          <a:xfrm>
            <a:off x="1600200" y="5029200"/>
            <a:ext cx="1084336" cy="369332"/>
          </a:xfrm>
          <a:prstGeom prst="rect">
            <a:avLst/>
          </a:prstGeom>
          <a:noFill/>
        </p:spPr>
        <p:txBody>
          <a:bodyPr wrap="none" rtlCol="0">
            <a:spAutoFit/>
          </a:bodyPr>
          <a:lstStyle/>
          <a:p>
            <a:r>
              <a:rPr lang="en-US" b="1" dirty="0" smtClean="0">
                <a:solidFill>
                  <a:schemeClr val="bg1"/>
                </a:solidFill>
              </a:rPr>
              <a:t>Problems</a:t>
            </a:r>
            <a:endParaRPr lang="en-US" b="1" dirty="0">
              <a:solidFill>
                <a:schemeClr val="bg1"/>
              </a:solidFill>
            </a:endParaRPr>
          </a:p>
        </p:txBody>
      </p:sp>
      <p:sp>
        <p:nvSpPr>
          <p:cNvPr id="21" name="TextBox 20"/>
          <p:cNvSpPr txBox="1"/>
          <p:nvPr/>
        </p:nvSpPr>
        <p:spPr>
          <a:xfrm>
            <a:off x="1066800" y="5410200"/>
            <a:ext cx="2109039" cy="369332"/>
          </a:xfrm>
          <a:prstGeom prst="rect">
            <a:avLst/>
          </a:prstGeom>
          <a:noFill/>
        </p:spPr>
        <p:txBody>
          <a:bodyPr wrap="none" rtlCol="0">
            <a:spAutoFit/>
          </a:bodyPr>
          <a:lstStyle/>
          <a:p>
            <a:r>
              <a:rPr lang="en-US" b="1" i="1" dirty="0" smtClean="0">
                <a:solidFill>
                  <a:srgbClr val="7030A0"/>
                </a:solidFill>
              </a:rPr>
              <a:t>Cache</a:t>
            </a:r>
            <a:r>
              <a:rPr lang="en-US" dirty="0"/>
              <a:t> </a:t>
            </a:r>
            <a:r>
              <a:rPr lang="en-US" b="1" i="1" dirty="0" smtClean="0">
                <a:solidFill>
                  <a:srgbClr val="7030A0"/>
                </a:solidFill>
              </a:rPr>
              <a:t>management</a:t>
            </a:r>
            <a:endParaRPr lang="en-US" b="1" i="1" dirty="0">
              <a:solidFill>
                <a:srgbClr val="7030A0"/>
              </a:solidFill>
            </a:endParaRPr>
          </a:p>
        </p:txBody>
      </p:sp>
      <p:sp>
        <p:nvSpPr>
          <p:cNvPr id="22" name="TextBox 21"/>
          <p:cNvSpPr txBox="1"/>
          <p:nvPr/>
        </p:nvSpPr>
        <p:spPr>
          <a:xfrm>
            <a:off x="1564711" y="5715000"/>
            <a:ext cx="1102289" cy="369332"/>
          </a:xfrm>
          <a:prstGeom prst="rect">
            <a:avLst/>
          </a:prstGeom>
          <a:noFill/>
        </p:spPr>
        <p:txBody>
          <a:bodyPr wrap="none" rtlCol="0">
            <a:spAutoFit/>
          </a:bodyPr>
          <a:lstStyle/>
          <a:p>
            <a:r>
              <a:rPr lang="en-US" b="1" i="1" dirty="0" smtClean="0">
                <a:solidFill>
                  <a:srgbClr val="7030A0"/>
                </a:solidFill>
              </a:rPr>
              <a:t>Matching</a:t>
            </a:r>
            <a:endParaRPr lang="en-US" b="1" i="1" dirty="0">
              <a:solidFill>
                <a:srgbClr val="7030A0"/>
              </a:solidFill>
            </a:endParaRPr>
          </a:p>
        </p:txBody>
      </p:sp>
      <p:sp>
        <p:nvSpPr>
          <p:cNvPr id="7" name="Slide Number Placeholder 6"/>
          <p:cNvSpPr>
            <a:spLocks noGrp="1"/>
          </p:cNvSpPr>
          <p:nvPr>
            <p:ph type="sldNum" sz="quarter" idx="12"/>
          </p:nvPr>
        </p:nvSpPr>
        <p:spPr/>
        <p:txBody>
          <a:bodyPr/>
          <a:lstStyle/>
          <a:p>
            <a:fld id="{A3F1ACDA-D648-4719-8CCF-388E5A063B5E}" type="slidenum">
              <a:rPr lang="en-US" smtClean="0"/>
              <a:t>3</a:t>
            </a:fld>
            <a:endParaRPr lang="en-US"/>
          </a:p>
        </p:txBody>
      </p:sp>
      <p:sp>
        <p:nvSpPr>
          <p:cNvPr id="12" name="Rounded Rectangle 11"/>
          <p:cNvSpPr/>
          <p:nvPr/>
        </p:nvSpPr>
        <p:spPr>
          <a:xfrm>
            <a:off x="3546995" y="1143000"/>
            <a:ext cx="1981244" cy="304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Online Processing</a:t>
            </a:r>
            <a:endParaRPr lang="en-US" dirty="0">
              <a:solidFill>
                <a:srgbClr val="0070C0"/>
              </a:solidFill>
            </a:endParaRPr>
          </a:p>
        </p:txBody>
      </p:sp>
      <p:sp>
        <p:nvSpPr>
          <p:cNvPr id="24" name="TextBox 23"/>
          <p:cNvSpPr txBox="1"/>
          <p:nvPr/>
        </p:nvSpPr>
        <p:spPr>
          <a:xfrm>
            <a:off x="2438400" y="533400"/>
            <a:ext cx="1309974" cy="584775"/>
          </a:xfrm>
          <a:prstGeom prst="rect">
            <a:avLst/>
          </a:prstGeom>
          <a:solidFill>
            <a:schemeClr val="bg2"/>
          </a:solidFill>
        </p:spPr>
        <p:txBody>
          <a:bodyPr wrap="none" rtlCol="0">
            <a:spAutoFit/>
          </a:bodyPr>
          <a:lstStyle/>
          <a:p>
            <a:r>
              <a:rPr lang="en-US" sz="3200" b="1" dirty="0" smtClean="0">
                <a:solidFill>
                  <a:schemeClr val="accent2">
                    <a:lumMod val="75000"/>
                  </a:schemeClr>
                </a:solidFill>
              </a:rPr>
              <a:t>Online</a:t>
            </a:r>
            <a:endParaRPr lang="en-US" sz="3200" b="1" dirty="0">
              <a:solidFill>
                <a:schemeClr val="accent2">
                  <a:lumMod val="75000"/>
                </a:schemeClr>
              </a:solidFill>
            </a:endParaRPr>
          </a:p>
        </p:txBody>
      </p:sp>
      <p:sp>
        <p:nvSpPr>
          <p:cNvPr id="25" name="Rectangle 24"/>
          <p:cNvSpPr/>
          <p:nvPr/>
        </p:nvSpPr>
        <p:spPr>
          <a:xfrm>
            <a:off x="5334000" y="2362200"/>
            <a:ext cx="4191000" cy="7942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33800" y="1600200"/>
            <a:ext cx="1600200" cy="2209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 name="Line Callout 1 2"/>
          <p:cNvSpPr/>
          <p:nvPr/>
        </p:nvSpPr>
        <p:spPr>
          <a:xfrm>
            <a:off x="4800600" y="4800600"/>
            <a:ext cx="3733800" cy="1676400"/>
          </a:xfrm>
          <a:prstGeom prst="borderCallout1">
            <a:avLst>
              <a:gd name="adj1" fmla="val 47808"/>
              <a:gd name="adj2" fmla="val -456"/>
              <a:gd name="adj3" fmla="val 47778"/>
              <a:gd name="adj4" fmla="val -3727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Cache has limited number of slots. Whenever an element is required by CPU and it is absent in cache, it has to be brought into cache. This will require removing one of the element from cache. Which element should be replaced ? It is quite challenging to determine which element should be replaced since we do not know the sequence of elements requested by CPU.</a:t>
            </a:r>
            <a:endParaRPr lang="en-US" sz="1400" dirty="0">
              <a:solidFill>
                <a:schemeClr val="tx1"/>
              </a:solidFill>
            </a:endParaRPr>
          </a:p>
        </p:txBody>
      </p:sp>
      <p:sp>
        <p:nvSpPr>
          <p:cNvPr id="16" name="Line Callout 1 15"/>
          <p:cNvSpPr/>
          <p:nvPr/>
        </p:nvSpPr>
        <p:spPr>
          <a:xfrm>
            <a:off x="4800600" y="5181600"/>
            <a:ext cx="3733800" cy="1676400"/>
          </a:xfrm>
          <a:prstGeom prst="borderCallout1">
            <a:avLst>
              <a:gd name="adj1" fmla="val 47808"/>
              <a:gd name="adj2" fmla="val -456"/>
              <a:gd name="adj3" fmla="val 47778"/>
              <a:gd name="adj4" fmla="val -3727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Suppose we don’t know the edges of the graph in the beginning. Instead, the edges are provided in an online sequence. For each edge we see, we need to either decide whether we are going to add the edge to the matching or discard it. The aim is to maintain a matching which is of large size.</a:t>
            </a:r>
            <a:endParaRPr lang="en-US" sz="1400" dirty="0">
              <a:solidFill>
                <a:schemeClr val="tx1"/>
              </a:solidFill>
            </a:endParaRPr>
          </a:p>
        </p:txBody>
      </p:sp>
      <p:sp>
        <p:nvSpPr>
          <p:cNvPr id="8" name="Cloud Callout 7"/>
          <p:cNvSpPr/>
          <p:nvPr/>
        </p:nvSpPr>
        <p:spPr>
          <a:xfrm>
            <a:off x="4724400" y="5348555"/>
            <a:ext cx="4114800" cy="72970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measure efficiency of an </a:t>
            </a:r>
            <a:r>
              <a:rPr lang="en-US" b="1" dirty="0" smtClean="0">
                <a:solidFill>
                  <a:schemeClr val="tx1"/>
                </a:solidFill>
              </a:rPr>
              <a:t>online </a:t>
            </a:r>
            <a:r>
              <a:rPr lang="en-US" dirty="0" smtClean="0">
                <a:solidFill>
                  <a:schemeClr val="tx1"/>
                </a:solidFill>
              </a:rPr>
              <a:t>algorithm ?</a:t>
            </a:r>
            <a:endParaRPr lang="en-US" dirty="0">
              <a:solidFill>
                <a:schemeClr val="tx1"/>
              </a:solidFill>
            </a:endParaRPr>
          </a:p>
        </p:txBody>
      </p:sp>
      <p:sp>
        <p:nvSpPr>
          <p:cNvPr id="10" name="Left Brace 9"/>
          <p:cNvSpPr/>
          <p:nvPr/>
        </p:nvSpPr>
        <p:spPr>
          <a:xfrm rot="16200000">
            <a:off x="1827276" y="1677925"/>
            <a:ext cx="384049" cy="31242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57200" y="3432050"/>
            <a:ext cx="3079241" cy="307777"/>
          </a:xfrm>
          <a:prstGeom prst="rect">
            <a:avLst/>
          </a:prstGeom>
          <a:noFill/>
        </p:spPr>
        <p:txBody>
          <a:bodyPr wrap="none" rtlCol="0">
            <a:spAutoFit/>
          </a:bodyPr>
          <a:lstStyle/>
          <a:p>
            <a:r>
              <a:rPr lang="en-US" sz="1400" dirty="0" smtClean="0"/>
              <a:t>Sequence of input elements/operations</a:t>
            </a:r>
            <a:endParaRPr lang="en-US" sz="1400" dirty="0"/>
          </a:p>
        </p:txBody>
      </p:sp>
    </p:spTree>
    <p:extLst>
      <p:ext uri="{BB962C8B-B14F-4D97-AF65-F5344CB8AC3E}">
        <p14:creationId xmlns:p14="http://schemas.microsoft.com/office/powerpoint/2010/main" val="414752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4250" fill="hold"/>
                                        <p:tgtEl>
                                          <p:spTgt spid="9"/>
                                        </p:tgtEl>
                                        <p:attrNameLst>
                                          <p:attrName>ppt_x</p:attrName>
                                        </p:attrNameLst>
                                      </p:cBhvr>
                                      <p:tavLst>
                                        <p:tav tm="0">
                                          <p:val>
                                            <p:strVal val="0-#ppt_w/2"/>
                                          </p:val>
                                        </p:tav>
                                        <p:tav tm="100000">
                                          <p:val>
                                            <p:strVal val="#ppt_x"/>
                                          </p:val>
                                        </p:tav>
                                      </p:tavLst>
                                    </p:anim>
                                    <p:anim calcmode="lin" valueType="num">
                                      <p:cBhvr additive="base">
                                        <p:cTn id="8" dur="4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xit" presetSubtype="2" fill="hold" grpId="1" nodeType="clickEffect">
                                  <p:stCondLst>
                                    <p:cond delay="0"/>
                                  </p:stCondLst>
                                  <p:childTnLst>
                                    <p:anim calcmode="lin" valueType="num">
                                      <p:cBhvr additive="base">
                                        <p:cTn id="37" dur="7250"/>
                                        <p:tgtEl>
                                          <p:spTgt spid="9"/>
                                        </p:tgtEl>
                                        <p:attrNameLst>
                                          <p:attrName>ppt_x</p:attrName>
                                        </p:attrNameLst>
                                      </p:cBhvr>
                                      <p:tavLst>
                                        <p:tav tm="0">
                                          <p:val>
                                            <p:strVal val="ppt_x"/>
                                          </p:val>
                                        </p:tav>
                                        <p:tav tm="100000">
                                          <p:val>
                                            <p:strVal val="1+ppt_w/2"/>
                                          </p:val>
                                        </p:tav>
                                      </p:tavLst>
                                    </p:anim>
                                    <p:anim calcmode="lin" valueType="num">
                                      <p:cBhvr additive="base">
                                        <p:cTn id="38" dur="7250"/>
                                        <p:tgtEl>
                                          <p:spTgt spid="9"/>
                                        </p:tgtEl>
                                        <p:attrNameLst>
                                          <p:attrName>ppt_y</p:attrName>
                                        </p:attrNameLst>
                                      </p:cBhvr>
                                      <p:tavLst>
                                        <p:tav tm="0">
                                          <p:val>
                                            <p:strVal val="ppt_y"/>
                                          </p:val>
                                        </p:tav>
                                        <p:tav tm="100000">
                                          <p:val>
                                            <p:strVal val="ppt_y"/>
                                          </p:val>
                                        </p:tav>
                                      </p:tavLst>
                                    </p:anim>
                                    <p:set>
                                      <p:cBhvr>
                                        <p:cTn id="39" dur="1" fill="hold">
                                          <p:stCondLst>
                                            <p:cond delay="7249"/>
                                          </p:stCondLst>
                                        </p:cTn>
                                        <p:tgtEl>
                                          <p:spTgt spid="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randombar(horizont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randombar(horizontal)">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15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3"/>
                                        </p:tgtEl>
                                      </p:cBhvr>
                                    </p:animEffect>
                                    <p:set>
                                      <p:cBhvr>
                                        <p:cTn id="64" dur="1" fill="hold">
                                          <p:stCondLst>
                                            <p:cond delay="499"/>
                                          </p:stCondLst>
                                        </p:cTn>
                                        <p:tgtEl>
                                          <p:spTgt spid="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randombar(horizontal)">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1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16"/>
                                        </p:tgtEl>
                                      </p:cBhvr>
                                    </p:animEffect>
                                    <p:set>
                                      <p:cBhvr>
                                        <p:cTn id="79" dur="1" fill="hold">
                                          <p:stCondLst>
                                            <p:cond delay="499"/>
                                          </p:stCondLst>
                                        </p:cTn>
                                        <p:tgtEl>
                                          <p:spTgt spid="1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1000"/>
                                        <p:tgtEl>
                                          <p:spTgt spid="8"/>
                                        </p:tgtEl>
                                      </p:cBhvr>
                                    </p:animEffect>
                                    <p:anim calcmode="lin" valueType="num">
                                      <p:cBhvr>
                                        <p:cTn id="85" dur="1000" fill="hold"/>
                                        <p:tgtEl>
                                          <p:spTgt spid="8"/>
                                        </p:tgtEl>
                                        <p:attrNameLst>
                                          <p:attrName>ppt_x</p:attrName>
                                        </p:attrNameLst>
                                      </p:cBhvr>
                                      <p:tavLst>
                                        <p:tav tm="0">
                                          <p:val>
                                            <p:strVal val="#ppt_x"/>
                                          </p:val>
                                        </p:tav>
                                        <p:tav tm="100000">
                                          <p:val>
                                            <p:strVal val="#ppt_x"/>
                                          </p:val>
                                        </p:tav>
                                      </p:tavLst>
                                    </p:anim>
                                    <p:anim calcmode="lin" valueType="num">
                                      <p:cBhvr>
                                        <p:cTn id="8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21" grpId="0"/>
      <p:bldP spid="22" grpId="0"/>
      <p:bldP spid="12" grpId="0" animBg="1"/>
      <p:bldP spid="3" grpId="0" animBg="1"/>
      <p:bldP spid="3" grpId="1" animBg="1"/>
      <p:bldP spid="16" grpId="0" animBg="1"/>
      <p:bldP spid="16" grpId="1" animBg="1"/>
      <p:bldP spid="8" grpId="0" animBg="1"/>
      <p:bldP spid="10" grpId="0" animBg="1"/>
      <p:bldP spid="10" grpId="1" animBg="1"/>
      <p:bldP spid="14" grpId="0"/>
      <p:bldP spid="1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7030A0"/>
                </a:solidFill>
              </a:rPr>
              <a:t>Competitive ratio</a:t>
            </a:r>
            <a:br>
              <a:rPr lang="en-US" sz="3200" b="1" dirty="0">
                <a:solidFill>
                  <a:srgbClr val="7030A0"/>
                </a:solidFill>
              </a:rPr>
            </a:br>
            <a:endParaRPr lang="en-US" sz="3200" b="1" dirty="0"/>
          </a:p>
        </p:txBody>
      </p:sp>
      <p:sp>
        <p:nvSpPr>
          <p:cNvPr id="7" name="Slide Number Placeholder 6"/>
          <p:cNvSpPr>
            <a:spLocks noGrp="1"/>
          </p:cNvSpPr>
          <p:nvPr>
            <p:ph type="sldNum" sz="quarter" idx="12"/>
          </p:nvPr>
        </p:nvSpPr>
        <p:spPr/>
        <p:txBody>
          <a:bodyPr/>
          <a:lstStyle/>
          <a:p>
            <a:fld id="{A3F1ACDA-D648-4719-8CCF-388E5A063B5E}" type="slidenum">
              <a:rPr lang="en-US" smtClean="0"/>
              <a:t>4</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267199"/>
              </a:xfrm>
            </p:spPr>
            <p:txBody>
              <a:bodyPr/>
              <a:lstStyle/>
              <a:p>
                <a:pPr marL="0" indent="0">
                  <a:buNone/>
                </a:pPr>
                <a:r>
                  <a:rPr lang="en-US" sz="2000" dirty="0" smtClean="0"/>
                  <a:t>       </a:t>
                </a:r>
                <a:r>
                  <a:rPr lang="en-US" sz="2000" b="1" dirty="0" smtClean="0">
                    <a:solidFill>
                      <a:srgbClr val="7030A0"/>
                    </a:solidFill>
                  </a:rPr>
                  <a:t>A</a:t>
                </a:r>
                <a:r>
                  <a:rPr lang="en-US" sz="2000" dirty="0" smtClean="0"/>
                  <a:t>: an </a:t>
                </a:r>
                <a:r>
                  <a:rPr lang="en-US" sz="2000" b="1" dirty="0"/>
                  <a:t>online</a:t>
                </a:r>
                <a:r>
                  <a:rPr lang="en-US" sz="2000" dirty="0"/>
                  <a:t> algorithm for </a:t>
                </a:r>
                <a:r>
                  <a:rPr lang="en-US" sz="2000" dirty="0" smtClean="0"/>
                  <a:t>a problem</a:t>
                </a:r>
                <a:r>
                  <a:rPr lang="en-US" sz="2000" dirty="0"/>
                  <a:t>.</a:t>
                </a:r>
              </a:p>
              <a:p>
                <a:pPr marL="0" indent="0">
                  <a:buNone/>
                </a:pPr>
                <a:r>
                  <a:rPr lang="en-US" sz="2000" dirty="0" smtClean="0"/>
                  <a:t> </a:t>
                </a:r>
                <a:r>
                  <a:rPr lang="en-US" sz="2000" b="1" dirty="0" smtClean="0">
                    <a:solidFill>
                      <a:srgbClr val="7030A0"/>
                    </a:solidFill>
                  </a:rPr>
                  <a:t>OPT </a:t>
                </a:r>
                <a:r>
                  <a:rPr lang="en-US" sz="2000" dirty="0" smtClean="0"/>
                  <a:t>:</a:t>
                </a:r>
                <a:r>
                  <a:rPr lang="en-US" sz="2000" b="1" dirty="0" smtClean="0">
                    <a:solidFill>
                      <a:srgbClr val="7030A0"/>
                    </a:solidFill>
                  </a:rPr>
                  <a:t> </a:t>
                </a:r>
                <a:r>
                  <a:rPr lang="en-US" sz="2000" dirty="0"/>
                  <a:t>be the </a:t>
                </a:r>
                <a:r>
                  <a:rPr lang="en-US" sz="2000" b="1" dirty="0"/>
                  <a:t>optimal offline </a:t>
                </a:r>
                <a:r>
                  <a:rPr lang="en-US" sz="2000" dirty="0"/>
                  <a:t>algorithm </a:t>
                </a:r>
                <a:endParaRPr lang="en-US" sz="2000" dirty="0" smtClean="0"/>
              </a:p>
              <a:p>
                <a:pPr marL="0" indent="0">
                  <a:buNone/>
                </a:pPr>
                <a:endParaRPr lang="en-US" sz="2000" dirty="0"/>
              </a:p>
              <a:p>
                <a:pPr marL="0" indent="0">
                  <a:buNone/>
                </a:pPr>
                <a:endParaRPr lang="en-US" sz="2000" dirty="0" smtClean="0"/>
              </a:p>
              <a:p>
                <a:pPr marL="0" indent="0">
                  <a:buNone/>
                </a:pPr>
                <a:r>
                  <a:rPr lang="en-US" sz="2000" b="1" dirty="0" smtClean="0">
                    <a:solidFill>
                      <a:srgbClr val="0070C0"/>
                    </a:solidFill>
                  </a:rPr>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𝑻</m:t>
                        </m:r>
                      </m:e>
                      <m:sub>
                        <m:r>
                          <a:rPr lang="en-US" sz="2000" b="1">
                            <a:solidFill>
                              <a:srgbClr val="7030A0"/>
                            </a:solidFill>
                            <a:latin typeface="Cambria Math"/>
                          </a:rPr>
                          <m:t>𝐀</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t>
                </a:r>
                <a:r>
                  <a:rPr lang="en-US" sz="2000" dirty="0" smtClean="0"/>
                  <a:t>time taken by </a:t>
                </a:r>
                <a:r>
                  <a:rPr lang="en-US" sz="2000" b="1" dirty="0" smtClean="0">
                    <a:solidFill>
                      <a:srgbClr val="7030A0"/>
                    </a:solidFill>
                  </a:rPr>
                  <a:t>A </a:t>
                </a:r>
                <a:r>
                  <a:rPr lang="en-US" sz="2000" dirty="0"/>
                  <a:t>for a sequence of </a:t>
                </a:r>
                <a14:m>
                  <m:oMath xmlns:m="http://schemas.openxmlformats.org/officeDocument/2006/math">
                    <m:r>
                      <a:rPr lang="en-US" sz="2000" b="1" i="1">
                        <a:solidFill>
                          <a:srgbClr val="0070C0"/>
                        </a:solidFill>
                        <a:latin typeface="Cambria Math"/>
                      </a:rPr>
                      <m:t>𝒎</m:t>
                    </m:r>
                  </m:oMath>
                </a14:m>
                <a:r>
                  <a:rPr lang="en-US" sz="2000" dirty="0"/>
                  <a:t> operations.</a:t>
                </a:r>
              </a:p>
              <a:p>
                <a:pPr marL="0" indent="0">
                  <a:buNone/>
                </a:pPr>
                <a:r>
                  <a:rPr lang="en-US" sz="2000" dirty="0"/>
                  <a:t> </a:t>
                </a:r>
                <a:r>
                  <a:rPr lang="en-US" sz="2000" dirty="0" smtClean="0"/>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𝑻</m:t>
                        </m:r>
                      </m:e>
                      <m:sub>
                        <m:r>
                          <a:rPr lang="en-US" sz="2000" b="1">
                            <a:solidFill>
                              <a:srgbClr val="7030A0"/>
                            </a:solidFill>
                            <a:latin typeface="Cambria Math"/>
                          </a:rPr>
                          <m:t>𝐎𝐏𝐓</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t>
                </a:r>
                <a:r>
                  <a:rPr lang="en-US" sz="2000" dirty="0" smtClean="0"/>
                  <a:t>time taken by </a:t>
                </a:r>
                <a:r>
                  <a:rPr lang="en-US" sz="2000" b="1" dirty="0">
                    <a:solidFill>
                      <a:srgbClr val="7030A0"/>
                    </a:solidFill>
                  </a:rPr>
                  <a:t>OPT </a:t>
                </a:r>
                <a:r>
                  <a:rPr lang="en-US" sz="2000" dirty="0"/>
                  <a:t>for the </a:t>
                </a:r>
                <a:r>
                  <a:rPr lang="en-US" sz="2000" b="1" dirty="0"/>
                  <a:t>same</a:t>
                </a:r>
                <a:r>
                  <a:rPr lang="en-US" sz="2000" dirty="0"/>
                  <a:t> </a:t>
                </a:r>
                <a14:m>
                  <m:oMath xmlns:m="http://schemas.openxmlformats.org/officeDocument/2006/math">
                    <m:r>
                      <a:rPr lang="en-US" sz="2000" b="1" i="1">
                        <a:solidFill>
                          <a:srgbClr val="0070C0"/>
                        </a:solidFill>
                        <a:latin typeface="Cambria Math"/>
                      </a:rPr>
                      <m:t>𝒎</m:t>
                    </m:r>
                  </m:oMath>
                </a14:m>
                <a:r>
                  <a:rPr lang="en-US" sz="2000" dirty="0"/>
                  <a:t> operations</a:t>
                </a:r>
                <a:endParaRPr lang="en-US" sz="2000" b="1" dirty="0">
                  <a:solidFill>
                    <a:srgbClr val="7030A0"/>
                  </a:solidFill>
                </a:endParaRPr>
              </a:p>
              <a:p>
                <a:pPr marL="0" indent="0">
                  <a:buNone/>
                </a:pPr>
                <a:endParaRPr lang="en-US" sz="2000" b="1" dirty="0" smtClean="0">
                  <a:solidFill>
                    <a:srgbClr val="006C31"/>
                  </a:solidFill>
                </a:endParaRPr>
              </a:p>
              <a:p>
                <a:pPr marL="0" indent="0">
                  <a:buNone/>
                </a:pPr>
                <a:r>
                  <a:rPr lang="en-US" sz="2000" b="1" dirty="0" smtClean="0">
                    <a:solidFill>
                      <a:srgbClr val="006C31"/>
                    </a:solidFill>
                  </a:rPr>
                  <a:t>Notation</a:t>
                </a:r>
                <a:r>
                  <a:rPr lang="en-US" sz="2000" b="1" dirty="0">
                    <a:solidFill>
                      <a:srgbClr val="006C31"/>
                    </a:solidFill>
                  </a:rPr>
                  <a:t>: </a:t>
                </a:r>
                <a:r>
                  <a:rPr lang="en-US" sz="2000" b="1" dirty="0">
                    <a:solidFill>
                      <a:srgbClr val="7030A0"/>
                    </a:solidFill>
                  </a:rPr>
                  <a:t>A </a:t>
                </a:r>
                <a:r>
                  <a:rPr lang="en-US" sz="2000" dirty="0"/>
                  <a:t>is said to be </a:t>
                </a:r>
                <a14:m>
                  <m:oMath xmlns:m="http://schemas.openxmlformats.org/officeDocument/2006/math">
                    <m:r>
                      <a:rPr lang="en-US" sz="2000" b="1" i="1">
                        <a:solidFill>
                          <a:srgbClr val="0070C0"/>
                        </a:solidFill>
                        <a:latin typeface="Cambria Math"/>
                      </a:rPr>
                      <m:t>𝜶</m:t>
                    </m:r>
                  </m:oMath>
                </a14:m>
                <a:r>
                  <a:rPr lang="en-US" sz="2000" dirty="0"/>
                  <a:t>-competitive if there is a constant </a:t>
                </a:r>
                <a14:m>
                  <m:oMath xmlns:m="http://schemas.openxmlformats.org/officeDocument/2006/math">
                    <m:r>
                      <a:rPr lang="en-US" sz="2000" b="1" i="1">
                        <a:solidFill>
                          <a:srgbClr val="0070C0"/>
                        </a:solidFill>
                        <a:latin typeface="Cambria Math"/>
                      </a:rPr>
                      <m:t>𝒌</m:t>
                    </m:r>
                  </m:oMath>
                </a14:m>
                <a:r>
                  <a:rPr lang="en-US" sz="2000" b="1" dirty="0">
                    <a:solidFill>
                      <a:srgbClr val="006C31"/>
                    </a:solidFill>
                  </a:rPr>
                  <a:t> </a:t>
                </a:r>
                <a:r>
                  <a:rPr lang="en-US" sz="2000" dirty="0"/>
                  <a:t>such that</a:t>
                </a:r>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𝑻</m:t>
                          </m:r>
                        </m:e>
                        <m:sub>
                          <m:r>
                            <a:rPr lang="en-US" sz="2000" b="1">
                              <a:solidFill>
                                <a:srgbClr val="7030A0"/>
                              </a:solidFill>
                              <a:latin typeface="Cambria Math"/>
                            </a:rPr>
                            <m:t>𝐀</m:t>
                          </m:r>
                        </m:sub>
                      </m:sSub>
                      <m:d>
                        <m:dPr>
                          <m:ctrlPr>
                            <a:rPr lang="en-US" sz="2000" b="1" i="1">
                              <a:solidFill>
                                <a:srgbClr val="7030A0"/>
                              </a:solidFill>
                              <a:latin typeface="Cambria Math"/>
                            </a:rPr>
                          </m:ctrlPr>
                        </m:dPr>
                        <m:e>
                          <m:r>
                            <a:rPr lang="en-US" sz="2000" b="1" i="1">
                              <a:solidFill>
                                <a:srgbClr val="0070C0"/>
                              </a:solidFill>
                              <a:latin typeface="Cambria Math"/>
                            </a:rPr>
                            <m:t>𝒎</m:t>
                          </m:r>
                        </m:e>
                      </m:d>
                      <m:r>
                        <a:rPr lang="en-US" sz="2000" b="1" i="1">
                          <a:latin typeface="Cambria Math"/>
                        </a:rPr>
                        <m:t>≤</m:t>
                      </m:r>
                      <m:sSub>
                        <m:sSubPr>
                          <m:ctrlPr>
                            <a:rPr lang="en-US" sz="2000" b="1" i="1">
                              <a:solidFill>
                                <a:srgbClr val="0070C0"/>
                              </a:solidFill>
                              <a:latin typeface="Cambria Math"/>
                            </a:rPr>
                          </m:ctrlPr>
                        </m:sSubPr>
                        <m:e>
                          <m:r>
                            <a:rPr lang="en-US" sz="2000" b="1" i="1">
                              <a:solidFill>
                                <a:srgbClr val="0070C0"/>
                              </a:solidFill>
                              <a:latin typeface="Cambria Math"/>
                            </a:rPr>
                            <m:t>𝜶</m:t>
                          </m:r>
                          <m:r>
                            <a:rPr lang="en-US" sz="2000" b="1" i="1">
                              <a:solidFill>
                                <a:srgbClr val="0070C0"/>
                              </a:solidFill>
                              <a:latin typeface="Cambria Math"/>
                            </a:rPr>
                            <m:t> </m:t>
                          </m:r>
                          <m:r>
                            <a:rPr lang="en-US" sz="2000" b="1" i="1">
                              <a:solidFill>
                                <a:srgbClr val="0070C0"/>
                              </a:solidFill>
                              <a:latin typeface="Cambria Math"/>
                            </a:rPr>
                            <m:t>𝑻</m:t>
                          </m:r>
                        </m:e>
                        <m:sub>
                          <m:r>
                            <a:rPr lang="en-US" sz="2000" b="1">
                              <a:solidFill>
                                <a:srgbClr val="7030A0"/>
                              </a:solidFill>
                              <a:latin typeface="Cambria Math"/>
                            </a:rPr>
                            <m:t>𝐎𝐏𝐓</m:t>
                          </m:r>
                        </m:sub>
                      </m:sSub>
                      <m:d>
                        <m:dPr>
                          <m:ctrlPr>
                            <a:rPr lang="en-US" sz="2000" b="1" i="1">
                              <a:solidFill>
                                <a:srgbClr val="7030A0"/>
                              </a:solidFill>
                              <a:latin typeface="Cambria Math"/>
                            </a:rPr>
                          </m:ctrlPr>
                        </m:dPr>
                        <m:e>
                          <m:r>
                            <a:rPr lang="en-US" sz="2000" b="1" i="1">
                              <a:solidFill>
                                <a:srgbClr val="0070C0"/>
                              </a:solidFill>
                              <a:latin typeface="Cambria Math"/>
                            </a:rPr>
                            <m:t>𝒎</m:t>
                          </m:r>
                        </m:e>
                      </m:d>
                      <m:r>
                        <a:rPr lang="en-US" sz="2000" b="1" i="1">
                          <a:latin typeface="Cambria Math"/>
                        </a:rPr>
                        <m:t>+</m:t>
                      </m:r>
                      <m:r>
                        <a:rPr lang="en-US" sz="2000" b="1" i="1">
                          <a:solidFill>
                            <a:srgbClr val="0070C0"/>
                          </a:solidFill>
                          <a:latin typeface="Cambria Math"/>
                        </a:rPr>
                        <m:t>𝒌</m:t>
                      </m:r>
                    </m:oMath>
                  </m:oMathPara>
                </a14:m>
                <a:endParaRPr lang="en-US" sz="2000" dirty="0"/>
              </a:p>
              <a:p>
                <a:pPr marL="0" indent="0">
                  <a:buNone/>
                </a:pPr>
                <a:r>
                  <a:rPr lang="en-US" sz="2000" dirty="0"/>
                  <a:t>for </a:t>
                </a:r>
                <a:r>
                  <a:rPr lang="en-US" sz="2000" b="1" u="sng" dirty="0"/>
                  <a:t>every</a:t>
                </a:r>
                <a:r>
                  <a:rPr lang="en-US" sz="2000" dirty="0"/>
                  <a:t> sequence of length </a:t>
                </a:r>
                <a14:m>
                  <m:oMath xmlns:m="http://schemas.openxmlformats.org/officeDocument/2006/math">
                    <m:r>
                      <a:rPr lang="en-US" sz="2000" b="1" i="1">
                        <a:solidFill>
                          <a:srgbClr val="0070C0"/>
                        </a:solidFill>
                        <a:latin typeface="Cambria Math"/>
                      </a:rPr>
                      <m:t>𝒎</m:t>
                    </m:r>
                  </m:oMath>
                </a14:m>
                <a:r>
                  <a:rPr lang="en-US" sz="2000" dirty="0"/>
                  <a: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267199"/>
              </a:xfrm>
              <a:blipFill rotWithShape="1">
                <a:blip r:embed="rId2"/>
                <a:stretch>
                  <a:fillRect l="-741" t="-715"/>
                </a:stretch>
              </a:blipFill>
            </p:spPr>
            <p:txBody>
              <a:bodyPr/>
              <a:lstStyle/>
              <a:p>
                <a:r>
                  <a:rPr lang="en-US">
                    <a:noFill/>
                  </a:rPr>
                  <a:t> </a:t>
                </a:r>
              </a:p>
            </p:txBody>
          </p:sp>
        </mc:Fallback>
      </mc:AlternateContent>
      <p:sp>
        <p:nvSpPr>
          <p:cNvPr id="8" name="Rectangle 7"/>
          <p:cNvSpPr/>
          <p:nvPr/>
        </p:nvSpPr>
        <p:spPr>
          <a:xfrm>
            <a:off x="1219200" y="15240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19200" y="20574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57400" y="29718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33800" y="29718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57400" y="35052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038600" y="34290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00200" y="4191000"/>
            <a:ext cx="29718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40386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67000" y="914400"/>
            <a:ext cx="3741858"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smtClean="0"/>
              <a:t>A tool to analyze any </a:t>
            </a:r>
            <a:r>
              <a:rPr lang="en-US" b="1" dirty="0" smtClean="0"/>
              <a:t>online</a:t>
            </a:r>
            <a:r>
              <a:rPr lang="en-US" dirty="0" smtClean="0"/>
              <a:t> algorithm</a:t>
            </a:r>
            <a:endParaRPr lang="en-US" dirty="0"/>
          </a:p>
        </p:txBody>
      </p:sp>
      <p:sp>
        <p:nvSpPr>
          <p:cNvPr id="4" name="Rounded Rectangle 3"/>
          <p:cNvSpPr/>
          <p:nvPr/>
        </p:nvSpPr>
        <p:spPr>
          <a:xfrm>
            <a:off x="838200" y="2424912"/>
            <a:ext cx="5486399" cy="54688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Suppose aim is to carry out the operations in </a:t>
            </a:r>
          </a:p>
          <a:p>
            <a:pPr algn="ctr"/>
            <a:r>
              <a:rPr lang="en-US" b="1" dirty="0" smtClean="0">
                <a:solidFill>
                  <a:schemeClr val="tx1"/>
                </a:solidFill>
              </a:rPr>
              <a:t>least possible time</a:t>
            </a:r>
            <a:endParaRPr lang="en-US" b="1" dirty="0">
              <a:solidFill>
                <a:schemeClr val="tx1"/>
              </a:solidFill>
            </a:endParaRPr>
          </a:p>
        </p:txBody>
      </p:sp>
      <p:sp>
        <p:nvSpPr>
          <p:cNvPr id="21" name="TextBox 20"/>
          <p:cNvSpPr txBox="1"/>
          <p:nvPr/>
        </p:nvSpPr>
        <p:spPr>
          <a:xfrm>
            <a:off x="6257739" y="2375189"/>
            <a:ext cx="3000693" cy="646331"/>
          </a:xfrm>
          <a:prstGeom prst="rect">
            <a:avLst/>
          </a:prstGeom>
          <a:noFill/>
        </p:spPr>
        <p:txBody>
          <a:bodyPr wrap="none" rtlCol="0">
            <a:spAutoFit/>
          </a:bodyPr>
          <a:lstStyle/>
          <a:p>
            <a:r>
              <a:rPr lang="en-US" dirty="0" smtClean="0"/>
              <a:t>Example: </a:t>
            </a:r>
          </a:p>
          <a:p>
            <a:r>
              <a:rPr lang="en-US" dirty="0"/>
              <a:t> </a:t>
            </a:r>
            <a:r>
              <a:rPr lang="en-US" dirty="0" smtClean="0"/>
              <a:t>   </a:t>
            </a:r>
            <a:r>
              <a:rPr lang="en-US" b="1" dirty="0" smtClean="0"/>
              <a:t>any data structure problem</a:t>
            </a:r>
            <a:endParaRPr lang="en-US" b="1" dirty="0">
              <a:solidFill>
                <a:srgbClr val="7030A0"/>
              </a:solidFill>
            </a:endParaRPr>
          </a:p>
        </p:txBody>
      </p:sp>
      <p:sp>
        <p:nvSpPr>
          <p:cNvPr id="22" name="Cloud Callout 21"/>
          <p:cNvSpPr/>
          <p:nvPr/>
        </p:nvSpPr>
        <p:spPr>
          <a:xfrm>
            <a:off x="1205145" y="3429000"/>
            <a:ext cx="6643455" cy="84124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How well does </a:t>
            </a:r>
            <a:r>
              <a:rPr lang="en-US" b="1" i="1" dirty="0">
                <a:solidFill>
                  <a:srgbClr val="7030A0"/>
                </a:solidFill>
              </a:rPr>
              <a:t>A </a:t>
            </a:r>
            <a:r>
              <a:rPr lang="en-US" b="1" i="1" dirty="0">
                <a:solidFill>
                  <a:schemeClr val="tx1"/>
                </a:solidFill>
              </a:rPr>
              <a:t>compete</a:t>
            </a:r>
            <a:r>
              <a:rPr lang="en-US" i="1" dirty="0">
                <a:solidFill>
                  <a:schemeClr val="tx1"/>
                </a:solidFill>
              </a:rPr>
              <a:t> with </a:t>
            </a:r>
            <a:r>
              <a:rPr lang="en-US" b="1" i="1" dirty="0">
                <a:solidFill>
                  <a:srgbClr val="7030A0"/>
                </a:solidFill>
              </a:rPr>
              <a:t>OPT </a:t>
            </a:r>
            <a:endParaRPr lang="en-US" b="1" i="1" dirty="0" smtClean="0">
              <a:solidFill>
                <a:srgbClr val="7030A0"/>
              </a:solidFill>
            </a:endParaRPr>
          </a:p>
          <a:p>
            <a:pPr algn="ctr"/>
            <a:r>
              <a:rPr lang="en-US" i="1" dirty="0" smtClean="0">
                <a:solidFill>
                  <a:schemeClr val="tx1"/>
                </a:solidFill>
              </a:rPr>
              <a:t>for </a:t>
            </a:r>
            <a:r>
              <a:rPr lang="en-US" i="1" dirty="0">
                <a:solidFill>
                  <a:schemeClr val="tx1"/>
                </a:solidFill>
              </a:rPr>
              <a:t>any sequence ? </a:t>
            </a:r>
            <a:endParaRPr lang="en-US" dirty="0">
              <a:solidFill>
                <a:schemeClr val="tx1"/>
              </a:solidFill>
            </a:endParaRPr>
          </a:p>
        </p:txBody>
      </p:sp>
    </p:spTree>
    <p:extLst>
      <p:ext uri="{BB962C8B-B14F-4D97-AF65-F5344CB8AC3E}">
        <p14:creationId xmlns:p14="http://schemas.microsoft.com/office/powerpoint/2010/main" val="82453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randombar(horizontal)">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grpId="0" nodeType="clickEffect">
                                  <p:stCondLst>
                                    <p:cond delay="0"/>
                                  </p:stCondLst>
                                  <p:childTnLst>
                                    <p:animEffect transition="out" filter="wipe(left)">
                                      <p:cBhvr>
                                        <p:cTn id="23" dur="1000"/>
                                        <p:tgtEl>
                                          <p:spTgt spid="8"/>
                                        </p:tgtEl>
                                      </p:cBhvr>
                                    </p:animEffect>
                                    <p:set>
                                      <p:cBhvr>
                                        <p:cTn id="24" dur="1" fill="hold">
                                          <p:stCondLst>
                                            <p:cond delay="9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1000"/>
                                        <p:tgtEl>
                                          <p:spTgt spid="17"/>
                                        </p:tgtEl>
                                      </p:cBhvr>
                                    </p:animEffect>
                                    <p:set>
                                      <p:cBhvr>
                                        <p:cTn id="34" dur="1" fill="hold">
                                          <p:stCondLst>
                                            <p:cond delay="999"/>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randombar(horizontal)">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1+#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22"/>
                                        </p:tgtEl>
                                      </p:cBhvr>
                                    </p:animEffect>
                                    <p:set>
                                      <p:cBhvr>
                                        <p:cTn id="57" dur="1" fill="hold">
                                          <p:stCondLst>
                                            <p:cond delay="499"/>
                                          </p:stCondLst>
                                        </p:cTn>
                                        <p:tgtEl>
                                          <p:spTgt spid="2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62" dur="500"/>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1000"/>
                                        <p:tgtEl>
                                          <p:spTgt spid="18"/>
                                        </p:tgtEl>
                                      </p:cBhvr>
                                    </p:animEffect>
                                    <p:set>
                                      <p:cBhvr>
                                        <p:cTn id="67" dur="1" fill="hold">
                                          <p:stCondLst>
                                            <p:cond delay="999"/>
                                          </p:stCondLst>
                                        </p:cTn>
                                        <p:tgtEl>
                                          <p:spTgt spid="1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xit" presetSubtype="8" fill="hold" grpId="0" nodeType="clickEffect">
                                  <p:stCondLst>
                                    <p:cond delay="0"/>
                                  </p:stCondLst>
                                  <p:childTnLst>
                                    <p:animEffect transition="out" filter="wipe(left)">
                                      <p:cBhvr>
                                        <p:cTn id="71" dur="1000"/>
                                        <p:tgtEl>
                                          <p:spTgt spid="19"/>
                                        </p:tgtEl>
                                      </p:cBhvr>
                                    </p:animEffect>
                                    <p:set>
                                      <p:cBhvr>
                                        <p:cTn id="72" dur="1" fill="hold">
                                          <p:stCondLst>
                                            <p:cond delay="999"/>
                                          </p:stCondLst>
                                        </p:cTn>
                                        <p:tgtEl>
                                          <p:spTgt spid="1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7" dur="500"/>
                                        <p:tgtEl>
                                          <p:spTgt spid="3">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8" fill="hold" grpId="0" nodeType="clickEffect">
                                  <p:stCondLst>
                                    <p:cond delay="0"/>
                                  </p:stCondLst>
                                  <p:childTnLst>
                                    <p:animEffect transition="out" filter="wipe(left)">
                                      <p:cBhvr>
                                        <p:cTn id="81" dur="1000"/>
                                        <p:tgtEl>
                                          <p:spTgt spid="20"/>
                                        </p:tgtEl>
                                      </p:cBhvr>
                                    </p:animEffect>
                                    <p:set>
                                      <p:cBhvr>
                                        <p:cTn id="82" dur="1" fill="hold">
                                          <p:stCondLst>
                                            <p:cond delay="999"/>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xit" presetSubtype="8" fill="hold" grpId="0" nodeType="clickEffect">
                                  <p:stCondLst>
                                    <p:cond delay="0"/>
                                  </p:stCondLst>
                                  <p:childTnLst>
                                    <p:animEffect transition="out" filter="wipe(left)">
                                      <p:cBhvr>
                                        <p:cTn id="86" dur="1000"/>
                                        <p:tgtEl>
                                          <p:spTgt spid="23"/>
                                        </p:tgtEl>
                                      </p:cBhvr>
                                    </p:animEffect>
                                    <p:set>
                                      <p:cBhvr>
                                        <p:cTn id="87" dur="1" fill="hold">
                                          <p:stCondLst>
                                            <p:cond delay="999"/>
                                          </p:stCondLst>
                                        </p:cTn>
                                        <p:tgtEl>
                                          <p:spTgt spid="2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92" dur="500"/>
                                        <p:tgtEl>
                                          <p:spTgt spid="3">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8" fill="hold" grpId="0" nodeType="clickEffect">
                                  <p:stCondLst>
                                    <p:cond delay="0"/>
                                  </p:stCondLst>
                                  <p:childTnLst>
                                    <p:animEffect transition="out" filter="wipe(left)">
                                      <p:cBhvr>
                                        <p:cTn id="96" dur="1000"/>
                                        <p:tgtEl>
                                          <p:spTgt spid="26"/>
                                        </p:tgtEl>
                                      </p:cBhvr>
                                    </p:animEffect>
                                    <p:set>
                                      <p:cBhvr>
                                        <p:cTn id="97" dur="1" fill="hold">
                                          <p:stCondLst>
                                            <p:cond delay="999"/>
                                          </p:stCondLst>
                                        </p:cTn>
                                        <p:tgtEl>
                                          <p:spTgt spid="2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xit" presetSubtype="8" fill="hold" grpId="0" nodeType="clickEffect">
                                  <p:stCondLst>
                                    <p:cond delay="0"/>
                                  </p:stCondLst>
                                  <p:childTnLst>
                                    <p:animEffect transition="out" filter="wipe(left)">
                                      <p:cBhvr>
                                        <p:cTn id="101" dur="1000"/>
                                        <p:tgtEl>
                                          <p:spTgt spid="27"/>
                                        </p:tgtEl>
                                      </p:cBhvr>
                                    </p:animEffect>
                                    <p:set>
                                      <p:cBhvr>
                                        <p:cTn id="102" dur="1" fill="hold">
                                          <p:stCondLst>
                                            <p:cond delay="999"/>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07" dur="500"/>
                                        <p:tgtEl>
                                          <p:spTgt spid="3">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17" grpId="0" animBg="1"/>
      <p:bldP spid="18" grpId="0" animBg="1"/>
      <p:bldP spid="19" grpId="0" animBg="1"/>
      <p:bldP spid="20" grpId="0" animBg="1"/>
      <p:bldP spid="23" grpId="0" animBg="1"/>
      <p:bldP spid="26" grpId="0" animBg="1"/>
      <p:bldP spid="27" grpId="0" animBg="1"/>
      <p:bldP spid="28" grpId="0" animBg="1"/>
      <p:bldP spid="4" grpId="0" animBg="1"/>
      <p:bldP spid="21" grpId="0"/>
      <p:bldP spid="22" grpId="0" animBg="1"/>
      <p:bldP spid="2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7030A0"/>
                </a:solidFill>
              </a:rPr>
              <a:t>Competitive ratio</a:t>
            </a:r>
            <a:br>
              <a:rPr lang="en-US" sz="3200" b="1" dirty="0">
                <a:solidFill>
                  <a:srgbClr val="7030A0"/>
                </a:solidFill>
              </a:rPr>
            </a:br>
            <a:endParaRPr lang="en-US" sz="3200" b="1" dirty="0"/>
          </a:p>
        </p:txBody>
      </p:sp>
      <p:sp>
        <p:nvSpPr>
          <p:cNvPr id="7" name="Slide Number Placeholder 6"/>
          <p:cNvSpPr>
            <a:spLocks noGrp="1"/>
          </p:cNvSpPr>
          <p:nvPr>
            <p:ph type="sldNum" sz="quarter" idx="12"/>
          </p:nvPr>
        </p:nvSpPr>
        <p:spPr/>
        <p:txBody>
          <a:bodyPr/>
          <a:lstStyle/>
          <a:p>
            <a:fld id="{A3F1ACDA-D648-4719-8CCF-388E5A063B5E}" type="slidenum">
              <a:rPr lang="en-US" smtClean="0"/>
              <a:t>5</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686800" cy="4267199"/>
              </a:xfrm>
            </p:spPr>
            <p:txBody>
              <a:bodyPr/>
              <a:lstStyle/>
              <a:p>
                <a:pPr marL="0" indent="0">
                  <a:buNone/>
                </a:pPr>
                <a:r>
                  <a:rPr lang="en-US" sz="2000" dirty="0" smtClean="0"/>
                  <a:t>       </a:t>
                </a:r>
                <a:r>
                  <a:rPr lang="en-US" sz="2000" b="1" dirty="0" smtClean="0">
                    <a:solidFill>
                      <a:srgbClr val="7030A0"/>
                    </a:solidFill>
                  </a:rPr>
                  <a:t>A</a:t>
                </a:r>
                <a:r>
                  <a:rPr lang="en-US" sz="2000" dirty="0" smtClean="0"/>
                  <a:t>: an </a:t>
                </a:r>
                <a:r>
                  <a:rPr lang="en-US" sz="2000" b="1" dirty="0"/>
                  <a:t>online</a:t>
                </a:r>
                <a:r>
                  <a:rPr lang="en-US" sz="2000" dirty="0"/>
                  <a:t> algorithm for </a:t>
                </a:r>
                <a:r>
                  <a:rPr lang="en-US" sz="2000" dirty="0" smtClean="0"/>
                  <a:t>a problem</a:t>
                </a:r>
                <a:r>
                  <a:rPr lang="en-US" sz="2000" dirty="0"/>
                  <a:t>.</a:t>
                </a:r>
              </a:p>
              <a:p>
                <a:pPr marL="0" indent="0">
                  <a:buNone/>
                </a:pPr>
                <a:r>
                  <a:rPr lang="en-US" sz="2000" dirty="0" smtClean="0"/>
                  <a:t> </a:t>
                </a:r>
                <a:r>
                  <a:rPr lang="en-US" sz="2000" b="1" dirty="0" smtClean="0">
                    <a:solidFill>
                      <a:srgbClr val="7030A0"/>
                    </a:solidFill>
                  </a:rPr>
                  <a:t>OPT </a:t>
                </a:r>
                <a:r>
                  <a:rPr lang="en-US" sz="2000" dirty="0" smtClean="0"/>
                  <a:t>:</a:t>
                </a:r>
                <a:r>
                  <a:rPr lang="en-US" sz="2000" b="1" dirty="0" smtClean="0">
                    <a:solidFill>
                      <a:srgbClr val="7030A0"/>
                    </a:solidFill>
                  </a:rPr>
                  <a:t> </a:t>
                </a:r>
                <a:r>
                  <a:rPr lang="en-US" sz="2000" dirty="0"/>
                  <a:t>be the </a:t>
                </a:r>
                <a:r>
                  <a:rPr lang="en-US" sz="2000" b="1" dirty="0"/>
                  <a:t>optimal offline </a:t>
                </a:r>
                <a:r>
                  <a:rPr lang="en-US" sz="2000" dirty="0"/>
                  <a:t>algorithm </a:t>
                </a:r>
                <a:endParaRPr lang="en-US" sz="2000" dirty="0" smtClean="0"/>
              </a:p>
              <a:p>
                <a:pPr marL="0" indent="0">
                  <a:buNone/>
                </a:pPr>
                <a:endParaRPr lang="en-US" sz="2000" dirty="0"/>
              </a:p>
              <a:p>
                <a:pPr marL="0" indent="0">
                  <a:buNone/>
                </a:pPr>
                <a:endParaRPr lang="en-US" sz="2000" dirty="0" smtClean="0"/>
              </a:p>
              <a:p>
                <a:pPr marL="0" indent="0">
                  <a:buNone/>
                </a:pPr>
                <a:r>
                  <a:rPr lang="en-US" sz="2000" b="1" dirty="0" smtClean="0">
                    <a:solidFill>
                      <a:srgbClr val="0070C0"/>
                    </a:solidFill>
                  </a:rPr>
                  <a:t>   </a:t>
                </a:r>
                <a14:m>
                  <m:oMath xmlns:m="http://schemas.openxmlformats.org/officeDocument/2006/math">
                    <m:sSub>
                      <m:sSubPr>
                        <m:ctrlPr>
                          <a:rPr lang="en-US" sz="2000" b="1" i="1">
                            <a:solidFill>
                              <a:srgbClr val="0070C0"/>
                            </a:solidFill>
                            <a:latin typeface="Cambria Math"/>
                          </a:rPr>
                        </m:ctrlPr>
                      </m:sSubPr>
                      <m:e>
                        <m:r>
                          <a:rPr lang="en-US" sz="2000" b="1" i="1" smtClean="0">
                            <a:solidFill>
                              <a:srgbClr val="0070C0"/>
                            </a:solidFill>
                            <a:latin typeface="Cambria Math"/>
                          </a:rPr>
                          <m:t>𝑸</m:t>
                        </m:r>
                      </m:e>
                      <m:sub>
                        <m:r>
                          <a:rPr lang="en-US" sz="2000" b="1">
                            <a:solidFill>
                              <a:srgbClr val="7030A0"/>
                            </a:solidFill>
                            <a:latin typeface="Cambria Math"/>
                          </a:rPr>
                          <m:t>𝐀</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t>
                </a:r>
                <a:r>
                  <a:rPr lang="en-US" sz="2000" dirty="0" smtClean="0"/>
                  <a:t>size of the matching computed by </a:t>
                </a:r>
                <a:r>
                  <a:rPr lang="en-US" sz="2000" b="1" dirty="0" smtClean="0">
                    <a:solidFill>
                      <a:srgbClr val="7030A0"/>
                    </a:solidFill>
                  </a:rPr>
                  <a:t>A </a:t>
                </a:r>
                <a:r>
                  <a:rPr lang="en-US" sz="2000" dirty="0"/>
                  <a:t>for </a:t>
                </a:r>
                <a:r>
                  <a:rPr lang="en-US" sz="2000" dirty="0" smtClean="0"/>
                  <a:t>any </a:t>
                </a:r>
                <a:r>
                  <a:rPr lang="en-US" sz="2000" dirty="0"/>
                  <a:t>sequence of </a:t>
                </a:r>
                <a:r>
                  <a:rPr lang="en-US" sz="2000" dirty="0" smtClean="0"/>
                  <a:t>edges.</a:t>
                </a:r>
              </a:p>
              <a:p>
                <a:pPr marL="0" indent="0">
                  <a:buNone/>
                </a:pPr>
                <a:r>
                  <a:rPr lang="en-US" sz="2000" dirty="0" smtClean="0"/>
                  <a:t>  </a:t>
                </a:r>
                <a14:m>
                  <m:oMath xmlns:m="http://schemas.openxmlformats.org/officeDocument/2006/math">
                    <m:sSub>
                      <m:sSubPr>
                        <m:ctrlPr>
                          <a:rPr lang="en-US" sz="2000" b="1" i="1">
                            <a:solidFill>
                              <a:srgbClr val="0070C0"/>
                            </a:solidFill>
                            <a:latin typeface="Cambria Math"/>
                          </a:rPr>
                        </m:ctrlPr>
                      </m:sSubPr>
                      <m:e>
                        <m:r>
                          <a:rPr lang="en-US" sz="2000" b="1" i="1" smtClean="0">
                            <a:solidFill>
                              <a:srgbClr val="0070C0"/>
                            </a:solidFill>
                            <a:latin typeface="Cambria Math"/>
                          </a:rPr>
                          <m:t>𝑸</m:t>
                        </m:r>
                      </m:e>
                      <m:sub>
                        <m:r>
                          <a:rPr lang="en-US" sz="2000" b="1">
                            <a:solidFill>
                              <a:srgbClr val="7030A0"/>
                            </a:solidFill>
                            <a:latin typeface="Cambria Math"/>
                          </a:rPr>
                          <m:t>𝐎𝐏𝐓</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t>
                </a:r>
                <a:r>
                  <a:rPr lang="en-US" sz="1800" dirty="0" smtClean="0"/>
                  <a:t>size of the matching computed by </a:t>
                </a:r>
                <a:r>
                  <a:rPr lang="en-US" sz="1800" b="1" dirty="0">
                    <a:solidFill>
                      <a:srgbClr val="7030A0"/>
                    </a:solidFill>
                  </a:rPr>
                  <a:t>OPT </a:t>
                </a:r>
                <a:r>
                  <a:rPr lang="en-US" sz="1800" dirty="0"/>
                  <a:t>for </a:t>
                </a:r>
                <a:r>
                  <a:rPr lang="en-US" sz="1800" dirty="0" smtClean="0"/>
                  <a:t>the</a:t>
                </a:r>
                <a:r>
                  <a:rPr lang="en-US" sz="1800" dirty="0" smtClean="0"/>
                  <a:t> </a:t>
                </a:r>
                <a:r>
                  <a:rPr lang="en-US" sz="1800" b="1" dirty="0"/>
                  <a:t>same</a:t>
                </a:r>
                <a:r>
                  <a:rPr lang="en-US" sz="1800" dirty="0"/>
                  <a:t> </a:t>
                </a:r>
                <a:r>
                  <a:rPr lang="en-US" sz="1800" dirty="0" smtClean="0"/>
                  <a:t>sequence of edges</a:t>
                </a:r>
                <a:endParaRPr lang="en-US" sz="1800" b="1" dirty="0" smtClean="0">
                  <a:solidFill>
                    <a:srgbClr val="006C31"/>
                  </a:solidFill>
                </a:endParaRPr>
              </a:p>
              <a:p>
                <a:pPr marL="0" indent="0">
                  <a:buNone/>
                </a:pPr>
                <a:endParaRPr lang="en-US" sz="2000" b="1" dirty="0" smtClean="0">
                  <a:solidFill>
                    <a:srgbClr val="006C31"/>
                  </a:solidFill>
                </a:endParaRPr>
              </a:p>
              <a:p>
                <a:pPr marL="0" indent="0">
                  <a:buNone/>
                </a:pPr>
                <a:r>
                  <a:rPr lang="en-US" sz="2000" b="1" dirty="0" smtClean="0">
                    <a:solidFill>
                      <a:srgbClr val="006C31"/>
                    </a:solidFill>
                  </a:rPr>
                  <a:t>Notation</a:t>
                </a:r>
                <a:r>
                  <a:rPr lang="en-US" sz="2000" b="1" dirty="0">
                    <a:solidFill>
                      <a:srgbClr val="006C31"/>
                    </a:solidFill>
                  </a:rPr>
                  <a:t>: </a:t>
                </a:r>
                <a:r>
                  <a:rPr lang="en-US" sz="2000" b="1" dirty="0">
                    <a:solidFill>
                      <a:srgbClr val="7030A0"/>
                    </a:solidFill>
                  </a:rPr>
                  <a:t>A </a:t>
                </a:r>
                <a:r>
                  <a:rPr lang="en-US" sz="2000" dirty="0"/>
                  <a:t>is said to be </a:t>
                </a:r>
                <a14:m>
                  <m:oMath xmlns:m="http://schemas.openxmlformats.org/officeDocument/2006/math">
                    <m:r>
                      <a:rPr lang="en-US" sz="2000" b="1" i="1">
                        <a:solidFill>
                          <a:srgbClr val="0070C0"/>
                        </a:solidFill>
                        <a:latin typeface="Cambria Math"/>
                      </a:rPr>
                      <m:t>𝜶</m:t>
                    </m:r>
                  </m:oMath>
                </a14:m>
                <a:r>
                  <a:rPr lang="en-US" sz="2000" dirty="0"/>
                  <a:t>-competitive if there is a constant </a:t>
                </a:r>
                <a14:m>
                  <m:oMath xmlns:m="http://schemas.openxmlformats.org/officeDocument/2006/math">
                    <m:r>
                      <a:rPr lang="en-US" sz="2000" b="1" i="1">
                        <a:solidFill>
                          <a:srgbClr val="0070C0"/>
                        </a:solidFill>
                        <a:latin typeface="Cambria Math"/>
                      </a:rPr>
                      <m:t>𝒌</m:t>
                    </m:r>
                  </m:oMath>
                </a14:m>
                <a:r>
                  <a:rPr lang="en-US" sz="2000" b="1" dirty="0">
                    <a:solidFill>
                      <a:srgbClr val="006C31"/>
                    </a:solidFill>
                  </a:rPr>
                  <a:t> </a:t>
                </a:r>
                <a:r>
                  <a:rPr lang="en-US" sz="2000" dirty="0"/>
                  <a:t>such that</a:t>
                </a:r>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0070C0"/>
                              </a:solidFill>
                              <a:latin typeface="Cambria Math"/>
                            </a:rPr>
                          </m:ctrlPr>
                        </m:sSubPr>
                        <m:e>
                          <m:r>
                            <a:rPr lang="en-US" sz="2000" b="1" i="1" smtClean="0">
                              <a:solidFill>
                                <a:srgbClr val="0070C0"/>
                              </a:solidFill>
                              <a:latin typeface="Cambria Math"/>
                            </a:rPr>
                            <m:t>𝑸</m:t>
                          </m:r>
                        </m:e>
                        <m:sub>
                          <m:r>
                            <a:rPr lang="en-US" sz="2000" b="1">
                              <a:solidFill>
                                <a:srgbClr val="7030A0"/>
                              </a:solidFill>
                              <a:latin typeface="Cambria Math"/>
                            </a:rPr>
                            <m:t>𝐀</m:t>
                          </m:r>
                        </m:sub>
                      </m:sSub>
                      <m:d>
                        <m:dPr>
                          <m:ctrlPr>
                            <a:rPr lang="en-US" sz="2000" b="1" i="1">
                              <a:solidFill>
                                <a:srgbClr val="7030A0"/>
                              </a:solidFill>
                              <a:latin typeface="Cambria Math"/>
                            </a:rPr>
                          </m:ctrlPr>
                        </m:dPr>
                        <m:e>
                          <m:r>
                            <a:rPr lang="en-US" sz="2000" b="1" i="1">
                              <a:solidFill>
                                <a:srgbClr val="0070C0"/>
                              </a:solidFill>
                              <a:latin typeface="Cambria Math"/>
                            </a:rPr>
                            <m:t>𝒎</m:t>
                          </m:r>
                        </m:e>
                      </m:d>
                      <m:r>
                        <a:rPr lang="en-US" sz="2000" b="1" i="1" smtClean="0">
                          <a:latin typeface="Cambria Math"/>
                        </a:rPr>
                        <m:t>≥</m:t>
                      </m:r>
                      <m:sSub>
                        <m:sSubPr>
                          <m:ctrlPr>
                            <a:rPr lang="en-US" sz="2000" b="1" i="1">
                              <a:solidFill>
                                <a:srgbClr val="0070C0"/>
                              </a:solidFill>
                              <a:latin typeface="Cambria Math"/>
                            </a:rPr>
                          </m:ctrlPr>
                        </m:sSubPr>
                        <m:e>
                          <m:r>
                            <a:rPr lang="en-US" sz="2000" b="1" i="1">
                              <a:solidFill>
                                <a:srgbClr val="0070C0"/>
                              </a:solidFill>
                              <a:latin typeface="Cambria Math"/>
                            </a:rPr>
                            <m:t>𝜶</m:t>
                          </m:r>
                          <m:r>
                            <a:rPr lang="en-US" sz="2000" b="1" i="1">
                              <a:solidFill>
                                <a:srgbClr val="0070C0"/>
                              </a:solidFill>
                              <a:latin typeface="Cambria Math"/>
                            </a:rPr>
                            <m:t> </m:t>
                          </m:r>
                          <m:r>
                            <a:rPr lang="en-US" sz="2000" b="1" i="1" smtClean="0">
                              <a:solidFill>
                                <a:srgbClr val="0070C0"/>
                              </a:solidFill>
                              <a:latin typeface="Cambria Math"/>
                            </a:rPr>
                            <m:t>𝑸</m:t>
                          </m:r>
                        </m:e>
                        <m:sub>
                          <m:r>
                            <a:rPr lang="en-US" sz="2000" b="1">
                              <a:solidFill>
                                <a:srgbClr val="7030A0"/>
                              </a:solidFill>
                              <a:latin typeface="Cambria Math"/>
                            </a:rPr>
                            <m:t>𝐎𝐏𝐓</m:t>
                          </m:r>
                        </m:sub>
                      </m:sSub>
                      <m:d>
                        <m:dPr>
                          <m:ctrlPr>
                            <a:rPr lang="en-US" sz="2000" b="1" i="1">
                              <a:solidFill>
                                <a:srgbClr val="7030A0"/>
                              </a:solidFill>
                              <a:latin typeface="Cambria Math"/>
                            </a:rPr>
                          </m:ctrlPr>
                        </m:dPr>
                        <m:e>
                          <m:r>
                            <a:rPr lang="en-US" sz="2000" b="1" i="1">
                              <a:solidFill>
                                <a:srgbClr val="0070C0"/>
                              </a:solidFill>
                              <a:latin typeface="Cambria Math"/>
                            </a:rPr>
                            <m:t>𝒎</m:t>
                          </m:r>
                        </m:e>
                      </m:d>
                      <m:r>
                        <a:rPr lang="en-US" sz="2000" b="1" i="1">
                          <a:latin typeface="Cambria Math"/>
                        </a:rPr>
                        <m:t>+</m:t>
                      </m:r>
                      <m:r>
                        <a:rPr lang="en-US" sz="2000" b="1" i="1">
                          <a:solidFill>
                            <a:srgbClr val="0070C0"/>
                          </a:solidFill>
                          <a:latin typeface="Cambria Math"/>
                        </a:rPr>
                        <m:t>𝒌</m:t>
                      </m:r>
                    </m:oMath>
                  </m:oMathPara>
                </a14:m>
                <a:endParaRPr lang="en-US" sz="2000" dirty="0"/>
              </a:p>
              <a:p>
                <a:pPr marL="0" indent="0">
                  <a:buNone/>
                </a:pPr>
                <a:r>
                  <a:rPr lang="en-US" sz="2000" dirty="0"/>
                  <a:t>for </a:t>
                </a:r>
                <a:r>
                  <a:rPr lang="en-US" sz="2000" b="1" u="sng" dirty="0"/>
                  <a:t>every</a:t>
                </a:r>
                <a:r>
                  <a:rPr lang="en-US" sz="2000" dirty="0"/>
                  <a:t> sequence of length </a:t>
                </a:r>
                <a14:m>
                  <m:oMath xmlns:m="http://schemas.openxmlformats.org/officeDocument/2006/math">
                    <m:r>
                      <a:rPr lang="en-US" sz="2000" b="1" i="1">
                        <a:solidFill>
                          <a:srgbClr val="0070C0"/>
                        </a:solidFill>
                        <a:latin typeface="Cambria Math"/>
                      </a:rPr>
                      <m:t>𝒎</m:t>
                    </m:r>
                  </m:oMath>
                </a14:m>
                <a:r>
                  <a:rPr lang="en-US" sz="2000" dirty="0"/>
                  <a:t>.</a:t>
                </a:r>
              </a:p>
              <a:p>
                <a:pPr marL="0"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686800" cy="4267199"/>
              </a:xfrm>
              <a:blipFill rotWithShape="1">
                <a:blip r:embed="rId2"/>
                <a:stretch>
                  <a:fillRect l="-702" t="-715"/>
                </a:stretch>
              </a:blipFill>
            </p:spPr>
            <p:txBody>
              <a:bodyPr/>
              <a:lstStyle/>
              <a:p>
                <a:r>
                  <a:rPr lang="en-US">
                    <a:noFill/>
                  </a:rPr>
                  <a:t> </a:t>
                </a:r>
              </a:p>
            </p:txBody>
          </p:sp>
        </mc:Fallback>
      </mc:AlternateContent>
      <p:sp>
        <p:nvSpPr>
          <p:cNvPr id="18" name="Rectangle 17"/>
          <p:cNvSpPr/>
          <p:nvPr/>
        </p:nvSpPr>
        <p:spPr>
          <a:xfrm>
            <a:off x="1628859" y="2971800"/>
            <a:ext cx="3781341"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10200" y="30480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8800" y="3429000"/>
            <a:ext cx="36576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86400" y="35052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00200" y="4114800"/>
            <a:ext cx="29718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40386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67000" y="914400"/>
            <a:ext cx="3741858"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smtClean="0"/>
              <a:t>A tool to analyze any </a:t>
            </a:r>
            <a:r>
              <a:rPr lang="en-US" b="1" dirty="0" smtClean="0"/>
              <a:t>online</a:t>
            </a:r>
            <a:r>
              <a:rPr lang="en-US" dirty="0" smtClean="0"/>
              <a:t> algorithm</a:t>
            </a:r>
            <a:endParaRPr lang="en-US" dirty="0"/>
          </a:p>
        </p:txBody>
      </p:sp>
      <p:sp>
        <p:nvSpPr>
          <p:cNvPr id="4" name="Rounded Rectangle 3"/>
          <p:cNvSpPr/>
          <p:nvPr/>
        </p:nvSpPr>
        <p:spPr>
          <a:xfrm>
            <a:off x="1371600" y="2362200"/>
            <a:ext cx="5486399" cy="54688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Suppose aim is to  compute a solution</a:t>
            </a:r>
          </a:p>
          <a:p>
            <a:pPr algn="ctr"/>
            <a:r>
              <a:rPr lang="en-US" b="1" dirty="0" smtClean="0">
                <a:solidFill>
                  <a:schemeClr val="tx1"/>
                </a:solidFill>
              </a:rPr>
              <a:t>of good quality.</a:t>
            </a:r>
            <a:endParaRPr lang="en-US" b="1" dirty="0">
              <a:solidFill>
                <a:schemeClr val="tx1"/>
              </a:solidFill>
            </a:endParaRPr>
          </a:p>
        </p:txBody>
      </p:sp>
      <p:sp>
        <p:nvSpPr>
          <p:cNvPr id="5" name="TextBox 4"/>
          <p:cNvSpPr txBox="1"/>
          <p:nvPr/>
        </p:nvSpPr>
        <p:spPr>
          <a:xfrm>
            <a:off x="6848558" y="2450977"/>
            <a:ext cx="2320187" cy="369332"/>
          </a:xfrm>
          <a:prstGeom prst="rect">
            <a:avLst/>
          </a:prstGeom>
          <a:noFill/>
        </p:spPr>
        <p:txBody>
          <a:bodyPr wrap="none" rtlCol="0">
            <a:spAutoFit/>
          </a:bodyPr>
          <a:lstStyle/>
          <a:p>
            <a:r>
              <a:rPr lang="en-US" dirty="0" smtClean="0"/>
              <a:t>For example: </a:t>
            </a:r>
            <a:r>
              <a:rPr lang="en-US" b="1" dirty="0" smtClean="0">
                <a:solidFill>
                  <a:srgbClr val="7030A0"/>
                </a:solidFill>
              </a:rPr>
              <a:t>matching</a:t>
            </a:r>
            <a:endParaRPr lang="en-US" b="1" dirty="0">
              <a:solidFill>
                <a:srgbClr val="7030A0"/>
              </a:solidFill>
            </a:endParaRPr>
          </a:p>
        </p:txBody>
      </p:sp>
    </p:spTree>
    <p:extLst>
      <p:ext uri="{BB962C8B-B14F-4D97-AF65-F5344CB8AC3E}">
        <p14:creationId xmlns:p14="http://schemas.microsoft.com/office/powerpoint/2010/main" val="282234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8" fill="hold" grpId="0" nodeType="clickEffect">
                                  <p:stCondLst>
                                    <p:cond delay="0"/>
                                  </p:stCondLst>
                                  <p:childTnLst>
                                    <p:animEffect transition="out" filter="wipe(left)">
                                      <p:cBhvr>
                                        <p:cTn id="22" dur="1000"/>
                                        <p:tgtEl>
                                          <p:spTgt spid="18"/>
                                        </p:tgtEl>
                                      </p:cBhvr>
                                    </p:animEffect>
                                    <p:set>
                                      <p:cBhvr>
                                        <p:cTn id="23" dur="1" fill="hold">
                                          <p:stCondLst>
                                            <p:cond delay="9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grpId="0" nodeType="clickEffect">
                                  <p:stCondLst>
                                    <p:cond delay="0"/>
                                  </p:stCondLst>
                                  <p:childTnLst>
                                    <p:animEffect transition="out" filter="wipe(left)">
                                      <p:cBhvr>
                                        <p:cTn id="27" dur="1000"/>
                                        <p:tgtEl>
                                          <p:spTgt spid="19"/>
                                        </p:tgtEl>
                                      </p:cBhvr>
                                    </p:animEffect>
                                    <p:set>
                                      <p:cBhvr>
                                        <p:cTn id="28" dur="1" fill="hold">
                                          <p:stCondLst>
                                            <p:cond delay="999"/>
                                          </p:stCondLst>
                                        </p:cTn>
                                        <p:tgtEl>
                                          <p:spTgt spid="1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8" fill="hold" grpId="0" nodeType="clickEffect">
                                  <p:stCondLst>
                                    <p:cond delay="0"/>
                                  </p:stCondLst>
                                  <p:childTnLst>
                                    <p:animEffect transition="out" filter="wipe(left)">
                                      <p:cBhvr>
                                        <p:cTn id="37" dur="1000"/>
                                        <p:tgtEl>
                                          <p:spTgt spid="20"/>
                                        </p:tgtEl>
                                      </p:cBhvr>
                                    </p:animEffect>
                                    <p:set>
                                      <p:cBhvr>
                                        <p:cTn id="38" dur="1" fill="hold">
                                          <p:stCondLst>
                                            <p:cond delay="999"/>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8" fill="hold" grpId="0" nodeType="clickEffect">
                                  <p:stCondLst>
                                    <p:cond delay="0"/>
                                  </p:stCondLst>
                                  <p:childTnLst>
                                    <p:animEffect transition="out" filter="wipe(left)">
                                      <p:cBhvr>
                                        <p:cTn id="42" dur="1000"/>
                                        <p:tgtEl>
                                          <p:spTgt spid="23"/>
                                        </p:tgtEl>
                                      </p:cBhvr>
                                    </p:animEffect>
                                    <p:set>
                                      <p:cBhvr>
                                        <p:cTn id="43" dur="1" fill="hold">
                                          <p:stCondLst>
                                            <p:cond delay="999"/>
                                          </p:stCondLst>
                                        </p:cTn>
                                        <p:tgtEl>
                                          <p:spTgt spid="2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8" fill="hold" grpId="0" nodeType="clickEffect">
                                  <p:stCondLst>
                                    <p:cond delay="0"/>
                                  </p:stCondLst>
                                  <p:childTnLst>
                                    <p:animEffect transition="out" filter="wipe(left)">
                                      <p:cBhvr>
                                        <p:cTn id="52" dur="1000"/>
                                        <p:tgtEl>
                                          <p:spTgt spid="26"/>
                                        </p:tgtEl>
                                      </p:cBhvr>
                                    </p:animEffect>
                                    <p:set>
                                      <p:cBhvr>
                                        <p:cTn id="53" dur="1" fill="hold">
                                          <p:stCondLst>
                                            <p:cond delay="999"/>
                                          </p:stCondLst>
                                        </p:cTn>
                                        <p:tgtEl>
                                          <p:spTgt spid="2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8" fill="hold" grpId="0" nodeType="clickEffect">
                                  <p:stCondLst>
                                    <p:cond delay="0"/>
                                  </p:stCondLst>
                                  <p:childTnLst>
                                    <p:animEffect transition="out" filter="wipe(left)">
                                      <p:cBhvr>
                                        <p:cTn id="57" dur="1000"/>
                                        <p:tgtEl>
                                          <p:spTgt spid="27"/>
                                        </p:tgtEl>
                                      </p:cBhvr>
                                    </p:animEffect>
                                    <p:set>
                                      <p:cBhvr>
                                        <p:cTn id="58" dur="1" fill="hold">
                                          <p:stCondLst>
                                            <p:cond delay="999"/>
                                          </p:stCondLst>
                                        </p:cTn>
                                        <p:tgtEl>
                                          <p:spTgt spid="2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500"/>
                                        <p:tgtEl>
                                          <p:spTgt spid="3">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animBg="1"/>
      <p:bldP spid="19" grpId="0" animBg="1"/>
      <p:bldP spid="20" grpId="0" animBg="1"/>
      <p:bldP spid="23" grpId="0" animBg="1"/>
      <p:bldP spid="26" grpId="0" animBg="1"/>
      <p:bldP spid="27" grpId="0" animBg="1"/>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C00000"/>
                </a:solidFill>
              </a:rPr>
              <a:t>Problem </a:t>
            </a:r>
            <a:r>
              <a:rPr lang="en-US" sz="3200" dirty="0"/>
              <a:t>:</a:t>
            </a:r>
            <a:r>
              <a:rPr lang="en-US" sz="3200" dirty="0">
                <a:solidFill>
                  <a:srgbClr val="C00000"/>
                </a:solidFill>
              </a:rPr>
              <a:t> </a:t>
            </a:r>
            <a:r>
              <a:rPr lang="en-US" sz="3200" dirty="0">
                <a:solidFill>
                  <a:srgbClr val="7030A0"/>
                </a:solidFill>
              </a:rPr>
              <a:t>Online list search </a:t>
            </a:r>
          </a:p>
        </p:txBody>
      </p:sp>
      <p:sp>
        <p:nvSpPr>
          <p:cNvPr id="6" name="Text Placeholder 5"/>
          <p:cNvSpPr>
            <a:spLocks noGrp="1"/>
          </p:cNvSpPr>
          <p:nvPr>
            <p:ph type="body" idx="1"/>
          </p:nvPr>
        </p:nvSpPr>
        <p:spPr/>
        <p:txBody>
          <a:bodyPr/>
          <a:lstStyle/>
          <a:p>
            <a:pPr algn="ctr"/>
            <a:endParaRPr lang="en-US" sz="2800" b="1" u="sng" dirty="0" smtClean="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Tree>
    <p:extLst>
      <p:ext uri="{BB962C8B-B14F-4D97-AF65-F5344CB8AC3E}">
        <p14:creationId xmlns:p14="http://schemas.microsoft.com/office/powerpoint/2010/main" val="191514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C00000"/>
                </a:solidFill>
              </a:rPr>
              <a:t>Problem </a:t>
            </a:r>
            <a:r>
              <a:rPr lang="en-US" sz="3600" b="1" dirty="0" smtClean="0"/>
              <a:t>:</a:t>
            </a:r>
            <a:r>
              <a:rPr lang="en-US" sz="3600" b="1" dirty="0" smtClean="0">
                <a:solidFill>
                  <a:srgbClr val="C00000"/>
                </a:solidFill>
              </a:rPr>
              <a:t> </a:t>
            </a:r>
            <a:r>
              <a:rPr lang="en-US" sz="3600" b="1" dirty="0" smtClean="0">
                <a:solidFill>
                  <a:srgbClr val="7030A0"/>
                </a:solidFill>
              </a:rPr>
              <a:t>Online </a:t>
            </a:r>
            <a:r>
              <a:rPr lang="en-US" sz="3600" b="1" dirty="0">
                <a:solidFill>
                  <a:srgbClr val="7030A0"/>
                </a:solidFill>
              </a:rPr>
              <a:t>l</a:t>
            </a:r>
            <a:r>
              <a:rPr lang="en-US" sz="3600" b="1" dirty="0" smtClean="0">
                <a:solidFill>
                  <a:srgbClr val="7030A0"/>
                </a:solidFill>
              </a:rPr>
              <a:t>ist search </a:t>
            </a: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371600"/>
                <a:ext cx="8915400" cy="4754563"/>
              </a:xfrm>
            </p:spPr>
            <p:txBody>
              <a:bodyPr/>
              <a:lstStyle/>
              <a:p>
                <a:pPr marL="0" indent="0">
                  <a:buNone/>
                </a:pPr>
                <a:endParaRPr lang="en-US" sz="2000" b="1" dirty="0" smtClean="0">
                  <a:solidFill>
                    <a:srgbClr val="7030A0"/>
                  </a:solidFill>
                </a:endParaRPr>
              </a:p>
              <a:p>
                <a:pPr marL="0" indent="0">
                  <a:buNone/>
                </a:pPr>
                <a:endParaRPr lang="en-US" sz="2000" b="1" dirty="0">
                  <a:solidFill>
                    <a:srgbClr val="7030A0"/>
                  </a:solidFill>
                </a:endParaRPr>
              </a:p>
              <a:p>
                <a:pPr marL="0" indent="0">
                  <a:buNone/>
                </a:pPr>
                <a:endParaRPr lang="en-US" sz="2000" b="1" dirty="0" smtClean="0">
                  <a:solidFill>
                    <a:srgbClr val="7030A0"/>
                  </a:solidFill>
                </a:endParaRPr>
              </a:p>
              <a:p>
                <a:pPr marL="0" indent="0">
                  <a:buNone/>
                </a:pPr>
                <a:r>
                  <a:rPr lang="en-US" sz="2000" b="1" dirty="0" smtClean="0"/>
                  <a:t>Given </a:t>
                </a:r>
                <a:r>
                  <a:rPr lang="en-US" sz="2000" dirty="0" smtClean="0"/>
                  <a:t>: A doubly linked list storing </a:t>
                </a:r>
                <a14:m>
                  <m:oMath xmlns:m="http://schemas.openxmlformats.org/officeDocument/2006/math">
                    <m:r>
                      <a:rPr lang="en-US" sz="2000" b="1" i="1" smtClean="0">
                        <a:solidFill>
                          <a:srgbClr val="0070C0"/>
                        </a:solidFill>
                        <a:latin typeface="Cambria Math"/>
                      </a:rPr>
                      <m:t>𝒏</m:t>
                    </m:r>
                    <m:r>
                      <a:rPr lang="en-US" sz="2000" b="1" i="1">
                        <a:solidFill>
                          <a:srgbClr val="0070C0"/>
                        </a:solidFill>
                        <a:latin typeface="Cambria Math"/>
                      </a:rPr>
                      <m:t> </m:t>
                    </m:r>
                  </m:oMath>
                </a14:m>
                <a:r>
                  <a:rPr lang="en-US" sz="2000" dirty="0" smtClean="0"/>
                  <a:t>elements followed by </a:t>
                </a:r>
              </a:p>
              <a:p>
                <a:pPr marL="0" indent="0">
                  <a:buNone/>
                </a:pPr>
                <a:r>
                  <a:rPr lang="en-US" sz="2000" dirty="0"/>
                  <a:t> </a:t>
                </a:r>
                <a:r>
                  <a:rPr lang="en-US" sz="2000" dirty="0" smtClean="0"/>
                  <a:t>             an  </a:t>
                </a:r>
                <a:r>
                  <a:rPr lang="en-US" sz="2000" b="1" dirty="0" smtClean="0"/>
                  <a:t>online</a:t>
                </a:r>
                <a:r>
                  <a:rPr lang="en-US" sz="2000" dirty="0" smtClean="0"/>
                  <a:t> sequence </a:t>
                </a:r>
                <a:r>
                  <a:rPr lang="en-US" sz="2000" dirty="0"/>
                  <a:t>of </a:t>
                </a:r>
                <a14:m>
                  <m:oMath xmlns:m="http://schemas.openxmlformats.org/officeDocument/2006/math">
                    <m:r>
                      <a:rPr lang="en-US" sz="2000" b="1" i="1">
                        <a:solidFill>
                          <a:srgbClr val="0070C0"/>
                        </a:solidFill>
                        <a:latin typeface="Cambria Math"/>
                      </a:rPr>
                      <m:t>𝒎</m:t>
                    </m:r>
                  </m:oMath>
                </a14:m>
                <a:r>
                  <a:rPr lang="en-US" sz="2000" dirty="0"/>
                  <a:t>  </a:t>
                </a:r>
                <a:r>
                  <a:rPr lang="en-US" sz="2000" b="1" dirty="0">
                    <a:solidFill>
                      <a:srgbClr val="C00000"/>
                    </a:solidFill>
                  </a:rPr>
                  <a:t>search</a:t>
                </a:r>
                <a:r>
                  <a:rPr lang="en-US" sz="2000" dirty="0"/>
                  <a:t> operations</a:t>
                </a:r>
                <a:r>
                  <a:rPr lang="en-US" sz="2000" dirty="0" smtClean="0"/>
                  <a:t>  </a:t>
                </a:r>
              </a:p>
              <a:p>
                <a:pPr marL="0" indent="0">
                  <a:buNone/>
                </a:pPr>
                <a:endParaRPr lang="en-US" sz="2000" b="1" dirty="0" smtClean="0"/>
              </a:p>
              <a:p>
                <a:pPr marL="0" indent="0">
                  <a:buNone/>
                </a:pPr>
                <a:r>
                  <a:rPr lang="en-US" sz="2000" b="1" dirty="0" smtClean="0"/>
                  <a:t>Constraints</a:t>
                </a:r>
                <a:r>
                  <a:rPr lang="en-US" sz="2000" dirty="0"/>
                  <a:t>: </a:t>
                </a:r>
              </a:p>
              <a:p>
                <a:r>
                  <a:rPr lang="en-US" sz="2000" dirty="0"/>
                  <a:t>Access only through </a:t>
                </a:r>
                <a:r>
                  <a:rPr lang="en-US" sz="1600" b="1" dirty="0"/>
                  <a:t>HEAD</a:t>
                </a:r>
                <a:r>
                  <a:rPr lang="en-US" sz="2000" b="1" dirty="0"/>
                  <a:t>.</a:t>
                </a:r>
                <a:endParaRPr lang="en-US" sz="2000" dirty="0"/>
              </a:p>
              <a:p>
                <a:r>
                  <a:rPr lang="en-US" sz="2000" dirty="0"/>
                  <a:t>Only way to update the list: </a:t>
                </a:r>
              </a:p>
              <a:p>
                <a:pPr lvl="1"/>
                <a:r>
                  <a:rPr lang="en-US" sz="1800" dirty="0"/>
                  <a:t>Any two </a:t>
                </a:r>
                <a:r>
                  <a:rPr lang="en-US" sz="1800" u="sng" dirty="0"/>
                  <a:t>neighboring</a:t>
                </a:r>
                <a:r>
                  <a:rPr lang="en-US" sz="1800" dirty="0"/>
                  <a:t> elements can be swapped.</a:t>
                </a:r>
              </a:p>
              <a:p>
                <a:pPr marL="0" indent="0">
                  <a:buNone/>
                </a:pPr>
                <a:endParaRPr lang="en-US" sz="2000" b="1" dirty="0" smtClean="0">
                  <a:solidFill>
                    <a:srgbClr val="C00000"/>
                  </a:solidFill>
                </a:endParaRPr>
              </a:p>
              <a:p>
                <a:pPr marL="0" indent="0">
                  <a:buNone/>
                </a:pPr>
                <a:r>
                  <a:rPr lang="en-US" sz="2000" b="1" dirty="0" smtClean="0">
                    <a:solidFill>
                      <a:srgbClr val="C00000"/>
                    </a:solidFill>
                  </a:rPr>
                  <a:t>AIM</a:t>
                </a:r>
                <a:r>
                  <a:rPr lang="en-US" sz="2000" dirty="0"/>
                  <a:t>: To design an online algorithm </a:t>
                </a:r>
              </a:p>
              <a:p>
                <a:pPr marL="0" indent="0">
                  <a:buNone/>
                </a:pPr>
                <a:r>
                  <a:rPr lang="en-US" sz="2000" dirty="0"/>
                  <a:t>           that achieves </a:t>
                </a:r>
                <a:r>
                  <a:rPr lang="en-US" sz="2000" b="1" dirty="0"/>
                  <a:t>minimum</a:t>
                </a:r>
                <a:r>
                  <a:rPr lang="en-US" sz="2000" dirty="0"/>
                  <a:t> search time  for </a:t>
                </a:r>
                <a:r>
                  <a:rPr lang="en-US" sz="2000" u="sng" dirty="0"/>
                  <a:t>any</a:t>
                </a:r>
                <a:r>
                  <a:rPr lang="en-US" sz="2000" dirty="0"/>
                  <a:t>  sequence of </a:t>
                </a:r>
                <a14:m>
                  <m:oMath xmlns:m="http://schemas.openxmlformats.org/officeDocument/2006/math">
                    <m:r>
                      <a:rPr lang="en-US" sz="2000" b="1" i="1">
                        <a:solidFill>
                          <a:srgbClr val="0070C0"/>
                        </a:solidFill>
                        <a:latin typeface="Cambria Math"/>
                      </a:rPr>
                      <m:t>𝒎</m:t>
                    </m:r>
                  </m:oMath>
                </a14:m>
                <a:r>
                  <a:rPr lang="en-US" sz="2000" dirty="0"/>
                  <a:t> operations</a:t>
                </a:r>
                <a:r>
                  <a:rPr lang="en-US" sz="2000" dirty="0" smtClean="0"/>
                  <a:t>.</a:t>
                </a:r>
                <a:r>
                  <a:rPr lang="en-US" sz="2000" dirty="0"/>
                  <a:t>	</a:t>
                </a:r>
                <a:r>
                  <a:rPr lang="en-US" sz="2000"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371600"/>
                <a:ext cx="8915400" cy="4754563"/>
              </a:xfrm>
              <a:blipFill rotWithShape="1">
                <a:blip r:embed="rId2"/>
                <a:stretch>
                  <a:fillRect l="-752" t="-641" b="-859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a:t>
                </a:r>
                <a:endParaRPr lang="en-US" dirty="0"/>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10" name="Rectangle 9"/>
          <p:cNvSpPr/>
          <p:nvPr/>
        </p:nvSpPr>
        <p:spPr>
          <a:xfrm>
            <a:off x="1066800" y="2514600"/>
            <a:ext cx="5486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90600" y="2895600"/>
            <a:ext cx="4724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8200" y="53340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724400" y="5791200"/>
            <a:ext cx="3657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04800" y="3505200"/>
            <a:ext cx="5410200" cy="152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83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125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0" nodeType="clickEffect">
                                  <p:stCondLst>
                                    <p:cond delay="0"/>
                                  </p:stCondLst>
                                  <p:childTnLst>
                                    <p:animEffect transition="out" filter="wipe(left)">
                                      <p:cBhvr>
                                        <p:cTn id="28" dur="1500"/>
                                        <p:tgtEl>
                                          <p:spTgt spid="10"/>
                                        </p:tgtEl>
                                      </p:cBhvr>
                                    </p:animEffect>
                                    <p:set>
                                      <p:cBhvr>
                                        <p:cTn id="29" dur="1" fill="hold">
                                          <p:stCondLst>
                                            <p:cond delay="1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grpId="0" nodeType="clickEffect">
                                  <p:stCondLst>
                                    <p:cond delay="0"/>
                                  </p:stCondLst>
                                  <p:childTnLst>
                                    <p:animEffect transition="out" filter="wipe(left)">
                                      <p:cBhvr>
                                        <p:cTn id="38" dur="1500"/>
                                        <p:tgtEl>
                                          <p:spTgt spid="29"/>
                                        </p:tgtEl>
                                      </p:cBhvr>
                                    </p:animEffect>
                                    <p:set>
                                      <p:cBhvr>
                                        <p:cTn id="39" dur="1" fill="hold">
                                          <p:stCondLst>
                                            <p:cond delay="1499"/>
                                          </p:stCondLst>
                                        </p:cTn>
                                        <p:tgtEl>
                                          <p:spTgt spid="2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xit" presetSubtype="8" fill="hold" grpId="0" nodeType="clickEffect">
                                  <p:stCondLst>
                                    <p:cond delay="0"/>
                                  </p:stCondLst>
                                  <p:childTnLst>
                                    <p:animEffect transition="out" filter="wipe(left)">
                                      <p:cBhvr>
                                        <p:cTn id="48" dur="1500"/>
                                        <p:tgtEl>
                                          <p:spTgt spid="33"/>
                                        </p:tgtEl>
                                      </p:cBhvr>
                                    </p:animEffect>
                                    <p:set>
                                      <p:cBhvr>
                                        <p:cTn id="49" dur="1" fill="hold">
                                          <p:stCondLst>
                                            <p:cond delay="1499"/>
                                          </p:stCondLst>
                                        </p:cTn>
                                        <p:tgtEl>
                                          <p:spTgt spid="3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grpId="0" nodeType="clickEffect">
                                  <p:stCondLst>
                                    <p:cond delay="0"/>
                                  </p:stCondLst>
                                  <p:childTnLst>
                                    <p:animEffect transition="out" filter="wipe(left)">
                                      <p:cBhvr>
                                        <p:cTn id="58" dur="1500"/>
                                        <p:tgtEl>
                                          <p:spTgt spid="34"/>
                                        </p:tgtEl>
                                      </p:cBhvr>
                                    </p:animEffect>
                                    <p:set>
                                      <p:cBhvr>
                                        <p:cTn id="59" dur="1" fill="hold">
                                          <p:stCondLst>
                                            <p:cond delay="1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0" grpId="0" uiExpand="1" animBg="1"/>
      <p:bldP spid="29" grpId="0" uiExpand="1" animBg="1"/>
      <p:bldP spid="33" grpId="0" uiExpand="1"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C00000"/>
                </a:solidFill>
              </a:rPr>
              <a:t>Problem </a:t>
            </a:r>
            <a:r>
              <a:rPr lang="en-US" sz="3600" b="1" dirty="0" smtClean="0"/>
              <a:t>:</a:t>
            </a:r>
            <a:r>
              <a:rPr lang="en-US" sz="3600" b="1" dirty="0" smtClean="0">
                <a:solidFill>
                  <a:srgbClr val="C00000"/>
                </a:solidFill>
              </a:rPr>
              <a:t> </a:t>
            </a:r>
            <a:r>
              <a:rPr lang="en-US" sz="3600" b="1" dirty="0" smtClean="0">
                <a:solidFill>
                  <a:srgbClr val="7030A0"/>
                </a:solidFill>
              </a:rPr>
              <a:t>Online </a:t>
            </a:r>
            <a:r>
              <a:rPr lang="en-US" sz="3600" b="1" dirty="0">
                <a:solidFill>
                  <a:srgbClr val="7030A0"/>
                </a:solidFill>
              </a:rPr>
              <a:t>l</a:t>
            </a:r>
            <a:r>
              <a:rPr lang="en-US" sz="3600" b="1" dirty="0" smtClean="0">
                <a:solidFill>
                  <a:srgbClr val="7030A0"/>
                </a:solidFill>
              </a:rPr>
              <a:t>ist search </a:t>
            </a: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371600"/>
                <a:ext cx="8915400" cy="5105400"/>
              </a:xfrm>
            </p:spPr>
            <p:txBody>
              <a:bodyPr/>
              <a:lstStyle/>
              <a:p>
                <a:pPr marL="0" indent="0">
                  <a:buNone/>
                </a:pPr>
                <a:endParaRPr lang="en-US" sz="2000" b="1" dirty="0" smtClean="0">
                  <a:solidFill>
                    <a:srgbClr val="7030A0"/>
                  </a:solidFill>
                </a:endParaRPr>
              </a:p>
              <a:p>
                <a:pPr marL="0" indent="0">
                  <a:buNone/>
                </a:pPr>
                <a:endParaRPr lang="en-US" sz="2000" b="1" dirty="0">
                  <a:solidFill>
                    <a:srgbClr val="7030A0"/>
                  </a:solidFill>
                </a:endParaRPr>
              </a:p>
              <a:p>
                <a:pPr marL="0" indent="0">
                  <a:buNone/>
                </a:pPr>
                <a:endParaRPr lang="en-US" sz="2000" b="1" dirty="0" smtClean="0">
                  <a:solidFill>
                    <a:srgbClr val="7030A0"/>
                  </a:solidFill>
                </a:endParaRPr>
              </a:p>
              <a:p>
                <a:pPr marL="0" indent="0">
                  <a:buNone/>
                </a:pPr>
                <a:r>
                  <a:rPr lang="en-US" sz="2000" b="1" dirty="0" smtClean="0"/>
                  <a:t>Given </a:t>
                </a:r>
                <a:r>
                  <a:rPr lang="en-US" sz="2000" dirty="0" smtClean="0"/>
                  <a:t>: A doubly linked list storing </a:t>
                </a:r>
                <a14:m>
                  <m:oMath xmlns:m="http://schemas.openxmlformats.org/officeDocument/2006/math">
                    <m:r>
                      <a:rPr lang="en-US" sz="2000" b="1" i="1" smtClean="0">
                        <a:solidFill>
                          <a:srgbClr val="0070C0"/>
                        </a:solidFill>
                        <a:latin typeface="Cambria Math"/>
                      </a:rPr>
                      <m:t>𝒏</m:t>
                    </m:r>
                    <m:r>
                      <a:rPr lang="en-US" sz="2000" b="1" i="1">
                        <a:solidFill>
                          <a:srgbClr val="0070C0"/>
                        </a:solidFill>
                        <a:latin typeface="Cambria Math"/>
                      </a:rPr>
                      <m:t> </m:t>
                    </m:r>
                  </m:oMath>
                </a14:m>
                <a:r>
                  <a:rPr lang="en-US" sz="2000" dirty="0" smtClean="0"/>
                  <a:t>elements and </a:t>
                </a:r>
              </a:p>
              <a:p>
                <a:pPr marL="0" indent="0">
                  <a:buNone/>
                </a:pPr>
                <a:r>
                  <a:rPr lang="en-US" sz="2000" dirty="0"/>
                  <a:t> </a:t>
                </a:r>
                <a:r>
                  <a:rPr lang="en-US" sz="2000" dirty="0" smtClean="0"/>
                  <a:t>             an  </a:t>
                </a:r>
                <a:r>
                  <a:rPr lang="en-US" sz="2000" b="1" dirty="0" smtClean="0"/>
                  <a:t>online</a:t>
                </a:r>
                <a:r>
                  <a:rPr lang="en-US" sz="2000" dirty="0" smtClean="0"/>
                  <a:t> sequence </a:t>
                </a:r>
                <a:r>
                  <a:rPr lang="en-US" sz="2000" dirty="0"/>
                  <a:t>of </a:t>
                </a:r>
                <a14:m>
                  <m:oMath xmlns:m="http://schemas.openxmlformats.org/officeDocument/2006/math">
                    <m:r>
                      <a:rPr lang="en-US" sz="2000" b="1" i="1">
                        <a:solidFill>
                          <a:srgbClr val="0070C0"/>
                        </a:solidFill>
                        <a:latin typeface="Cambria Math"/>
                      </a:rPr>
                      <m:t>𝒎</m:t>
                    </m:r>
                  </m:oMath>
                </a14:m>
                <a:r>
                  <a:rPr lang="en-US" sz="2000" dirty="0"/>
                  <a:t>  </a:t>
                </a:r>
                <a:r>
                  <a:rPr lang="en-US" sz="2000" b="1" dirty="0">
                    <a:solidFill>
                      <a:srgbClr val="C00000"/>
                    </a:solidFill>
                  </a:rPr>
                  <a:t>search</a:t>
                </a:r>
                <a:r>
                  <a:rPr lang="en-US" sz="2000" dirty="0"/>
                  <a:t> operations</a:t>
                </a:r>
                <a:r>
                  <a:rPr lang="en-US" sz="2000" dirty="0" smtClean="0"/>
                  <a:t>  </a:t>
                </a:r>
              </a:p>
              <a:p>
                <a:pPr marL="0" indent="0">
                  <a:buNone/>
                </a:pPr>
                <a:r>
                  <a:rPr lang="en-US" sz="2000" b="1" dirty="0" smtClean="0"/>
                  <a:t>Constraints</a:t>
                </a:r>
                <a:r>
                  <a:rPr lang="en-US" sz="2000" dirty="0" smtClean="0"/>
                  <a:t>: </a:t>
                </a:r>
              </a:p>
              <a:p>
                <a:r>
                  <a:rPr lang="en-US" sz="2000" dirty="0" smtClean="0"/>
                  <a:t>Access </a:t>
                </a:r>
                <a:r>
                  <a:rPr lang="en-US" sz="2000" dirty="0"/>
                  <a:t>only through </a:t>
                </a:r>
                <a:r>
                  <a:rPr lang="en-US" sz="1600" b="1" dirty="0" smtClean="0"/>
                  <a:t>HEAD</a:t>
                </a:r>
                <a:r>
                  <a:rPr lang="en-US" sz="2000" b="1" dirty="0" smtClean="0"/>
                  <a:t>.</a:t>
                </a:r>
                <a:endParaRPr lang="en-US" sz="2000" dirty="0" smtClean="0"/>
              </a:p>
              <a:p>
                <a:r>
                  <a:rPr lang="en-US" sz="2000" dirty="0" smtClean="0"/>
                  <a:t>Only way to update the list: </a:t>
                </a:r>
              </a:p>
              <a:p>
                <a:pPr lvl="1"/>
                <a:r>
                  <a:rPr lang="en-US" sz="1800" dirty="0" smtClean="0"/>
                  <a:t>Any two </a:t>
                </a:r>
                <a:r>
                  <a:rPr lang="en-US" sz="1800" u="sng" dirty="0" smtClean="0"/>
                  <a:t>neighboring</a:t>
                </a:r>
                <a:r>
                  <a:rPr lang="en-US" sz="1800" dirty="0" smtClean="0"/>
                  <a:t> elements can be swapped.</a:t>
                </a:r>
              </a:p>
              <a:p>
                <a:pPr marL="0" indent="0">
                  <a:buNone/>
                </a:pPr>
                <a:endParaRPr lang="en-US" sz="2000" b="1" dirty="0" smtClean="0">
                  <a:solidFill>
                    <a:srgbClr val="C00000"/>
                  </a:solidFill>
                </a:endParaRPr>
              </a:p>
              <a:p>
                <a:pPr marL="0" indent="0">
                  <a:buNone/>
                </a:pPr>
                <a:endParaRPr lang="en-US" sz="2000" b="1" dirty="0" smtClean="0">
                  <a:solidFill>
                    <a:srgbClr val="C00000"/>
                  </a:solidFill>
                </a:endParaRPr>
              </a:p>
              <a:p>
                <a:pPr marL="0" indent="0">
                  <a:buNone/>
                </a:pPr>
                <a:r>
                  <a:rPr lang="en-US" sz="2000" b="1" dirty="0" smtClean="0">
                    <a:solidFill>
                      <a:srgbClr val="C00000"/>
                    </a:solidFill>
                  </a:rPr>
                  <a:t>AIM</a:t>
                </a:r>
                <a:r>
                  <a:rPr lang="en-US" sz="2000" dirty="0" smtClean="0"/>
                  <a:t>: To design an online algorithm </a:t>
                </a:r>
              </a:p>
              <a:p>
                <a:pPr marL="0" indent="0">
                  <a:buNone/>
                </a:pPr>
                <a:r>
                  <a:rPr lang="en-US" sz="2000" dirty="0"/>
                  <a:t> </a:t>
                </a:r>
                <a:r>
                  <a:rPr lang="en-US" sz="2000" dirty="0" smtClean="0"/>
                  <a:t>          that achieves </a:t>
                </a:r>
                <a:r>
                  <a:rPr lang="en-US" sz="2000" b="1" dirty="0" smtClean="0"/>
                  <a:t>minimum</a:t>
                </a:r>
                <a:r>
                  <a:rPr lang="en-US" sz="2000" dirty="0" smtClean="0"/>
                  <a:t> search time  for </a:t>
                </a:r>
                <a:r>
                  <a:rPr lang="en-US" sz="2000" u="sng" dirty="0" smtClean="0"/>
                  <a:t>any</a:t>
                </a:r>
                <a:r>
                  <a:rPr lang="en-US" sz="2000" dirty="0" smtClean="0"/>
                  <a:t>  sequence of </a:t>
                </a:r>
                <a14:m>
                  <m:oMath xmlns:m="http://schemas.openxmlformats.org/officeDocument/2006/math">
                    <m:r>
                      <a:rPr lang="en-US" sz="2000" b="1" i="1">
                        <a:solidFill>
                          <a:srgbClr val="0070C0"/>
                        </a:solidFill>
                        <a:latin typeface="Cambria Math"/>
                      </a:rPr>
                      <m:t>𝒎</m:t>
                    </m:r>
                  </m:oMath>
                </a14:m>
                <a:r>
                  <a:rPr lang="en-US" sz="2000" dirty="0" smtClean="0"/>
                  <a:t> operations.</a:t>
                </a:r>
              </a:p>
              <a:p>
                <a:pPr marL="0" indent="0">
                  <a:buNone/>
                </a:pPr>
                <a:r>
                  <a:rPr lang="en-US" sz="2000" dirty="0"/>
                  <a:t>	</a:t>
                </a:r>
                <a:r>
                  <a:rPr lang="en-US" sz="2000"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371600"/>
                <a:ext cx="8915400" cy="5105400"/>
              </a:xfrm>
              <a:blipFill rotWithShape="1">
                <a:blip r:embed="rId2"/>
                <a:stretch>
                  <a:fillRect l="-752" t="-597" b="-22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886200" y="2667000"/>
              <a:ext cx="1371600" cy="0"/>
              <a:chOff x="2057400" y="2667000"/>
              <a:chExt cx="1371600" cy="0"/>
            </a:xfrm>
          </p:grpSpPr>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a:t>
                </a:r>
                <a:endParaRPr lang="en-US" dirty="0"/>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smtClean="0"/>
                <a:t>HEAD</a:t>
              </a:r>
              <a:endParaRPr lang="en-US" sz="1600" b="1" dirty="0"/>
            </a:p>
          </p:txBody>
        </p:sp>
      </p:grpSp>
      <p:sp>
        <p:nvSpPr>
          <p:cNvPr id="33" name="Rectangle 32"/>
          <p:cNvSpPr/>
          <p:nvPr/>
        </p:nvSpPr>
        <p:spPr>
          <a:xfrm>
            <a:off x="838200" y="46482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724400" y="5029200"/>
            <a:ext cx="3657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429000" y="1659141"/>
            <a:ext cx="1201129" cy="1115732"/>
            <a:chOff x="5147377" y="1632282"/>
            <a:chExt cx="1201129" cy="1115732"/>
          </a:xfrm>
        </p:grpSpPr>
        <p:sp>
          <p:nvSpPr>
            <p:cNvPr id="36" name="Arc 35"/>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rot="10800000">
            <a:off x="3513899" y="1371600"/>
            <a:ext cx="1201129" cy="1115732"/>
            <a:chOff x="5147377" y="1632282"/>
            <a:chExt cx="1201129" cy="1115732"/>
          </a:xfrm>
        </p:grpSpPr>
        <p:sp>
          <p:nvSpPr>
            <p:cNvPr id="39" name="Arc 38"/>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Arrow Connector 39"/>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41" name="Rounded Rectangle 40"/>
          <p:cNvSpPr/>
          <p:nvPr/>
        </p:nvSpPr>
        <p:spPr>
          <a:xfrm>
            <a:off x="3429000" y="1893332"/>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sp>
        <p:nvSpPr>
          <p:cNvPr id="42" name="Rounded Rectangle 41"/>
          <p:cNvSpPr/>
          <p:nvPr/>
        </p:nvSpPr>
        <p:spPr>
          <a:xfrm>
            <a:off x="4343400" y="1893332"/>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Tree>
    <p:extLst>
      <p:ext uri="{BB962C8B-B14F-4D97-AF65-F5344CB8AC3E}">
        <p14:creationId xmlns:p14="http://schemas.microsoft.com/office/powerpoint/2010/main" val="250602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10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wipe(left)">
                                      <p:cBhvr>
                                        <p:cTn id="12" dur="10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par>
                          <p:cTn id="18" fill="hold">
                            <p:stCondLst>
                              <p:cond delay="500"/>
                            </p:stCondLst>
                            <p:childTnLst>
                              <p:par>
                                <p:cTn id="19" presetID="22" presetClass="entr" presetSubtype="2"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right)">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5"/>
                                        </p:tgtEl>
                                      </p:cBhvr>
                                    </p:animEffect>
                                    <p:set>
                                      <p:cBhvr>
                                        <p:cTn id="26" dur="1" fill="hold">
                                          <p:stCondLst>
                                            <p:cond delay="499"/>
                                          </p:stCondLst>
                                        </p:cTn>
                                        <p:tgtEl>
                                          <p:spTgt spid="35"/>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8"/>
                                        </p:tgtEl>
                                      </p:cBhvr>
                                    </p:animEffect>
                                    <p:set>
                                      <p:cBhvr>
                                        <p:cTn id="29" dur="1" fill="hold">
                                          <p:stCondLst>
                                            <p:cond delay="499"/>
                                          </p:stCondLst>
                                        </p:cTn>
                                        <p:tgtEl>
                                          <p:spTgt spid="3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0" nodeType="clickEffect">
                                  <p:stCondLst>
                                    <p:cond delay="0"/>
                                  </p:stCondLst>
                                  <p:childTnLst>
                                    <p:animMotion origin="layout" path="M 0 -4.26556E-6 L 0.1 -0.00393 " pathEditMode="relative" rAng="0" ptsTypes="AA">
                                      <p:cBhvr>
                                        <p:cTn id="33" dur="2000" fill="hold"/>
                                        <p:tgtEl>
                                          <p:spTgt spid="41"/>
                                        </p:tgtEl>
                                        <p:attrNameLst>
                                          <p:attrName>ppt_x</p:attrName>
                                          <p:attrName>ppt_y</p:attrName>
                                        </p:attrNameLst>
                                      </p:cBhvr>
                                      <p:rCtr x="5000" y="-208"/>
                                    </p:animMotion>
                                  </p:childTnLst>
                                </p:cTn>
                              </p:par>
                              <p:par>
                                <p:cTn id="34" presetID="42" presetClass="path" presetSubtype="0" accel="50000" decel="50000" fill="hold" grpId="0" nodeType="withEffect">
                                  <p:stCondLst>
                                    <p:cond delay="0"/>
                                  </p:stCondLst>
                                  <p:childTnLst>
                                    <p:animMotion origin="layout" path="M 0 -0.00394 L -0.1 0.00324 " pathEditMode="relative" rAng="0" ptsTypes="AA">
                                      <p:cBhvr>
                                        <p:cTn id="35" dur="2000" fill="hold"/>
                                        <p:tgtEl>
                                          <p:spTgt spid="42"/>
                                        </p:tgtEl>
                                        <p:attrNameLst>
                                          <p:attrName>ppt_x</p:attrName>
                                          <p:attrName>ppt_y</p:attrName>
                                        </p:attrNameLst>
                                      </p:cBhvr>
                                      <p:rCtr x="-5000" y="347"/>
                                    </p:animMotion>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0" dur="1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C00000"/>
                </a:solidFill>
              </a:rPr>
              <a:t/>
            </a:r>
            <a:br>
              <a:rPr lang="en-US" sz="3600" b="1" dirty="0" smtClean="0">
                <a:solidFill>
                  <a:srgbClr val="C00000"/>
                </a:solidFill>
              </a:rPr>
            </a:br>
            <a:endParaRPr lang="en-US" sz="3600" b="1" dirty="0">
              <a:solidFill>
                <a:srgbClr val="C00000"/>
              </a:solidFill>
            </a:endParaRPr>
          </a:p>
        </p:txBody>
      </p:sp>
      <p:sp>
        <p:nvSpPr>
          <p:cNvPr id="3" name="Content Placeholder 2"/>
          <p:cNvSpPr>
            <a:spLocks noGrp="1"/>
          </p:cNvSpPr>
          <p:nvPr>
            <p:ph idx="1"/>
          </p:nvPr>
        </p:nvSpPr>
        <p:spPr/>
        <p:txBody>
          <a:bodyPr/>
          <a:lstStyle/>
          <a:p>
            <a:pPr marL="0" indent="0">
              <a:buNone/>
            </a:pPr>
            <a:endParaRPr lang="en-US" sz="2000" b="1" dirty="0" smtClean="0">
              <a:solidFill>
                <a:srgbClr val="7030A0"/>
              </a:solidFill>
            </a:endParaRPr>
          </a:p>
          <a:p>
            <a:pPr marL="0" indent="0">
              <a:buNone/>
            </a:pPr>
            <a:endParaRPr lang="en-US" sz="2000" b="1" dirty="0">
              <a:solidFill>
                <a:srgbClr val="7030A0"/>
              </a:solidFill>
            </a:endParaRPr>
          </a:p>
          <a:p>
            <a:pPr marL="0" indent="0">
              <a:buNone/>
            </a:pPr>
            <a:endParaRPr lang="en-US" sz="2000" b="1" dirty="0" smtClean="0">
              <a:solidFill>
                <a:srgbClr val="7030A0"/>
              </a:solidFill>
            </a:endParaRPr>
          </a:p>
          <a:p>
            <a:pPr marL="0" indent="0">
              <a:buNone/>
            </a:pPr>
            <a:endParaRPr lang="en-US" sz="2000" dirty="0" smtClean="0"/>
          </a:p>
          <a:p>
            <a:pPr marL="0" indent="0">
              <a:buNone/>
            </a:pPr>
            <a:endParaRPr lang="en-US" sz="2000" dirty="0"/>
          </a:p>
          <a:p>
            <a:pPr marL="0" indent="0">
              <a:buNone/>
            </a:pPr>
            <a:endParaRPr lang="en-US" sz="2000" dirty="0"/>
          </a:p>
          <a:p>
            <a:pPr marL="0" indent="0">
              <a:buNone/>
            </a:pPr>
            <a:r>
              <a:rPr lang="en-US" sz="2000" b="1" dirty="0" smtClean="0">
                <a:solidFill>
                  <a:srgbClr val="0070C0"/>
                </a:solidFill>
              </a:rPr>
              <a:t>A Heuristic </a:t>
            </a:r>
            <a:r>
              <a:rPr lang="en-US" sz="2000" b="1" dirty="0" smtClean="0"/>
              <a:t>for list search problem</a:t>
            </a:r>
            <a:r>
              <a:rPr lang="en-US" sz="2000" dirty="0" smtClean="0"/>
              <a:t>: </a:t>
            </a:r>
          </a:p>
          <a:p>
            <a:pPr marL="0" indent="0">
              <a:buNone/>
            </a:pPr>
            <a:r>
              <a:rPr lang="en-US" sz="2000" dirty="0" smtClean="0"/>
              <a:t>Whenever we search an element, </a:t>
            </a:r>
          </a:p>
          <a:p>
            <a:pPr marL="0" indent="0">
              <a:buNone/>
            </a:pPr>
            <a:r>
              <a:rPr lang="en-US" sz="2000" dirty="0"/>
              <a:t> </a:t>
            </a:r>
            <a:r>
              <a:rPr lang="en-US" sz="2000" dirty="0" smtClean="0"/>
              <a:t>         bring the element to </a:t>
            </a:r>
            <a:r>
              <a:rPr lang="en-US" sz="2000" b="1" u="sng" dirty="0" smtClean="0">
                <a:solidFill>
                  <a:srgbClr val="7030A0"/>
                </a:solidFill>
              </a:rPr>
              <a:t>the front</a:t>
            </a:r>
            <a:r>
              <a:rPr lang="en-US" sz="2000" dirty="0" smtClean="0"/>
              <a:t> of the list after the search.</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a:t>
                </a:r>
                <a:endParaRPr lang="en-US" dirty="0"/>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smtClean="0"/>
                <a:t>HEAD</a:t>
              </a:r>
              <a:endParaRPr lang="en-US" sz="1600" b="1" dirty="0"/>
            </a:p>
          </p:txBody>
        </p:sp>
      </p:grpSp>
    </p:spTree>
    <p:extLst>
      <p:ext uri="{BB962C8B-B14F-4D97-AF65-F5344CB8AC3E}">
        <p14:creationId xmlns:p14="http://schemas.microsoft.com/office/powerpoint/2010/main" val="428454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wipe(left)">
                                      <p:cBhvr>
                                        <p:cTn id="1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14273</TotalTime>
  <Words>2252</Words>
  <Application>Microsoft Office PowerPoint</Application>
  <PresentationFormat>On-screen Show (4:3)</PresentationFormat>
  <Paragraphs>531</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Design and Analysis of Algorithms (CS345/CS345A)  </vt:lpstr>
      <vt:lpstr>                                    Algorithm</vt:lpstr>
      <vt:lpstr>   Algorithm</vt:lpstr>
      <vt:lpstr>Competitive ratio </vt:lpstr>
      <vt:lpstr>Competitive ratio </vt:lpstr>
      <vt:lpstr>Problem : Online list search </vt:lpstr>
      <vt:lpstr>Problem : Online list search </vt:lpstr>
      <vt:lpstr>Problem : Online list search </vt:lpstr>
      <vt:lpstr> </vt:lpstr>
      <vt:lpstr>Move to Front Algorithm</vt:lpstr>
      <vt:lpstr>Move-to-Front algorithm </vt:lpstr>
      <vt:lpstr>Move-to-Front algorithm Execution of Search(R)</vt:lpstr>
      <vt:lpstr>How good is MTF Algorithm ?</vt:lpstr>
      <vt:lpstr>What is the main challenge ?</vt:lpstr>
      <vt:lpstr>ith query operation of MTF and OPT </vt:lpstr>
      <vt:lpstr>The potential function ϕ</vt:lpstr>
      <vt:lpstr>The potential function ϕ </vt:lpstr>
      <vt:lpstr>Change in potential during ith query operation </vt:lpstr>
      <vt:lpstr>Change in potential during ith query operation </vt:lpstr>
      <vt:lpstr>Change in potential during ith query operation </vt:lpstr>
      <vt:lpstr>Amortized cost of ith query operation by MTF </vt:lpstr>
      <vt:lpstr>Analysis of MTF versus OPT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cse</cp:lastModifiedBy>
  <cp:revision>1372</cp:revision>
  <dcterms:created xsi:type="dcterms:W3CDTF">2011-12-03T04:13:03Z</dcterms:created>
  <dcterms:modified xsi:type="dcterms:W3CDTF">2017-10-25T11:26:54Z</dcterms:modified>
</cp:coreProperties>
</file>