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2"/>
  </p:notesMasterIdLst>
  <p:sldIdLst>
    <p:sldId id="274" r:id="rId2"/>
    <p:sldId id="490" r:id="rId3"/>
    <p:sldId id="493" r:id="rId4"/>
    <p:sldId id="518" r:id="rId5"/>
    <p:sldId id="517" r:id="rId6"/>
    <p:sldId id="509" r:id="rId7"/>
    <p:sldId id="494" r:id="rId8"/>
    <p:sldId id="495" r:id="rId9"/>
    <p:sldId id="497" r:id="rId10"/>
    <p:sldId id="500" r:id="rId11"/>
    <p:sldId id="501" r:id="rId12"/>
    <p:sldId id="496" r:id="rId13"/>
    <p:sldId id="504" r:id="rId14"/>
    <p:sldId id="524" r:id="rId15"/>
    <p:sldId id="483" r:id="rId16"/>
    <p:sldId id="486" r:id="rId17"/>
    <p:sldId id="488" r:id="rId18"/>
    <p:sldId id="484" r:id="rId19"/>
    <p:sldId id="505" r:id="rId20"/>
    <p:sldId id="485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 autoAdjust="0"/>
    <p:restoredTop sz="94676" autoAdjust="0"/>
  </p:normalViewPr>
  <p:slideViewPr>
    <p:cSldViewPr>
      <p:cViewPr>
        <p:scale>
          <a:sx n="118" d="100"/>
          <a:sy n="118" d="100"/>
        </p:scale>
        <p:origin x="-160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10/26/2017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10/26/2017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10/26/2017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10/26/2017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10/26/2017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10/26/2017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4.png"/><Relationship Id="rId12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1.png"/><Relationship Id="rId11" Type="http://schemas.openxmlformats.org/officeDocument/2006/relationships/image" Target="../media/image22.png"/><Relationship Id="rId5" Type="http://schemas.openxmlformats.org/officeDocument/2006/relationships/image" Target="../media/image210.png"/><Relationship Id="rId10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3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29.png"/><Relationship Id="rId5" Type="http://schemas.openxmlformats.org/officeDocument/2006/relationships/image" Target="../media/image311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10.png"/><Relationship Id="rId9" Type="http://schemas.openxmlformats.org/officeDocument/2006/relationships/image" Target="../media/image21.png"/><Relationship Id="rId1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0.png"/><Relationship Id="rId7" Type="http://schemas.openxmlformats.org/officeDocument/2006/relationships/image" Target="../media/image33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1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11" Type="http://schemas.openxmlformats.org/officeDocument/2006/relationships/image" Target="../media/image46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9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0.png"/><Relationship Id="rId4" Type="http://schemas.openxmlformats.org/officeDocument/2006/relationships/image" Target="../media/image45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17" Type="http://schemas.openxmlformats.org/officeDocument/2006/relationships/image" Target="../media/image50.png"/><Relationship Id="rId2" Type="http://schemas.openxmlformats.org/officeDocument/2006/relationships/image" Target="../media/image47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15" Type="http://schemas.openxmlformats.org/officeDocument/2006/relationships/image" Target="../media/image60.png"/><Relationship Id="rId1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0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10.png"/><Relationship Id="rId7" Type="http://schemas.openxmlformats.org/officeDocument/2006/relationships/image" Target="../media/image7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11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11.png"/><Relationship Id="rId7" Type="http://schemas.openxmlformats.org/officeDocument/2006/relationships/image" Target="../media/image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7" Type="http://schemas.openxmlformats.org/officeDocument/2006/relationships/image" Target="../media/image1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5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311.png"/><Relationship Id="rId7" Type="http://schemas.openxmlformats.org/officeDocument/2006/relationships/image" Target="../media/image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60.png"/><Relationship Id="rId5" Type="http://schemas.openxmlformats.org/officeDocument/2006/relationships/image" Target="../media/image110.png"/><Relationship Id="rId10" Type="http://schemas.openxmlformats.org/officeDocument/2006/relationships/image" Target="../media/image150.png"/><Relationship Id="rId4" Type="http://schemas.openxmlformats.org/officeDocument/2006/relationships/image" Target="../media/image4.png"/><Relationship Id="rId9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9.png"/><Relationship Id="rId7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1.png"/><Relationship Id="rId5" Type="http://schemas.openxmlformats.org/officeDocument/2006/relationships/image" Target="../media/image210.png"/><Relationship Id="rId10" Type="http://schemas.openxmlformats.org/officeDocument/2006/relationships/image" Target="../media/image22.png"/><Relationship Id="rId4" Type="http://schemas.openxmlformats.org/officeDocument/2006/relationships/image" Target="../media/image20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31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Pattern Matching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Exploring relation between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3200" b="1" dirty="0" smtClean="0"/>
                  <a:t> and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3200" b="1" dirty="0" smtClean="0"/>
                  <a:t/>
                </a:r>
                <a:br>
                  <a:rPr lang="en-US" sz="3200" b="1" dirty="0" smtClean="0"/>
                </a:br>
                <a:r>
                  <a:rPr lang="en-US" sz="3200" b="1" dirty="0" smtClean="0"/>
                  <a:t> 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r="-963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non-empty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000" dirty="0" smtClean="0"/>
                  <a:t> is of the form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∷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, where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a prefix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31091"/>
              </p:ext>
            </p:extLst>
          </p:nvPr>
        </p:nvGraphicFramePr>
        <p:xfrm>
          <a:off x="3048000" y="2590800"/>
          <a:ext cx="3429000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4343400" y="1252639"/>
            <a:ext cx="726481" cy="652361"/>
            <a:chOff x="3980124" y="1252639"/>
            <a:chExt cx="726481" cy="6523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980124" y="1252639"/>
                  <a:ext cx="7264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0124" y="1252639"/>
                  <a:ext cx="7264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008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>
              <a:off x="4419600" y="1600200"/>
              <a:ext cx="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76200" y="1307068"/>
            <a:ext cx="8619384" cy="978932"/>
            <a:chOff x="76200" y="1307068"/>
            <a:chExt cx="8619384" cy="97893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53581163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53581163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4935276" y="914400"/>
            <a:ext cx="322524" cy="990600"/>
            <a:chOff x="4231681" y="914400"/>
            <a:chExt cx="322524" cy="990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4231681" y="914400"/>
                  <a:ext cx="3225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1681" y="914400"/>
                  <a:ext cx="3225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>
              <a:off x="4419600" y="1307068"/>
              <a:ext cx="0" cy="5979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/>
        </p:nvCxnSpPr>
        <p:spPr>
          <a:xfrm>
            <a:off x="4782876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19600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657600" y="2133600"/>
            <a:ext cx="381000" cy="533400"/>
            <a:chOff x="3657600" y="2133600"/>
            <a:chExt cx="381000" cy="5334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038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57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543884"/>
              </p:ext>
            </p:extLst>
          </p:nvPr>
        </p:nvGraphicFramePr>
        <p:xfrm>
          <a:off x="3810000" y="3238500"/>
          <a:ext cx="3429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44" name="Straight Connector 43"/>
          <p:cNvCxnSpPr/>
          <p:nvPr/>
        </p:nvCxnSpPr>
        <p:spPr>
          <a:xfrm>
            <a:off x="5181600" y="2133600"/>
            <a:ext cx="0" cy="1230868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800600" y="28194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038600" y="2819400"/>
            <a:ext cx="381000" cy="533400"/>
            <a:chOff x="3657600" y="2133600"/>
            <a:chExt cx="381000" cy="53340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4038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657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798331" y="3581402"/>
            <a:ext cx="1154668" cy="597930"/>
            <a:chOff x="3798331" y="3581402"/>
            <a:chExt cx="1154668" cy="597930"/>
          </a:xfrm>
        </p:grpSpPr>
        <p:sp>
          <p:nvSpPr>
            <p:cNvPr id="9" name="Right Brace 8"/>
            <p:cNvSpPr/>
            <p:nvPr/>
          </p:nvSpPr>
          <p:spPr>
            <a:xfrm rot="5400000">
              <a:off x="4237738" y="3141995"/>
              <a:ext cx="275854" cy="115466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4175738" y="3810000"/>
                  <a:ext cx="39786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𝑿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5738" y="3810000"/>
                  <a:ext cx="397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5" name="Straight Connector 44"/>
          <p:cNvCxnSpPr/>
          <p:nvPr/>
        </p:nvCxnSpPr>
        <p:spPr>
          <a:xfrm>
            <a:off x="3048000" y="2286000"/>
            <a:ext cx="0" cy="27432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276600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914400" y="2286000"/>
            <a:ext cx="4020876" cy="369332"/>
            <a:chOff x="914400" y="2590800"/>
            <a:chExt cx="4020876" cy="369332"/>
          </a:xfrm>
        </p:grpSpPr>
        <p:sp>
          <p:nvSpPr>
            <p:cNvPr id="48" name="Right Brace 47"/>
            <p:cNvSpPr/>
            <p:nvPr/>
          </p:nvSpPr>
          <p:spPr>
            <a:xfrm rot="5400000" flipH="1">
              <a:off x="3896388" y="1856712"/>
              <a:ext cx="190500" cy="188727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914400" y="2590800"/>
                  <a:ext cx="10751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𝑭</m:t>
                        </m:r>
                        <m:d>
                          <m:d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2590800"/>
                  <a:ext cx="107516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68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Connector 51"/>
            <p:cNvCxnSpPr>
              <a:endCxn id="48" idx="1"/>
            </p:cNvCxnSpPr>
            <p:nvPr/>
          </p:nvCxnSpPr>
          <p:spPr>
            <a:xfrm>
              <a:off x="1900817" y="2705100"/>
              <a:ext cx="20908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4953000" y="2286000"/>
            <a:ext cx="381000" cy="2743200"/>
            <a:chOff x="4953000" y="2286000"/>
            <a:chExt cx="381000" cy="274320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5334000" y="2286000"/>
              <a:ext cx="0" cy="2743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953000" y="2286000"/>
              <a:ext cx="0" cy="2743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932124" y="2907268"/>
            <a:ext cx="4401875" cy="369332"/>
            <a:chOff x="914400" y="2590800"/>
            <a:chExt cx="4401875" cy="369332"/>
          </a:xfrm>
        </p:grpSpPr>
        <p:sp>
          <p:nvSpPr>
            <p:cNvPr id="57" name="Right Brace 56"/>
            <p:cNvSpPr/>
            <p:nvPr/>
          </p:nvSpPr>
          <p:spPr>
            <a:xfrm rot="5400000" flipH="1">
              <a:off x="4453190" y="2097046"/>
              <a:ext cx="190501" cy="1535669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914400" y="2590800"/>
                  <a:ext cx="661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𝑭</m:t>
                        </m:r>
                        <m:d>
                          <m:d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2590800"/>
                  <a:ext cx="661591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203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Connector 58"/>
            <p:cNvCxnSpPr>
              <a:endCxn id="57" idx="1"/>
            </p:cNvCxnSpPr>
            <p:nvPr/>
          </p:nvCxnSpPr>
          <p:spPr>
            <a:xfrm flipV="1">
              <a:off x="1900817" y="2769630"/>
              <a:ext cx="2647623" cy="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loud Callout 59"/>
              <p:cNvSpPr/>
              <p:nvPr/>
            </p:nvSpPr>
            <p:spPr>
              <a:xfrm>
                <a:off x="5334000" y="3810000"/>
                <a:ext cx="3810001" cy="9144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does a non-empty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look like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loud Callout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810000"/>
                <a:ext cx="3810001" cy="914400"/>
              </a:xfrm>
              <a:prstGeom prst="cloudCallou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>
            <a:off x="4876800" y="2133600"/>
            <a:ext cx="0" cy="12192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114800" y="2133600"/>
            <a:ext cx="381000" cy="1219200"/>
            <a:chOff x="3657600" y="1447800"/>
            <a:chExt cx="381000" cy="12192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4038600" y="1447800"/>
              <a:ext cx="0" cy="12192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3657600" y="1447800"/>
              <a:ext cx="0" cy="12192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48000" y="5486400"/>
                <a:ext cx="34305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that is </a:t>
                </a:r>
                <a:r>
                  <a:rPr lang="en-US" sz="2000" dirty="0" smtClean="0"/>
                  <a:t>also a </a:t>
                </a:r>
                <a:r>
                  <a:rPr lang="en-US" sz="2000" u="sng" dirty="0"/>
                  <a:t>suffix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486400"/>
                <a:ext cx="3430555" cy="400110"/>
              </a:xfrm>
              <a:prstGeom prst="rect">
                <a:avLst/>
              </a:prstGeom>
              <a:blipFill rotWithShape="1">
                <a:blip r:embed="rId13"/>
                <a:stretch>
                  <a:fillRect l="-1776" t="-7576" r="-2664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>
            <a:off x="3886200" y="5181600"/>
            <a:ext cx="5105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4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25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60" grpId="0" animBg="1"/>
      <p:bldP spid="7" grpId="0"/>
      <p:bldP spid="6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Computing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3200" b="1" dirty="0" smtClean="0"/>
                  <a:t> using</a:t>
                </a:r>
                <a:r>
                  <a:rPr lang="en-US" sz="3200" b="1" dirty="0" smtClean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3200" b="1" dirty="0" smtClean="0"/>
                  <a:t/>
                </a:r>
                <a:br>
                  <a:rPr lang="en-US" sz="3200" b="1" dirty="0" smtClean="0"/>
                </a:br>
                <a:r>
                  <a:rPr lang="en-US" sz="3200" b="1" dirty="0" smtClean="0"/>
                  <a:t> 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598924"/>
              </p:ext>
            </p:extLst>
          </p:nvPr>
        </p:nvGraphicFramePr>
        <p:xfrm>
          <a:off x="3048000" y="2590800"/>
          <a:ext cx="3429000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4343400" y="1252639"/>
            <a:ext cx="726481" cy="652361"/>
            <a:chOff x="3980124" y="1252639"/>
            <a:chExt cx="726481" cy="6523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980124" y="1252639"/>
                  <a:ext cx="7264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0124" y="1252639"/>
                  <a:ext cx="7264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008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>
              <a:off x="4419600" y="1600200"/>
              <a:ext cx="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76200" y="1307068"/>
            <a:ext cx="8619384" cy="978932"/>
            <a:chOff x="76200" y="1307068"/>
            <a:chExt cx="8619384" cy="97893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210821817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210821817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4935276" y="914400"/>
            <a:ext cx="322524" cy="990600"/>
            <a:chOff x="4231681" y="914400"/>
            <a:chExt cx="322524" cy="990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4231681" y="914400"/>
                  <a:ext cx="3225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1681" y="914400"/>
                  <a:ext cx="3225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>
              <a:off x="4419600" y="1307068"/>
              <a:ext cx="0" cy="5979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/>
        </p:nvCxnSpPr>
        <p:spPr>
          <a:xfrm>
            <a:off x="4782876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19600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657600" y="2133600"/>
            <a:ext cx="381000" cy="533400"/>
            <a:chOff x="3657600" y="2133600"/>
            <a:chExt cx="381000" cy="5334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038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57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107889"/>
              </p:ext>
            </p:extLst>
          </p:nvPr>
        </p:nvGraphicFramePr>
        <p:xfrm>
          <a:off x="3429000" y="3200400"/>
          <a:ext cx="3429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36" name="Straight Connector 35"/>
          <p:cNvCxnSpPr/>
          <p:nvPr/>
        </p:nvCxnSpPr>
        <p:spPr>
          <a:xfrm>
            <a:off x="4800600" y="28194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038600" y="2819400"/>
            <a:ext cx="381000" cy="533400"/>
            <a:chOff x="3657600" y="2133600"/>
            <a:chExt cx="381000" cy="53340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4038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657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572000" y="5029200"/>
            <a:ext cx="397865" cy="597932"/>
            <a:chOff x="4572000" y="5029200"/>
            <a:chExt cx="397865" cy="597932"/>
          </a:xfrm>
        </p:grpSpPr>
        <p:sp>
          <p:nvSpPr>
            <p:cNvPr id="9" name="Right Brace 8"/>
            <p:cNvSpPr/>
            <p:nvPr/>
          </p:nvSpPr>
          <p:spPr>
            <a:xfrm rot="5400000">
              <a:off x="4625374" y="4977428"/>
              <a:ext cx="275853" cy="379397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4572000" y="5257800"/>
                  <a:ext cx="39786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𝑿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5257800"/>
                  <a:ext cx="397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20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0" name="Straight Connector 39"/>
          <p:cNvCxnSpPr/>
          <p:nvPr/>
        </p:nvCxnSpPr>
        <p:spPr>
          <a:xfrm>
            <a:off x="3657600" y="28194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905216"/>
              </p:ext>
            </p:extLst>
          </p:nvPr>
        </p:nvGraphicFramePr>
        <p:xfrm>
          <a:off x="4572000" y="4663440"/>
          <a:ext cx="3429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038849"/>
              </p:ext>
            </p:extLst>
          </p:nvPr>
        </p:nvGraphicFramePr>
        <p:xfrm>
          <a:off x="4191000" y="3901440"/>
          <a:ext cx="3429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48" name="Straight Connector 47"/>
          <p:cNvCxnSpPr/>
          <p:nvPr/>
        </p:nvCxnSpPr>
        <p:spPr>
          <a:xfrm>
            <a:off x="3276600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029200" y="2045732"/>
            <a:ext cx="292068" cy="697468"/>
            <a:chOff x="5029200" y="2045732"/>
            <a:chExt cx="292068" cy="697468"/>
          </a:xfrm>
        </p:grpSpPr>
        <p:cxnSp>
          <p:nvCxnSpPr>
            <p:cNvPr id="44" name="Straight Connector 43"/>
            <p:cNvCxnSpPr>
              <a:endCxn id="49" idx="0"/>
            </p:cNvCxnSpPr>
            <p:nvPr/>
          </p:nvCxnSpPr>
          <p:spPr>
            <a:xfrm flipH="1">
              <a:off x="5175234" y="2045732"/>
              <a:ext cx="6366" cy="1640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5029200" y="2209800"/>
              <a:ext cx="2920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?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5175234" y="2579132"/>
              <a:ext cx="6366" cy="1640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2971800" y="1524000"/>
            <a:ext cx="2667000" cy="3200400"/>
            <a:chOff x="2971800" y="1524000"/>
            <a:chExt cx="2667000" cy="3200400"/>
          </a:xfrm>
        </p:grpSpPr>
        <p:sp>
          <p:nvSpPr>
            <p:cNvPr id="53" name="Arc 52"/>
            <p:cNvSpPr/>
            <p:nvPr/>
          </p:nvSpPr>
          <p:spPr>
            <a:xfrm>
              <a:off x="2971800" y="1524000"/>
              <a:ext cx="2444766" cy="3200400"/>
            </a:xfrm>
            <a:prstGeom prst="arc">
              <a:avLst>
                <a:gd name="adj1" fmla="val 18468499"/>
                <a:gd name="adj2" fmla="val 288000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346732" y="2895600"/>
              <a:ext cx="2920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?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962400" y="1872734"/>
            <a:ext cx="1447800" cy="1784866"/>
            <a:chOff x="4038600" y="1872734"/>
            <a:chExt cx="1447800" cy="1784866"/>
          </a:xfrm>
        </p:grpSpPr>
        <p:sp>
          <p:nvSpPr>
            <p:cNvPr id="16" name="Arc 15"/>
            <p:cNvSpPr/>
            <p:nvPr/>
          </p:nvSpPr>
          <p:spPr>
            <a:xfrm>
              <a:off x="4038600" y="1872734"/>
              <a:ext cx="1371600" cy="1784866"/>
            </a:xfrm>
            <a:prstGeom prst="arc">
              <a:avLst>
                <a:gd name="adj1" fmla="val 18468499"/>
                <a:gd name="adj2" fmla="val 325050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194332" y="2590800"/>
              <a:ext cx="2920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?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56" name="Straight Connector 55"/>
          <p:cNvCxnSpPr/>
          <p:nvPr/>
        </p:nvCxnSpPr>
        <p:spPr>
          <a:xfrm>
            <a:off x="3048000" y="2286000"/>
            <a:ext cx="0" cy="27432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914400" y="2286000"/>
            <a:ext cx="4020876" cy="369332"/>
            <a:chOff x="914400" y="2590800"/>
            <a:chExt cx="4020876" cy="369332"/>
          </a:xfrm>
        </p:grpSpPr>
        <p:sp>
          <p:nvSpPr>
            <p:cNvPr id="58" name="Right Brace 57"/>
            <p:cNvSpPr/>
            <p:nvPr/>
          </p:nvSpPr>
          <p:spPr>
            <a:xfrm rot="5400000" flipH="1">
              <a:off x="3896388" y="1856712"/>
              <a:ext cx="190500" cy="188727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914400" y="2590800"/>
                  <a:ext cx="10751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𝑭</m:t>
                        </m:r>
                        <m:d>
                          <m:d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2590800"/>
                  <a:ext cx="107516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68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Connector 59"/>
            <p:cNvCxnSpPr>
              <a:endCxn id="58" idx="1"/>
            </p:cNvCxnSpPr>
            <p:nvPr/>
          </p:nvCxnSpPr>
          <p:spPr>
            <a:xfrm>
              <a:off x="1900817" y="2705100"/>
              <a:ext cx="20908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953000" y="2286000"/>
            <a:ext cx="381000" cy="2743200"/>
            <a:chOff x="4953000" y="2286000"/>
            <a:chExt cx="381000" cy="2743200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5334000" y="2286000"/>
              <a:ext cx="0" cy="2743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953000" y="2286000"/>
              <a:ext cx="0" cy="2743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4419600" y="3505200"/>
            <a:ext cx="381000" cy="533400"/>
            <a:chOff x="3657600" y="2133600"/>
            <a:chExt cx="381000" cy="533400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4038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3657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/>
          <p:cNvCxnSpPr>
            <a:stCxn id="16" idx="0"/>
          </p:cNvCxnSpPr>
          <p:nvPr/>
        </p:nvCxnSpPr>
        <p:spPr>
          <a:xfrm flipH="1">
            <a:off x="5105400" y="2137173"/>
            <a:ext cx="30068" cy="2739627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11668" y="2057400"/>
            <a:ext cx="0" cy="762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64166" y="2057400"/>
            <a:ext cx="0" cy="1377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029200" y="2057400"/>
            <a:ext cx="0" cy="2057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800600" y="4114800"/>
            <a:ext cx="0" cy="6858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90690" y="3060114"/>
            <a:ext cx="3338310" cy="646331"/>
            <a:chOff x="90690" y="3060114"/>
            <a:chExt cx="3338310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90690" y="3060114"/>
                  <a:ext cx="2881110" cy="646331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/>
                    <a:t>Longest</a:t>
                  </a:r>
                  <a:r>
                    <a:rPr lang="en-US" sz="1400" dirty="0" smtClean="0"/>
                    <a:t> prefix of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a14:m>
                  <a:r>
                    <a:rPr lang="en-US" dirty="0" smtClean="0"/>
                    <a:t> </a:t>
                  </a:r>
                </a:p>
                <a:p>
                  <a:r>
                    <a:rPr lang="en-US" sz="1400" dirty="0" smtClean="0"/>
                    <a:t>that is suffix of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a14:m>
                  <a:r>
                    <a:rPr lang="en-US" dirty="0" smtClean="0"/>
                    <a:t> </a:t>
                  </a:r>
                  <a:r>
                    <a:rPr lang="en-US" sz="1600" dirty="0" smtClean="0"/>
                    <a:t>as well 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90" y="3060114"/>
                  <a:ext cx="2881110" cy="64633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421" t="-3704" b="-12963"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/>
            <p:cNvCxnSpPr>
              <a:stCxn id="2" idx="3"/>
              <a:endCxn id="38" idx="1"/>
            </p:cNvCxnSpPr>
            <p:nvPr/>
          </p:nvCxnSpPr>
          <p:spPr>
            <a:xfrm>
              <a:off x="2971800" y="3383280"/>
              <a:ext cx="457200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90690" y="3200400"/>
            <a:ext cx="3338310" cy="362984"/>
            <a:chOff x="90690" y="3060114"/>
            <a:chExt cx="3338310" cy="3629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90690" y="3060114"/>
                  <a:ext cx="972382" cy="362984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Let it be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𝑮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90" y="3060114"/>
                  <a:ext cx="972382" cy="36298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1242" r="-6211" b="-17742"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Connector 75"/>
            <p:cNvCxnSpPr/>
            <p:nvPr/>
          </p:nvCxnSpPr>
          <p:spPr>
            <a:xfrm>
              <a:off x="1063072" y="3249245"/>
              <a:ext cx="2365928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8758" y="3758013"/>
            <a:ext cx="4132242" cy="646331"/>
            <a:chOff x="58758" y="2968658"/>
            <a:chExt cx="4132242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58758" y="2968658"/>
                  <a:ext cx="2913042" cy="646331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/>
                    <a:t>Second Longest</a:t>
                  </a:r>
                  <a:r>
                    <a:rPr lang="en-US" sz="1400" dirty="0" smtClean="0"/>
                    <a:t> prefix of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a14:m>
                  <a:r>
                    <a:rPr lang="en-US" dirty="0" smtClean="0"/>
                    <a:t> </a:t>
                  </a:r>
                </a:p>
                <a:p>
                  <a:r>
                    <a:rPr lang="en-US" sz="1400" dirty="0" smtClean="0"/>
                    <a:t>that is suffix of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a14:m>
                  <a:r>
                    <a:rPr lang="en-US" dirty="0" smtClean="0"/>
                    <a:t> </a:t>
                  </a:r>
                  <a:r>
                    <a:rPr lang="en-US" sz="1600" dirty="0" smtClean="0"/>
                    <a:t>as well 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58" y="2968658"/>
                  <a:ext cx="2913042" cy="646331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417" t="-3704" r="-2292" b="-12963"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Connector 82"/>
            <p:cNvCxnSpPr>
              <a:stCxn id="82" idx="3"/>
              <a:endCxn id="47" idx="1"/>
            </p:cNvCxnSpPr>
            <p:nvPr/>
          </p:nvCxnSpPr>
          <p:spPr>
            <a:xfrm>
              <a:off x="2971800" y="3291824"/>
              <a:ext cx="1219200" cy="3141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4495800" y="2819400"/>
            <a:ext cx="381000" cy="1219200"/>
            <a:chOff x="3657600" y="1447800"/>
            <a:chExt cx="381000" cy="1219200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4038600" y="1447800"/>
              <a:ext cx="0" cy="12192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657600" y="1447800"/>
              <a:ext cx="0" cy="12192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90690" y="3773269"/>
            <a:ext cx="4100310" cy="633635"/>
            <a:chOff x="90690" y="3060114"/>
            <a:chExt cx="4100310" cy="633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90690" y="3060114"/>
                  <a:ext cx="2114297" cy="63363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/>
                    <a:t>Longest</a:t>
                  </a:r>
                  <a:r>
                    <a:rPr lang="en-US" sz="1400" dirty="0" smtClean="0"/>
                    <a:t> prefix of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𝑮</m:t>
                      </m:r>
                    </m:oMath>
                  </a14:m>
                  <a:endParaRPr lang="en-US" sz="1400" dirty="0" smtClean="0"/>
                </a:p>
                <a:p>
                  <a:r>
                    <a:rPr lang="en-US" sz="1400" dirty="0" smtClean="0"/>
                    <a:t>that is suffix of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𝑮</m:t>
                      </m:r>
                    </m:oMath>
                  </a14:m>
                  <a:r>
                    <a:rPr lang="en-US" sz="1600" dirty="0" smtClean="0"/>
                    <a:t> as well 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90" y="3060114"/>
                  <a:ext cx="2114297" cy="63363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73" r="-2006" b="-10377"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Straight Connector 92"/>
            <p:cNvCxnSpPr>
              <a:stCxn id="92" idx="3"/>
              <a:endCxn id="47" idx="1"/>
            </p:cNvCxnSpPr>
            <p:nvPr/>
          </p:nvCxnSpPr>
          <p:spPr>
            <a:xfrm flipV="1">
              <a:off x="2204987" y="3371165"/>
              <a:ext cx="1986013" cy="5767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776490" y="3904216"/>
            <a:ext cx="3338310" cy="362984"/>
            <a:chOff x="90690" y="3060114"/>
            <a:chExt cx="3338310" cy="3629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90690" y="3060114"/>
                  <a:ext cx="998030" cy="362984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Let it be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90" y="3060114"/>
                  <a:ext cx="998030" cy="36298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602" r="-6024" b="-17742"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Connector 95"/>
            <p:cNvCxnSpPr/>
            <p:nvPr/>
          </p:nvCxnSpPr>
          <p:spPr>
            <a:xfrm>
              <a:off x="1063072" y="3249245"/>
              <a:ext cx="2365928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39758" y="4535269"/>
            <a:ext cx="4132243" cy="639983"/>
            <a:chOff x="58758" y="2968658"/>
            <a:chExt cx="4132243" cy="6399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58758" y="2968658"/>
                  <a:ext cx="2146357" cy="639983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/>
                    <a:t>Longest</a:t>
                  </a:r>
                  <a:r>
                    <a:rPr lang="en-US" sz="1400" dirty="0" smtClean="0"/>
                    <a:t> prefix of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a14:m>
                  <a:endParaRPr lang="en-US" sz="1400" dirty="0" smtClean="0"/>
                </a:p>
                <a:p>
                  <a:r>
                    <a:rPr lang="en-US" sz="1400" dirty="0"/>
                    <a:t>t</a:t>
                  </a:r>
                  <a:r>
                    <a:rPr lang="en-US" sz="1400" dirty="0" smtClean="0"/>
                    <a:t>hat is suffix of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a14:m>
                  <a:r>
                    <a:rPr lang="en-US" sz="1600" dirty="0" smtClean="0"/>
                    <a:t> as well 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58" y="2968658"/>
                  <a:ext cx="2146357" cy="639983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282" r="-1977" b="-9346"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Straight Connector 98"/>
            <p:cNvCxnSpPr>
              <a:stCxn id="98" idx="3"/>
            </p:cNvCxnSpPr>
            <p:nvPr/>
          </p:nvCxnSpPr>
          <p:spPr>
            <a:xfrm>
              <a:off x="2205115" y="3288650"/>
              <a:ext cx="1985886" cy="6315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Cloud Callout 99"/>
          <p:cNvSpPr/>
          <p:nvPr/>
        </p:nvSpPr>
        <p:spPr>
          <a:xfrm>
            <a:off x="5029200" y="5562600"/>
            <a:ext cx="3810001" cy="9144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Do you realize that we just need to preprocess the pattern suitably ?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024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1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4" dur="1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The function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latin typeface="Cambria Math"/>
                          </a:rPr>
                          <m:t>𝑷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  <m:r>
                      <a:rPr lang="en-US" sz="2000" b="1" i="1" dirty="0" smtClean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..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 smtClean="0">
                        <a:latin typeface="Cambria Math"/>
                      </a:rPr>
                      <m:t>]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: The length of </a:t>
                </a:r>
                <a:r>
                  <a:rPr lang="en-US" sz="2000" b="1" dirty="0" smtClean="0">
                    <a:solidFill>
                      <a:schemeClr val="tx1"/>
                    </a:solidFill>
                  </a:rPr>
                  <a:t>longest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u="sng" dirty="0" smtClean="0">
                    <a:solidFill>
                      <a:schemeClr val="tx1"/>
                    </a:solidFill>
                  </a:rPr>
                  <a:t>proper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prefix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latin typeface="Cambria Math"/>
                          </a:rPr>
                          <m:t>𝑷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which is also a suffix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latin typeface="Cambria Math"/>
                          </a:rPr>
                          <m:t>𝑷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Observation: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&lt;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 always.</a:t>
                </a:r>
                <a:endParaRPr lang="en-US" sz="2000" b="1" i="1" dirty="0" smtClean="0">
                  <a:solidFill>
                    <a:srgbClr val="C0000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126824"/>
              </p:ext>
            </p:extLst>
          </p:nvPr>
        </p:nvGraphicFramePr>
        <p:xfrm>
          <a:off x="2590800" y="1905000"/>
          <a:ext cx="3048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429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210311" y="1916668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311" y="1916668"/>
                <a:ext cx="39626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015592" y="1535668"/>
            <a:ext cx="3861208" cy="379784"/>
            <a:chOff x="1472792" y="2590800"/>
            <a:chExt cx="3861208" cy="379784"/>
          </a:xfrm>
        </p:grpSpPr>
        <p:sp>
          <p:nvSpPr>
            <p:cNvPr id="10" name="Right Brace 9"/>
            <p:cNvSpPr/>
            <p:nvPr/>
          </p:nvSpPr>
          <p:spPr>
            <a:xfrm rot="5400000" flipH="1">
              <a:off x="4095750" y="1657350"/>
              <a:ext cx="190500" cy="22860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472792" y="2590800"/>
                  <a:ext cx="508408" cy="3797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𝑷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2792" y="2590800"/>
                  <a:ext cx="508408" cy="37978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4839" r="-15663" b="-258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>
              <a:endCxn id="10" idx="1"/>
            </p:cNvCxnSpPr>
            <p:nvPr/>
          </p:nvCxnSpPr>
          <p:spPr>
            <a:xfrm>
              <a:off x="1900817" y="2705100"/>
              <a:ext cx="229018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729502"/>
              </p:ext>
            </p:extLst>
          </p:nvPr>
        </p:nvGraphicFramePr>
        <p:xfrm>
          <a:off x="3352800" y="2606040"/>
          <a:ext cx="3048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429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3581400" y="2133600"/>
            <a:ext cx="1143000" cy="533400"/>
            <a:chOff x="3581400" y="2133600"/>
            <a:chExt cx="1143000" cy="5334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7244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3962400" y="2133600"/>
              <a:ext cx="381000" cy="533400"/>
              <a:chOff x="3657600" y="2133600"/>
              <a:chExt cx="381000" cy="53340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4038600" y="2133600"/>
                <a:ext cx="0" cy="533400"/>
              </a:xfrm>
              <a:prstGeom prst="line">
                <a:avLst/>
              </a:prstGeom>
              <a:ln w="3810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657600" y="2133600"/>
                <a:ext cx="0" cy="533400"/>
              </a:xfrm>
              <a:prstGeom prst="line">
                <a:avLst/>
              </a:prstGeom>
              <a:ln w="3810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>
              <a:off x="35814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600866" y="1371600"/>
            <a:ext cx="3178704" cy="381000"/>
            <a:chOff x="2600866" y="1371600"/>
            <a:chExt cx="3178704" cy="381000"/>
          </a:xfrm>
        </p:grpSpPr>
        <p:grpSp>
          <p:nvGrpSpPr>
            <p:cNvPr id="23" name="Group 22"/>
            <p:cNvGrpSpPr/>
            <p:nvPr/>
          </p:nvGrpSpPr>
          <p:grpSpPr>
            <a:xfrm>
              <a:off x="2600866" y="1371600"/>
              <a:ext cx="2272278" cy="369332"/>
              <a:chOff x="2600866" y="1371600"/>
              <a:chExt cx="2272278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502210" y="1371600"/>
                    <a:ext cx="37093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2210" y="1371600"/>
                    <a:ext cx="37093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00866" y="1371600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0866" y="1371600"/>
                    <a:ext cx="36580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5344066" y="1383268"/>
                  <a:ext cx="4355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066" y="1383268"/>
                  <a:ext cx="43550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83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Rectangle 25"/>
          <p:cNvSpPr/>
          <p:nvPr/>
        </p:nvSpPr>
        <p:spPr>
          <a:xfrm>
            <a:off x="1219200" y="4191000"/>
            <a:ext cx="4191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410200" y="41910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5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1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8" grpId="0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The function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𝟔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825745"/>
              </p:ext>
            </p:extLst>
          </p:nvPr>
        </p:nvGraphicFramePr>
        <p:xfrm>
          <a:off x="2590800" y="1905000"/>
          <a:ext cx="3048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429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210311" y="1916668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311" y="1916668"/>
                <a:ext cx="39626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070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Computing </a:t>
                </a:r>
                <a14:m>
                  <m:oMath xmlns:m="http://schemas.openxmlformats.org/officeDocument/2006/math">
                    <m:r>
                      <a:rPr lang="en-US" sz="3600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3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3600" dirty="0" smtClean="0"/>
                  <a:t/>
                </a:r>
                <a:br>
                  <a:rPr lang="en-US" sz="3600" dirty="0" smtClean="0"/>
                </a:b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143000"/>
                <a:ext cx="47244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Compute-F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   while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i="1" dirty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2000" b="1" i="1" dirty="0"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b="1" dirty="0" smtClean="0"/>
                  <a:t>  </a:t>
                </a:r>
                <a:r>
                  <a:rPr lang="en-US" sz="2000" dirty="0" smtClean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{</a:t>
                </a:r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?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} 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(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 smtClean="0"/>
                  <a:t>                 )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else                   </a:t>
                </a:r>
                <a:r>
                  <a:rPr lang="en-US" sz="2000" b="1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Running time </a:t>
                </a:r>
                <a:r>
                  <a:rPr lang="en-US" sz="2000" dirty="0" smtClean="0"/>
                  <a:t>of </a:t>
                </a:r>
                <a:r>
                  <a:rPr lang="en-US" sz="2000" b="1" dirty="0"/>
                  <a:t>Compute-F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 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Case 1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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Case 2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000" b="1" i="1" dirty="0" smtClean="0">
                    <a:solidFill>
                      <a:srgbClr val="006C31"/>
                    </a:solidFill>
                    <a:latin typeface="Cambria Math"/>
                  </a:rPr>
                  <a:t>        </a:t>
                </a:r>
                <a:r>
                  <a:rPr lang="en-US" sz="2000" dirty="0" smtClean="0">
                    <a:sym typeface="Wingdings" pitchFamily="2" charset="2"/>
                  </a:rPr>
                  <a:t>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143000"/>
                <a:ext cx="4724400" cy="4983163"/>
              </a:xfrm>
              <a:blipFill rotWithShape="1">
                <a:blip r:embed="rId3"/>
                <a:stretch>
                  <a:fillRect l="-1290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19200" y="2297668"/>
                <a:ext cx="126509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m:rPr>
                          <m:nor/>
                        </m:rPr>
                        <a:rPr lang="en-US" dirty="0">
                          <a:sym typeface="Wingdings" pitchFamily="2" charset="2"/>
                        </a:rPr>
                        <m:t>  </m:t>
                      </m:r>
                      <m:r>
                        <a:rPr lang="en-US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𝝅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  <m:r>
                        <m:rPr>
                          <m:nor/>
                        </m:rPr>
                        <a:rPr lang="en-US" dirty="0"/>
                        <m:t>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297668"/>
                <a:ext cx="126509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66800" y="2971800"/>
                <a:ext cx="182101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i="1" dirty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1" i="1" dirty="0">
                        <a:latin typeface="Cambria Math"/>
                      </a:rPr>
                      <m:t>𝑻</m:t>
                    </m:r>
                    <m:r>
                      <a:rPr lang="en-US" b="1" i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971800"/>
                <a:ext cx="182101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67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86200" y="4812268"/>
                <a:ext cx="67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812268"/>
                <a:ext cx="670376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8257" t="-8197" r="-917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86200" y="5181600"/>
                <a:ext cx="1983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181600"/>
                <a:ext cx="1983300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769" t="-8197" r="-21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5147241" y="2450068"/>
            <a:ext cx="3844359" cy="2796064"/>
            <a:chOff x="5147241" y="2450068"/>
            <a:chExt cx="3844359" cy="2796064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5638800" y="2450068"/>
              <a:ext cx="0" cy="24267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38800" y="4876800"/>
              <a:ext cx="3352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629400" y="4876800"/>
                  <a:ext cx="4956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dirty="0" smtClean="0">
                      <a:sym typeface="Wingdings" panose="05000000000000000000" pitchFamily="2" charset="2"/>
                    </a:rPr>
                    <a:t>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4876800"/>
                  <a:ext cx="49564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9836" r="-9877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/>
            <p:cNvSpPr txBox="1"/>
            <p:nvPr/>
          </p:nvSpPr>
          <p:spPr>
            <a:xfrm rot="16200000">
              <a:off x="5237121" y="3221080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 panose="05000000000000000000" pitchFamily="2" charset="2"/>
                </a:rPr>
                <a:t>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147241" y="3405745"/>
                  <a:ext cx="6439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b="1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41" y="3405745"/>
                  <a:ext cx="643959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5943600" y="4267200"/>
            <a:ext cx="1219200" cy="609600"/>
            <a:chOff x="5943600" y="4267200"/>
            <a:chExt cx="1219200" cy="6096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943600" y="4572000"/>
              <a:ext cx="0" cy="3048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943600" y="4572000"/>
              <a:ext cx="304800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248400" y="4572000"/>
              <a:ext cx="304800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553200" y="4572000"/>
              <a:ext cx="304800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58000" y="4267200"/>
              <a:ext cx="0" cy="3048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858000" y="4267200"/>
              <a:ext cx="304800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2874999" y="1066800"/>
            <a:ext cx="914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138419" y="1905000"/>
                <a:ext cx="130195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>
                        <a:latin typeface="Cambria Math"/>
                      </a:rPr>
                      <m:t>&gt;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 smtClean="0"/>
                  <a:t> )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419" y="1905000"/>
                <a:ext cx="1301959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4225" t="-8333" r="-75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3048000" y="2931012"/>
            <a:ext cx="1600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7162800" y="3962400"/>
            <a:ext cx="304800" cy="304800"/>
            <a:chOff x="7162800" y="3962400"/>
            <a:chExt cx="304800" cy="304800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7162800" y="3962400"/>
              <a:ext cx="0" cy="3048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162800" y="3962400"/>
              <a:ext cx="304800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467600" y="3657600"/>
            <a:ext cx="304800" cy="304800"/>
            <a:chOff x="7467600" y="3657600"/>
            <a:chExt cx="304800" cy="304800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7467600" y="3962400"/>
              <a:ext cx="304800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7772400" y="3657600"/>
              <a:ext cx="0" cy="3048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/>
          <p:cNvCxnSpPr/>
          <p:nvPr/>
        </p:nvCxnSpPr>
        <p:spPr>
          <a:xfrm>
            <a:off x="7772400" y="3657600"/>
            <a:ext cx="304800" cy="0"/>
          </a:xfrm>
          <a:prstGeom prst="line">
            <a:avLst/>
          </a:pr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077200" y="3657600"/>
            <a:ext cx="0" cy="914400"/>
          </a:xfrm>
          <a:prstGeom prst="line">
            <a:avLst/>
          </a:pr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8077200" y="4267200"/>
            <a:ext cx="914400" cy="304800"/>
            <a:chOff x="8077200" y="4267200"/>
            <a:chExt cx="914400" cy="30480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8077200" y="4572000"/>
              <a:ext cx="304800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8382000" y="4572000"/>
              <a:ext cx="304800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8686800" y="4267200"/>
              <a:ext cx="0" cy="3048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8686800" y="4267200"/>
              <a:ext cx="304800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Down Ribbon 38"/>
              <p:cNvSpPr/>
              <p:nvPr/>
            </p:nvSpPr>
            <p:spPr>
              <a:xfrm>
                <a:off x="5638800" y="5061466"/>
                <a:ext cx="3505200" cy="1644134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Can increase by at most 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in one step but may decrease by any amount in a single step.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But it is always nonnegative.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Down Ribbon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061466"/>
                <a:ext cx="3505200" cy="1644134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2"/>
                <a:stretch>
                  <a:fillRect b="-21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loud Callout 39"/>
              <p:cNvSpPr/>
              <p:nvPr/>
            </p:nvSpPr>
            <p:spPr>
              <a:xfrm>
                <a:off x="5943600" y="1143000"/>
                <a:ext cx="2895600" cy="1374648"/>
              </a:xfrm>
              <a:prstGeom prst="cloudCallout">
                <a:avLst>
                  <a:gd name="adj1" fmla="val -26665"/>
                  <a:gd name="adj2" fmla="val 7368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Can you visualize the behavior  of function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Cloud Callout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1143000"/>
                <a:ext cx="2895600" cy="1374648"/>
              </a:xfrm>
              <a:prstGeom prst="cloudCallout">
                <a:avLst>
                  <a:gd name="adj1" fmla="val -26665"/>
                  <a:gd name="adj2" fmla="val 73681"/>
                </a:avLst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61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4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7" grpId="0" animBg="1"/>
      <p:bldP spid="9" grpId="0" animBg="1"/>
      <p:bldP spid="10" grpId="0"/>
      <p:bldP spid="11" grpId="0"/>
      <p:bldP spid="12" grpId="0" animBg="1"/>
      <p:bldP spid="13" grpId="0" animBg="1"/>
      <p:bldP spid="39" grpId="0" animBg="1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The</a:t>
            </a:r>
            <a:r>
              <a:rPr lang="en-US" sz="3200" dirty="0" smtClean="0">
                <a:solidFill>
                  <a:srgbClr val="7030A0"/>
                </a:solidFill>
              </a:rPr>
              <a:t> KMP </a:t>
            </a:r>
            <a:r>
              <a:rPr lang="en-US" sz="3200" dirty="0" smtClean="0"/>
              <a:t>Algorithm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7030A0"/>
                </a:solidFill>
              </a:rPr>
              <a:t>K</a:t>
            </a:r>
            <a:r>
              <a:rPr lang="en-US" sz="2800" b="1" dirty="0" smtClean="0">
                <a:solidFill>
                  <a:schemeClr val="tx1"/>
                </a:solidFill>
              </a:rPr>
              <a:t>: Knuth,  </a:t>
            </a:r>
            <a:r>
              <a:rPr lang="en-US" sz="2800" b="1" dirty="0" smtClean="0">
                <a:solidFill>
                  <a:srgbClr val="7030A0"/>
                </a:solidFill>
              </a:rPr>
              <a:t>M</a:t>
            </a:r>
            <a:r>
              <a:rPr lang="en-US" sz="2800" b="1" dirty="0" smtClean="0">
                <a:solidFill>
                  <a:schemeClr val="tx1"/>
                </a:solidFill>
              </a:rPr>
              <a:t>: Morris,  </a:t>
            </a:r>
            <a:r>
              <a:rPr lang="en-US" sz="2800" b="1" dirty="0" smtClean="0">
                <a:solidFill>
                  <a:srgbClr val="7030A0"/>
                </a:solidFill>
              </a:rPr>
              <a:t>P</a:t>
            </a:r>
            <a:r>
              <a:rPr lang="en-US" sz="2800" b="1" dirty="0" smtClean="0">
                <a:solidFill>
                  <a:schemeClr val="tx1"/>
                </a:solidFill>
              </a:rPr>
              <a:t>: Pratt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The</a:t>
            </a:r>
            <a:r>
              <a:rPr lang="en-US" sz="3200" b="1" dirty="0" smtClean="0">
                <a:solidFill>
                  <a:srgbClr val="7030A0"/>
                </a:solidFill>
              </a:rPr>
              <a:t> KMP </a:t>
            </a:r>
            <a:r>
              <a:rPr lang="en-US" sz="3200" b="1" dirty="0" smtClean="0"/>
              <a:t>algorithm</a:t>
            </a:r>
            <a:br>
              <a:rPr lang="en-US" sz="3200" b="1" dirty="0" smtClean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143000"/>
                <a:ext cx="4267200" cy="4525963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Compute-F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</a:t>
                </a:r>
                <a:r>
                  <a:rPr lang="en-US" sz="2000" b="1" dirty="0" smtClean="0"/>
                  <a:t>while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          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? </a:t>
                </a:r>
                <a:r>
                  <a:rPr lang="en-US" sz="2000" b="1" dirty="0" smtClean="0"/>
                  <a:t>                 and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b="1" dirty="0" smtClean="0"/>
                  <a:t>        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{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}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 dirty="0"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</a:t>
                </a:r>
                <a:r>
                  <a:rPr lang="en-US" sz="2000" b="1" dirty="0" smtClean="0"/>
                  <a:t>else     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chemeClr val="tx1"/>
                    </a:solidFill>
                  </a:rPr>
                  <a:t> 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}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143000"/>
                <a:ext cx="4267200" cy="4525963"/>
              </a:xfrm>
              <a:blipFill rotWithShape="1">
                <a:blip r:embed="rId2"/>
                <a:stretch>
                  <a:fillRect l="-1282" t="-538" r="-21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143000"/>
                <a:ext cx="4038600" cy="4525963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Pattern-Match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..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..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  <a:r>
                  <a:rPr lang="en-US" sz="2000" dirty="0" smtClean="0"/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For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{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b="1" dirty="0"/>
                  <a:t>Compute-F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Print(“match occurred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”);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143000"/>
                <a:ext cx="4038600" cy="4525963"/>
              </a:xfrm>
              <a:blipFill rotWithShape="1">
                <a:blip r:embed="rId3"/>
                <a:stretch>
                  <a:fillRect l="-1506" t="-538" r="-22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657600" y="1905000"/>
                <a:ext cx="81785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905000"/>
                <a:ext cx="81785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89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97022" y="1905000"/>
                <a:ext cx="180337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i="1" dirty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b="1" i="1" dirty="0">
                          <a:latin typeface="Cambria Math"/>
                        </a:rPr>
                        <m:t>𝑻</m:t>
                      </m:r>
                      <m:r>
                        <a:rPr lang="en-US" b="1" i="1" dirty="0">
                          <a:latin typeface="Cambria Math"/>
                        </a:rPr>
                        <m:t>[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022" y="1905000"/>
                <a:ext cx="1803378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405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0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8" grpId="0" build="p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Analysis of the running time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1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Analysis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066800"/>
                <a:ext cx="4267200" cy="4525963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Compute-F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while</a:t>
                </a:r>
                <a:r>
                  <a:rPr lang="en-US" sz="2000" dirty="0"/>
                  <a:t>(</a:t>
                </a:r>
                <a:r>
                  <a:rPr lang="en-US" sz="2000" b="1" dirty="0"/>
                  <a:t>      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 </a:t>
                </a:r>
                <a:r>
                  <a:rPr lang="en-US" sz="2000" b="1" dirty="0"/>
                  <a:t>                 and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b="1" dirty="0"/>
                  <a:t>        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} 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i="1" dirty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 dirty="0"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else     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6" name="Content Placeholder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066800"/>
                <a:ext cx="4267200" cy="4525963"/>
              </a:xfrm>
              <a:blipFill rotWithShape="1">
                <a:blip r:embed="rId2"/>
                <a:stretch>
                  <a:fillRect l="-1282" t="-538" r="-21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066800"/>
                <a:ext cx="4038600" cy="4525963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Pattern-Match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..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..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For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{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/>
                  <a:t>Compute-F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Print(“match occurred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”);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7" name="Content Placeholder 1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066800"/>
                <a:ext cx="4038600" cy="4525963"/>
              </a:xfrm>
              <a:blipFill rotWithShape="1">
                <a:blip r:embed="rId3"/>
                <a:stretch>
                  <a:fillRect l="-1506" t="-538" r="-22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397022" y="1828800"/>
                <a:ext cx="180337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i="1" dirty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b="1" i="1" dirty="0">
                          <a:latin typeface="Cambria Math"/>
                        </a:rPr>
                        <m:t>𝑻</m:t>
                      </m:r>
                      <m:r>
                        <a:rPr lang="en-US" b="1" i="1" dirty="0">
                          <a:latin typeface="Cambria Math"/>
                        </a:rPr>
                        <m:t>[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022" y="1828800"/>
                <a:ext cx="1803378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40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657600" y="1840468"/>
                <a:ext cx="81785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840468"/>
                <a:ext cx="817852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89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Down Ribbon 27"/>
              <p:cNvSpPr/>
              <p:nvPr/>
            </p:nvSpPr>
            <p:spPr>
              <a:xfrm>
                <a:off x="1524000" y="5410200"/>
                <a:ext cx="6616689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Let us try to show that amortized time complexity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iteration is dominated by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). 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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Down Ribbon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410200"/>
                <a:ext cx="6616689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609600" y="2133600"/>
            <a:ext cx="8381999" cy="3429000"/>
            <a:chOff x="609600" y="2133600"/>
            <a:chExt cx="8381999" cy="3429000"/>
          </a:xfrm>
        </p:grpSpPr>
        <p:grpSp>
          <p:nvGrpSpPr>
            <p:cNvPr id="27" name="Group 26"/>
            <p:cNvGrpSpPr/>
            <p:nvPr/>
          </p:nvGrpSpPr>
          <p:grpSpPr>
            <a:xfrm>
              <a:off x="609600" y="2133600"/>
              <a:ext cx="8381999" cy="3429000"/>
              <a:chOff x="609600" y="2057400"/>
              <a:chExt cx="8381999" cy="3429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Down Ribbon 1"/>
                  <p:cNvSpPr/>
                  <p:nvPr/>
                </p:nvSpPr>
                <p:spPr>
                  <a:xfrm>
                    <a:off x="609600" y="4343400"/>
                    <a:ext cx="8381999" cy="1143000"/>
                  </a:xfrm>
                  <a:prstGeom prst="ribbon">
                    <a:avLst>
                      <a:gd name="adj1" fmla="val 16667"/>
                      <a:gd name="adj2" fmla="val 7500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Time complexity of </a:t>
                    </a:r>
                    <a14:m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a14:m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 iteration is dominated by time complexity of  </a:t>
                    </a:r>
                    <a:r>
                      <a:rPr lang="en-US" b="1" dirty="0">
                        <a:solidFill>
                          <a:schemeClr val="tx1"/>
                        </a:solidFill>
                      </a:rPr>
                      <a:t>Compute-F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a14:m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). Unfortunately it</a:t>
                    </a:r>
                    <a:r>
                      <a:rPr lang="en-US" dirty="0" smtClean="0"/>
                      <a:t>; </a:t>
                    </a:r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is not a constant.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sym typeface="Wingdings" pitchFamily="2" charset="2"/>
                      </a:rPr>
                      <a:t></a:t>
                    </a:r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 </a:t>
                    </a:r>
                  </a:p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What should we do ?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" name="Down Ribbon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" y="4343400"/>
                    <a:ext cx="8381999" cy="1143000"/>
                  </a:xfrm>
                  <a:prstGeom prst="ribbon">
                    <a:avLst>
                      <a:gd name="adj1" fmla="val 16667"/>
                      <a:gd name="adj2" fmla="val 75000"/>
                    </a:avLst>
                  </a:prstGeom>
                  <a:blipFill rotWithShape="1">
                    <a:blip r:embed="rId17"/>
                    <a:stretch>
                      <a:fillRect b="-520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Connector 23"/>
              <p:cNvCxnSpPr/>
              <p:nvPr/>
            </p:nvCxnSpPr>
            <p:spPr>
              <a:xfrm>
                <a:off x="4876800" y="2057400"/>
                <a:ext cx="0" cy="2514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/>
            <p:cNvCxnSpPr/>
            <p:nvPr/>
          </p:nvCxnSpPr>
          <p:spPr>
            <a:xfrm flipH="1">
              <a:off x="4876800" y="2133600"/>
              <a:ext cx="914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8033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allAtOnce" animBg="1"/>
      <p:bldP spid="17" grpId="0" build="allAtOnce" animBg="1"/>
      <p:bldP spid="18" grpId="0" animBg="1"/>
      <p:bldP spid="19" grpId="0" animBg="1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Analysis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066800"/>
                <a:ext cx="4267200" cy="4525963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Compute-F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while</a:t>
                </a:r>
                <a:r>
                  <a:rPr lang="en-US" sz="2000" dirty="0"/>
                  <a:t>(</a:t>
                </a:r>
                <a:r>
                  <a:rPr lang="en-US" sz="2000" b="1" dirty="0"/>
                  <a:t>      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 </a:t>
                </a:r>
                <a:r>
                  <a:rPr lang="en-US" sz="2000" b="1" dirty="0"/>
                  <a:t>                 and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b="1" dirty="0"/>
                  <a:t>        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} 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i="1" dirty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 dirty="0"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else     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6" name="Content Placeholder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066800"/>
                <a:ext cx="4267200" cy="4525963"/>
              </a:xfrm>
              <a:blipFill rotWithShape="1">
                <a:blip r:embed="rId2"/>
                <a:stretch>
                  <a:fillRect l="-1282" t="-538" r="-21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066800"/>
                <a:ext cx="4038600" cy="4525963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Pattern-Match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..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..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For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{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/>
                  <a:t>Compute-F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Print(“match occurred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”);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7" name="Content Placeholder 1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066800"/>
                <a:ext cx="4038600" cy="4525963"/>
              </a:xfrm>
              <a:blipFill rotWithShape="1">
                <a:blip r:embed="rId3"/>
                <a:stretch>
                  <a:fillRect l="-1506" t="-538" r="-22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39852203"/>
                  </p:ext>
                </p:extLst>
              </p:nvPr>
            </p:nvGraphicFramePr>
            <p:xfrm>
              <a:off x="304800" y="4343400"/>
              <a:ext cx="8534400" cy="1706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3200"/>
                    <a:gridCol w="2133600"/>
                    <a:gridCol w="1905000"/>
                    <a:gridCol w="1752600"/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r>
                            <a:rPr lang="en-US" baseline="0" dirty="0" smtClean="0"/>
                            <a:t>  of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 err="1" smtClean="0"/>
                            <a:t>th</a:t>
                          </a:r>
                          <a:r>
                            <a:rPr lang="en-US" dirty="0" smtClean="0"/>
                            <a:t> iteration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Amortized Cost </a:t>
                          </a:r>
                          <a:r>
                            <a:rPr lang="en-US" baseline="0" dirty="0" smtClean="0"/>
                            <a:t>of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 err="1" smtClean="0"/>
                            <a:t>th</a:t>
                          </a:r>
                          <a:r>
                            <a:rPr lang="en-US" dirty="0" smtClean="0"/>
                            <a:t> iteration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80959564"/>
                  </p:ext>
                </p:extLst>
              </p:nvPr>
            </p:nvGraphicFramePr>
            <p:xfrm>
              <a:off x="304800" y="4343400"/>
              <a:ext cx="8534400" cy="1706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3200"/>
                    <a:gridCol w="2133600"/>
                    <a:gridCol w="1905000"/>
                    <a:gridCol w="1752600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28571" t="-4762" r="-171429" b="-1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55591" t="-4762" r="-91693" b="-1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87805" t="-4762" b="-166667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8600" y="5040868"/>
                <a:ext cx="2971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 smtClean="0"/>
                  <a:t>Case 1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040868"/>
                <a:ext cx="2971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84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8600" y="5574268"/>
                <a:ext cx="2667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 smtClean="0"/>
                  <a:t>Case 2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574268"/>
                <a:ext cx="266700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05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71800" y="5574268"/>
                <a:ext cx="2337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b="1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b="1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574268"/>
                <a:ext cx="233756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8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38600" y="50408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040868"/>
                <a:ext cx="35458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08099" y="6183868"/>
                <a:ext cx="329506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 at end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iteration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099" y="6183868"/>
                <a:ext cx="3295069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70" t="-8197" r="-73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181600" y="5562600"/>
                <a:ext cx="21003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b="1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b="1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5562600"/>
                <a:ext cx="2100319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27216" y="50408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216" y="5040868"/>
                <a:ext cx="35458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0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875016" y="502920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016" y="5029200"/>
                <a:ext cx="49244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48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889557" y="5574268"/>
                <a:ext cx="612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557" y="5574268"/>
                <a:ext cx="612668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287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397022" y="1828800"/>
                <a:ext cx="180337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i="1" dirty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b="1" i="1" dirty="0">
                          <a:latin typeface="Cambria Math"/>
                        </a:rPr>
                        <m:t>𝑻</m:t>
                      </m:r>
                      <m:r>
                        <a:rPr lang="en-US" b="1" i="1" dirty="0">
                          <a:latin typeface="Cambria Math"/>
                        </a:rPr>
                        <m:t>[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022" y="1828800"/>
                <a:ext cx="1803378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40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657600" y="1840468"/>
                <a:ext cx="81785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840468"/>
                <a:ext cx="817852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89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Down Ribbon 19"/>
              <p:cNvSpPr/>
              <p:nvPr/>
            </p:nvSpPr>
            <p:spPr>
              <a:xfrm>
                <a:off x="2209800" y="6016752"/>
                <a:ext cx="4038600" cy="688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should be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Down Ribbon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6016752"/>
                <a:ext cx="4038600" cy="688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Down Ribbon 20"/>
          <p:cNvSpPr/>
          <p:nvPr/>
        </p:nvSpPr>
        <p:spPr>
          <a:xfrm>
            <a:off x="2133600" y="6092952"/>
            <a:ext cx="4038600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Look carefully at the </a:t>
            </a:r>
            <a:r>
              <a:rPr lang="en-US" b="1" dirty="0" smtClean="0">
                <a:solidFill>
                  <a:schemeClr val="tx1"/>
                </a:solidFill>
              </a:rPr>
              <a:t>Case 2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Down Ribbon 21"/>
          <p:cNvSpPr/>
          <p:nvPr/>
        </p:nvSpPr>
        <p:spPr>
          <a:xfrm>
            <a:off x="2209800" y="6016752"/>
            <a:ext cx="4038600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there anything that has decreased  ?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Down Ribbon 22"/>
              <p:cNvSpPr/>
              <p:nvPr/>
            </p:nvSpPr>
            <p:spPr>
              <a:xfrm>
                <a:off x="685800" y="5867400"/>
                <a:ext cx="80772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Yes,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has decreased.</a:t>
                </a:r>
                <a:endParaRPr lang="en-US" dirty="0" smtClean="0">
                  <a:solidFill>
                    <a:schemeClr val="tx1"/>
                  </a:solidFill>
                  <a:sym typeface="Wingdings" pitchFamily="2" charset="2"/>
                </a:endParaRP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So try it as a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.</a:t>
                </a:r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Down Ribbon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867400"/>
                <a:ext cx="80772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7"/>
                <a:stretch>
                  <a:fillRect b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083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  <p:bldP spid="11" grpId="0"/>
      <p:bldP spid="12" grpId="0"/>
      <p:bldP spid="13" grpId="0"/>
      <p:bldP spid="14" grpId="0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Problem Definition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7030A0"/>
                        </a:solidFill>
                        <a:latin typeface="Cambria Math"/>
                      </a:rPr>
                      <m:t>∑</m:t>
                    </m:r>
                  </m:oMath>
                </a14:m>
                <a:r>
                  <a:rPr lang="en-US" sz="2000" dirty="0" smtClean="0"/>
                  <a:t> : a set of alphabets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Text</a:t>
                </a:r>
                <a:r>
                  <a:rPr lang="en-US" sz="2000" dirty="0" smtClean="0"/>
                  <a:t> : a sequence of alphabets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7030A0"/>
                        </a:solidFill>
                        <a:latin typeface="Cambria Math"/>
                      </a:rPr>
                      <m:t>∑</m:t>
                    </m:r>
                  </m:oMath>
                </a14:m>
                <a:endParaRPr lang="en-US" sz="20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Pattern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: a sequence of alphabets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7030A0"/>
                        </a:solidFill>
                        <a:latin typeface="Cambria Math"/>
                      </a:rPr>
                      <m:t>∑</m:t>
                    </m:r>
                  </m:oMath>
                </a14:m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Representation of Text and Pattern</a:t>
                </a: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r>
                      <a:rPr lang="en-US" sz="2000" i="1">
                        <a:latin typeface="Cambria Math"/>
                      </a:rPr>
                      <m:t>[1..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: Array storing the text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𝑃</m:t>
                    </m:r>
                    <m:r>
                      <a:rPr lang="en-US" sz="2000" i="1">
                        <a:latin typeface="Cambria Math"/>
                      </a:rPr>
                      <m:t>[1..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: Array storing </a:t>
                </a:r>
                <a:r>
                  <a:rPr lang="en-US" sz="2000" dirty="0" smtClean="0"/>
                  <a:t>the pattern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</a:t>
                </a:r>
                <a:r>
                  <a:rPr lang="en-US" sz="2000" dirty="0" smtClean="0"/>
                  <a:t>lways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0" i="1" dirty="0" smtClean="0"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:endParaRPr lang="en-US" sz="20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15240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19812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0" y="23622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34290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0" y="38100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24000" y="4888468"/>
            <a:ext cx="590257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a </a:t>
            </a:r>
            <a:r>
              <a:rPr lang="en-US" dirty="0" err="1" smtClean="0">
                <a:latin typeface="Lucida Console" pitchFamily="49" charset="0"/>
              </a:rPr>
              <a:t>a</a:t>
            </a:r>
            <a:r>
              <a:rPr lang="en-US" dirty="0" smtClean="0">
                <a:latin typeface="Lucida Console" pitchFamily="49" charset="0"/>
              </a:rPr>
              <a:t> b a c a </a:t>
            </a:r>
            <a:r>
              <a:rPr lang="en-US" dirty="0" err="1" smtClean="0">
                <a:latin typeface="Lucida Console" pitchFamily="49" charset="0"/>
              </a:rPr>
              <a:t>a</a:t>
            </a:r>
            <a:r>
              <a:rPr lang="en-US" dirty="0" smtClean="0">
                <a:latin typeface="Lucida Console" pitchFamily="49" charset="0"/>
              </a:rPr>
              <a:t> b a </a:t>
            </a:r>
            <a:r>
              <a:rPr lang="en-US" dirty="0" err="1" smtClean="0">
                <a:latin typeface="Lucida Console" pitchFamily="49" charset="0"/>
              </a:rPr>
              <a:t>a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a</a:t>
            </a:r>
            <a:r>
              <a:rPr lang="en-US" dirty="0" smtClean="0">
                <a:latin typeface="Lucida Console" pitchFamily="49" charset="0"/>
              </a:rPr>
              <a:t> b a </a:t>
            </a:r>
            <a:r>
              <a:rPr lang="en-US" dirty="0" err="1" smtClean="0">
                <a:latin typeface="Lucida Console" pitchFamily="49" charset="0"/>
              </a:rPr>
              <a:t>a</a:t>
            </a:r>
            <a:r>
              <a:rPr lang="en-US" dirty="0" smtClean="0">
                <a:latin typeface="Lucida Console" pitchFamily="49" charset="0"/>
              </a:rPr>
              <a:t> b </a:t>
            </a:r>
            <a:r>
              <a:rPr lang="en-US" dirty="0" err="1" smtClean="0">
                <a:latin typeface="Lucida Console" pitchFamily="49" charset="0"/>
              </a:rPr>
              <a:t>b</a:t>
            </a:r>
            <a:r>
              <a:rPr lang="en-US" dirty="0" smtClean="0">
                <a:latin typeface="Lucida Console" pitchFamily="49" charset="0"/>
              </a:rPr>
              <a:t> c .  .  .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0" y="5791200"/>
            <a:ext cx="1439818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a </a:t>
            </a:r>
            <a:r>
              <a:rPr lang="en-US" dirty="0" err="1" smtClean="0">
                <a:latin typeface="Lucida Console" pitchFamily="49" charset="0"/>
              </a:rPr>
              <a:t>a</a:t>
            </a:r>
            <a:r>
              <a:rPr lang="en-US" dirty="0" smtClean="0">
                <a:latin typeface="Lucida Console" pitchFamily="49" charset="0"/>
              </a:rPr>
              <a:t> b a </a:t>
            </a:r>
            <a:r>
              <a:rPr lang="en-US" dirty="0" err="1" smtClean="0">
                <a:latin typeface="Lucida Console" pitchFamily="49" charset="0"/>
              </a:rPr>
              <a:t>a</a:t>
            </a:r>
            <a:endParaRPr lang="en-US" dirty="0">
              <a:latin typeface="Lucida Console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56169" y="4876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169" y="4876800"/>
                <a:ext cx="38048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61925" y="5791200"/>
                <a:ext cx="385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925" y="5791200"/>
                <a:ext cx="38587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87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3048000" y="5181600"/>
            <a:ext cx="1143000" cy="533400"/>
            <a:chOff x="2514600" y="2133600"/>
            <a:chExt cx="1143000" cy="5334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657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3528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090091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814005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514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2903582" y="5791200"/>
            <a:ext cx="1439818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a </a:t>
            </a:r>
            <a:r>
              <a:rPr lang="en-US" dirty="0" err="1" smtClean="0">
                <a:latin typeface="Lucida Console" pitchFamily="49" charset="0"/>
              </a:rPr>
              <a:t>a</a:t>
            </a:r>
            <a:r>
              <a:rPr lang="en-US" dirty="0" smtClean="0">
                <a:latin typeface="Lucida Console" pitchFamily="49" charset="0"/>
              </a:rPr>
              <a:t> b a </a:t>
            </a:r>
            <a:r>
              <a:rPr lang="en-US" dirty="0" err="1" smtClean="0">
                <a:latin typeface="Lucida Console" pitchFamily="49" charset="0"/>
              </a:rPr>
              <a:t>a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62400" y="5791200"/>
            <a:ext cx="1439818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a </a:t>
            </a:r>
            <a:r>
              <a:rPr lang="en-US" dirty="0" err="1" smtClean="0">
                <a:latin typeface="Lucida Console" pitchFamily="49" charset="0"/>
              </a:rPr>
              <a:t>a</a:t>
            </a:r>
            <a:r>
              <a:rPr lang="en-US" dirty="0" smtClean="0">
                <a:latin typeface="Lucida Console" pitchFamily="49" charset="0"/>
              </a:rPr>
              <a:t> b a </a:t>
            </a:r>
            <a:r>
              <a:rPr lang="en-US" dirty="0" err="1" smtClean="0">
                <a:latin typeface="Lucida Console" pitchFamily="49" charset="0"/>
              </a:rPr>
              <a:t>a</a:t>
            </a:r>
            <a:endParaRPr lang="en-US" dirty="0">
              <a:latin typeface="Lucida Console" pitchFamily="49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114800" y="5181600"/>
            <a:ext cx="1143000" cy="533400"/>
            <a:chOff x="2514600" y="2133600"/>
            <a:chExt cx="1143000" cy="5334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3657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3528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082109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814005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514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686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1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1" grpId="1" animBg="1"/>
      <p:bldP spid="12" grpId="0"/>
      <p:bldP spid="13" grpId="0"/>
      <p:bldP spid="20" grpId="0" animBg="1"/>
      <p:bldP spid="20" grpId="1" animBg="1"/>
      <p:bldP spid="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dirty="0" smtClean="0"/>
                  <a:t>“</a:t>
                </a:r>
                <a:r>
                  <a:rPr lang="en-US" sz="2000" b="1" dirty="0" smtClean="0"/>
                  <a:t>stack with multi-pop</a:t>
                </a:r>
                <a:r>
                  <a:rPr lang="en-US" sz="2000" dirty="0" smtClean="0"/>
                  <a:t>”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Given a pattern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𝑃</m:t>
                    </m:r>
                    <m:r>
                      <a:rPr lang="en-US" sz="2000" i="1">
                        <a:latin typeface="Cambria Math"/>
                      </a:rPr>
                      <m:t>[1..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and its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function,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it </a:t>
                </a:r>
                <a:r>
                  <a:rPr lang="en-US" sz="2000" dirty="0"/>
                  <a:t>takes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to determine all its matches in a text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1..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>
                        <a:latin typeface="Cambria Math"/>
                      </a:rPr>
                      <m:t>.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 smtClean="0"/>
                  <a:t>: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Design an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time algorithm </a:t>
                </a:r>
                <a:r>
                  <a:rPr lang="en-US" sz="2000" dirty="0"/>
                  <a:t>to </a:t>
                </a:r>
                <a:r>
                  <a:rPr lang="en-US" sz="2000" dirty="0" smtClean="0"/>
                  <a:t>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function of a pattern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𝑃</m:t>
                    </m:r>
                    <m:r>
                      <a:rPr lang="en-US" sz="2000" i="1">
                        <a:latin typeface="Cambria Math"/>
                      </a:rPr>
                      <m:t>[1..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2286000" y="990600"/>
            <a:ext cx="4572000" cy="13716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Does the analysis remind you of   </a:t>
            </a:r>
            <a:r>
              <a:rPr lang="en-US" sz="1600" dirty="0">
                <a:solidFill>
                  <a:schemeClr val="tx1"/>
                </a:solidFill>
              </a:rPr>
              <a:t>the analysis </a:t>
            </a:r>
            <a:r>
              <a:rPr lang="en-US" sz="1600" dirty="0" smtClean="0">
                <a:solidFill>
                  <a:schemeClr val="tx1"/>
                </a:solidFill>
              </a:rPr>
              <a:t>of some problem we did in the recent past ?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073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Definition</a:t>
                </a:r>
                <a:r>
                  <a:rPr lang="en-US" sz="2000" dirty="0" smtClean="0"/>
                  <a:t>: Pattern matches Text </a:t>
                </a:r>
                <a:r>
                  <a:rPr lang="en-US" sz="2000" dirty="0"/>
                  <a:t>at a location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 if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𝑻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  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   </m:t>
                        </m:r>
                        <m:r>
                          <a:rPr lang="en-US" sz="2000" b="1" i="1" dirty="0">
                            <a:latin typeface="Cambria Math"/>
                          </a:rPr>
                          <m:t>       </m:t>
                        </m:r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?</m:t>
                        </m:r>
                        <m:r>
                          <a:rPr lang="en-US" sz="2000" b="1" i="1" dirty="0">
                            <a:latin typeface="Cambria Math"/>
                          </a:rPr>
                          <m:t>         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Find all occurrences of the </a:t>
                </a:r>
                <a:r>
                  <a:rPr lang="en-US" sz="2000" b="1" dirty="0"/>
                  <a:t>pattern</a:t>
                </a:r>
                <a:r>
                  <a:rPr lang="en-US" sz="2000" dirty="0"/>
                  <a:t> in the </a:t>
                </a:r>
                <a:r>
                  <a:rPr lang="en-US" sz="2000" b="1" dirty="0"/>
                  <a:t>text</a:t>
                </a:r>
                <a:r>
                  <a:rPr lang="en-US" sz="2000" b="1" dirty="0" smtClean="0"/>
                  <a:t>.</a:t>
                </a:r>
                <a:endParaRPr lang="en-US" sz="20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76200" y="1307068"/>
            <a:ext cx="8619384" cy="978932"/>
            <a:chOff x="76200" y="1307068"/>
            <a:chExt cx="8619384" cy="97893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090664839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090664839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Problem Definition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758768"/>
              </p:ext>
            </p:extLst>
          </p:nvPr>
        </p:nvGraphicFramePr>
        <p:xfrm>
          <a:off x="2286000" y="2529840"/>
          <a:ext cx="2667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4630476" y="1219200"/>
            <a:ext cx="322524" cy="685800"/>
            <a:chOff x="4267200" y="1219200"/>
            <a:chExt cx="322524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4267200" y="1219200"/>
                  <a:ext cx="3225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1219200"/>
                  <a:ext cx="3225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>
              <a:off x="4419600" y="1600200"/>
              <a:ext cx="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/>
        </p:nvCxnSpPr>
        <p:spPr>
          <a:xfrm>
            <a:off x="4782876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19600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514600" y="2133600"/>
            <a:ext cx="1524000" cy="533400"/>
            <a:chOff x="2514600" y="2133600"/>
            <a:chExt cx="1524000" cy="5334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038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57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276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895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514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981711" y="2514600"/>
            <a:ext cx="3025793" cy="685800"/>
            <a:chOff x="1981711" y="2514600"/>
            <a:chExt cx="3025793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1981711" y="2514600"/>
                  <a:ext cx="3962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𝑷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711" y="2514600"/>
                  <a:ext cx="39626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153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4572000" y="2831068"/>
                  <a:ext cx="4355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831068"/>
                  <a:ext cx="43550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83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2307696" y="2819400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696" y="2819400"/>
                  <a:ext cx="36580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333" r="-21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007504" y="4051050"/>
                <a:ext cx="122982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−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>
                          <a:latin typeface="Cambria Math"/>
                        </a:rPr>
                        <m:t>+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504" y="4051050"/>
                <a:ext cx="122982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594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1676400" y="35814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600200" y="44958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5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1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75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1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" grpId="0" animBg="1"/>
      <p:bldP spid="37" grpId="0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76200" y="1307068"/>
            <a:ext cx="8619384" cy="978932"/>
            <a:chOff x="76200" y="1307068"/>
            <a:chExt cx="8619384" cy="97893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513256442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090664839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6C31"/>
                </a:solidFill>
              </a:rPr>
              <a:t>First attempt</a:t>
            </a:r>
            <a:endParaRPr lang="en-US" sz="3200" b="1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Definition</a:t>
                </a:r>
                <a:r>
                  <a:rPr lang="en-US" sz="2000" dirty="0" smtClean="0"/>
                  <a:t>: Pattern matches Text </a:t>
                </a:r>
                <a:r>
                  <a:rPr lang="en-US" sz="2000" dirty="0"/>
                  <a:t>at a location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 if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𝑻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            </m:t>
                        </m:r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?</m:t>
                        </m:r>
                        <m:r>
                          <a:rPr lang="en-US" sz="2000" b="1" i="1" dirty="0">
                            <a:latin typeface="Cambria Math"/>
                          </a:rPr>
                          <m:t>         </m:t>
                        </m:r>
                      </m:e>
                    </m:d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Find all occurrences of the </a:t>
                </a:r>
                <a:r>
                  <a:rPr lang="en-US" sz="2000" b="1" dirty="0"/>
                  <a:t>pattern</a:t>
                </a:r>
                <a:r>
                  <a:rPr lang="en-US" sz="2000" dirty="0"/>
                  <a:t> in the </a:t>
                </a:r>
                <a:r>
                  <a:rPr lang="en-US" sz="2000" b="1" dirty="0"/>
                  <a:t>text.</a:t>
                </a: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Observation:  O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time algorithm to check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occurs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at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𝑻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Fact 1</a:t>
                </a:r>
                <a:r>
                  <a:rPr lang="en-US" sz="2000" dirty="0" smtClean="0"/>
                  <a:t>:  This is also the best we can do for any given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>
                  <a:buFont typeface="Wingdings"/>
                  <a:buChar char="è"/>
                </a:pPr>
                <a:r>
                  <a:rPr lang="en-US" sz="2000" b="1" dirty="0">
                    <a:sym typeface="Wingdings" pitchFamily="2" charset="2"/>
                  </a:rPr>
                  <a:t>O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time algorithm to </a:t>
                </a:r>
                <a:r>
                  <a:rPr lang="en-US" sz="2000" dirty="0" smtClean="0">
                    <a:sym typeface="Wingdings" pitchFamily="2" charset="2"/>
                  </a:rPr>
                  <a:t>find all occurrences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.</a:t>
                </a: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5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241311"/>
              </p:ext>
            </p:extLst>
          </p:nvPr>
        </p:nvGraphicFramePr>
        <p:xfrm>
          <a:off x="2286000" y="2529840"/>
          <a:ext cx="2667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4630476" y="1219200"/>
            <a:ext cx="322524" cy="685800"/>
            <a:chOff x="4267200" y="1219200"/>
            <a:chExt cx="322524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4267200" y="1219200"/>
                  <a:ext cx="3225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1219200"/>
                  <a:ext cx="3225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>
              <a:off x="4419600" y="1600200"/>
              <a:ext cx="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/>
        </p:nvCxnSpPr>
        <p:spPr>
          <a:xfrm>
            <a:off x="4782876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19600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514600" y="2133600"/>
            <a:ext cx="1524000" cy="533400"/>
            <a:chOff x="2514600" y="2133600"/>
            <a:chExt cx="1524000" cy="5334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038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57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276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895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514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981711" y="2514600"/>
            <a:ext cx="3025793" cy="685800"/>
            <a:chOff x="1981711" y="2514600"/>
            <a:chExt cx="3025793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1981711" y="2514600"/>
                  <a:ext cx="3962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𝑷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711" y="2514600"/>
                  <a:ext cx="39626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153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4572000" y="2831068"/>
                  <a:ext cx="4355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831068"/>
                  <a:ext cx="43550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83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2307696" y="2819400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696" y="2819400"/>
                  <a:ext cx="36580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333" r="-21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007504" y="4051050"/>
                <a:ext cx="122982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−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>
                          <a:latin typeface="Cambria Math"/>
                        </a:rPr>
                        <m:t>+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504" y="4051050"/>
                <a:ext cx="122982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594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1295400" y="51054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495800" y="4800600"/>
            <a:ext cx="3505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905000" y="4800600"/>
            <a:ext cx="2590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loud Callout 36"/>
              <p:cNvSpPr/>
              <p:nvPr/>
            </p:nvSpPr>
            <p:spPr>
              <a:xfrm>
                <a:off x="5494848" y="2400300"/>
                <a:ext cx="3496752" cy="11811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Does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Fact 1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imply that we can’t achieve better than </a:t>
                </a:r>
                <a:r>
                  <a:rPr lang="en-US" sz="1600" b="1" dirty="0">
                    <a:solidFill>
                      <a:schemeClr val="tx1"/>
                    </a:solidFill>
                    <a:sym typeface="Wingdings" pitchFamily="2" charset="2"/>
                  </a:rPr>
                  <a:t>O</a:t>
                </a:r>
                <a:r>
                  <a:rPr lang="en-US" sz="1600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sym typeface="Wingdings" pitchFamily="2" charset="2"/>
                  </a:rPr>
                  <a:t>) </a:t>
                </a:r>
                <a:r>
                  <a:rPr lang="en-US" sz="1600" dirty="0" smtClean="0">
                    <a:solidFill>
                      <a:schemeClr val="tx1"/>
                    </a:solidFill>
                    <a:sym typeface="Wingdings" pitchFamily="2" charset="2"/>
                  </a:rPr>
                  <a:t>time ?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Cloud Callout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848" y="2400300"/>
                <a:ext cx="3496752" cy="1181100"/>
              </a:xfrm>
              <a:prstGeom prst="cloudCallou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5867401" y="5562600"/>
            <a:ext cx="3080651" cy="1081444"/>
            <a:chOff x="5867401" y="5562600"/>
            <a:chExt cx="3080651" cy="1081444"/>
          </a:xfrm>
        </p:grpSpPr>
        <p:sp>
          <p:nvSpPr>
            <p:cNvPr id="40" name="Smiley Face 39"/>
            <p:cNvSpPr/>
            <p:nvPr/>
          </p:nvSpPr>
          <p:spPr>
            <a:xfrm>
              <a:off x="7086600" y="5562600"/>
              <a:ext cx="457200" cy="457200"/>
            </a:xfrm>
            <a:prstGeom prst="smileyFac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867401" y="6059269"/>
              <a:ext cx="3080651" cy="5847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No. </a:t>
              </a:r>
            </a:p>
            <a:p>
              <a:pPr algn="ctr"/>
              <a:r>
                <a:rPr lang="en-US" sz="1600" dirty="0" smtClean="0"/>
                <a:t>The following slide will inspire you.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32816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uiExpand="1" build="p"/>
      <p:bldP spid="42" grpId="0" animBg="1"/>
      <p:bldP spid="43" grpId="0" animBg="1"/>
      <p:bldP spid="44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Prefix sum 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S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b="1" i="0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𝐀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Prefix-sum-problem </a:t>
                </a:r>
                <a:r>
                  <a:rPr lang="en-US" sz="2000" dirty="0" smtClean="0"/>
                  <a:t>: Compute </a:t>
                </a:r>
                <a:r>
                  <a:rPr lang="en-US" sz="2000" b="1" dirty="0">
                    <a:sym typeface="Wingdings" pitchFamily="2" charset="2"/>
                  </a:rPr>
                  <a:t>S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:r>
                  <a:rPr lang="en-US" sz="2000" dirty="0" smtClean="0">
                    <a:sym typeface="Wingdings" pitchFamily="2" charset="2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Obvious fact:  </a:t>
                </a:r>
                <a:r>
                  <a:rPr lang="en-US" sz="2000" b="1" dirty="0">
                    <a:sym typeface="Wingdings" pitchFamily="2" charset="2"/>
                  </a:rPr>
                  <a:t>O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time algorithm to </a:t>
                </a:r>
                <a:r>
                  <a:rPr lang="en-US" sz="2000" dirty="0" smtClean="0">
                    <a:sym typeface="Wingdings" pitchFamily="2" charset="2"/>
                  </a:rPr>
                  <a:t>compute </a:t>
                </a:r>
                <a:r>
                  <a:rPr lang="en-US" sz="2000" b="1" dirty="0">
                    <a:sym typeface="Wingdings" pitchFamily="2" charset="2"/>
                  </a:rPr>
                  <a:t>S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).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Fact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1</a:t>
                </a:r>
                <a:r>
                  <a:rPr lang="en-US" sz="2000" dirty="0"/>
                  <a:t>: This is also the best we can do for any given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b="1" dirty="0">
                    <a:sym typeface="Wingdings" pitchFamily="2" charset="2"/>
                  </a:rPr>
                  <a:t>O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>
                    <a:sym typeface="Wingdings" pitchFamily="2" charset="2"/>
                  </a:rPr>
                  <a:t>) time algorithm to </a:t>
                </a:r>
                <a:r>
                  <a:rPr lang="en-US" sz="2000" dirty="0" smtClean="0">
                    <a:sym typeface="Wingdings" pitchFamily="2" charset="2"/>
                  </a:rPr>
                  <a:t>solve the problem.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But we can solve the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Prefix-sum-problem</a:t>
                </a:r>
                <a:r>
                  <a:rPr lang="en-US" sz="2000" dirty="0" smtClean="0">
                    <a:sym typeface="Wingdings" pitchFamily="2" charset="2"/>
                  </a:rPr>
                  <a:t> in </a:t>
                </a:r>
                <a:r>
                  <a:rPr lang="en-US" sz="2000" b="1" dirty="0">
                    <a:sym typeface="Wingdings" pitchFamily="2" charset="2"/>
                  </a:rPr>
                  <a:t>O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time using </a:t>
                </a:r>
                <a:r>
                  <a:rPr lang="en-US" sz="2000" b="1" i="1" dirty="0" smtClean="0">
                    <a:solidFill>
                      <a:srgbClr val="7030A0"/>
                    </a:solidFill>
                    <a:sym typeface="Wingdings" pitchFamily="2" charset="2"/>
                  </a:rPr>
                  <a:t>collaboration  </a:t>
                </a:r>
                <a:r>
                  <a:rPr lang="en-US" sz="2000" b="1" i="1" dirty="0" smtClean="0">
                    <a:sym typeface="Wingdings" pitchFamily="2" charset="2"/>
                  </a:rPr>
                  <a:t>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04508781"/>
                  </p:ext>
                </p:extLst>
              </p:nvPr>
            </p:nvGraphicFramePr>
            <p:xfrm>
              <a:off x="1905000" y="2209800"/>
              <a:ext cx="5410200" cy="37084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  <a:gridCol w="450850"/>
                    <a:gridCol w="450850"/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04508781"/>
                  </p:ext>
                </p:extLst>
              </p:nvPr>
            </p:nvGraphicFramePr>
            <p:xfrm>
              <a:off x="1905000" y="2209800"/>
              <a:ext cx="5410200" cy="37084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  <a:gridCol w="450850"/>
                    <a:gridCol w="450850"/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" t="-8333" r="-109864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351" t="-8333" r="-99864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1351" t="-8333" r="-89864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351" t="-8333" r="-79864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1351" t="-8333" r="-69864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1351" t="-8333" r="-59864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9589" t="-8333" r="-50684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00000" t="-8333" r="-4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00000" t="-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00000" t="-8333" r="-2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0" t="-8333" r="-1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100000" t="-8333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1463616" y="220980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A</a:t>
            </a:r>
            <a:endParaRPr lang="en-US" sz="2400" b="1" dirty="0">
              <a:solidFill>
                <a:srgbClr val="00206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06676" y="1447800"/>
            <a:ext cx="322524" cy="685800"/>
            <a:chOff x="4267200" y="1219200"/>
            <a:chExt cx="322524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4267200" y="1219200"/>
                  <a:ext cx="3225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1219200"/>
                  <a:ext cx="3225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/>
            <p:nvPr/>
          </p:nvCxnSpPr>
          <p:spPr>
            <a:xfrm>
              <a:off x="4419600" y="1600200"/>
              <a:ext cx="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124200" y="5638800"/>
                <a:ext cx="2076209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S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 = </a:t>
                </a:r>
                <a:r>
                  <a:rPr lang="en-US" b="1" dirty="0">
                    <a:sym typeface="Wingdings" pitchFamily="2" charset="2"/>
                  </a:rPr>
                  <a:t>S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)+ </a:t>
                </a:r>
                <a:r>
                  <a:rPr lang="en-US" b="1" dirty="0">
                    <a:sym typeface="Wingdings" pitchFamily="2" charset="2"/>
                  </a:rPr>
                  <a:t>A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 </a:t>
                </a:r>
                <a:endParaRPr lang="en-US" b="1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638800"/>
                <a:ext cx="207620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339" t="-6349" r="-409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416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76200" y="1307068"/>
            <a:ext cx="8619384" cy="978932"/>
            <a:chOff x="76200" y="1307068"/>
            <a:chExt cx="8619384" cy="97893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234429853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090664839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Insight </a:t>
            </a:r>
            <a:r>
              <a:rPr lang="en-US" sz="3200" b="1" dirty="0" smtClean="0"/>
              <a:t>for collaboration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Instead of verifying matching at location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from scratch,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we should exploit the </a:t>
                </a:r>
                <a:r>
                  <a:rPr lang="en-US" sz="2000" i="1" dirty="0" smtClean="0">
                    <a:solidFill>
                      <a:srgbClr val="002060"/>
                    </a:solidFill>
                  </a:rPr>
                  <a:t>partial</a:t>
                </a:r>
                <a:r>
                  <a:rPr lang="en-US" sz="2000" dirty="0" smtClean="0"/>
                  <a:t>-matching at location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5"/>
                <a:stretch>
                  <a:fillRect l="-74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4572000" y="1219200"/>
            <a:ext cx="322524" cy="685800"/>
            <a:chOff x="4208724" y="1219200"/>
            <a:chExt cx="322524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4208724" y="1219200"/>
                  <a:ext cx="3225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8724" y="1219200"/>
                  <a:ext cx="3225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>
              <a:off x="4419600" y="1600200"/>
              <a:ext cx="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4876800" y="1219200"/>
            <a:ext cx="736099" cy="685800"/>
            <a:chOff x="4191000" y="1219200"/>
            <a:chExt cx="736099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4191000" y="1219200"/>
                  <a:ext cx="7360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1219200"/>
                  <a:ext cx="73609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991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/>
            <p:cNvCxnSpPr/>
            <p:nvPr/>
          </p:nvCxnSpPr>
          <p:spPr>
            <a:xfrm>
              <a:off x="4419600" y="1600200"/>
              <a:ext cx="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Cloud Callout 27"/>
          <p:cNvSpPr/>
          <p:nvPr/>
        </p:nvSpPr>
        <p:spPr>
          <a:xfrm>
            <a:off x="3429000" y="4533900"/>
            <a:ext cx="4038600" cy="11811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How to quantify the notion of </a:t>
            </a:r>
            <a:r>
              <a:rPr lang="en-US" sz="1600" i="1" dirty="0" smtClean="0">
                <a:solidFill>
                  <a:srgbClr val="002060"/>
                </a:solidFill>
                <a:sym typeface="Wingdings" pitchFamily="2" charset="2"/>
              </a:rPr>
              <a:t>partial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-matching?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524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uiExpand="1" build="p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76200" y="1307068"/>
            <a:ext cx="8619384" cy="978932"/>
            <a:chOff x="76200" y="1307068"/>
            <a:chExt cx="8619384" cy="97893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712768193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712768193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Pattern matching at a location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/>
                  <a:t/>
                </a:r>
                <a:br>
                  <a:rPr lang="en-US" sz="3600" b="1" dirty="0"/>
                </a:br>
                <a:endParaRPr lang="en-US" sz="36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5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: longest prefix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that is matched at location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= Length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,  pattern matches at </a:t>
                </a:r>
                <a:r>
                  <a:rPr lang="en-US" sz="2000" dirty="0"/>
                  <a:t>location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of text.                         </a:t>
                </a: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6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975326"/>
              </p:ext>
            </p:extLst>
          </p:nvPr>
        </p:nvGraphicFramePr>
        <p:xfrm>
          <a:off x="3429000" y="2606040"/>
          <a:ext cx="2667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4630476" y="1219200"/>
            <a:ext cx="322524" cy="685800"/>
            <a:chOff x="4267200" y="1219200"/>
            <a:chExt cx="322524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4267200" y="1219200"/>
                  <a:ext cx="3225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1219200"/>
                  <a:ext cx="3225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>
              <a:off x="4419600" y="1600200"/>
              <a:ext cx="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/>
        </p:nvCxnSpPr>
        <p:spPr>
          <a:xfrm>
            <a:off x="4782876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19600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657600" y="2133600"/>
            <a:ext cx="381000" cy="533400"/>
            <a:chOff x="3657600" y="2133600"/>
            <a:chExt cx="381000" cy="5334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038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57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3108938" y="2590800"/>
            <a:ext cx="3063262" cy="685800"/>
            <a:chOff x="3108938" y="2514600"/>
            <a:chExt cx="3063262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3108938" y="2514600"/>
                  <a:ext cx="3962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𝑷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38" y="2514600"/>
                  <a:ext cx="39626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5736696" y="2831068"/>
                  <a:ext cx="4355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696" y="2831068"/>
                  <a:ext cx="43550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3367994" y="2819400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994" y="2819400"/>
                  <a:ext cx="36580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1600200" y="2221468"/>
            <a:ext cx="2581938" cy="369332"/>
            <a:chOff x="914400" y="2590800"/>
            <a:chExt cx="2581938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914400" y="2590800"/>
                  <a:ext cx="661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𝑭</m:t>
                        </m:r>
                        <m:d>
                          <m:d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2590800"/>
                  <a:ext cx="661591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203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/>
            <p:cNvCxnSpPr/>
            <p:nvPr/>
          </p:nvCxnSpPr>
          <p:spPr>
            <a:xfrm>
              <a:off x="1900817" y="2769631"/>
              <a:ext cx="15955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Brace 39"/>
          <p:cNvSpPr/>
          <p:nvPr/>
        </p:nvSpPr>
        <p:spPr>
          <a:xfrm rot="5400000" flipH="1">
            <a:off x="4086887" y="1724687"/>
            <a:ext cx="190501" cy="154172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43000" y="4038600"/>
            <a:ext cx="5105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90600" y="4724400"/>
            <a:ext cx="5105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905000" y="5486400"/>
            <a:ext cx="5105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4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1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1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uiExpand="1" build="p"/>
      <p:bldP spid="40" grpId="0" animBg="1"/>
      <p:bldP spid="37" grpId="0" animBg="1"/>
      <p:bldP spid="38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sz="3200" dirty="0" smtClean="0"/>
                  <a:t>Computing</a:t>
                </a:r>
                <a:r>
                  <a:rPr lang="en-US" sz="32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3200" i="1" dirty="0">
                        <a:latin typeface="Cambria Math"/>
                      </a:rPr>
                      <m:t>(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32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>
                    <a:sym typeface="Wingdings" pitchFamily="2" charset="2"/>
                  </a:rPr>
                  <a:t> </a:t>
                </a:r>
                <a:r>
                  <a:rPr lang="en-US" sz="3200" dirty="0" smtClean="0">
                    <a:sym typeface="Wingdings" pitchFamily="2" charset="2"/>
                  </a:rPr>
                  <a:t>Collaboratively</a:t>
                </a:r>
                <a:r>
                  <a:rPr lang="en-US" sz="3200" dirty="0" smtClean="0">
                    <a:solidFill>
                      <a:srgbClr val="7030A0"/>
                    </a:solidFill>
                  </a:rPr>
                  <a:t> </a:t>
                </a: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  <a:blipFill rotWithShape="1">
                <a:blip r:embed="rId2"/>
                <a:stretch>
                  <a:fillRect t="-5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7030A0"/>
                </a:solidFill>
                <a:sym typeface="Wingdings" pitchFamily="2" charset="2"/>
              </a:rPr>
              <a:t>incrementally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6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Exploring relation between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3200" b="1" dirty="0"/>
                  <a:t> and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3200" b="1" dirty="0" smtClean="0"/>
                  <a:t/>
                </a:r>
                <a:br>
                  <a:rPr lang="en-US" sz="3200" b="1" dirty="0" smtClean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r="-963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000" b="1" i="1" dirty="0" smtClean="0">
                    <a:solidFill>
                      <a:srgbClr val="0070C0"/>
                    </a:solidFill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≤ </m:t>
                    </m:r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.                    </a:t>
                </a: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310440"/>
              </p:ext>
            </p:extLst>
          </p:nvPr>
        </p:nvGraphicFramePr>
        <p:xfrm>
          <a:off x="3063258" y="2590800"/>
          <a:ext cx="3413745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9305"/>
                <a:gridCol w="379305"/>
                <a:gridCol w="379305"/>
                <a:gridCol w="379305"/>
                <a:gridCol w="379305"/>
                <a:gridCol w="379305"/>
                <a:gridCol w="379305"/>
                <a:gridCol w="379305"/>
                <a:gridCol w="379305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4343400" y="1252639"/>
            <a:ext cx="726481" cy="652361"/>
            <a:chOff x="3980124" y="1252639"/>
            <a:chExt cx="726481" cy="6523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980124" y="1252639"/>
                  <a:ext cx="7264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0124" y="1252639"/>
                  <a:ext cx="7264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008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>
              <a:off x="4419600" y="1600200"/>
              <a:ext cx="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76200" y="1307068"/>
            <a:ext cx="8619384" cy="978932"/>
            <a:chOff x="76200" y="1307068"/>
            <a:chExt cx="8619384" cy="97893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257895788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257895788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4935276" y="914400"/>
            <a:ext cx="322524" cy="990600"/>
            <a:chOff x="4231681" y="914400"/>
            <a:chExt cx="322524" cy="990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4231681" y="914400"/>
                  <a:ext cx="3225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1681" y="914400"/>
                  <a:ext cx="3225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>
              <a:off x="4419600" y="1307068"/>
              <a:ext cx="0" cy="5979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594361"/>
              </p:ext>
            </p:extLst>
          </p:nvPr>
        </p:nvGraphicFramePr>
        <p:xfrm>
          <a:off x="2667003" y="3276600"/>
          <a:ext cx="3429000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4953000" y="2286000"/>
            <a:ext cx="381000" cy="2743200"/>
            <a:chOff x="4953000" y="2286000"/>
            <a:chExt cx="381000" cy="27432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2286000"/>
              <a:ext cx="0" cy="2743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953000" y="2286000"/>
              <a:ext cx="0" cy="2743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2895600" y="2133600"/>
            <a:ext cx="2286000" cy="1447800"/>
            <a:chOff x="2895600" y="2133600"/>
            <a:chExt cx="2286000" cy="1447800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5181600" y="2133600"/>
              <a:ext cx="0" cy="14478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724400" y="2133600"/>
              <a:ext cx="0" cy="14478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343400" y="2133600"/>
              <a:ext cx="0" cy="14478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962400" y="2133600"/>
              <a:ext cx="0" cy="14478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581400" y="2133600"/>
              <a:ext cx="0" cy="14478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200400" y="2133600"/>
              <a:ext cx="0" cy="14478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895600" y="2133600"/>
              <a:ext cx="0" cy="14478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276600" y="2133600"/>
            <a:ext cx="1506276" cy="533400"/>
            <a:chOff x="3276600" y="2133600"/>
            <a:chExt cx="1506276" cy="533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782876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419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3657600" y="2133600"/>
              <a:ext cx="381000" cy="533400"/>
              <a:chOff x="3657600" y="2133600"/>
              <a:chExt cx="381000" cy="53340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4038600" y="2133600"/>
                <a:ext cx="0" cy="533400"/>
              </a:xfrm>
              <a:prstGeom prst="line">
                <a:avLst/>
              </a:prstGeom>
              <a:ln w="3810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657600" y="2133600"/>
                <a:ext cx="0" cy="533400"/>
              </a:xfrm>
              <a:prstGeom prst="line">
                <a:avLst/>
              </a:prstGeom>
              <a:ln w="3810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/>
            <p:cNvCxnSpPr/>
            <p:nvPr/>
          </p:nvCxnSpPr>
          <p:spPr>
            <a:xfrm>
              <a:off x="3276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914400" y="2286000"/>
            <a:ext cx="4020876" cy="369332"/>
            <a:chOff x="914400" y="2590800"/>
            <a:chExt cx="4020876" cy="369332"/>
          </a:xfrm>
        </p:grpSpPr>
        <p:sp>
          <p:nvSpPr>
            <p:cNvPr id="54" name="Right Brace 53"/>
            <p:cNvSpPr/>
            <p:nvPr/>
          </p:nvSpPr>
          <p:spPr>
            <a:xfrm rot="5400000" flipH="1">
              <a:off x="3896388" y="1856712"/>
              <a:ext cx="190500" cy="188727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914400" y="2590800"/>
                  <a:ext cx="10751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𝑭</m:t>
                        </m:r>
                        <m:d>
                          <m:d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2590800"/>
                  <a:ext cx="107516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68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Connector 55"/>
            <p:cNvCxnSpPr>
              <a:endCxn id="54" idx="1"/>
            </p:cNvCxnSpPr>
            <p:nvPr/>
          </p:nvCxnSpPr>
          <p:spPr>
            <a:xfrm>
              <a:off x="1900817" y="2705100"/>
              <a:ext cx="20908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932124" y="2907268"/>
            <a:ext cx="4401876" cy="369332"/>
            <a:chOff x="914400" y="2590800"/>
            <a:chExt cx="4401876" cy="369332"/>
          </a:xfrm>
        </p:grpSpPr>
        <p:sp>
          <p:nvSpPr>
            <p:cNvPr id="68" name="Right Brace 67"/>
            <p:cNvSpPr/>
            <p:nvPr/>
          </p:nvSpPr>
          <p:spPr>
            <a:xfrm rot="5400000" flipH="1">
              <a:off x="3925625" y="1569481"/>
              <a:ext cx="190501" cy="25908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914400" y="2590800"/>
                  <a:ext cx="661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𝑭</m:t>
                        </m:r>
                        <m:d>
                          <m:d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2590800"/>
                  <a:ext cx="661591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203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Connector 69"/>
            <p:cNvCxnSpPr>
              <a:endCxn id="68" idx="1"/>
            </p:cNvCxnSpPr>
            <p:nvPr/>
          </p:nvCxnSpPr>
          <p:spPr>
            <a:xfrm>
              <a:off x="1900817" y="2769631"/>
              <a:ext cx="21200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/>
          <p:cNvCxnSpPr/>
          <p:nvPr/>
        </p:nvCxnSpPr>
        <p:spPr>
          <a:xfrm>
            <a:off x="3048000" y="2286000"/>
            <a:ext cx="0" cy="27432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Down Ribbon 74"/>
          <p:cNvSpPr/>
          <p:nvPr/>
        </p:nvSpPr>
        <p:spPr>
          <a:xfrm>
            <a:off x="6400799" y="5029200"/>
            <a:ext cx="2107489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IMPOSSIBLE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02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1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75" grpId="0" animBg="1"/>
      <p:bldP spid="75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13296</TotalTime>
  <Words>1701</Words>
  <Application>Microsoft Office PowerPoint</Application>
  <PresentationFormat>On-screen Show (4:3)</PresentationFormat>
  <Paragraphs>363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Design and Analysis of Algorithms (CS345/CS345A)  </vt:lpstr>
      <vt:lpstr>Problem Definition</vt:lpstr>
      <vt:lpstr>Problem Definition</vt:lpstr>
      <vt:lpstr>First attempt</vt:lpstr>
      <vt:lpstr>Prefix sum </vt:lpstr>
      <vt:lpstr>Insight for collaboration</vt:lpstr>
      <vt:lpstr>Pattern matching at a location i </vt:lpstr>
      <vt:lpstr>Computing f(i) Collaboratively </vt:lpstr>
      <vt:lpstr>Exploring relation between F(i) and F(i-1) </vt:lpstr>
      <vt:lpstr>Exploring relation between F(i) and F(i-1)  </vt:lpstr>
      <vt:lpstr>Computing F(i) using F(i-1)  </vt:lpstr>
      <vt:lpstr>The function π</vt:lpstr>
      <vt:lpstr>The function π</vt:lpstr>
      <vt:lpstr>Computing F(i) </vt:lpstr>
      <vt:lpstr>The KMP Algorithm</vt:lpstr>
      <vt:lpstr>The KMP algorithm </vt:lpstr>
      <vt:lpstr>Analysis of the running time</vt:lpstr>
      <vt:lpstr>Analysis </vt:lpstr>
      <vt:lpstr>Analysis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1303</cp:revision>
  <dcterms:created xsi:type="dcterms:W3CDTF">2011-12-03T04:13:03Z</dcterms:created>
  <dcterms:modified xsi:type="dcterms:W3CDTF">2017-10-26T12:39:23Z</dcterms:modified>
</cp:coreProperties>
</file>