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274" r:id="rId2"/>
    <p:sldId id="543" r:id="rId3"/>
    <p:sldId id="544" r:id="rId4"/>
    <p:sldId id="558" r:id="rId5"/>
    <p:sldId id="545" r:id="rId6"/>
    <p:sldId id="518" r:id="rId7"/>
    <p:sldId id="539" r:id="rId8"/>
    <p:sldId id="519" r:id="rId9"/>
    <p:sldId id="520" r:id="rId10"/>
    <p:sldId id="522" r:id="rId11"/>
    <p:sldId id="524" r:id="rId12"/>
    <p:sldId id="523" r:id="rId13"/>
    <p:sldId id="525" r:id="rId14"/>
    <p:sldId id="540" r:id="rId15"/>
    <p:sldId id="551" r:id="rId16"/>
    <p:sldId id="531" r:id="rId17"/>
    <p:sldId id="527" r:id="rId18"/>
    <p:sldId id="529" r:id="rId19"/>
    <p:sldId id="530" r:id="rId20"/>
    <p:sldId id="532" r:id="rId21"/>
    <p:sldId id="533" r:id="rId22"/>
    <p:sldId id="536" r:id="rId23"/>
    <p:sldId id="537" r:id="rId24"/>
    <p:sldId id="538" r:id="rId25"/>
    <p:sldId id="534" r:id="rId26"/>
    <p:sldId id="535" r:id="rId27"/>
    <p:sldId id="547" r:id="rId28"/>
    <p:sldId id="548" r:id="rId29"/>
    <p:sldId id="552" r:id="rId30"/>
    <p:sldId id="553" r:id="rId31"/>
    <p:sldId id="554" r:id="rId32"/>
    <p:sldId id="555" r:id="rId33"/>
    <p:sldId id="55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118" d="100"/>
          <a:sy n="118" d="100"/>
        </p:scale>
        <p:origin x="-1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35.png"/><Relationship Id="rId5" Type="http://schemas.openxmlformats.org/officeDocument/2006/relationships/image" Target="../media/image65.png"/><Relationship Id="rId10" Type="http://schemas.openxmlformats.org/officeDocument/2006/relationships/image" Target="../media/image34.png"/><Relationship Id="rId4" Type="http://schemas.openxmlformats.org/officeDocument/2006/relationships/image" Target="../media/image51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82.png"/><Relationship Id="rId7" Type="http://schemas.openxmlformats.org/officeDocument/2006/relationships/image" Target="../media/image17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5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2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280.png"/><Relationship Id="rId10" Type="http://schemas.openxmlformats.org/officeDocument/2006/relationships/image" Target="../media/image270.png"/><Relationship Id="rId4" Type="http://schemas.openxmlformats.org/officeDocument/2006/relationships/image" Target="../media/image230.png"/><Relationship Id="rId9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70.png"/><Relationship Id="rId3" Type="http://schemas.openxmlformats.org/officeDocument/2006/relationships/image" Target="../media/image220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17" Type="http://schemas.openxmlformats.org/officeDocument/2006/relationships/image" Target="../media/image320.png"/><Relationship Id="rId2" Type="http://schemas.openxmlformats.org/officeDocument/2006/relationships/image" Target="../media/image210.png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350.png"/><Relationship Id="rId15" Type="http://schemas.openxmlformats.org/officeDocument/2006/relationships/image" Target="../media/image390.png"/><Relationship Id="rId10" Type="http://schemas.openxmlformats.org/officeDocument/2006/relationships/image" Target="../media/image280.png"/><Relationship Id="rId4" Type="http://schemas.openxmlformats.org/officeDocument/2006/relationships/image" Target="../media/image230.png"/><Relationship Id="rId9" Type="http://schemas.openxmlformats.org/officeDocument/2006/relationships/image" Target="../media/image270.png"/><Relationship Id="rId1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320.png"/><Relationship Id="rId3" Type="http://schemas.openxmlformats.org/officeDocument/2006/relationships/image" Target="../media/image370.png"/><Relationship Id="rId7" Type="http://schemas.openxmlformats.org/officeDocument/2006/relationships/image" Target="../media/image220.png"/><Relationship Id="rId12" Type="http://schemas.openxmlformats.org/officeDocument/2006/relationships/image" Target="../media/image3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80.png"/><Relationship Id="rId5" Type="http://schemas.openxmlformats.org/officeDocument/2006/relationships/image" Target="../media/image40.png"/><Relationship Id="rId10" Type="http://schemas.openxmlformats.org/officeDocument/2006/relationships/image" Target="../media/image270.png"/><Relationship Id="rId4" Type="http://schemas.openxmlformats.org/officeDocument/2006/relationships/image" Target="../media/image390.png"/><Relationship Id="rId9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1.jp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1.png"/><Relationship Id="rId7" Type="http://schemas.openxmlformats.org/officeDocument/2006/relationships/image" Target="../media/image29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1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32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Fibonacci Heap - 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 smtClean="0"/>
                  <a:t>?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</a:t>
                </a:r>
                <a:r>
                  <a:rPr lang="en-US" sz="2000" dirty="0"/>
                  <a:t>. of nodes </a:t>
                </a:r>
                <a:r>
                  <a:rPr lang="en-US" sz="2000" dirty="0" smtClean="0"/>
                  <a:t>at 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48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5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143000" y="4126468"/>
                <a:ext cx="284654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26468"/>
                <a:ext cx="28465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30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429000" y="3733800"/>
                <a:ext cx="485967" cy="5073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733800"/>
                <a:ext cx="485967" cy="507318"/>
              </a:xfrm>
              <a:prstGeom prst="rect">
                <a:avLst/>
              </a:prstGeom>
              <a:blipFill rotWithShape="1">
                <a:blip r:embed="rId12"/>
                <a:stretch>
                  <a:fillRect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578465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5" name="Table 10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907742"/>
                  </p:ext>
                </p:extLst>
              </p:nvPr>
            </p:nvGraphicFramePr>
            <p:xfrm>
              <a:off x="76962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5" name="Table 10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907742"/>
                  </p:ext>
                </p:extLst>
              </p:nvPr>
            </p:nvGraphicFramePr>
            <p:xfrm>
              <a:off x="76962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9" name="Rectangle 108"/>
          <p:cNvSpPr/>
          <p:nvPr/>
        </p:nvSpPr>
        <p:spPr>
          <a:xfrm>
            <a:off x="2286000" y="4115406"/>
            <a:ext cx="1547442" cy="413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Binomial </a:t>
            </a:r>
            <a:r>
              <a:rPr lang="en-US" sz="3200" dirty="0" smtClean="0">
                <a:solidFill>
                  <a:srgbClr val="006C31"/>
                </a:solidFill>
              </a:rPr>
              <a:t>Heap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sz="2800" b="1" dirty="0" smtClean="0">
                <a:solidFill>
                  <a:srgbClr val="0070C0"/>
                </a:solidFill>
              </a:rPr>
              <a:t> collection </a:t>
            </a:r>
            <a:r>
              <a:rPr lang="en-US" sz="2800" b="1" dirty="0" smtClean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       </a:t>
            </a:r>
            <a:r>
              <a:rPr lang="en-US" sz="2400" b="1" dirty="0" smtClean="0">
                <a:solidFill>
                  <a:schemeClr val="tx1"/>
                </a:solidFill>
              </a:rPr>
              <a:t>Binomial trees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5175" y="3918247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Heap ordered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9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 smtClean="0"/>
                  <a:t>Note that there is </a:t>
                </a:r>
                <a:r>
                  <a:rPr lang="en-US" sz="1800" b="1" u="sng" dirty="0" smtClean="0"/>
                  <a:t>at most one</a:t>
                </a:r>
                <a:r>
                  <a:rPr lang="en-US" sz="1800" dirty="0" smtClean="0"/>
                  <a:t> Binomial tree of degree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in a Binomial heap.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Least </a:t>
            </a:r>
          </a:p>
          <a:p>
            <a:pPr algn="ctr"/>
            <a:r>
              <a:rPr lang="en-US" sz="1200" dirty="0" smtClean="0"/>
              <a:t>significant </a:t>
            </a:r>
          </a:p>
          <a:p>
            <a:pPr algn="ctr"/>
            <a:r>
              <a:rPr lang="en-US" sz="1200" dirty="0" smtClean="0"/>
              <a:t>bit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Most </a:t>
            </a:r>
          </a:p>
          <a:p>
            <a:pPr algn="ctr"/>
            <a:r>
              <a:rPr lang="en-US" sz="1200" dirty="0" smtClean="0"/>
              <a:t>significant </a:t>
            </a:r>
          </a:p>
          <a:p>
            <a:pPr algn="ctr"/>
            <a:r>
              <a:rPr lang="en-US" sz="1200" dirty="0" smtClean="0"/>
              <a:t>bit</a:t>
            </a:r>
            <a:endParaRPr lang="en-US" sz="1200" dirty="0"/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implement this structure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Callout 93"/>
          <p:cNvSpPr/>
          <p:nvPr/>
        </p:nvSpPr>
        <p:spPr>
          <a:xfrm>
            <a:off x="5600700" y="1905000"/>
            <a:ext cx="3390901" cy="6858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access parent?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Structure of a node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Degree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Parent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Right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6C31"/>
                </a:solidFill>
              </a:rPr>
              <a:t>Merging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two </a:t>
            </a:r>
            <a:r>
              <a:rPr lang="en-US" sz="3200" dirty="0" smtClean="0">
                <a:solidFill>
                  <a:srgbClr val="7030A0"/>
                </a:solidFill>
              </a:rPr>
              <a:t>Binomial </a:t>
            </a:r>
            <a:r>
              <a:rPr lang="en-US" sz="3200" dirty="0" smtClean="0"/>
              <a:t>Heaps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2906713"/>
            <a:ext cx="8534399" cy="150018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Spend some time on your own to find out an efficient way for this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Merging </a:t>
            </a:r>
            <a:r>
              <a:rPr lang="en-US" sz="2800" b="1" dirty="0" smtClean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Heaps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4666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12682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6801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025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20302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/>
          <p:cNvSpPr/>
          <p:nvPr/>
        </p:nvSpPr>
        <p:spPr>
          <a:xfrm>
            <a:off x="571500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943600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4770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12192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34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6" grpId="0" animBg="1"/>
      <p:bldP spid="88" grpId="0" animBg="1"/>
      <p:bldP spid="106" grpId="0"/>
      <p:bldP spid="107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204108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endCxn id="55" idx="2"/>
          </p:cNvCxnSpPr>
          <p:nvPr/>
        </p:nvCxnSpPr>
        <p:spPr>
          <a:xfrm>
            <a:off x="1502584" y="3619500"/>
            <a:ext cx="7072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466650" y="3505200"/>
            <a:ext cx="1030242" cy="230024"/>
            <a:chOff x="466650" y="3505200"/>
            <a:chExt cx="1030242" cy="230024"/>
          </a:xfrm>
        </p:grpSpPr>
        <p:sp>
          <p:nvSpPr>
            <p:cNvPr id="52" name="Oval 51"/>
            <p:cNvSpPr/>
            <p:nvPr/>
          </p:nvSpPr>
          <p:spPr>
            <a:xfrm>
              <a:off x="4666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801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1268292" y="350662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245594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</a:t>
              </a:r>
              <a:endParaRPr lang="en-US" sz="1400" dirty="0"/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>
            <a:off x="533400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262600" y="3505200"/>
            <a:ext cx="234292" cy="952500"/>
            <a:chOff x="2379121" y="3543300"/>
            <a:chExt cx="234292" cy="952500"/>
          </a:xfrm>
        </p:grpSpPr>
        <p:sp>
          <p:nvSpPr>
            <p:cNvPr id="87" name="Oval 86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8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87" idx="4"/>
              <a:endCxn id="99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21336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06" name="Group 105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>
                  <a:stCxn id="117" idx="4"/>
                  <a:endCxn id="118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stCxn id="114" idx="4"/>
                  <a:endCxn id="115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>
                <a:stCxn id="117" idx="2"/>
                <a:endCxn id="114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lus 3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qual 3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loud Callout 32"/>
          <p:cNvSpPr/>
          <p:nvPr/>
        </p:nvSpPr>
        <p:spPr>
          <a:xfrm>
            <a:off x="4700681" y="2575489"/>
            <a:ext cx="3833719" cy="685800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fix this problem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Down Ribbon 34"/>
          <p:cNvSpPr/>
          <p:nvPr/>
        </p:nvSpPr>
        <p:spPr>
          <a:xfrm>
            <a:off x="1496892" y="5715000"/>
            <a:ext cx="6275508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only problem is that there are </a:t>
            </a:r>
            <a:r>
              <a:rPr lang="en-US" sz="1600" b="1" u="sng" dirty="0">
                <a:solidFill>
                  <a:schemeClr val="tx1"/>
                </a:solidFill>
              </a:rPr>
              <a:t>multiple</a:t>
            </a:r>
            <a:r>
              <a:rPr lang="en-US" sz="1600" dirty="0">
                <a:solidFill>
                  <a:schemeClr val="tx1"/>
                </a:solidFill>
              </a:rPr>
              <a:t> binomial trees of same degree in the root list. </a:t>
            </a:r>
            <a:endParaRPr lang="en-US" sz="1600" dirty="0"/>
          </a:p>
        </p:txBody>
      </p:sp>
      <p:sp>
        <p:nvSpPr>
          <p:cNvPr id="36" name="Down Ribbon 35"/>
          <p:cNvSpPr/>
          <p:nvPr/>
        </p:nvSpPr>
        <p:spPr>
          <a:xfrm>
            <a:off x="2614519" y="2575489"/>
            <a:ext cx="3710081" cy="723900"/>
          </a:xfrm>
          <a:prstGeom prst="ribbon">
            <a:avLst>
              <a:gd name="adj1" fmla="val 16667"/>
              <a:gd name="adj2" fmla="val 7389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Inspiration: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ddition of binary numbers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7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5177E-6 L 0.08507 0.0055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68" grpId="0"/>
      <p:bldP spid="29" grpId="0" animBg="1"/>
      <p:bldP spid="29" grpId="1" animBg="1"/>
      <p:bldP spid="29" grpId="2" animBg="1"/>
      <p:bldP spid="101" grpId="0"/>
      <p:bldP spid="120" grpId="0"/>
      <p:bldP spid="120" grpId="1"/>
      <p:bldP spid="121" grpId="0"/>
      <p:bldP spid="31" grpId="0" animBg="1"/>
      <p:bldP spid="32" grpId="0" animBg="1"/>
      <p:bldP spid="124" grpId="0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244575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</a:t>
              </a:r>
              <a:endParaRPr lang="en-US" sz="1400" dirty="0"/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23" name="Group 122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2" idx="4"/>
                  <a:endCxn id="133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29" idx="4"/>
                  <a:endCxn id="130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/>
              <p:cNvCxnSpPr>
                <a:stCxn id="132" idx="2"/>
                <a:endCxn id="129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2241035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1615093" y="3505200"/>
            <a:ext cx="2294316" cy="2096988"/>
            <a:chOff x="2045695" y="3505200"/>
            <a:chExt cx="2294316" cy="20969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7" name="Straight Connector 166"/>
                  <p:cNvCxnSpPr>
                    <a:stCxn id="165" idx="4"/>
                    <a:endCxn id="16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Connector 163"/>
                  <p:cNvCxnSpPr>
                    <a:stCxn id="162" idx="4"/>
                    <a:endCxn id="16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1" name="Straight Connector 160"/>
                <p:cNvCxnSpPr>
                  <a:stCxn id="16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stCxn id="156" idx="4"/>
                    <a:endCxn id="15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4"/>
                    <a:endCxn id="154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Straight Connector 148"/>
              <p:cNvCxnSpPr>
                <a:stCxn id="16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11</a:t>
                </a:r>
                <a:endParaRPr lang="en-US" sz="14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17</a:t>
                </a:r>
                <a:endParaRPr lang="en-US" sz="14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</a:t>
                </a:r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21</a:t>
                </a:r>
                <a:endParaRPr lang="en-US" sz="1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9" name="Group 168"/>
          <p:cNvGrpSpPr/>
          <p:nvPr/>
        </p:nvGrpSpPr>
        <p:grpSpPr>
          <a:xfrm>
            <a:off x="1972884" y="4151412"/>
            <a:ext cx="2294316" cy="2096988"/>
            <a:chOff x="2045695" y="3505200"/>
            <a:chExt cx="2294316" cy="2096988"/>
          </a:xfrm>
        </p:grpSpPr>
        <p:grpSp>
          <p:nvGrpSpPr>
            <p:cNvPr id="170" name="Group 169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Straight Connector 198"/>
                  <p:cNvCxnSpPr>
                    <a:stCxn id="197" idx="4"/>
                    <a:endCxn id="198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" name="Straight Connector 195"/>
                  <p:cNvCxnSpPr>
                    <a:stCxn id="194" idx="4"/>
                    <a:endCxn id="195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>
                  <a:stCxn id="197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" name="Straight Connector 189"/>
                  <p:cNvCxnSpPr>
                    <a:stCxn id="188" idx="4"/>
                    <a:endCxn id="18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stCxn id="185" idx="4"/>
                    <a:endCxn id="18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>
                <a:stCxn id="197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11</a:t>
                </a:r>
                <a:endParaRPr lang="en-US" sz="14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17</a:t>
                </a:r>
                <a:endParaRPr lang="en-US" sz="1400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</a:t>
                </a:r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21</a:t>
                </a:r>
                <a:endParaRPr lang="en-US" sz="1400" dirty="0"/>
              </a:p>
            </p:txBody>
          </p:sp>
        </p:grpSp>
      </p:grpSp>
      <p:cxnSp>
        <p:nvCxnSpPr>
          <p:cNvPr id="200" name="Straight Connector 199"/>
          <p:cNvCxnSpPr/>
          <p:nvPr/>
        </p:nvCxnSpPr>
        <p:spPr>
          <a:xfrm flipH="1">
            <a:off x="4267200" y="3619500"/>
            <a:ext cx="2390962" cy="6263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Plus 20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Equal 20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21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177E-6 L 0.15659 0.005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135" grpId="1" animBg="1"/>
      <p:bldP spid="135" grpId="2" animBg="1"/>
      <p:bldP spid="136" grpId="0"/>
      <p:bldP spid="168" grpId="0"/>
      <p:bldP spid="16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Representing</a:t>
            </a:r>
            <a:r>
              <a:rPr lang="en-US" sz="3200" dirty="0"/>
              <a:t> any </a:t>
            </a:r>
            <a:r>
              <a:rPr lang="en-US" sz="3200" dirty="0" smtClean="0"/>
              <a:t>tree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as </a:t>
            </a:r>
            <a:r>
              <a:rPr lang="en-US" sz="2800" b="1" dirty="0">
                <a:solidFill>
                  <a:schemeClr val="tx1"/>
                </a:solidFill>
              </a:rPr>
              <a:t>a </a:t>
            </a:r>
            <a:r>
              <a:rPr lang="en-US" sz="2800" b="1" dirty="0" smtClean="0">
                <a:solidFill>
                  <a:srgbClr val="0070C0"/>
                </a:solidFill>
              </a:rPr>
              <a:t>binary </a:t>
            </a:r>
            <a:r>
              <a:rPr lang="en-US" sz="2800" b="1" dirty="0" smtClean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6C31"/>
                </a:solidFill>
              </a:rPr>
              <a:t>Other Operations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On A </a:t>
            </a:r>
            <a:r>
              <a:rPr lang="en-US" sz="3200" dirty="0" smtClean="0">
                <a:solidFill>
                  <a:srgbClr val="7030A0"/>
                </a:solidFill>
              </a:rPr>
              <a:t>Binomial </a:t>
            </a:r>
            <a:r>
              <a:rPr lang="en-US" sz="3200" dirty="0" smtClean="0"/>
              <a:t>Heap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Find-min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2503608" y="2819400"/>
            <a:ext cx="3744792" cy="3018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3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36" grpId="0" animBg="1"/>
      <p:bldP spid="1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Extract-min </a:t>
            </a:r>
            <a:r>
              <a:rPr lang="en-US" sz="2800" b="1" dirty="0" smtClean="0"/>
              <a:t>on a </a:t>
            </a:r>
            <a:r>
              <a:rPr lang="en-US" sz="2800" b="1" dirty="0" smtClean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688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6183192" y="37338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5578214" y="37003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011492" y="4091950"/>
            <a:ext cx="2322183" cy="1546850"/>
            <a:chOff x="4011492" y="4091950"/>
            <a:chExt cx="2322183" cy="1546850"/>
          </a:xfrm>
        </p:grpSpPr>
        <p:grpSp>
          <p:nvGrpSpPr>
            <p:cNvPr id="5" name="Group 4"/>
            <p:cNvGrpSpPr/>
            <p:nvPr/>
          </p:nvGrpSpPr>
          <p:grpSpPr>
            <a:xfrm>
              <a:off x="4087692" y="4098061"/>
              <a:ext cx="2209800" cy="1464539"/>
              <a:chOff x="4087692" y="4098061"/>
              <a:chExt cx="2209800" cy="146453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068892" y="40980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459292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4087692" y="41315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4011492" y="4091950"/>
              <a:ext cx="2322183" cy="1546850"/>
              <a:chOff x="6324600" y="4148277"/>
              <a:chExt cx="2322183" cy="154685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70745" y="41482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</a:t>
                </a:r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920536" y="4267199"/>
            <a:ext cx="56586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15000" y="4245840"/>
            <a:ext cx="357281" cy="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3110647" y="2133600"/>
            <a:ext cx="5423754" cy="1127689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 you notice any similarity between the root list of a binomial heap and children list of any node?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Down Ribbon 49"/>
          <p:cNvSpPr/>
          <p:nvPr/>
        </p:nvSpPr>
        <p:spPr>
          <a:xfrm>
            <a:off x="1496892" y="5715000"/>
            <a:ext cx="6275508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children list, after reversal, can be seen as a binomial heap. </a:t>
            </a:r>
            <a:endParaRPr lang="en-US" sz="1600" dirty="0"/>
          </a:p>
        </p:txBody>
      </p:sp>
      <p:sp>
        <p:nvSpPr>
          <p:cNvPr id="51" name="Cloud Callout 50"/>
          <p:cNvSpPr/>
          <p:nvPr/>
        </p:nvSpPr>
        <p:spPr>
          <a:xfrm>
            <a:off x="3124200" y="1524000"/>
            <a:ext cx="5423754" cy="1127689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exploit  this similarity to perform Extract-min efficiently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7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1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Extract-min </a:t>
            </a:r>
            <a:r>
              <a:rPr lang="en-US" sz="2800" b="1" dirty="0" smtClean="0"/>
              <a:t>on a </a:t>
            </a:r>
            <a:r>
              <a:rPr lang="en-US" sz="2800" b="1" dirty="0" smtClean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5829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59276" y="3505200"/>
            <a:ext cx="228600" cy="821461"/>
            <a:chOff x="4267200" y="4495800"/>
            <a:chExt cx="228600" cy="821461"/>
          </a:xfrm>
        </p:grpSpPr>
        <p:sp>
          <p:nvSpPr>
            <p:cNvPr id="12" name="Oval 1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2" idx="4"/>
              <a:endCxn id="1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102052" y="3526486"/>
            <a:ext cx="838200" cy="1431061"/>
            <a:chOff x="7620000" y="3505200"/>
            <a:chExt cx="838200" cy="1431061"/>
          </a:xfrm>
        </p:grpSpPr>
        <p:grpSp>
          <p:nvGrpSpPr>
            <p:cNvPr id="19" name="Group 1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5" idx="4"/>
                <a:endCxn id="2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2" idx="4"/>
                <a:endCxn id="2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54782" y="3429000"/>
            <a:ext cx="2455618" cy="1600200"/>
            <a:chOff x="5298994" y="5390327"/>
            <a:chExt cx="2455618" cy="1600200"/>
          </a:xfrm>
        </p:grpSpPr>
        <p:sp>
          <p:nvSpPr>
            <p:cNvPr id="58" name="TextBox 57"/>
            <p:cNvSpPr txBox="1"/>
            <p:nvPr/>
          </p:nvSpPr>
          <p:spPr>
            <a:xfrm>
              <a:off x="6156050" y="54269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98994" y="53903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32889" y="54665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34084" y="60365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67</a:t>
              </a:r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87204" y="60731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86211" y="606039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70808" y="66827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63</a:t>
              </a:r>
              <a:endParaRPr lang="en-US" sz="14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cxnSp>
        <p:nvCxnSpPr>
          <p:cNvPr id="87" name="Straight Arrow Connector 86"/>
          <p:cNvCxnSpPr>
            <a:endCxn id="12" idx="2"/>
          </p:cNvCxnSpPr>
          <p:nvPr/>
        </p:nvCxnSpPr>
        <p:spPr>
          <a:xfrm flipV="1">
            <a:off x="4830820" y="3619500"/>
            <a:ext cx="628456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24349" y="3619502"/>
            <a:ext cx="9840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urved Connector 59"/>
          <p:cNvCxnSpPr>
            <a:stCxn id="61" idx="3"/>
            <a:endCxn id="67" idx="1"/>
          </p:cNvCxnSpPr>
          <p:nvPr/>
        </p:nvCxnSpPr>
        <p:spPr>
          <a:xfrm>
            <a:off x="4225384" y="3275112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76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 the two heaps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0" grpId="0"/>
      <p:bldP spid="51" grpId="0"/>
      <p:bldP spid="61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006C31"/>
                    </a:solidFill>
                  </a:rPr>
                  <a:t>Insert</a:t>
                </a:r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 smtClean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 smtClean="0"/>
                  <a:t>Heap</a:t>
                </a:r>
                <a:br>
                  <a:rPr lang="en-US" sz="2800" b="1" dirty="0" smtClean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 the two heaps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7519202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51418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100" grpId="0" animBg="1"/>
      <p:bldP spid="51" grpId="0" animBg="1"/>
      <p:bldP spid="60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Operations</a:t>
            </a:r>
            <a:r>
              <a:rPr lang="en-US" sz="3600" b="1" dirty="0" smtClean="0"/>
              <a:t> on a Heap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31599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/>
                <a:gridCol w="1385154"/>
                <a:gridCol w="1676400"/>
                <a:gridCol w="1524000"/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Merge-heaps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 these </a:t>
            </a:r>
          </a:p>
          <a:p>
            <a:pPr algn="ctr"/>
            <a:r>
              <a:rPr lang="en-US" sz="1200" dirty="0" smtClean="0"/>
              <a:t>Operations</a:t>
            </a:r>
          </a:p>
          <a:p>
            <a:pPr algn="ctr"/>
            <a:r>
              <a:rPr lang="en-US" sz="1200" dirty="0" smtClean="0"/>
              <a:t> lazily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58981" y="5334000"/>
            <a:ext cx="65488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Keep root list as a </a:t>
            </a:r>
            <a:r>
              <a:rPr lang="en-US" b="1" dirty="0" smtClean="0"/>
              <a:t>doubly linked circular </a:t>
            </a:r>
            <a:r>
              <a:rPr lang="en-US" dirty="0" smtClean="0"/>
              <a:t>list instead of single link list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33600" y="5726668"/>
            <a:ext cx="64512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Keep siblings in a </a:t>
            </a:r>
            <a:r>
              <a:rPr lang="en-US" b="1" dirty="0" smtClean="0"/>
              <a:t>doubly linked circular </a:t>
            </a:r>
            <a:r>
              <a:rPr lang="en-US" dirty="0" smtClean="0"/>
              <a:t>list instead of single link list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33600" y="6172200"/>
            <a:ext cx="41646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Wake up only when </a:t>
            </a:r>
            <a:r>
              <a:rPr lang="en-US" b="1" dirty="0" smtClean="0"/>
              <a:t>Extract-min</a:t>
            </a:r>
            <a:r>
              <a:rPr lang="en-US" dirty="0" smtClean="0"/>
              <a:t> is invoked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Maintain </a:t>
            </a:r>
          </a:p>
          <a:p>
            <a:r>
              <a:rPr lang="en-US" sz="1600" dirty="0"/>
              <a:t>i</a:t>
            </a:r>
            <a:r>
              <a:rPr lang="en-US" sz="1600" dirty="0" smtClean="0"/>
              <a:t>t explicitly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316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3" grpId="0" animBg="1"/>
      <p:bldP spid="40" grpId="0" animBg="1"/>
      <p:bldP spid="42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 smtClean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 smtClean="0"/>
                  <a:t>Heap</a:t>
                </a:r>
                <a:br>
                  <a:rPr lang="en-US" sz="2800" b="1" dirty="0" smtClean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1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70" grpId="0"/>
      <p:bldP spid="83" grpId="0" animBg="1"/>
      <p:bldP spid="51" grpId="0" animBg="1"/>
      <p:bldP spid="64" grpId="0" animBg="1"/>
      <p:bldP spid="66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Representing</a:t>
            </a:r>
            <a:r>
              <a:rPr lang="en-US" sz="3200" b="1" dirty="0" smtClean="0"/>
              <a:t> any tree as a binary tree</a:t>
            </a:r>
            <a:endParaRPr lang="en-US" sz="32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smtClean="0">
                <a:solidFill>
                  <a:srgbClr val="0070C0"/>
                </a:solidFill>
              </a:rPr>
              <a:t>arbitrary</a:t>
            </a:r>
            <a:r>
              <a:rPr lang="en-US" dirty="0" smtClean="0"/>
              <a:t> rooted tree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binary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683126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Left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link</a:t>
            </a:r>
            <a:r>
              <a:rPr lang="en-US" sz="1800" dirty="0" smtClean="0"/>
              <a:t> : </a:t>
            </a:r>
            <a:r>
              <a:rPr lang="en-US" sz="1800" b="1" dirty="0" smtClean="0"/>
              <a:t>child</a:t>
            </a:r>
          </a:p>
          <a:p>
            <a:pPr marL="0" indent="0">
              <a:buNone/>
            </a:pPr>
            <a:r>
              <a:rPr lang="en-US" sz="1800" b="1" dirty="0" smtClean="0"/>
              <a:t>Right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link</a:t>
            </a:r>
            <a:r>
              <a:rPr lang="en-US" sz="1800" dirty="0" smtClean="0"/>
              <a:t>: sibling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 smtClean="0"/>
              <a:t>This representation has many applications </a:t>
            </a:r>
            <a:r>
              <a:rPr lang="en-US" sz="1600" dirty="0" smtClean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6324600" y="2743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20000" y="4495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62" idx="6"/>
            <a:endCxn id="74" idx="1"/>
          </p:cNvCxnSpPr>
          <p:nvPr/>
        </p:nvCxnSpPr>
        <p:spPr>
          <a:xfrm>
            <a:off x="7162800" y="4229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248400" y="3733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162800" y="5257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5" idx="6"/>
            <a:endCxn id="71" idx="1"/>
          </p:cNvCxnSpPr>
          <p:nvPr/>
        </p:nvCxnSpPr>
        <p:spPr>
          <a:xfrm>
            <a:off x="6629400" y="4991100"/>
            <a:ext cx="5668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5"/>
            <a:endCxn id="65" idx="1"/>
          </p:cNvCxnSpPr>
          <p:nvPr/>
        </p:nvCxnSpPr>
        <p:spPr>
          <a:xfrm>
            <a:off x="5910122" y="4614722"/>
            <a:ext cx="524156" cy="295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38800" y="3429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400800" y="4876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150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70" idx="6"/>
            <a:endCxn id="62" idx="1"/>
          </p:cNvCxnSpPr>
          <p:nvPr/>
        </p:nvCxnSpPr>
        <p:spPr>
          <a:xfrm>
            <a:off x="6477000" y="3848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0" idx="3"/>
            <a:endCxn id="61" idx="0"/>
          </p:cNvCxnSpPr>
          <p:nvPr/>
        </p:nvCxnSpPr>
        <p:spPr>
          <a:xfrm flipH="1">
            <a:off x="5829300" y="3928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3" idx="3"/>
            <a:endCxn id="64" idx="0"/>
          </p:cNvCxnSpPr>
          <p:nvPr/>
        </p:nvCxnSpPr>
        <p:spPr>
          <a:xfrm flipH="1">
            <a:off x="5753100" y="2938322"/>
            <a:ext cx="6049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1"/>
          </p:cNvCxnSpPr>
          <p:nvPr/>
        </p:nvCxnSpPr>
        <p:spPr>
          <a:xfrm>
            <a:off x="5867400" y="3543300"/>
            <a:ext cx="414478" cy="223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72122" y="5943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flipH="1">
            <a:off x="6786422" y="5452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8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 smtClean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 smtClean="0"/>
                  <a:t>Heap</a:t>
                </a:r>
                <a:br>
                  <a:rPr lang="en-US" sz="2800" b="1" dirty="0" smtClean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 the two heaps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3624485" cy="1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722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661308" y="3625763"/>
            <a:ext cx="3407584" cy="0"/>
            <a:chOff x="2813708" y="3771900"/>
            <a:chExt cx="3407584" cy="0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2813708" y="37719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636184" y="37719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2"/>
            <a:ext cx="47883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6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00" grpId="0" animBg="1"/>
      <p:bldP spid="93" grpId="0" animBg="1"/>
      <p:bldP spid="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5554651" cy="1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077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1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9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838201" y="6248400"/>
                <a:ext cx="7681846" cy="6096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6C31"/>
                    </a:solidFill>
                  </a:rPr>
                  <a:t>Homework: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Make sincere attempt to design ways to implement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Extract-min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 amortized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time. We shall discuss it in the next class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6248400"/>
                <a:ext cx="7681846" cy="609600"/>
              </a:xfrm>
              <a:prstGeom prst="roundRect">
                <a:avLst/>
              </a:prstGeom>
              <a:blipFill rotWithShape="1">
                <a:blip r:embed="rId12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12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7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Representing</a:t>
            </a:r>
            <a:r>
              <a:rPr lang="en-US" sz="3200" b="1" dirty="0" smtClean="0"/>
              <a:t> any tree as a binary tree</a:t>
            </a:r>
            <a:endParaRPr lang="en-US" sz="32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smtClean="0">
                <a:solidFill>
                  <a:srgbClr val="0070C0"/>
                </a:solidFill>
              </a:rPr>
              <a:t>arbitrary</a:t>
            </a:r>
            <a:r>
              <a:rPr lang="en-US" dirty="0" smtClean="0"/>
              <a:t> rooted tree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binary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683126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Left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link</a:t>
            </a:r>
            <a:r>
              <a:rPr lang="en-US" sz="1800" dirty="0" smtClean="0"/>
              <a:t> : </a:t>
            </a:r>
            <a:r>
              <a:rPr lang="en-US" sz="1800" b="1" dirty="0" smtClean="0"/>
              <a:t>child</a:t>
            </a:r>
          </a:p>
          <a:p>
            <a:pPr marL="0" indent="0">
              <a:buNone/>
            </a:pPr>
            <a:r>
              <a:rPr lang="en-US" sz="1800" b="1" dirty="0" smtClean="0"/>
              <a:t>Right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link</a:t>
            </a:r>
            <a:r>
              <a:rPr lang="en-US" sz="1800" dirty="0" smtClean="0"/>
              <a:t>: sibling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6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6324600" y="2743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20000" y="4495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62" idx="6"/>
            <a:endCxn id="74" idx="1"/>
          </p:cNvCxnSpPr>
          <p:nvPr/>
        </p:nvCxnSpPr>
        <p:spPr>
          <a:xfrm>
            <a:off x="7162800" y="4229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248400" y="3733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162800" y="5257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5" idx="6"/>
            <a:endCxn id="71" idx="1"/>
          </p:cNvCxnSpPr>
          <p:nvPr/>
        </p:nvCxnSpPr>
        <p:spPr>
          <a:xfrm>
            <a:off x="6629400" y="4991100"/>
            <a:ext cx="5668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5"/>
            <a:endCxn id="65" idx="1"/>
          </p:cNvCxnSpPr>
          <p:nvPr/>
        </p:nvCxnSpPr>
        <p:spPr>
          <a:xfrm>
            <a:off x="5910122" y="4614722"/>
            <a:ext cx="524156" cy="295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38800" y="3429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400800" y="4876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150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70" idx="6"/>
            <a:endCxn id="62" idx="1"/>
          </p:cNvCxnSpPr>
          <p:nvPr/>
        </p:nvCxnSpPr>
        <p:spPr>
          <a:xfrm>
            <a:off x="6477000" y="3848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0" idx="3"/>
            <a:endCxn id="61" idx="0"/>
          </p:cNvCxnSpPr>
          <p:nvPr/>
        </p:nvCxnSpPr>
        <p:spPr>
          <a:xfrm flipH="1">
            <a:off x="5829300" y="3928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3" idx="3"/>
            <a:endCxn id="64" idx="0"/>
          </p:cNvCxnSpPr>
          <p:nvPr/>
        </p:nvCxnSpPr>
        <p:spPr>
          <a:xfrm flipH="1">
            <a:off x="5753100" y="2938322"/>
            <a:ext cx="6049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1"/>
          </p:cNvCxnSpPr>
          <p:nvPr/>
        </p:nvCxnSpPr>
        <p:spPr>
          <a:xfrm>
            <a:off x="5867400" y="3543300"/>
            <a:ext cx="414478" cy="223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72122" y="5943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flipH="1">
            <a:off x="6786422" y="5452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evolution </a:t>
            </a:r>
            <a:r>
              <a:rPr lang="en-US" sz="3200" dirty="0" smtClean="0"/>
              <a:t>OF </a:t>
            </a:r>
            <a:r>
              <a:rPr lang="en-US" sz="3200" dirty="0" smtClean="0">
                <a:solidFill>
                  <a:srgbClr val="006C31"/>
                </a:solidFill>
              </a:rPr>
              <a:t>Heaps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gency FB" pitchFamily="34" charset="0"/>
              </a:rPr>
              <a:t>Necessity is the mother of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</a:t>
            </a:r>
            <a:r>
              <a:rPr lang="en-US" sz="3200" b="1" dirty="0" smtClean="0">
                <a:solidFill>
                  <a:srgbClr val="7030A0"/>
                </a:solidFill>
              </a:rPr>
              <a:t>fundamental</a:t>
            </a:r>
            <a:r>
              <a:rPr lang="en-US" sz="3200" b="1" dirty="0" smtClean="0"/>
              <a:t> graph problems</a:t>
            </a:r>
            <a:endParaRPr lang="en-US" sz="32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Minimum Spanning </a:t>
            </a:r>
            <a:r>
              <a:rPr lang="en-US" dirty="0" smtClean="0">
                <a:solidFill>
                  <a:srgbClr val="002060"/>
                </a:solidFill>
              </a:rPr>
              <a:t>Tree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</p:spPr>
            <p:txBody>
              <a:bodyPr/>
              <a:lstStyle/>
              <a:p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      Decrease-Label</a:t>
                </a:r>
                <a:r>
                  <a:rPr lang="en-US" sz="2000" dirty="0" smtClean="0"/>
                  <a:t> operations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Extract-smallest-label</a:t>
                </a:r>
                <a:r>
                  <a:rPr lang="en-US" sz="2000" dirty="0" smtClean="0"/>
                  <a:t> operation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  <a:blipFill rotWithShape="1">
                <a:blip r:embed="rId2"/>
                <a:stretch>
                  <a:fillRect l="-1467" t="-770" r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Single Source Shortest Paths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03" t="-6349" r="-49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5400" y="2209800"/>
            <a:ext cx="17382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Prim</a:t>
            </a:r>
            <a:r>
              <a:rPr lang="en-US" dirty="0" smtClean="0"/>
              <a:t>’s 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2209800"/>
            <a:ext cx="20317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dirty="0" err="1" smtClean="0"/>
              <a:t>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850130" y="4419338"/>
            <a:ext cx="978408" cy="369332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74" t="-6452" r="-669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2282952" y="3364468"/>
            <a:ext cx="307848" cy="902732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67600" y="2819400"/>
            <a:ext cx="6767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Optimal algorithm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67" t="-6349" r="-994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38400" y="3392075"/>
            <a:ext cx="121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3847354"/>
            <a:ext cx="1066800" cy="43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 animBg="1"/>
      <p:bldP spid="3" grpId="0" uiExpand="1" build="p"/>
      <p:bldP spid="9" grpId="0" uiExpand="1" build="p" animBg="1"/>
      <p:bldP spid="5" grpId="0" animBg="1"/>
      <p:bldP spid="6" grpId="0" animBg="1"/>
      <p:bldP spid="7" grpId="0" animBg="1"/>
      <p:bldP spid="12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0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Operations</a:t>
            </a:r>
            <a:r>
              <a:rPr lang="en-US" sz="3600" b="1" dirty="0" smtClean="0"/>
              <a:t> on a Heap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3216"/>
              </p:ext>
            </p:extLst>
          </p:nvPr>
        </p:nvGraphicFramePr>
        <p:xfrm>
          <a:off x="533400" y="1600201"/>
          <a:ext cx="85344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/>
                <a:gridCol w="1385154"/>
                <a:gridCol w="1676400"/>
                <a:gridCol w="1524000"/>
                <a:gridCol w="1828800"/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Merge-heaps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467600" y="2352879"/>
            <a:ext cx="954877" cy="2346761"/>
            <a:chOff x="7467600" y="2352879"/>
            <a:chExt cx="954877" cy="2346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096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7467600" y="34290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67600" y="39293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87916" y="1676400"/>
            <a:ext cx="147508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Fibonacci 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Down Ribbon 45"/>
          <p:cNvSpPr/>
          <p:nvPr/>
        </p:nvSpPr>
        <p:spPr>
          <a:xfrm>
            <a:off x="2286000" y="5029200"/>
            <a:ext cx="48768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Inspiration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114800" y="1649457"/>
            <a:ext cx="1409360" cy="36549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2" grpId="0"/>
      <p:bldP spid="19" grpId="0"/>
      <p:bldP spid="21" grpId="0"/>
      <p:bldP spid="22" grpId="0"/>
      <p:bldP spid="26" grpId="0"/>
      <p:bldP spid="28" grpId="0"/>
      <p:bldP spid="29" grpId="0"/>
      <p:bldP spid="30" grpId="0"/>
      <p:bldP spid="23" grpId="0" animBg="1"/>
      <p:bldP spid="32" grpId="0"/>
      <p:bldP spid="35" grpId="0" animBg="1"/>
      <p:bldP spid="45" grpId="0" animBg="1"/>
      <p:bldP spid="4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Binomial </a:t>
            </a:r>
            <a:r>
              <a:rPr lang="en-US" sz="3200" dirty="0" smtClean="0">
                <a:solidFill>
                  <a:srgbClr val="006C31"/>
                </a:solidFill>
              </a:rPr>
              <a:t>Tree</a:t>
            </a:r>
            <a:endParaRPr lang="en-US" sz="32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 smtClean="0"/>
                  <a:t>?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val 23"/>
          <p:cNvSpPr/>
          <p:nvPr/>
        </p:nvSpPr>
        <p:spPr>
          <a:xfrm>
            <a:off x="4572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542119" y="4800600"/>
            <a:ext cx="228600" cy="846034"/>
            <a:chOff x="1542119" y="4800600"/>
            <a:chExt cx="228600" cy="846034"/>
          </a:xfrm>
        </p:grpSpPr>
        <p:sp>
          <p:nvSpPr>
            <p:cNvPr id="27" name="Oval 26"/>
            <p:cNvSpPr/>
            <p:nvPr/>
          </p:nvSpPr>
          <p:spPr>
            <a:xfrm>
              <a:off x="1542119" y="48006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42119" y="541803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4"/>
              <a:endCxn id="28" idx="0"/>
            </p:cNvCxnSpPr>
            <p:nvPr/>
          </p:nvCxnSpPr>
          <p:spPr>
            <a:xfrm>
              <a:off x="1656419" y="5029200"/>
              <a:ext cx="0" cy="38883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3657600" y="4191000"/>
            <a:ext cx="228600" cy="821461"/>
            <a:chOff x="4267200" y="4495800"/>
            <a:chExt cx="228600" cy="821461"/>
          </a:xfrm>
        </p:grpSpPr>
        <p:sp>
          <p:nvSpPr>
            <p:cNvPr id="34" name="Oval 33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4" idx="4"/>
              <a:endCxn id="35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048000" y="4800600"/>
            <a:ext cx="228600" cy="821461"/>
            <a:chOff x="4267200" y="4495800"/>
            <a:chExt cx="228600" cy="821461"/>
          </a:xfrm>
        </p:grpSpPr>
        <p:sp>
          <p:nvSpPr>
            <p:cNvPr id="51" name="Oval 50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4"/>
              <a:endCxn id="52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H="1">
            <a:off x="3166922" y="4305300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/>
      <p:bldP spid="26" grpId="0"/>
      <p:bldP spid="33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14054</TotalTime>
  <Words>1819</Words>
  <Application>Microsoft Office PowerPoint</Application>
  <PresentationFormat>On-screen Show (4:3)</PresentationFormat>
  <Paragraphs>795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Design and Analysis of Algorithms (CS345/CS345A)  </vt:lpstr>
      <vt:lpstr>Representing any tree</vt:lpstr>
      <vt:lpstr>Representing any tree as a binary tree</vt:lpstr>
      <vt:lpstr>Representing any tree as a binary tree</vt:lpstr>
      <vt:lpstr>evolution OF Heaps</vt:lpstr>
      <vt:lpstr>Two fundamental graph problems</vt:lpstr>
      <vt:lpstr>Operations on a Heap</vt:lpstr>
      <vt:lpstr>Binomial Tree</vt:lpstr>
      <vt:lpstr>What is B_k? </vt:lpstr>
      <vt:lpstr>What is B_k? </vt:lpstr>
      <vt:lpstr>Binomial Heap</vt:lpstr>
      <vt:lpstr>Binomial heap of size n </vt:lpstr>
      <vt:lpstr>Binomial heap of size n </vt:lpstr>
      <vt:lpstr>Binomial heap of size n </vt:lpstr>
      <vt:lpstr>Binomial heap of size n </vt:lpstr>
      <vt:lpstr>Merging  two Binomial Heaps</vt:lpstr>
      <vt:lpstr>Merging two Binomial Heaps </vt:lpstr>
      <vt:lpstr>Merging two Binomial Heaps </vt:lpstr>
      <vt:lpstr>Merging two Binomial Heaps </vt:lpstr>
      <vt:lpstr>Other Operations On A Binomial Heap</vt:lpstr>
      <vt:lpstr>Find-min on a Binomial Heap </vt:lpstr>
      <vt:lpstr>Decrease-key on a Binomial Heap </vt:lpstr>
      <vt:lpstr>Decrease-key on a Binomial Heap </vt:lpstr>
      <vt:lpstr>Decrease-key on a Binomial Heap </vt:lpstr>
      <vt:lpstr>Extract-min on a Binomial Heap </vt:lpstr>
      <vt:lpstr>Extract-min on a Binomial Heap </vt:lpstr>
      <vt:lpstr>Insert(x) on a Binomial Heap </vt:lpstr>
      <vt:lpstr>Operations on a Heap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1351</cp:revision>
  <dcterms:created xsi:type="dcterms:W3CDTF">2011-12-03T04:13:03Z</dcterms:created>
  <dcterms:modified xsi:type="dcterms:W3CDTF">2017-10-30T09:43:06Z</dcterms:modified>
</cp:coreProperties>
</file>