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274" r:id="rId2"/>
    <p:sldId id="543" r:id="rId3"/>
    <p:sldId id="519" r:id="rId4"/>
    <p:sldId id="522" r:id="rId5"/>
    <p:sldId id="523" r:id="rId6"/>
    <p:sldId id="525" r:id="rId7"/>
    <p:sldId id="540" r:id="rId8"/>
    <p:sldId id="551" r:id="rId9"/>
    <p:sldId id="554" r:id="rId10"/>
    <p:sldId id="547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8" r:id="rId23"/>
    <p:sldId id="567" r:id="rId24"/>
    <p:sldId id="590" r:id="rId25"/>
    <p:sldId id="570" r:id="rId26"/>
    <p:sldId id="536" r:id="rId27"/>
    <p:sldId id="537" r:id="rId28"/>
    <p:sldId id="538" r:id="rId29"/>
    <p:sldId id="549" r:id="rId30"/>
    <p:sldId id="550" r:id="rId31"/>
    <p:sldId id="571" r:id="rId32"/>
    <p:sldId id="572" r:id="rId33"/>
    <p:sldId id="573" r:id="rId34"/>
    <p:sldId id="594" r:id="rId35"/>
    <p:sldId id="595" r:id="rId36"/>
    <p:sldId id="592" r:id="rId37"/>
    <p:sldId id="580" r:id="rId38"/>
    <p:sldId id="589" r:id="rId39"/>
    <p:sldId id="58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7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34.png"/><Relationship Id="rId12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46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42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31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.png"/><Relationship Id="rId18" Type="http://schemas.openxmlformats.org/officeDocument/2006/relationships/image" Target="../media/image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460.png"/><Relationship Id="rId17" Type="http://schemas.openxmlformats.org/officeDocument/2006/relationships/image" Target="../media/image4.png"/><Relationship Id="rId2" Type="http://schemas.openxmlformats.org/officeDocument/2006/relationships/image" Target="../media/image42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50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0.png"/><Relationship Id="rId7" Type="http://schemas.openxmlformats.org/officeDocument/2006/relationships/image" Target="../media/image81.png"/><Relationship Id="rId12" Type="http://schemas.openxmlformats.org/officeDocument/2006/relationships/image" Target="../media/image48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7.png"/><Relationship Id="rId5" Type="http://schemas.openxmlformats.org/officeDocument/2006/relationships/image" Target="../media/image57.png"/><Relationship Id="rId15" Type="http://schemas.openxmlformats.org/officeDocument/2006/relationships/image" Target="../media/image91.png"/><Relationship Id="rId10" Type="http://schemas.openxmlformats.org/officeDocument/2006/relationships/image" Target="../media/image66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5.png"/><Relationship Id="rId4" Type="http://schemas.openxmlformats.org/officeDocument/2006/relationships/image" Target="../media/image5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38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1.jp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Fibonacci Heap - II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 smtClean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 smtClean="0"/>
                  <a:t>Heap</a:t>
                </a:r>
                <a:br>
                  <a:rPr lang="en-US" sz="2800" b="1" dirty="0" smtClean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70" grpId="0"/>
      <p:bldP spid="83" grpId="0" animBg="1"/>
      <p:bldP spid="51" grpId="0" animBg="1"/>
      <p:bldP spid="64" grpId="0" animBg="1"/>
      <p:bldP spid="66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 smtClean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 smtClean="0"/>
                  <a:t>Heap</a:t>
                </a:r>
                <a:br>
                  <a:rPr lang="en-US" sz="2800" b="1" dirty="0" smtClean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 the two heaps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3624485" cy="1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722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661308" y="3625763"/>
            <a:ext cx="3407584" cy="0"/>
            <a:chOff x="2813708" y="3771900"/>
            <a:chExt cx="3407584" cy="0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2813708" y="37719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636184" y="37719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6019800" y="2664023"/>
            <a:ext cx="567784" cy="841178"/>
            <a:chOff x="7239000" y="2664023"/>
            <a:chExt cx="567784" cy="841178"/>
          </a:xfrm>
        </p:grpSpPr>
        <p:sp>
          <p:nvSpPr>
            <p:cNvPr id="62" name="TextBox 61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65" name="Elbow Connector 64"/>
            <p:cNvCxnSpPr>
              <a:stCxn id="62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2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0" grpId="0" animBg="1"/>
      <p:bldP spid="60" grpId="1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2"/>
            <a:ext cx="47883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6019800" y="2664023"/>
            <a:ext cx="567784" cy="841178"/>
            <a:chOff x="7239000" y="2664023"/>
            <a:chExt cx="567784" cy="841178"/>
          </a:xfrm>
        </p:grpSpPr>
        <p:sp>
          <p:nvSpPr>
            <p:cNvPr id="60" name="TextBox 59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61" name="Elbow Connector 60"/>
            <p:cNvCxnSpPr>
              <a:stCxn id="60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1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93" grpId="0" animBg="1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5554651" cy="1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077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8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9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3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4451350" y="1219200"/>
            <a:ext cx="2254250" cy="746760"/>
            <a:chOff x="4451350" y="1219200"/>
            <a:chExt cx="2254250" cy="7467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137160"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t="-8333" r="-4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100000" t="-8333" r="-3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200000" t="-8333" r="-2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300000" t="-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400000" t="-8333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</p:grpSp>
      <p:sp>
        <p:nvSpPr>
          <p:cNvPr id="31" name="TextBox 30"/>
          <p:cNvSpPr txBox="1"/>
          <p:nvPr/>
        </p:nvSpPr>
        <p:spPr>
          <a:xfrm>
            <a:off x="44196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691469" y="1808202"/>
            <a:ext cx="1785531" cy="357664"/>
            <a:chOff x="4691469" y="1808202"/>
            <a:chExt cx="1785531" cy="35766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691469" y="1808202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36" name="Cross 35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6" grpId="0"/>
      <p:bldP spid="97" grpId="0"/>
      <p:bldP spid="98" grpId="0"/>
      <p:bldP spid="99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005412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105400" y="1828800"/>
            <a:ext cx="1371600" cy="337066"/>
            <a:chOff x="5105400" y="1828800"/>
            <a:chExt cx="1371600" cy="337066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2667000" y="2514600"/>
            <a:ext cx="9450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76450" y="2514600"/>
            <a:ext cx="19971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73573" y="1840468"/>
            <a:ext cx="0" cy="6741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971800" y="2895600"/>
            <a:ext cx="287523" cy="609600"/>
            <a:chOff x="1312677" y="3581400"/>
            <a:chExt cx="287523" cy="60960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Cross 110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68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6892 -0.002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156576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 flipH="1">
            <a:off x="3429000" y="3048000"/>
            <a:ext cx="945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38450" y="3048000"/>
            <a:ext cx="16923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130773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12" name="TextBox 111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808477" y="2895600"/>
            <a:ext cx="287523" cy="609600"/>
            <a:chOff x="1312677" y="3581400"/>
            <a:chExt cx="287523" cy="609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Cross 11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15608 -0.0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955637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09" name="TextBox 10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110" name="Elbow Connector 109"/>
            <p:cNvCxnSpPr>
              <a:stCxn id="109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Cross 113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8107 -0.0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528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69484" y="3276600"/>
            <a:ext cx="4745816" cy="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39558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ross 9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null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5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quick revision </a:t>
            </a:r>
            <a:br>
              <a:rPr lang="en-US" sz="3200" dirty="0" smtClean="0"/>
            </a:br>
            <a:r>
              <a:rPr lang="en-US" sz="3200" dirty="0" smtClean="0"/>
              <a:t>A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HEAP</a:t>
            </a:r>
            <a:br>
              <a:rPr lang="en-US" sz="3200" dirty="0">
                <a:solidFill>
                  <a:srgbClr val="006C31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529013"/>
            <a:ext cx="7772400" cy="1500187"/>
          </a:xfrm>
        </p:spPr>
        <p:txBody>
          <a:bodyPr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collection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Binomial trees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5175" y="4034135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Heap ordered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835861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null</a:t>
              </a:r>
              <a:endParaRPr lang="en-US" b="1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876800" y="1828800"/>
            <a:ext cx="543739" cy="597932"/>
            <a:chOff x="6695261" y="1828800"/>
            <a:chExt cx="543739" cy="597932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null</a:t>
              </a:r>
              <a:endParaRPr lang="en-US" b="1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Total computation done 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trees in the root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+ </a:t>
                </a:r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linking</a:t>
                </a:r>
                <a:r>
                  <a:rPr lang="en-US" sz="2000" dirty="0"/>
                  <a:t> of trees carried out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10306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/>
                <a:gridCol w="450850"/>
                <a:gridCol w="450850"/>
                <a:gridCol w="450850"/>
                <a:gridCol w="450850"/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</a:t>
            </a:r>
            <a:endParaRPr lang="en-US" b="1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endCxn id="62" idx="0"/>
          </p:cNvCxnSpPr>
          <p:nvPr/>
        </p:nvCxnSpPr>
        <p:spPr>
          <a:xfrm>
            <a:off x="8115300" y="24384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8200" y="2426732"/>
            <a:ext cx="34671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8200" y="1828800"/>
            <a:ext cx="0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866461" y="1828800"/>
            <a:ext cx="543739" cy="597932"/>
            <a:chOff x="6695261" y="1828800"/>
            <a:chExt cx="543739" cy="59793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null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Down Ribbon 96"/>
              <p:cNvSpPr/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Because the Total no. of trees linked is bounded by 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Down Ribbon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loud Callout 104"/>
          <p:cNvSpPr/>
          <p:nvPr/>
        </p:nvSpPr>
        <p:spPr>
          <a:xfrm>
            <a:off x="2577208" y="2100943"/>
            <a:ext cx="1801692" cy="725545"/>
          </a:xfrm>
          <a:prstGeom prst="cloudCallout">
            <a:avLst>
              <a:gd name="adj1" fmla="val -24080"/>
              <a:gd name="adj2" fmla="val 771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883" t="-8197" r="-82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loud Callout 111"/>
              <p:cNvSpPr/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How to show that amortized time complexity of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Cloud Callout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Down Ribbon 113"/>
              <p:cNvSpPr/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We need to carefully examine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Down Ribbon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8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  <p:bldP spid="97" grpId="1" animBg="1"/>
      <p:bldP spid="105" grpId="0" animBg="1"/>
      <p:bldP spid="105" grpId="1" animBg="1"/>
      <p:bldP spid="111" grpId="0"/>
      <p:bldP spid="112" grpId="0" animBg="1"/>
      <p:bldP spid="112" grpId="1" animBg="1"/>
      <p:bldP spid="114" grpId="0" animBg="1"/>
      <p:bldP spid="1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8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4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364764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438400"/>
                    <a:gridCol w="34290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364764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438400"/>
                    <a:gridCol w="34290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9500" t="-5682" r="-140750" b="-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05" t="-6349" r="-56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050412" y="6248400"/>
                <a:ext cx="2538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412" y="6248400"/>
                <a:ext cx="25385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6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175177" y="6248400"/>
                <a:ext cx="1369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7" y="6248400"/>
                <a:ext cx="136928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3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loud Callout 78"/>
              <p:cNvSpPr/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loud Callout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48235" y="6271158"/>
                <a:ext cx="77136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/>
                        </a:rPr>
                        <m:t>𝐥𝐨𝐠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35" y="6271158"/>
                <a:ext cx="771365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02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3800" y="6260068"/>
            <a:ext cx="657486" cy="3693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Down Ribbon 87"/>
              <p:cNvSpPr/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Key point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used in the analysis :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Max. degree of a tree in a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Binomial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Heap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8" name="Down Ribbon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5105401" y="1752600"/>
            <a:ext cx="2336478" cy="320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467600" y="1752600"/>
            <a:ext cx="762000" cy="320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66" grpId="0" animBg="1"/>
      <p:bldP spid="82" grpId="0"/>
      <p:bldP spid="83" grpId="0"/>
      <p:bldP spid="89" grpId="0"/>
      <p:bldP spid="79" grpId="0" animBg="1"/>
      <p:bldP spid="79" grpId="1" animBg="1"/>
      <p:bldP spid="29" grpId="0" animBg="1"/>
      <p:bldP spid="5" grpId="0" animBg="1"/>
      <p:bldP spid="88" grpId="0" animBg="1"/>
      <p:bldP spid="93" grpId="0" animBg="1"/>
      <p:bldP spid="93" grpId="1" animBg="1"/>
      <p:bldP spid="95" grpId="0" animBg="1"/>
      <p:bldP spid="9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Operations</a:t>
            </a:r>
            <a:r>
              <a:rPr lang="en-US" sz="3600" b="1" dirty="0" smtClean="0"/>
              <a:t> on a Heap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127797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/>
                <a:gridCol w="1385154"/>
                <a:gridCol w="1676400"/>
                <a:gridCol w="1524000"/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Merge-heaps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39391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Fibonacci  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 smtClean="0"/>
                  <a:t>for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Decrease-key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121223"/>
            <a:ext cx="5025811" cy="2517577"/>
            <a:chOff x="1295400" y="3121223"/>
            <a:chExt cx="5025811" cy="2517577"/>
          </a:xfrm>
        </p:grpSpPr>
        <p:sp>
          <p:nvSpPr>
            <p:cNvPr id="52" name="Oval 51"/>
            <p:cNvSpPr/>
            <p:nvPr/>
          </p:nvSpPr>
          <p:spPr>
            <a:xfrm>
              <a:off x="24478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3249492" y="3505200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>
              <a:off x="26613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483784" y="36195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/>
            <p:cNvGrpSpPr/>
            <p:nvPr/>
          </p:nvGrpSpPr>
          <p:grpSpPr>
            <a:xfrm>
              <a:off x="4011492" y="3505200"/>
              <a:ext cx="2309719" cy="2133600"/>
              <a:chOff x="2030292" y="3505200"/>
              <a:chExt cx="2309719" cy="2133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106492" y="3505200"/>
                <a:ext cx="2209800" cy="2057400"/>
                <a:chOff x="6400800" y="3581400"/>
                <a:chExt cx="2209800" cy="2057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72400" y="3581400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5" idx="4"/>
                      <a:endCxn id="1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" name="Straight Connector 13"/>
                    <p:cNvCxnSpPr>
                      <a:stCxn id="12" idx="4"/>
                      <a:endCxn id="1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" name="Straight Connector 10"/>
                  <p:cNvCxnSpPr>
                    <a:stCxn id="15" idx="3"/>
                  </p:cNvCxnSpPr>
                  <p:nvPr/>
                </p:nvCxnSpPr>
                <p:spPr>
                  <a:xfrm flipH="1">
                    <a:off x="7738922" y="3700322"/>
                    <a:ext cx="524156" cy="41447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400800" y="4207739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4"/>
                      <a:endCxn id="2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>
                      <a:stCxn id="22" idx="4"/>
                      <a:endCxn id="2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7738922" y="3619500"/>
                    <a:ext cx="490678" cy="49530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/>
                <p:cNvCxnSpPr>
                  <a:stCxn id="15" idx="2"/>
                </p:cNvCxnSpPr>
                <p:nvPr/>
              </p:nvCxnSpPr>
              <p:spPr>
                <a:xfrm flipH="1">
                  <a:off x="7124700" y="3695700"/>
                  <a:ext cx="1257300" cy="5120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2030292" y="4092175"/>
                <a:ext cx="2309719" cy="1546625"/>
                <a:chOff x="6324600" y="4148502"/>
                <a:chExt cx="2309719" cy="154662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7748681" y="416815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358281" y="4148502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</a:t>
                  </a:r>
                  <a:endParaRPr lang="en-US" sz="14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986681" y="4171127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7</a:t>
                  </a:r>
                  <a:endParaRPr lang="en-US" sz="14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709792" y="476101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67</a:t>
                  </a:r>
                  <a:endParaRPr lang="en-US" sz="14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940996" y="47777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23</a:t>
                  </a:r>
                  <a:endParaRPr lang="en-US" sz="14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340003" y="4764993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19</a:t>
                  </a:r>
                  <a:endParaRPr lang="en-US" sz="1400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324600" y="53873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63</a:t>
                  </a:r>
                  <a:endParaRPr lang="en-US" sz="1400" dirty="0"/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3200400" y="4191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  <p:cxnSp>
          <p:nvCxnSpPr>
            <p:cNvPr id="82" name="Curved Connector 81"/>
            <p:cNvCxnSpPr>
              <a:stCxn id="83" idx="3"/>
            </p:cNvCxnSpPr>
            <p:nvPr/>
          </p:nvCxnSpPr>
          <p:spPr>
            <a:xfrm>
              <a:off x="1863184" y="3275112"/>
              <a:ext cx="575216" cy="306288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295400" y="31212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</p:grpSp>
      <p:sp>
        <p:nvSpPr>
          <p:cNvPr id="66" name="Oval 65"/>
          <p:cNvSpPr/>
          <p:nvPr/>
        </p:nvSpPr>
        <p:spPr>
          <a:xfrm>
            <a:off x="4697292" y="41148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Binomial </a:t>
            </a:r>
            <a:r>
              <a:rPr lang="en-US" sz="3200" dirty="0" smtClean="0">
                <a:solidFill>
                  <a:srgbClr val="006C31"/>
                </a:solidFill>
              </a:rPr>
              <a:t>Tree</a:t>
            </a:r>
            <a:endParaRPr lang="en-US" sz="32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 smtClean="0"/>
                  <a:t>for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Decrease-key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3255184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249492" y="42291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>
          <a:xfrm flipH="1">
            <a:off x="3363792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459292" y="3505200"/>
            <a:ext cx="838200" cy="1431061"/>
            <a:chOff x="7620000" y="3505200"/>
            <a:chExt cx="838200" cy="1431061"/>
          </a:xfrm>
        </p:grpSpPr>
        <p:grpSp>
          <p:nvGrpSpPr>
            <p:cNvPr id="9" name="Group 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5" idx="4"/>
                <a:endCxn id="1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2" idx="4"/>
                <a:endCxn id="1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5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5573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045173" y="4092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396684" y="47046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11492" y="4114800"/>
            <a:ext cx="983804" cy="1524000"/>
            <a:chOff x="4011492" y="4114800"/>
            <a:chExt cx="983804" cy="152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087692" y="41315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673573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27888" y="4721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6895" y="47086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11492" y="5331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63</a:t>
              </a:r>
              <a:endParaRPr lang="en-US" sz="14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697292" y="4114800"/>
              <a:ext cx="255708" cy="24533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0086 -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5181600" y="3598139"/>
            <a:ext cx="228600" cy="821461"/>
            <a:chOff x="4267200" y="4495800"/>
            <a:chExt cx="228600" cy="821461"/>
          </a:xfrm>
        </p:grpSpPr>
        <p:sp>
          <p:nvSpPr>
            <p:cNvPr id="92" name="Oval 9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2" idx="4"/>
              <a:endCxn id="9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57640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7912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3736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819400" y="3581400"/>
            <a:ext cx="228600" cy="821461"/>
            <a:chOff x="4267200" y="4495800"/>
            <a:chExt cx="228600" cy="821461"/>
          </a:xfrm>
        </p:grpSpPr>
        <p:sp>
          <p:nvSpPr>
            <p:cNvPr id="99" name="Oval 9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/>
          <p:cNvSpPr/>
          <p:nvPr/>
        </p:nvSpPr>
        <p:spPr>
          <a:xfrm>
            <a:off x="69832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10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58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47700" y="3275112"/>
            <a:ext cx="0" cy="268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7700" y="3275112"/>
            <a:ext cx="784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5" idx="0"/>
          </p:cNvCxnSpPr>
          <p:nvPr/>
        </p:nvCxnSpPr>
        <p:spPr>
          <a:xfrm>
            <a:off x="8485414" y="3297138"/>
            <a:ext cx="10886" cy="284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9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26" grpId="0" animBg="1"/>
      <p:bldP spid="49" grpId="0" animBg="1"/>
      <p:bldP spid="74" grpId="0" animBg="1"/>
      <p:bldP spid="74" grpId="1" animBg="1"/>
      <p:bldP spid="90" grpId="0" animBg="1"/>
      <p:bldP spid="90" grpId="1" animBg="1"/>
      <p:bldP spid="95" grpId="0" animBg="1"/>
      <p:bldP spid="95" grpId="1" animBg="1"/>
      <p:bldP spid="96" grpId="0" animBg="1"/>
      <p:bldP spid="97" grpId="0" animBg="1"/>
      <p:bldP spid="97" grpId="1" animBg="1"/>
      <p:bldP spid="102" grpId="0" animBg="1"/>
      <p:bldP spid="102" grpId="1" animBg="1"/>
      <p:bldP spid="103" grpId="0" animBg="1"/>
      <p:bldP spid="104" grpId="0" animBg="1"/>
      <p:bldP spid="104" grpId="1" animBg="1"/>
      <p:bldP spid="1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48692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Maximum degree of a tree in a Heap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ultiply 4"/>
          <p:cNvSpPr/>
          <p:nvPr/>
        </p:nvSpPr>
        <p:spPr>
          <a:xfrm>
            <a:off x="2209800" y="914400"/>
            <a:ext cx="1828800" cy="1844933"/>
          </a:xfrm>
          <a:prstGeom prst="mathMultiply">
            <a:avLst>
              <a:gd name="adj1" fmla="val 328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81600" y="3297138"/>
            <a:ext cx="3886200" cy="15796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Inspiration </a:t>
            </a:r>
            <a:r>
              <a:rPr lang="en-US" sz="3200" b="1" dirty="0" smtClean="0"/>
              <a:t>from a </a:t>
            </a:r>
            <a:r>
              <a:rPr lang="en-US" sz="3200" b="1" dirty="0" smtClean="0">
                <a:solidFill>
                  <a:srgbClr val="006C31"/>
                </a:solidFill>
              </a:rPr>
              <a:t>gardener</a:t>
            </a:r>
            <a:endParaRPr lang="en-US" sz="3200" b="1" dirty="0">
              <a:solidFill>
                <a:srgbClr val="006C3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53573"/>
            <a:ext cx="2505075" cy="34756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2543175" cy="18002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35196" y="31165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59" y="1872343"/>
            <a:ext cx="9525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500198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Binomial Tree</a:t>
            </a:r>
            <a:r>
              <a:rPr lang="en-US" b="1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24078" y="4953000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bushy tree </a:t>
            </a:r>
            <a:r>
              <a:rPr lang="en-US" b="1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05400" y="2819400"/>
            <a:ext cx="40629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Prune the tree to restore the shape of the tree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 smtClean="0"/>
                  <a:t>) </a:t>
                </a:r>
                <a:r>
                  <a:rPr lang="en-US" sz="2800" b="1" dirty="0" smtClean="0"/>
                  <a:t>in</a:t>
                </a:r>
                <a:r>
                  <a:rPr lang="en-US" sz="2800" b="1" dirty="0"/>
                  <a:t/>
                </a:r>
                <a:br>
                  <a:rPr lang="en-US" sz="2800" b="1" dirty="0"/>
                </a:br>
                <a:r>
                  <a:rPr lang="en-US" sz="2800" b="1" dirty="0" smtClean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 smtClean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Mark a node as soon as it loses its first child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 animBg="1"/>
      <p:bldP spid="74" grpId="0" animBg="1"/>
      <p:bldP spid="74" grpId="1" animBg="1"/>
      <p:bldP spid="90" grpId="0" animBg="1"/>
      <p:bldP spid="90" grpId="1" animBg="1"/>
      <p:bldP spid="81" grpId="0" animBg="1"/>
      <p:bldP spid="115" grpId="0" animBg="1"/>
      <p:bldP spid="115" grpId="1" animBg="1"/>
      <p:bldP spid="116" grpId="0" animBg="1"/>
      <p:bldP spid="1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1800" dirty="0"/>
              <a:t>Mark a node as soon as it loses its first </a:t>
            </a:r>
            <a:r>
              <a:rPr lang="en-US" sz="1800" dirty="0" smtClean="0"/>
              <a:t>child</a:t>
            </a:r>
          </a:p>
          <a:p>
            <a:r>
              <a:rPr lang="en-US" sz="1800" dirty="0"/>
              <a:t>Move the </a:t>
            </a:r>
            <a:r>
              <a:rPr lang="en-US" sz="1800" dirty="0" err="1"/>
              <a:t>subtree</a:t>
            </a:r>
            <a:r>
              <a:rPr lang="en-US" sz="1800" dirty="0"/>
              <a:t> rooted at a marked node </a:t>
            </a:r>
            <a:r>
              <a:rPr lang="en-US" sz="1800" dirty="0" smtClean="0"/>
              <a:t>to root list as soon as </a:t>
            </a:r>
            <a:r>
              <a:rPr lang="en-US" sz="1800" dirty="0"/>
              <a:t>it loses </a:t>
            </a:r>
            <a:r>
              <a:rPr lang="en-US" sz="1800" dirty="0" smtClean="0"/>
              <a:t>second </a:t>
            </a:r>
            <a:r>
              <a:rPr lang="en-US" sz="1800" dirty="0"/>
              <a:t>child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Unmark the marked node when it is added to root-list.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91200" y="4191000"/>
            <a:ext cx="228600" cy="821461"/>
            <a:chOff x="5791200" y="4191000"/>
            <a:chExt cx="228600" cy="821461"/>
          </a:xfrm>
        </p:grpSpPr>
        <p:sp>
          <p:nvSpPr>
            <p:cNvPr id="48" name="Oval 47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10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791200" y="3521939"/>
            <a:ext cx="228600" cy="821461"/>
            <a:chOff x="5791200" y="4191000"/>
            <a:chExt cx="228600" cy="821461"/>
          </a:xfrm>
        </p:grpSpPr>
        <p:sp>
          <p:nvSpPr>
            <p:cNvPr id="72" name="Oval 7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72" idx="4"/>
              <a:endCxn id="73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92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19812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53000" y="1981200"/>
            <a:ext cx="1033322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986322" y="1981200"/>
            <a:ext cx="300527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76600" y="2324100"/>
            <a:ext cx="300527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Callout 62"/>
          <p:cNvSpPr/>
          <p:nvPr/>
        </p:nvSpPr>
        <p:spPr>
          <a:xfrm>
            <a:off x="647700" y="5052785"/>
            <a:ext cx="4076700" cy="1348015"/>
          </a:xfrm>
          <a:prstGeom prst="cloudCallout">
            <a:avLst>
              <a:gd name="adj1" fmla="val -29589"/>
              <a:gd name="adj2" fmla="val 745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Many </a:t>
            </a:r>
            <a:r>
              <a:rPr lang="en-US" sz="1600" dirty="0" err="1" smtClean="0">
                <a:solidFill>
                  <a:schemeClr val="tx1"/>
                </a:solidFill>
              </a:rPr>
              <a:t>subtrees</a:t>
            </a:r>
            <a:r>
              <a:rPr lang="en-US" sz="1600" dirty="0" smtClean="0">
                <a:solidFill>
                  <a:schemeClr val="tx1"/>
                </a:solidFill>
              </a:rPr>
              <a:t> may have to be added to the root list.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see how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own Ribbon 63"/>
              <p:cNvSpPr/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The following slide presents a generic description of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) involving </a:t>
                </a:r>
                <a:r>
                  <a:rPr lang="en-US" sz="1400" i="1" dirty="0" smtClean="0">
                    <a:solidFill>
                      <a:srgbClr val="7030A0"/>
                    </a:solidFill>
                  </a:rPr>
                  <a:t>cascaded-cuts</a:t>
                </a:r>
                <a:r>
                  <a:rPr lang="en-US" sz="1400" dirty="0" smtClean="0"/>
                  <a:t>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/>
          <p:cNvSpPr/>
          <p:nvPr/>
        </p:nvSpPr>
        <p:spPr>
          <a:xfrm>
            <a:off x="57912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8" grpId="0" animBg="1"/>
      <p:bldP spid="60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91200" y="4191000"/>
            <a:ext cx="228600" cy="821461"/>
            <a:chOff x="5791200" y="4191000"/>
            <a:chExt cx="228600" cy="821461"/>
          </a:xfrm>
        </p:grpSpPr>
        <p:sp>
          <p:nvSpPr>
            <p:cNvPr id="48" name="Oval 47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10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791200" y="3521939"/>
            <a:ext cx="228600" cy="821461"/>
            <a:chOff x="5791200" y="4191000"/>
            <a:chExt cx="228600" cy="821461"/>
          </a:xfrm>
        </p:grpSpPr>
        <p:sp>
          <p:nvSpPr>
            <p:cNvPr id="72" name="Oval 7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72" idx="4"/>
              <a:endCxn id="73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92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912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 smtClean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 smtClean="0"/>
                  <a:t>(using 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2512289"/>
            <a:ext cx="8839200" cy="992911"/>
            <a:chOff x="0" y="2512289"/>
            <a:chExt cx="8839200" cy="992911"/>
          </a:xfrm>
        </p:grpSpPr>
        <p:cxnSp>
          <p:nvCxnSpPr>
            <p:cNvPr id="23" name="Straight Arrow Connector 22"/>
            <p:cNvCxnSpPr>
              <a:stCxn id="46" idx="6"/>
            </p:cNvCxnSpPr>
            <p:nvPr/>
          </p:nvCxnSpPr>
          <p:spPr>
            <a:xfrm>
              <a:off x="495300" y="2628900"/>
              <a:ext cx="788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95900" y="251228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514600"/>
              <a:ext cx="762000" cy="990600"/>
              <a:chOff x="838200" y="2286000"/>
              <a:chExt cx="762000" cy="990600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77200" y="2514600"/>
              <a:ext cx="762000" cy="990600"/>
              <a:chOff x="838200" y="2286000"/>
              <a:chExt cx="762000" cy="990600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896100" y="2537192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8339" y="2628900"/>
            <a:ext cx="3945661" cy="2341249"/>
            <a:chOff x="1388339" y="2628900"/>
            <a:chExt cx="3945661" cy="234124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86000" y="3886200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88339" y="44744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6700" y="26289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00400" y="32552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 flipH="1" flipV="1">
            <a:off x="2819400" y="10668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a marked node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loses its second child, the </a:t>
                </a:r>
                <a:r>
                  <a:rPr lang="en-US" sz="2000" dirty="0" err="1"/>
                  <a:t>subtrees</a:t>
                </a:r>
                <a:r>
                  <a:rPr lang="en-US" sz="2000" dirty="0"/>
                  <a:t> rooted at the entire chain of marked ancestors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will be added to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Recall that a marked node becomes unmarked as soon as it joins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593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0400" y="32552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76700" y="26289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6" idx="6"/>
          </p:cNvCxnSpPr>
          <p:nvPr/>
        </p:nvCxnSpPr>
        <p:spPr>
          <a:xfrm>
            <a:off x="495300" y="2628900"/>
            <a:ext cx="788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2512289"/>
            <a:ext cx="762000" cy="990600"/>
            <a:chOff x="838200" y="2286000"/>
            <a:chExt cx="762000" cy="990600"/>
          </a:xfrm>
        </p:grpSpPr>
        <p:sp>
          <p:nvSpPr>
            <p:cNvPr id="27" name="Isosceles Triangle 26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3800" y="3059501"/>
            <a:ext cx="626339" cy="979099"/>
            <a:chOff x="893039" y="2286000"/>
            <a:chExt cx="626339" cy="979099"/>
          </a:xfrm>
        </p:grpSpPr>
        <p:sp>
          <p:nvSpPr>
            <p:cNvPr id="30" name="Isosceles Triangle 2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02661" y="3669101"/>
            <a:ext cx="626339" cy="979099"/>
            <a:chOff x="893039" y="2286000"/>
            <a:chExt cx="626339" cy="979099"/>
          </a:xfrm>
        </p:grpSpPr>
        <p:sp>
          <p:nvSpPr>
            <p:cNvPr id="34" name="Isosceles Triangle 3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2286000" y="3886200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888261" y="4300062"/>
            <a:ext cx="626339" cy="979099"/>
            <a:chOff x="893039" y="2286000"/>
            <a:chExt cx="626339" cy="979099"/>
          </a:xfrm>
        </p:grpSpPr>
        <p:sp>
          <p:nvSpPr>
            <p:cNvPr id="38" name="Isosceles Triangle 37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1388339" y="44744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2514600"/>
            <a:ext cx="762000" cy="990600"/>
            <a:chOff x="838200" y="2286000"/>
            <a:chExt cx="762000" cy="990600"/>
          </a:xfrm>
        </p:grpSpPr>
        <p:sp>
          <p:nvSpPr>
            <p:cNvPr id="45" name="Isosceles Triangle 44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7200" y="2514600"/>
            <a:ext cx="762000" cy="990600"/>
            <a:chOff x="838200" y="2286000"/>
            <a:chExt cx="762000" cy="990600"/>
          </a:xfrm>
        </p:grpSpPr>
        <p:sp>
          <p:nvSpPr>
            <p:cNvPr id="49" name="Isosceles Triangle 48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6896100" y="2537192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90600" y="2514600"/>
            <a:ext cx="626339" cy="990600"/>
            <a:chOff x="893039" y="2274499"/>
            <a:chExt cx="626339" cy="990600"/>
          </a:xfrm>
        </p:grpSpPr>
        <p:sp>
          <p:nvSpPr>
            <p:cNvPr id="51" name="Isosceles Triangle 50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05000" y="2514600"/>
            <a:ext cx="626339" cy="979099"/>
            <a:chOff x="893039" y="2286000"/>
            <a:chExt cx="626339" cy="979099"/>
          </a:xfrm>
        </p:grpSpPr>
        <p:sp>
          <p:nvSpPr>
            <p:cNvPr id="54" name="Isosceles Triangle 5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400" y="2514600"/>
            <a:ext cx="626339" cy="979099"/>
            <a:chOff x="893039" y="2286000"/>
            <a:chExt cx="626339" cy="979099"/>
          </a:xfrm>
        </p:grpSpPr>
        <p:sp>
          <p:nvSpPr>
            <p:cNvPr id="57" name="Isosceles Triangle 56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1336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624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loud Callout 58"/>
              <p:cNvSpPr/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How to show that the amortized cost of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is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 smtClean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loud Callout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05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2" grpId="0" animBg="1"/>
      <p:bldP spid="63" grpId="0" animBg="1"/>
      <p:bldP spid="64" grpId="0" animBg="1"/>
      <p:bldP spid="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</a:t>
                </a:r>
                <a:r>
                  <a:rPr lang="en-US" sz="3200" b="1" dirty="0" smtClean="0"/>
                  <a:t>of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Decrease Key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Convince yourself that the revised potential function works for </a:t>
            </a:r>
            <a:r>
              <a:rPr lang="en-US" sz="1800" dirty="0" smtClean="0">
                <a:solidFill>
                  <a:srgbClr val="C00000"/>
                </a:solidFill>
              </a:rPr>
              <a:t>Extract-min </a:t>
            </a:r>
            <a:r>
              <a:rPr lang="en-US" sz="1800" dirty="0" smtClean="0"/>
              <a:t>as well.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627541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/>
                    <a:gridCol w="19812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627541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/>
                    <a:gridCol w="19812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6462" t="-5747" r="-184615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48" t="-6349" r="-26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68052" y="1600200"/>
            <a:ext cx="30294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existing Potential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29229" y="3874532"/>
                <a:ext cx="2871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9" y="3874532"/>
                <a:ext cx="287117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9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 the number of </a:t>
                </a:r>
                <a:r>
                  <a:rPr lang="en-US" b="1" dirty="0" smtClean="0"/>
                  <a:t>marked</a:t>
                </a:r>
                <a:r>
                  <a:rPr lang="en-US" dirty="0" smtClean="0"/>
                  <a:t> nodes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23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82761" y="1981200"/>
                <a:ext cx="1356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61" y="1981200"/>
                <a:ext cx="13564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4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24200" y="3874532"/>
                <a:ext cx="2125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74532"/>
                <a:ext cx="212577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1271" t="-5747" r="-166022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Down Ribbon 16"/>
              <p:cNvSpPr/>
              <p:nvPr/>
            </p:nvSpPr>
            <p:spPr>
              <a:xfrm>
                <a:off x="1054794" y="55626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We need to show that the maximum degree of a tree in a Heap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94" y="55626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7239000" y="1676400"/>
            <a:ext cx="1676400" cy="905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Are we done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626" y="2783614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1875" y="1944624"/>
                <a:ext cx="1218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875" y="1944624"/>
                <a:ext cx="121860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5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48747" y="6407209"/>
            <a:ext cx="678403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r>
              <a:rPr lang="en-US" dirty="0" smtClean="0"/>
              <a:t>: Attempt this problem. We shall discuss it in the next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6" grpId="0" animBg="1"/>
      <p:bldP spid="5" grpId="0" animBg="1"/>
      <p:bldP spid="69" grpId="0"/>
      <p:bldP spid="6" grpId="0" animBg="1"/>
      <p:bldP spid="7" grpId="0"/>
      <p:bldP spid="70" grpId="0"/>
      <p:bldP spid="8" grpId="0"/>
      <p:bldP spid="72" grpId="0"/>
      <p:bldP spid="73" grpId="0"/>
      <p:bldP spid="74" grpId="0"/>
      <p:bldP spid="17" grpId="0" animBg="1"/>
      <p:bldP spid="9" grpId="0" animBg="1"/>
      <p:bldP spid="10" grpId="0" animBg="1"/>
      <p:bldP spid="20" grpId="0"/>
      <p:bldP spid="20" grpId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 smtClean="0"/>
                  <a:t>: </a:t>
                </a:r>
                <a:r>
                  <a:rPr lang="en-US" sz="3200" b="1" dirty="0"/>
                  <a:t>Binomial tree of degree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4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blipFill rotWithShape="1">
                <a:blip r:embed="rId8"/>
                <a:stretch>
                  <a:fillRect t="-6452" r="-1481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03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Least </a:t>
            </a:r>
          </a:p>
          <a:p>
            <a:pPr algn="ctr"/>
            <a:r>
              <a:rPr lang="en-US" sz="1200" dirty="0" smtClean="0"/>
              <a:t>significant </a:t>
            </a:r>
          </a:p>
          <a:p>
            <a:pPr algn="ctr"/>
            <a:r>
              <a:rPr lang="en-US" sz="1200" dirty="0" smtClean="0"/>
              <a:t>bit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Most </a:t>
            </a:r>
          </a:p>
          <a:p>
            <a:pPr algn="ctr"/>
            <a:r>
              <a:rPr lang="en-US" sz="1200" dirty="0" smtClean="0"/>
              <a:t>significant </a:t>
            </a:r>
          </a:p>
          <a:p>
            <a:pPr algn="ctr"/>
            <a:r>
              <a:rPr lang="en-US" sz="1200" dirty="0" smtClean="0"/>
              <a:t>bit</a:t>
            </a:r>
            <a:endParaRPr lang="en-US" sz="1200" dirty="0"/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implement this structure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Structure of a node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Degree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Parent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Right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Operations</a:t>
            </a:r>
            <a:r>
              <a:rPr lang="en-US" sz="3600" b="1" dirty="0" smtClean="0"/>
              <a:t> on a Heap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048172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/>
                <a:gridCol w="1385154"/>
                <a:gridCol w="1676400"/>
                <a:gridCol w="1524000"/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Merge-heaps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 these </a:t>
            </a:r>
          </a:p>
          <a:p>
            <a:pPr algn="ctr"/>
            <a:r>
              <a:rPr lang="en-US" sz="1200" dirty="0" smtClean="0"/>
              <a:t>Operations</a:t>
            </a:r>
          </a:p>
          <a:p>
            <a:pPr algn="ctr"/>
            <a:r>
              <a:rPr lang="en-US" sz="1200" dirty="0" smtClean="0"/>
              <a:t> lazily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Maintain </a:t>
            </a:r>
          </a:p>
          <a:p>
            <a:r>
              <a:rPr lang="en-US" sz="1600" dirty="0"/>
              <a:t>i</a:t>
            </a:r>
            <a:r>
              <a:rPr lang="en-US" sz="1600" dirty="0" smtClean="0"/>
              <a:t>t explicitly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09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15135</TotalTime>
  <Words>2086</Words>
  <Application>Microsoft Office PowerPoint</Application>
  <PresentationFormat>On-screen Show (4:3)</PresentationFormat>
  <Paragraphs>843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Design and Analysis of Algorithms (CS345/CS345A)  </vt:lpstr>
      <vt:lpstr>quick revision  A binomial HEAP   </vt:lpstr>
      <vt:lpstr>Binomial Tree</vt:lpstr>
      <vt:lpstr>B_k: Binomial tree of degree k </vt:lpstr>
      <vt:lpstr>Binomial heap of size n </vt:lpstr>
      <vt:lpstr>Binomial heap of size n </vt:lpstr>
      <vt:lpstr>Binomial heap of size n </vt:lpstr>
      <vt:lpstr>Binomial heap of size n </vt:lpstr>
      <vt:lpstr>Operations on a Heap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Operations on a Heap</vt:lpstr>
      <vt:lpstr>Decrease-key on a Binomial Heap </vt:lpstr>
      <vt:lpstr>Decrease-key on a Binomial Heap </vt:lpstr>
      <vt:lpstr>Decrease-key on a Binomial Heap </vt:lpstr>
      <vt:lpstr>Idea for O(1) time for Decrease-key</vt:lpstr>
      <vt:lpstr>Idea for O(1) time for Decrease-key</vt:lpstr>
      <vt:lpstr>Fibonacci heap of size n </vt:lpstr>
      <vt:lpstr>Fibonacci heap of size n </vt:lpstr>
      <vt:lpstr>Inspiration from a gardener</vt:lpstr>
      <vt:lpstr>Decrease-key(H,x,Δ) in Fibonacci heap </vt:lpstr>
      <vt:lpstr>Decrease-key(H,x,Δ) in Fibonacci heap </vt:lpstr>
      <vt:lpstr>Decrease-key(H,x,Δ) in Fibonacci heap </vt:lpstr>
      <vt:lpstr>Decrease-key(H,x,Δ) in Fibonacci heap (using Cascaded-cuts)</vt:lpstr>
      <vt:lpstr>Decrease-key(H,x,Δ) in Fibonacci heap (using Cascaded-cuts)</vt:lpstr>
      <vt:lpstr>Amortized Analysis of Decrease Key(H)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1435</cp:revision>
  <dcterms:created xsi:type="dcterms:W3CDTF">2011-12-03T04:13:03Z</dcterms:created>
  <dcterms:modified xsi:type="dcterms:W3CDTF">2017-11-01T06:02:59Z</dcterms:modified>
</cp:coreProperties>
</file>