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541" r:id="rId3"/>
    <p:sldId id="490" r:id="rId4"/>
    <p:sldId id="492" r:id="rId5"/>
    <p:sldId id="534" r:id="rId6"/>
    <p:sldId id="497" r:id="rId7"/>
    <p:sldId id="542" r:id="rId8"/>
    <p:sldId id="503" r:id="rId9"/>
    <p:sldId id="499" r:id="rId10"/>
    <p:sldId id="544" r:id="rId11"/>
    <p:sldId id="545" r:id="rId12"/>
    <p:sldId id="547" r:id="rId13"/>
    <p:sldId id="548" r:id="rId14"/>
    <p:sldId id="493" r:id="rId15"/>
    <p:sldId id="504" r:id="rId16"/>
    <p:sldId id="506" r:id="rId17"/>
    <p:sldId id="512" r:id="rId18"/>
    <p:sldId id="498" r:id="rId19"/>
    <p:sldId id="508" r:id="rId20"/>
    <p:sldId id="510" r:id="rId21"/>
    <p:sldId id="553" r:id="rId22"/>
    <p:sldId id="488" r:id="rId23"/>
    <p:sldId id="505" r:id="rId24"/>
    <p:sldId id="494" r:id="rId25"/>
    <p:sldId id="516" r:id="rId26"/>
    <p:sldId id="513" r:id="rId27"/>
    <p:sldId id="520" r:id="rId28"/>
    <p:sldId id="539" r:id="rId29"/>
    <p:sldId id="524" r:id="rId30"/>
    <p:sldId id="54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17" Type="http://schemas.openxmlformats.org/officeDocument/2006/relationships/image" Target="../media/image21.png"/><Relationship Id="rId2" Type="http://schemas.openxmlformats.org/officeDocument/2006/relationships/image" Target="../media/image120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50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number </a:t>
            </a:r>
            <a:r>
              <a:rPr lang="en-US" sz="2400" b="1" dirty="0" smtClean="0">
                <a:solidFill>
                  <a:srgbClr val="0070C0"/>
                </a:solidFill>
              </a:rPr>
              <a:t>35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NP Completeness –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VC</a:t>
            </a:r>
            <a:r>
              <a:rPr lang="en-US" dirty="0" smtClean="0"/>
              <a:t>: Vertex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2463798" y="35915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1066800" y="4932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36576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3581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914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599" y="2981960"/>
            <a:ext cx="2133601" cy="2352040"/>
            <a:chOff x="1371599" y="2981960"/>
            <a:chExt cx="2133601" cy="2352040"/>
          </a:xfrm>
        </p:grpSpPr>
        <p:sp>
          <p:nvSpPr>
            <p:cNvPr id="8" name="Oval 7"/>
            <p:cNvSpPr/>
            <p:nvPr/>
          </p:nvSpPr>
          <p:spPr>
            <a:xfrm rot="5400000">
              <a:off x="13715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2402838" y="2981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16764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3528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2555238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5400000">
              <a:off x="2479038" y="5181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29260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 rot="5400000">
            <a:off x="1828800" y="37388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5400000">
            <a:off x="1981200" y="4805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VC</a:t>
            </a:r>
            <a:r>
              <a:rPr lang="en-US" dirty="0" smtClean="0"/>
              <a:t>: Vertex Cover</a:t>
            </a:r>
            <a:endParaRPr lang="en-US" dirty="0"/>
          </a:p>
        </p:txBody>
      </p:sp>
      <p:cxnSp>
        <p:nvCxnSpPr>
          <p:cNvPr id="24" name="Straight Connector 23"/>
          <p:cNvCxnSpPr>
            <a:stCxn id="11" idx="5"/>
            <a:endCxn id="15" idx="2"/>
          </p:cNvCxnSpPr>
          <p:nvPr/>
        </p:nvCxnSpPr>
        <p:spPr>
          <a:xfrm flipH="1">
            <a:off x="2631438" y="3493042"/>
            <a:ext cx="743680" cy="78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03347" y="3313331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2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6666 0.00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9530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VC</a:t>
            </a:r>
            <a:r>
              <a:rPr lang="en-US" dirty="0" smtClean="0"/>
              <a:t>: Vertex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441438" y="29819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76962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6593838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6517638" y="51816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7620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4953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3286760"/>
            <a:ext cx="2438400" cy="1798320"/>
            <a:chOff x="5105400" y="3286760"/>
            <a:chExt cx="2438400" cy="1798320"/>
          </a:xfrm>
        </p:grpSpPr>
        <p:sp>
          <p:nvSpPr>
            <p:cNvPr id="8" name="Oval 7"/>
            <p:cNvSpPr/>
            <p:nvPr/>
          </p:nvSpPr>
          <p:spPr>
            <a:xfrm rot="5400000">
              <a:off x="54101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57150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73914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6502398" y="35915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5105400" y="4932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69646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5867400" y="37388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6019800" y="4805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VC</a:t>
            </a:r>
            <a:r>
              <a:rPr lang="en-US" dirty="0" smtClean="0"/>
              <a:t>: Vertex Cover</a:t>
            </a:r>
            <a:endParaRPr lang="en-US" dirty="0"/>
          </a:p>
        </p:txBody>
      </p:sp>
      <p:cxnSp>
        <p:nvCxnSpPr>
          <p:cNvPr id="24" name="Straight Connector 23"/>
          <p:cNvCxnSpPr>
            <a:stCxn id="11" idx="4"/>
            <a:endCxn id="15" idx="1"/>
          </p:cNvCxnSpPr>
          <p:nvPr/>
        </p:nvCxnSpPr>
        <p:spPr>
          <a:xfrm flipH="1">
            <a:off x="6723920" y="3439160"/>
            <a:ext cx="667480" cy="860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8" idx="0"/>
          </p:cNvCxnSpPr>
          <p:nvPr/>
        </p:nvCxnSpPr>
        <p:spPr>
          <a:xfrm flipH="1" flipV="1">
            <a:off x="5562599" y="3362960"/>
            <a:ext cx="228601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7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44167 0.00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Proof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r>
                  <a:rPr lang="en-US" sz="2000" b="1" dirty="0" smtClean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 smtClean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any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it possible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Reason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so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not a vertex cover.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Hence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</a:t>
                </a:r>
                <a:r>
                  <a:rPr lang="en-US" sz="2000" dirty="0" smtClean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981200"/>
            <a:ext cx="502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an independent set, so  at most one of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 can be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:r>
                  <a:rPr lang="en-US" sz="2000" b="1" dirty="0" smtClean="0"/>
                  <a:t>at least </a:t>
                </a:r>
                <a:r>
                  <a:rPr lang="en-US" sz="2000" dirty="0" smtClean="0"/>
                  <a:t>one of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must be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</a:t>
                </a:r>
                <a:r>
                  <a:rPr lang="en-US" sz="2000" dirty="0" smtClean="0">
                    <a:sym typeface="Wingdings" pitchFamily="2" charset="2"/>
                  </a:rPr>
                  <a:t>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35052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Answer</a:t>
                </a:r>
                <a:r>
                  <a:rPr lang="en-US" sz="2000" dirty="0" smtClean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outputs     …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IS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 smtClean="0">
                    <a:sym typeface="Wingdings" pitchFamily="2" charset="2"/>
                  </a:rPr>
                  <a:t>:  Prove that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IS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VC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How to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VC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IS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).</a:t>
                </a:r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103"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10600" cy="1500187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Hamiltonian cycle </a:t>
            </a:r>
            <a:r>
              <a:rPr lang="en-US" sz="2800" b="1" dirty="0" smtClean="0">
                <a:solidFill>
                  <a:schemeClr val="tx1"/>
                </a:solidFill>
              </a:rPr>
              <a:t>Problem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and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Traveling Sales person </a:t>
            </a:r>
            <a:r>
              <a:rPr lang="en-US" sz="2800" b="1" dirty="0" smtClean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Hamiltonian Cycle </a:t>
            </a:r>
            <a:r>
              <a:rPr lang="en-US" sz="3200" b="1" dirty="0" smtClean="0"/>
              <a:t>Problem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cycle is said to be Hamiltonian if it passes through </a:t>
                </a:r>
                <a:r>
                  <a:rPr lang="en-US" sz="2000" u="sng" dirty="0" smtClean="0"/>
                  <a:t>each</a:t>
                </a:r>
                <a:r>
                  <a:rPr lang="en-US" sz="2000" dirty="0" smtClean="0"/>
                  <a:t>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cycle of maximum length.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cycle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33702" y="2590798"/>
            <a:ext cx="2324098" cy="2133602"/>
            <a:chOff x="1028702" y="3581400"/>
            <a:chExt cx="2324098" cy="2133602"/>
          </a:xfrm>
        </p:grpSpPr>
        <p:grpSp>
          <p:nvGrpSpPr>
            <p:cNvPr id="35" name="Group 34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37" name="Group 36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>
              <a:stCxn id="57" idx="5"/>
              <a:endCxn id="59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H="1">
            <a:off x="4778281" y="35052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6052706" y="2057400"/>
            <a:ext cx="2786493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5486400" y="2057400"/>
            <a:ext cx="2667000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have a Hamiltonian cycle now?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7174" y="3135868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17526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5715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Optimization</a:t>
            </a:r>
            <a:r>
              <a:rPr lang="en-US" sz="2000" b="1" dirty="0" smtClean="0"/>
              <a:t> problem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i="1" dirty="0" smtClean="0"/>
              <a:t>Compute </a:t>
            </a:r>
            <a:r>
              <a:rPr lang="en-US" sz="2000" i="1" u="sng" dirty="0" smtClean="0"/>
              <a:t>maximum</a:t>
            </a:r>
            <a:r>
              <a:rPr lang="en-US" sz="2000" i="1" dirty="0" smtClean="0"/>
              <a:t> flow from </a:t>
            </a:r>
            <a:r>
              <a:rPr lang="en-US" sz="2000" i="1" dirty="0" smtClean="0">
                <a:solidFill>
                  <a:srgbClr val="C00000"/>
                </a:solidFill>
              </a:rPr>
              <a:t>s</a:t>
            </a:r>
            <a:r>
              <a:rPr lang="en-US" sz="2000" i="1" dirty="0" smtClean="0"/>
              <a:t> to </a:t>
            </a:r>
            <a:r>
              <a:rPr lang="en-US" sz="2000" i="1" dirty="0" smtClean="0">
                <a:solidFill>
                  <a:srgbClr val="C00000"/>
                </a:solidFill>
              </a:rPr>
              <a:t>t</a:t>
            </a:r>
            <a:r>
              <a:rPr lang="en-US" sz="2000" i="1" dirty="0" smtClean="0"/>
              <a:t> in graph </a:t>
            </a:r>
            <a:r>
              <a:rPr lang="en-US" sz="2000" i="1" dirty="0" smtClean="0">
                <a:solidFill>
                  <a:srgbClr val="0070C0"/>
                </a:solidFill>
              </a:rPr>
              <a:t>G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Decision </a:t>
            </a:r>
            <a:r>
              <a:rPr lang="en-US" sz="2000" b="1" dirty="0" smtClean="0"/>
              <a:t>Problem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i="1" dirty="0" smtClean="0"/>
              <a:t>Does there exist a flow of value </a:t>
            </a:r>
            <a:r>
              <a:rPr lang="en-US" sz="2000" i="1" dirty="0" smtClean="0">
                <a:solidFill>
                  <a:srgbClr val="0070C0"/>
                </a:solidFill>
              </a:rPr>
              <a:t>k</a:t>
            </a:r>
            <a:r>
              <a:rPr lang="en-US" sz="2000" i="1" dirty="0" smtClean="0"/>
              <a:t> from </a:t>
            </a:r>
            <a:r>
              <a:rPr lang="en-US" sz="2000" i="1" dirty="0" smtClean="0">
                <a:solidFill>
                  <a:srgbClr val="C00000"/>
                </a:solidFill>
              </a:rPr>
              <a:t>s</a:t>
            </a:r>
            <a:r>
              <a:rPr lang="en-US" sz="2000" i="1" dirty="0" smtClean="0"/>
              <a:t> to </a:t>
            </a:r>
            <a:r>
              <a:rPr lang="en-US" sz="2000" i="1" dirty="0" smtClean="0">
                <a:solidFill>
                  <a:srgbClr val="C00000"/>
                </a:solidFill>
              </a:rPr>
              <a:t>t</a:t>
            </a:r>
            <a:r>
              <a:rPr lang="en-US" sz="2000" i="1" dirty="0" smtClean="0"/>
              <a:t> in network </a:t>
            </a:r>
            <a:r>
              <a:rPr lang="en-US" sz="2000" i="1" dirty="0" smtClean="0">
                <a:solidFill>
                  <a:srgbClr val="0070C0"/>
                </a:solidFill>
              </a:rPr>
              <a:t>G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Yes-instances</a:t>
            </a:r>
            <a:r>
              <a:rPr lang="en-US" sz="2000" dirty="0" smtClean="0"/>
              <a:t>: {(</a:t>
            </a:r>
            <a:r>
              <a:rPr lang="en-US" sz="2000" i="1" dirty="0" smtClean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</a:t>
            </a:r>
            <a:r>
              <a:rPr lang="en-US" sz="2000" i="1" dirty="0" smtClean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) |there is a valid flow of value </a:t>
            </a:r>
            <a:r>
              <a:rPr lang="en-US" sz="2000" i="1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No-instances: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</a:t>
            </a:r>
            <a:r>
              <a:rPr lang="en-US" sz="2000" dirty="0" smtClean="0"/>
              <a:t>is no </a:t>
            </a:r>
            <a:r>
              <a:rPr lang="en-US" sz="2000" dirty="0"/>
              <a:t>flow of value </a:t>
            </a:r>
            <a:r>
              <a:rPr lang="en-US" sz="2000" i="1" dirty="0" smtClean="0">
                <a:solidFill>
                  <a:srgbClr val="0070C0"/>
                </a:solidFill>
              </a:rPr>
              <a:t>k </a:t>
            </a:r>
            <a:r>
              <a:rPr lang="en-US" sz="2000" dirty="0" smtClean="0"/>
              <a:t>possible in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95600" y="4495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4953000"/>
            <a:ext cx="4038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5257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581400" y="2514600"/>
            <a:ext cx="1066800" cy="167335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?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9144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3962400" y="4572000"/>
            <a:ext cx="51816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How can you use algorithm for the </a:t>
            </a:r>
            <a:r>
              <a:rPr lang="en-US" sz="1600" b="1" dirty="0">
                <a:solidFill>
                  <a:srgbClr val="006C31"/>
                </a:solidFill>
              </a:rPr>
              <a:t>optimization</a:t>
            </a:r>
            <a:r>
              <a:rPr lang="en-US" sz="1600" dirty="0">
                <a:solidFill>
                  <a:schemeClr val="tx1"/>
                </a:solidFill>
              </a:rPr>
              <a:t> version of 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problem </a:t>
            </a: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solve </a:t>
            </a:r>
            <a:r>
              <a:rPr lang="en-US" sz="1600" dirty="0" smtClean="0">
                <a:solidFill>
                  <a:schemeClr val="tx1"/>
                </a:solidFill>
              </a:rPr>
              <a:t>its </a:t>
            </a:r>
            <a:r>
              <a:rPr lang="en-US" sz="1600" b="1" dirty="0" smtClean="0">
                <a:solidFill>
                  <a:srgbClr val="0070C0"/>
                </a:solidFill>
              </a:rPr>
              <a:t>Decision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version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7962" y="6219855"/>
            <a:ext cx="357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at  least for the above example </a:t>
            </a:r>
            <a:r>
              <a:rPr lang="en-US" dirty="0" smtClean="0"/>
              <a:t>?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4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Traveling Sales </a:t>
            </a:r>
            <a:r>
              <a:rPr lang="en-US" sz="3200" b="1" dirty="0" smtClean="0">
                <a:solidFill>
                  <a:srgbClr val="C00000"/>
                </a:solidFill>
              </a:rPr>
              <a:t>Person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In </a:t>
                </a:r>
                <a:r>
                  <a:rPr lang="en-US" sz="2000" dirty="0"/>
                  <a:t>an undirected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dirty="0" smtClean="0"/>
                  <a:t>nonnegative edge-cost,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tour is a sequence of vertices such that</a:t>
                </a:r>
              </a:p>
              <a:p>
                <a:r>
                  <a:rPr lang="en-US" sz="2000" dirty="0"/>
                  <a:t>It originates and terminates at the same vertex </a:t>
                </a:r>
              </a:p>
              <a:p>
                <a:r>
                  <a:rPr lang="en-US" sz="2000" dirty="0"/>
                  <a:t>There is an edge between every consecutive pair of vertices in the sequence</a:t>
                </a:r>
              </a:p>
              <a:p>
                <a:r>
                  <a:rPr lang="en-US" sz="2000" dirty="0"/>
                  <a:t>Each vertex is visited </a:t>
                </a:r>
                <a:r>
                  <a:rPr lang="en-US" sz="2000" u="sng" dirty="0" smtClean="0"/>
                  <a:t>exactly </a:t>
                </a:r>
                <a:r>
                  <a:rPr lang="en-US" sz="2000" dirty="0"/>
                  <a:t>once.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Cost of tour</a:t>
                </a:r>
                <a:r>
                  <a:rPr lang="en-US" sz="2000" dirty="0"/>
                  <a:t>: sum of cost of edges traversed in the tour.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TSP tour of minimum cost.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TSP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  <a:blipFill rotWithShape="1">
                <a:blip r:embed="rId2"/>
                <a:stretch>
                  <a:fillRect l="-740" t="-520" r="-807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05200" y="3047998"/>
            <a:ext cx="2324098" cy="2133602"/>
            <a:chOff x="5753103" y="3657600"/>
            <a:chExt cx="2324098" cy="2133602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>
              <a:stCxn id="39" idx="5"/>
              <a:endCxn id="33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4" idx="3"/>
              <a:endCxn id="33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9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6"/>
              <a:endCxn id="38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8" idx="5"/>
              <a:endCxn id="34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5"/>
              <a:endCxn id="34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1" idx="4"/>
              <a:endCxn id="33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3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4" idx="2"/>
              <a:endCxn id="39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2"/>
              <a:endCxn id="39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79822" y="3200400"/>
            <a:ext cx="2287578" cy="2215754"/>
            <a:chOff x="5804792" y="3807023"/>
            <a:chExt cx="2287578" cy="2215754"/>
          </a:xfrm>
        </p:grpSpPr>
        <p:sp>
          <p:nvSpPr>
            <p:cNvPr id="41" name="TextBox 40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 flipV="1">
            <a:off x="3612963" y="39624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755963" y="32004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01727" y="39400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612963" y="39177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55963" y="32004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891" y="3925669"/>
            <a:ext cx="290252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minimum cost TSP</a:t>
            </a:r>
          </a:p>
          <a:p>
            <a:r>
              <a:rPr lang="en-US" dirty="0" smtClean="0"/>
              <a:t> tour for this graph.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438400" y="586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1200" y="6248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Traveling Sales </a:t>
            </a:r>
            <a:r>
              <a:rPr lang="en-US" sz="3200" b="1" dirty="0" smtClean="0">
                <a:solidFill>
                  <a:srgbClr val="C00000"/>
                </a:solidFill>
              </a:rPr>
              <a:t>Person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In </a:t>
                </a:r>
                <a:r>
                  <a:rPr lang="en-US" sz="2000" dirty="0"/>
                  <a:t>an undirected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dirty="0" smtClean="0"/>
                  <a:t>nonnegative edge-cost,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tour is a sequence of vertices such that</a:t>
                </a:r>
              </a:p>
              <a:p>
                <a:r>
                  <a:rPr lang="en-US" sz="2000" dirty="0"/>
                  <a:t>It originates and terminates at the same vertex </a:t>
                </a:r>
              </a:p>
              <a:p>
                <a:r>
                  <a:rPr lang="en-US" sz="2000" dirty="0"/>
                  <a:t>There is an edge between every consecutive pair of vertices in the sequence</a:t>
                </a:r>
              </a:p>
              <a:p>
                <a:r>
                  <a:rPr lang="en-US" sz="2000" dirty="0"/>
                  <a:t>Each vertex is visited </a:t>
                </a:r>
                <a:r>
                  <a:rPr lang="en-US" sz="2000" u="sng" dirty="0" smtClean="0"/>
                  <a:t>exactly </a:t>
                </a:r>
                <a:r>
                  <a:rPr lang="en-US" sz="2000" dirty="0"/>
                  <a:t>once.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Cost of tour</a:t>
                </a:r>
                <a:r>
                  <a:rPr lang="en-US" sz="2000" dirty="0"/>
                  <a:t>: sum of cost of edges traversed in the tour.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TSP tour of minimum cost.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TSP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  <a:blipFill rotWithShape="1">
                <a:blip r:embed="rId2"/>
                <a:stretch>
                  <a:fillRect l="-740" t="-520" r="-807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05200" y="3047998"/>
            <a:ext cx="2324098" cy="2133602"/>
            <a:chOff x="5753103" y="3657600"/>
            <a:chExt cx="2324098" cy="2133602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>
              <a:stCxn id="39" idx="5"/>
              <a:endCxn id="33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4" idx="3"/>
              <a:endCxn id="33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9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6"/>
              <a:endCxn id="38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8" idx="5"/>
              <a:endCxn id="34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5"/>
              <a:endCxn id="34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1" idx="4"/>
              <a:endCxn id="33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3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4" idx="2"/>
              <a:endCxn id="39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2"/>
              <a:endCxn id="39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79822" y="3200400"/>
            <a:ext cx="2287578" cy="2215754"/>
            <a:chOff x="5804792" y="3807023"/>
            <a:chExt cx="2287578" cy="2215754"/>
          </a:xfrm>
        </p:grpSpPr>
        <p:sp>
          <p:nvSpPr>
            <p:cNvPr id="41" name="TextBox 40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 flipV="1">
            <a:off x="3612963" y="39624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755963" y="32004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01727" y="39400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612963" y="39177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55963" y="32004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38400" y="586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1200" y="6248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HC</a:t>
            </a:r>
            <a:r>
              <a:rPr lang="en-US" dirty="0" smtClean="0"/>
              <a:t>: Hamiltonian Cycle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Input</a:t>
            </a:r>
            <a:r>
              <a:rPr lang="en-US" sz="2000" dirty="0" smtClean="0"/>
              <a:t>: An undirected graph </a:t>
            </a:r>
          </a:p>
          <a:p>
            <a:pPr marL="0" indent="0">
              <a:buNone/>
            </a:pPr>
            <a:r>
              <a:rPr lang="en-US" sz="2000" b="1" dirty="0" smtClean="0"/>
              <a:t>Problem</a:t>
            </a:r>
            <a:r>
              <a:rPr lang="en-US" sz="2000" dirty="0" smtClean="0"/>
              <a:t>: Does there exist a cycle passing through all vertices ?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TSP</a:t>
            </a:r>
            <a:r>
              <a:rPr lang="en-US" dirty="0" smtClean="0"/>
              <a:t>: Traveling Sales Person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An undirected </a:t>
                </a:r>
                <a:r>
                  <a:rPr lang="en-US" sz="2000" u="sng" dirty="0" smtClean="0"/>
                  <a:t>complete</a:t>
                </a:r>
                <a:r>
                  <a:rPr lang="en-US" sz="2000" dirty="0" smtClean="0"/>
                  <a:t> graph with non-negative </a:t>
                </a:r>
                <a:r>
                  <a:rPr lang="en-US" sz="2000" b="1" dirty="0" smtClean="0"/>
                  <a:t>cost</a:t>
                </a:r>
                <a:r>
                  <a:rPr lang="en-US" sz="2000" dirty="0" smtClean="0"/>
                  <a:t> on edges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Problem</a:t>
                </a:r>
                <a:r>
                  <a:rPr lang="en-US" sz="2000" dirty="0" smtClean="0"/>
                  <a:t>: Does there exist a tour of cost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  <a:blipFill rotWithShape="1">
                <a:blip r:embed="rId3"/>
                <a:stretch>
                  <a:fillRect l="-1444" t="-772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28702" y="3581400"/>
            <a:ext cx="2324098" cy="2133602"/>
            <a:chOff x="1028702" y="3581400"/>
            <a:chExt cx="2324098" cy="2133602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69" name="Group 68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Connector 74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>
              <a:stCxn id="70" idx="5"/>
              <a:endCxn id="72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873281" y="44958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753103" y="3657600"/>
            <a:ext cx="2324098" cy="2133602"/>
            <a:chOff x="5753103" y="3657600"/>
            <a:chExt cx="2324098" cy="2133602"/>
          </a:xfrm>
        </p:grpSpPr>
        <p:grpSp>
          <p:nvGrpSpPr>
            <p:cNvPr id="45" name="Group 44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/>
            <p:cNvCxnSpPr>
              <a:stCxn id="40" idx="5"/>
              <a:endCxn id="37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8" idx="3"/>
              <a:endCxn id="37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5" idx="3"/>
              <a:endCxn id="40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5" idx="6"/>
              <a:endCxn id="39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9" idx="5"/>
              <a:endCxn id="38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5" idx="5"/>
              <a:endCxn id="38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35" idx="4"/>
              <a:endCxn id="37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9" idx="3"/>
              <a:endCxn id="37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8" idx="2"/>
              <a:endCxn id="40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9" idx="2"/>
              <a:endCxn id="40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804792" y="3804046"/>
            <a:ext cx="2287578" cy="2215754"/>
            <a:chOff x="5804792" y="3807023"/>
            <a:chExt cx="2287578" cy="2215754"/>
          </a:xfrm>
        </p:grpSpPr>
        <p:sp>
          <p:nvSpPr>
            <p:cNvPr id="115" name="TextBox 114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 flipV="1">
            <a:off x="5867400" y="45720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7010400" y="38100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5" idx="5"/>
          </p:cNvCxnSpPr>
          <p:nvPr/>
        </p:nvCxnSpPr>
        <p:spPr>
          <a:xfrm flipH="1">
            <a:off x="6356164" y="45496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867400" y="45273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010400" y="38100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IDEA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Build a weighted complete graph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err="1" smtClean="0">
                    <a:solidFill>
                      <a:schemeClr val="tx1"/>
                    </a:solidFill>
                  </a:rPr>
                  <a:t>s.t.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the Hamiltonian cycle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turns out to be the least cost tour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8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an instance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HC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vertices.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	If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	else		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                                                  (Any cost greater than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>
                    <a:sym typeface="Wingdings" pitchFamily="2" charset="2"/>
                  </a:rPr>
                  <a:t>will work here)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has a </a:t>
                </a:r>
                <a:r>
                  <a:rPr lang="en-US" sz="2000" b="1" dirty="0" smtClean="0">
                    <a:sym typeface="Wingdings" pitchFamily="2" charset="2"/>
                  </a:rPr>
                  <a:t>Hamiltonian cycle</a:t>
                </a:r>
                <a:r>
                  <a:rPr lang="en-US" sz="2000" dirty="0" smtClean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has a </a:t>
                </a:r>
                <a:r>
                  <a:rPr lang="en-US" sz="2000" b="1" dirty="0" smtClean="0">
                    <a:sym typeface="Wingdings" pitchFamily="2" charset="2"/>
                  </a:rPr>
                  <a:t>TSP</a:t>
                </a:r>
                <a:r>
                  <a:rPr lang="en-US" sz="2000" dirty="0" smtClean="0">
                    <a:sym typeface="Wingdings" pitchFamily="2" charset="2"/>
                  </a:rPr>
                  <a:t> tour of cost at most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Proof</a:t>
                </a:r>
                <a:r>
                  <a:rPr lang="en-US" sz="2000" dirty="0" smtClean="0">
                    <a:sym typeface="Wingdings" pitchFamily="2" charset="2"/>
                  </a:rPr>
                  <a:t>:</a:t>
                </a:r>
              </a:p>
              <a:p>
                <a:r>
                  <a:rPr lang="en-US" sz="2000" b="1" dirty="0" smtClean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 smtClean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23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b="1" dirty="0" smtClean="0">
                    <a:sym typeface="Wingdings" pitchFamily="2" charset="2"/>
                  </a:rPr>
                  <a:t>cycle </a:t>
                </a:r>
                <a:r>
                  <a:rPr lang="en-US" sz="2000" dirty="0" smtClean="0">
                    <a:sym typeface="Wingdings" pitchFamily="2" charset="2"/>
                  </a:rPr>
                  <a:t>in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dirty="0" err="1" smtClean="0"/>
                  <a:t>subgraph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must be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 well.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a tour  since </a:t>
                </a:r>
                <a:r>
                  <a:rPr lang="en-US" sz="2000" dirty="0"/>
                  <a:t>each vertex appears exactly once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Cost of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since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the cost of tour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has a tour of  cost </a:t>
                </a:r>
                <a:r>
                  <a:rPr lang="en-US" sz="2000" dirty="0">
                    <a:sym typeface="Wingdings" pitchFamily="2" charset="2"/>
                  </a:rPr>
                  <a:t>at most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>
                    <a:sym typeface="Wingdings" pitchFamily="2" charset="2"/>
                  </a:rPr>
                  <a:t>, then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b="1" dirty="0" smtClean="0">
                    <a:sym typeface="Wingdings" pitchFamily="2" charset="2"/>
                  </a:rPr>
                  <a:t>cycle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 smtClean="0">
                    <a:sym typeface="Wingdings" pitchFamily="2" charset="2"/>
                  </a:rPr>
                  <a:t>in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Cost of each edge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is </a:t>
                </a:r>
                <a:r>
                  <a:rPr lang="en-US" sz="2000" u="sng" dirty="0" smtClean="0">
                    <a:sym typeface="Wingdings" pitchFamily="2" charset="2"/>
                  </a:rPr>
                  <a:t>at least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 smtClean="0"/>
                  <a:t>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must have weight exactly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Therefore,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Since each vertex appears exactly once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,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Hamiltonian</a:t>
                </a:r>
                <a:r>
                  <a:rPr lang="en-US" sz="2000" dirty="0" smtClean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has a Hamiltonian cycle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Thus the following theorem holds true.</a:t>
                </a: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Answer</a:t>
                </a:r>
                <a:r>
                  <a:rPr lang="en-US" sz="2000" dirty="0" smtClean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…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TSP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 smtClean="0">
                    <a:sym typeface="Wingdings" pitchFamily="2" charset="2"/>
                  </a:rPr>
                  <a:t>:  A path in undirected graph is said to be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 smtClean="0">
                    <a:sym typeface="Wingdings" pitchFamily="2" charset="2"/>
                  </a:rPr>
                  <a:t>path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it passes through each vertex exactly once.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HP </a:t>
                </a:r>
                <a:r>
                  <a:rPr lang="en-US" sz="2000" dirty="0" smtClean="0"/>
                  <a:t>-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Hamiltonian </a:t>
                </a:r>
                <a:r>
                  <a:rPr lang="en-US" sz="2000" dirty="0" smtClean="0">
                    <a:sym typeface="Wingdings" pitchFamily="2" charset="2"/>
                  </a:rPr>
                  <a:t>path problem 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“Does a given undirected graph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have a Hamiltonian path ?”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HP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3"/>
                <a:stretch>
                  <a:fillRect l="-714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How to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establish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HC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TSP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constructs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as described above and outputs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).</a:t>
                </a:r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53" t="-8197" r="-1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/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Complexity theoretic consequence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there </a:t>
                </a:r>
                <a:r>
                  <a:rPr lang="en-US" sz="2000" dirty="0" smtClean="0"/>
                  <a:t>does not exist any polynomial </a:t>
                </a:r>
                <a:r>
                  <a:rPr lang="en-US" sz="2000" dirty="0"/>
                  <a:t>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can not </a:t>
                </a:r>
                <a:r>
                  <a:rPr lang="en-US" sz="2000" dirty="0" smtClean="0"/>
                  <a:t>exist any </a:t>
                </a:r>
                <a:r>
                  <a:rPr lang="en-US" sz="2000" dirty="0"/>
                  <a:t>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computationally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as hard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NP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A class of 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The story behind its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Go back to </a:t>
            </a:r>
            <a:r>
              <a:rPr lang="en-US" sz="3600" b="1" dirty="0" smtClean="0">
                <a:solidFill>
                  <a:srgbClr val="0070C0"/>
                </a:solidFill>
              </a:rPr>
              <a:t>1960</a:t>
            </a:r>
            <a:r>
              <a:rPr lang="en-US" sz="3600" b="1" dirty="0" smtClean="0"/>
              <a:t>’s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21362"/>
              </p:ext>
            </p:extLst>
          </p:nvPr>
        </p:nvGraphicFramePr>
        <p:xfrm>
          <a:off x="1752600" y="1676400"/>
          <a:ext cx="5539572" cy="3886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786"/>
                <a:gridCol w="2769786"/>
              </a:tblGrid>
              <a:tr h="37147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Longest Path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0511" y="4420069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9446" y="4408401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matching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02740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51205" y="4027401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Set on trees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2983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Travelling salesman Problem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34549" y="2971800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11116" y="3352800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Euler tour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8116" y="3669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Balanced Cut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4801069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4789401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3131013" y="51122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721813" y="50472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1676400"/>
            <a:ext cx="19059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Efficient algorithm</a:t>
            </a:r>
          </a:p>
          <a:p>
            <a:r>
              <a:rPr lang="en-US" dirty="0" smtClean="0"/>
              <a:t>was found.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1676400"/>
            <a:ext cx="26515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Efficient algorithm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could be designed till 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1228" y="3352800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97335" y="3669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Cut</a:t>
            </a:r>
            <a:endParaRPr lang="en-US" dirty="0"/>
          </a:p>
        </p:txBody>
      </p:sp>
      <p:sp>
        <p:nvSpPr>
          <p:cNvPr id="3" name="Down Ribbon 2"/>
          <p:cNvSpPr/>
          <p:nvPr/>
        </p:nvSpPr>
        <p:spPr>
          <a:xfrm>
            <a:off x="1752600" y="5573799"/>
            <a:ext cx="5867400" cy="1131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was quite surprising and even frustrating to be unable to find efficient algorithm for so many problems when their similar looking versions had very efficient algorithms.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7339848" y="2322731"/>
            <a:ext cx="1727952" cy="24783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motivated researchers to search for any common traits among  all these problems.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7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/>
      <p:bldP spid="25" grpId="0"/>
      <p:bldP spid="3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Polynomial time </a:t>
            </a:r>
            <a:r>
              <a:rPr lang="en-US" sz="3200" dirty="0" smtClean="0">
                <a:solidFill>
                  <a:srgbClr val="7030A0"/>
                </a:solidFill>
              </a:rPr>
              <a:t>Reduction </a:t>
            </a:r>
            <a:br>
              <a:rPr lang="en-US" sz="3200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In the next class we shall discuss the theory of </a:t>
            </a:r>
            <a:r>
              <a:rPr lang="en-US" sz="2400" b="1" dirty="0" smtClean="0">
                <a:solidFill>
                  <a:srgbClr val="006C31"/>
                </a:solidFill>
              </a:rPr>
              <a:t>NP</a:t>
            </a:r>
            <a:r>
              <a:rPr lang="en-US" sz="2400" dirty="0" smtClean="0"/>
              <a:t> problems.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/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is said to be polynomial time reducible to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dirty="0"/>
                  <a:t> there </a:t>
                </a:r>
                <a:r>
                  <a:rPr lang="en-US" sz="2000" dirty="0" smtClean="0"/>
                  <a:t>exists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with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Input</a:t>
                </a:r>
                <a:r>
                  <a:rPr lang="en-US" sz="2000" dirty="0" smtClean="0"/>
                  <a:t>: 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Output</a:t>
                </a:r>
                <a:r>
                  <a:rPr lang="en-US" sz="2000" dirty="0" smtClean="0"/>
                  <a:t>: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each instance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yes-instance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u="sng" dirty="0" smtClean="0"/>
                  <a:t>if and only if</a:t>
                </a:r>
                <a:r>
                  <a:rPr lang="en-US" sz="2000" dirty="0" smtClean="0"/>
                  <a:t>        …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... 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is a polynomial time algorithm.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yes-instance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2" t="-8333" r="-30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910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743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124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3505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/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1925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Algorithmic</a:t>
            </a:r>
            <a:r>
              <a:rPr lang="en-US" dirty="0"/>
              <a:t> </a:t>
            </a:r>
            <a:r>
              <a:rPr lang="en-US" dirty="0" smtClean="0"/>
              <a:t>Consequence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r>
                  <a:rPr lang="en-US" sz="2000" dirty="0" smtClean="0"/>
                  <a:t>We can use an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to solve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/>
                  <a:t>I</a:t>
                </a:r>
                <a:r>
                  <a:rPr lang="en-US" sz="2000" dirty="0" smtClean="0"/>
                  <a:t>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is polynomial time solvable,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is also polynomial time solvable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blipFill rotWithShape="1">
                <a:blip r:embed="rId3"/>
                <a:stretch>
                  <a:fillRect l="-1304" t="-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Complexity theoretic </a:t>
            </a:r>
            <a:r>
              <a:rPr lang="en-US" sz="2000" dirty="0"/>
              <a:t>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 polynomial </a:t>
                </a:r>
                <a:r>
                  <a:rPr lang="en-US" sz="2000" dirty="0"/>
                  <a:t>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 polynomial </a:t>
                </a:r>
                <a:r>
                  <a:rPr lang="en-US" sz="2000" dirty="0"/>
                  <a:t>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“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computationally </a:t>
                </a:r>
                <a:r>
                  <a:rPr lang="en-US" sz="1800" b="1" dirty="0"/>
                  <a:t>at least </a:t>
                </a:r>
                <a:r>
                  <a:rPr lang="en-US" sz="1800" dirty="0"/>
                  <a:t>as hard as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blipFill rotWithShape="1">
                <a:blip r:embed="rId4"/>
                <a:stretch>
                  <a:fillRect l="-2134" t="-615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 uiExpand="1" build="p" animBg="1"/>
      <p:bldP spid="7" grpId="0" uiExpand="1" build="p" animBg="1"/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Example 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Vertex Cover </a:t>
            </a:r>
            <a:r>
              <a:rPr lang="en-US" sz="2800" b="1" dirty="0" smtClean="0">
                <a:solidFill>
                  <a:schemeClr val="tx1"/>
                </a:solidFill>
              </a:rPr>
              <a:t>and</a:t>
            </a:r>
            <a:r>
              <a:rPr lang="en-US" sz="2800" b="1" dirty="0" smtClean="0">
                <a:solidFill>
                  <a:srgbClr val="C00000"/>
                </a:solidFill>
              </a:rPr>
              <a:t> Independent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Vertex </a:t>
            </a:r>
            <a:r>
              <a:rPr lang="en-US" sz="3200" b="1" dirty="0" smtClean="0">
                <a:solidFill>
                  <a:srgbClr val="C00000"/>
                </a:solidFill>
              </a:rPr>
              <a:t>Cover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 is said to be a </a:t>
                </a:r>
                <a:r>
                  <a:rPr lang="en-US" sz="2000" b="1" dirty="0" smtClean="0"/>
                  <a:t>vertex cover </a:t>
                </a:r>
                <a:r>
                  <a:rPr lang="en-US" sz="2000" dirty="0" smtClean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Optimization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vertex cover of </a:t>
                </a:r>
                <a:r>
                  <a:rPr lang="en-US" sz="2000" u="sng" dirty="0" smtClean="0"/>
                  <a:t>smallest</a:t>
                </a:r>
                <a:r>
                  <a:rPr lang="en-US" sz="2000" dirty="0" smtClean="0"/>
                  <a:t> size.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6052707" y="2057400"/>
            <a:ext cx="2244468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a vertex cover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NO. </a:t>
                </a:r>
              </a:p>
              <a:p>
                <a:r>
                  <a:rPr lang="en-US" b="1" dirty="0"/>
                  <a:t>Reason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None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covered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821" t="-2538" r="-532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loud Callout 34"/>
          <p:cNvSpPr/>
          <p:nvPr/>
        </p:nvSpPr>
        <p:spPr>
          <a:xfrm>
            <a:off x="5908932" y="1828800"/>
            <a:ext cx="2244468" cy="917448"/>
          </a:xfrm>
          <a:prstGeom prst="cloudCallout">
            <a:avLst>
              <a:gd name="adj1" fmla="val 23076"/>
              <a:gd name="adj2" fmla="val 569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a vertex cover now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7174" y="2895600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09800" y="16764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19400" y="5715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62200" y="6096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 animBg="1"/>
      <p:bldP spid="53" grpId="0" animBg="1"/>
      <p:bldP spid="56" grpId="0" animBg="1"/>
      <p:bldP spid="2" grpId="0" animBg="1"/>
      <p:bldP spid="2" grpId="1" animBg="1"/>
      <p:bldP spid="7" grpId="0" animBg="1"/>
      <p:bldP spid="7" grpId="1" animBg="1"/>
      <p:bldP spid="35" grpId="0" animBg="1"/>
      <p:bldP spid="36" grpId="0" animBg="1"/>
      <p:bldP spid="37" grpId="0" animBg="1"/>
      <p:bldP spid="48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Independent Set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an </a:t>
                </a:r>
                <a:r>
                  <a:rPr lang="en-US" sz="2000" b="1" dirty="0" smtClean="0"/>
                  <a:t>independent</a:t>
                </a:r>
                <a:r>
                  <a:rPr lang="en-US" sz="2000" dirty="0" smtClean="0"/>
                  <a:t> set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,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Independent set of  </a:t>
                </a:r>
                <a:r>
                  <a:rPr lang="en-US" sz="2000" u="sng" dirty="0" smtClean="0"/>
                  <a:t>Largest</a:t>
                </a:r>
                <a:r>
                  <a:rPr lang="en-US" sz="2000" dirty="0" smtClean="0"/>
                  <a:t> size.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/>
          <p:cNvSpPr/>
          <p:nvPr/>
        </p:nvSpPr>
        <p:spPr>
          <a:xfrm>
            <a:off x="5424401" y="2206752"/>
            <a:ext cx="3033799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largest independent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410199" y="2206752"/>
            <a:ext cx="3048001" cy="87351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largest independent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6249" y="31242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52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2819400" y="57150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7" grpId="1" animBg="1"/>
      <p:bldP spid="48" grpId="0" animBg="1"/>
      <p:bldP spid="48" grpId="1" animBg="1"/>
      <p:bldP spid="2" grpId="0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VC</a:t>
            </a:r>
            <a:r>
              <a:rPr lang="en-US" dirty="0" smtClean="0"/>
              <a:t>: Vertex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an </a:t>
                </a:r>
                <a:r>
                  <a:rPr lang="en-US" sz="2000" dirty="0" smtClean="0"/>
                  <a:t>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</a:t>
                </a:r>
                <a:r>
                  <a:rPr lang="en-US" sz="2000" dirty="0" smtClean="0"/>
                  <a:t>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IS</a:t>
            </a:r>
            <a:r>
              <a:rPr lang="en-US" dirty="0" smtClean="0"/>
              <a:t>: Independent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</a:t>
                </a:r>
                <a:r>
                  <a:rPr lang="en-US" sz="2000" dirty="0" smtClean="0"/>
                  <a:t>an independent set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52800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578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150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0800" y="3352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104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own Ribbon 65"/>
              <p:cNvSpPr/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IDEA: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Can you see any relation between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Vertex cover and Independent sets of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Down Ribbon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own Ribbon 66"/>
          <p:cNvSpPr/>
          <p:nvPr/>
        </p:nvSpPr>
        <p:spPr>
          <a:xfrm>
            <a:off x="3352800" y="3657601"/>
            <a:ext cx="1676401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IDEA: </a:t>
            </a:r>
            <a:r>
              <a:rPr lang="en-US" sz="1400" dirty="0" smtClean="0">
                <a:solidFill>
                  <a:schemeClr val="tx1"/>
                </a:solidFill>
              </a:rPr>
              <a:t>Can you see the relation now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12919</TotalTime>
  <Words>1905</Words>
  <Application>Microsoft Office PowerPoint</Application>
  <PresentationFormat>On-screen Show (4:3)</PresentationFormat>
  <Paragraphs>410</Paragraphs>
  <Slides>30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(CS345/CS345A)  </vt:lpstr>
      <vt:lpstr>Optimization problems versus decision problems</vt:lpstr>
      <vt:lpstr>Polynomial time Reduction  </vt:lpstr>
      <vt:lpstr>A≤_P B </vt:lpstr>
      <vt:lpstr>A≤_P B </vt:lpstr>
      <vt:lpstr>Example 1</vt:lpstr>
      <vt:lpstr>Vertex Cover </vt:lpstr>
      <vt:lpstr>Independent Set </vt:lpstr>
      <vt:lpstr>VC ≤_P IS</vt:lpstr>
      <vt:lpstr>PowerPoint Presentation</vt:lpstr>
      <vt:lpstr>PowerPoint Presentation</vt:lpstr>
      <vt:lpstr>PowerPoint Presentation</vt:lpstr>
      <vt:lpstr>PowerPoint Presentation</vt:lpstr>
      <vt:lpstr>VC ≤_P IS</vt:lpstr>
      <vt:lpstr>VC ≤_P IS</vt:lpstr>
      <vt:lpstr>VC ≤_P IS</vt:lpstr>
      <vt:lpstr>VC ≤_P IS</vt:lpstr>
      <vt:lpstr>Example 2</vt:lpstr>
      <vt:lpstr>Hamiltonian Cycle Problem </vt:lpstr>
      <vt:lpstr>Traveling Sales Person Problem  </vt:lpstr>
      <vt:lpstr>Traveling Sales Person Problem  </vt:lpstr>
      <vt:lpstr>HC ≤_P TSP</vt:lpstr>
      <vt:lpstr>HC ≤_P TSP</vt:lpstr>
      <vt:lpstr>HC ≤_P TSP</vt:lpstr>
      <vt:lpstr>HC ≤_P TSP</vt:lpstr>
      <vt:lpstr>HC ≤_P TSP</vt:lpstr>
      <vt:lpstr>A≤_P B </vt:lpstr>
      <vt:lpstr>NP A class of problems</vt:lpstr>
      <vt:lpstr>Go back to 1960’s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1294</cp:revision>
  <dcterms:created xsi:type="dcterms:W3CDTF">2011-12-03T04:13:03Z</dcterms:created>
  <dcterms:modified xsi:type="dcterms:W3CDTF">2017-11-08T06:49:50Z</dcterms:modified>
</cp:coreProperties>
</file>