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3"/>
  </p:notesMasterIdLst>
  <p:sldIdLst>
    <p:sldId id="274" r:id="rId2"/>
    <p:sldId id="574" r:id="rId3"/>
    <p:sldId id="563" r:id="rId4"/>
    <p:sldId id="539" r:id="rId5"/>
    <p:sldId id="515" r:id="rId6"/>
    <p:sldId id="490" r:id="rId7"/>
    <p:sldId id="535" r:id="rId8"/>
    <p:sldId id="555" r:id="rId9"/>
    <p:sldId id="536" r:id="rId10"/>
    <p:sldId id="560" r:id="rId11"/>
    <p:sldId id="583" r:id="rId12"/>
    <p:sldId id="584" r:id="rId13"/>
    <p:sldId id="561" r:id="rId14"/>
    <p:sldId id="562" r:id="rId15"/>
    <p:sldId id="552" r:id="rId16"/>
    <p:sldId id="543" r:id="rId17"/>
    <p:sldId id="547" r:id="rId18"/>
    <p:sldId id="545" r:id="rId19"/>
    <p:sldId id="548" r:id="rId20"/>
    <p:sldId id="556" r:id="rId21"/>
    <p:sldId id="557" r:id="rId22"/>
    <p:sldId id="549" r:id="rId23"/>
    <p:sldId id="544" r:id="rId24"/>
    <p:sldId id="546" r:id="rId25"/>
    <p:sldId id="527" r:id="rId26"/>
    <p:sldId id="503" r:id="rId27"/>
    <p:sldId id="551" r:id="rId28"/>
    <p:sldId id="502" r:id="rId29"/>
    <p:sldId id="499" r:id="rId30"/>
    <p:sldId id="522" r:id="rId31"/>
    <p:sldId id="51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autoAdjust="0"/>
    <p:restoredTop sz="94676" autoAdjust="0"/>
  </p:normalViewPr>
  <p:slideViewPr>
    <p:cSldViewPr>
      <p:cViewPr>
        <p:scale>
          <a:sx n="94" d="100"/>
          <a:sy n="94" d="100"/>
        </p:scale>
        <p:origin x="-2310"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11/8/2017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11/8/2017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11/8/2017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32.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1.png"/><Relationship Id="rId1" Type="http://schemas.openxmlformats.org/officeDocument/2006/relationships/slideLayout" Target="../slideLayouts/slideLayout2.xml"/><Relationship Id="rId4" Type="http://schemas.openxmlformats.org/officeDocument/2006/relationships/image" Target="../media/image18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 Id="rId9" Type="http://schemas.openxmlformats.org/officeDocument/2006/relationships/image" Target="../media/image110.png"/></Relationships>
</file>

<file path=ppt/slides/_rels/slide29.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70.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60.png"/><Relationship Id="rId2" Type="http://schemas.openxmlformats.org/officeDocument/2006/relationships/image" Target="../media/image131.png"/><Relationship Id="rId16"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60.png"/><Relationship Id="rId11" Type="http://schemas.openxmlformats.org/officeDocument/2006/relationships/image" Target="../media/image50.png"/><Relationship Id="rId5" Type="http://schemas.openxmlformats.org/officeDocument/2006/relationships/image" Target="../media/image150.png"/><Relationship Id="rId15" Type="http://schemas.openxmlformats.org/officeDocument/2006/relationships/image" Target="../media/image9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 Id="rId1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1.png"/></Relationships>
</file>

<file path=ppt/slides/_rels/slide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190500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smtClean="0">
                <a:effectLst>
                  <a:outerShdw blurRad="38100" dist="38100" dir="2700000" algn="tl">
                    <a:srgbClr val="000000">
                      <a:alpha val="43137"/>
                    </a:srgbClr>
                  </a:outerShdw>
                </a:effectLst>
              </a:rPr>
              <a:t>Design and Analysis of Algorithms</a:t>
            </a:r>
            <a:br>
              <a:rPr lang="en-US" b="1" dirty="0" smtClean="0">
                <a:effectLst>
                  <a:outerShdw blurRad="38100" dist="38100" dir="2700000" algn="tl">
                    <a:srgbClr val="000000">
                      <a:alpha val="43137"/>
                    </a:srgbClr>
                  </a:outerShdw>
                </a:effectLst>
              </a:rPr>
            </a:br>
            <a:r>
              <a:rPr lang="en-US" sz="2700" dirty="0" smtClean="0">
                <a:solidFill>
                  <a:srgbClr val="002060"/>
                </a:solidFill>
              </a:rPr>
              <a:t>(CS345/CS345A)</a:t>
            </a:r>
            <a:r>
              <a:rPr lang="en-US" sz="3200" b="1" dirty="0" smtClean="0">
                <a:solidFill>
                  <a:srgbClr val="C00000"/>
                </a:solidFill>
              </a:rPr>
              <a:t> </a:t>
            </a:r>
            <a:r>
              <a:rPr lang="en-US" sz="3200" b="1" dirty="0">
                <a:solidFill>
                  <a:srgbClr val="C00000"/>
                </a:solidFill>
              </a:rPr>
              <a:t/>
            </a:r>
            <a:br>
              <a:rPr lang="en-US" sz="3200" b="1" dirty="0">
                <a:solidFill>
                  <a:srgbClr val="C00000"/>
                </a:solidFill>
              </a:rPr>
            </a:br>
            <a:endParaRPr lang="en-US" sz="3600" i="1" dirty="0">
              <a:solidFill>
                <a:schemeClr val="tx1"/>
              </a:solidFill>
            </a:endParaRPr>
          </a:p>
        </p:txBody>
      </p:sp>
      <p:sp>
        <p:nvSpPr>
          <p:cNvPr id="3" name="Subtitle 2"/>
          <p:cNvSpPr>
            <a:spLocks noGrp="1"/>
          </p:cNvSpPr>
          <p:nvPr>
            <p:ph type="subTitle" idx="1"/>
          </p:nvPr>
        </p:nvSpPr>
        <p:spPr>
          <a:xfrm>
            <a:off x="914400" y="4419600"/>
            <a:ext cx="76200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dirty="0" smtClean="0">
                <a:solidFill>
                  <a:srgbClr val="C00000"/>
                </a:solidFill>
              </a:rPr>
              <a:t>Lecture </a:t>
            </a:r>
            <a:r>
              <a:rPr lang="en-US" sz="2400" b="1" dirty="0" smtClean="0">
                <a:solidFill>
                  <a:srgbClr val="0070C0"/>
                </a:solidFill>
              </a:rPr>
              <a:t>36</a:t>
            </a:r>
            <a:endParaRPr lang="en-US" sz="1800" b="1" dirty="0">
              <a:solidFill>
                <a:srgbClr val="7030A0"/>
              </a:solidFill>
            </a:endParaRPr>
          </a:p>
          <a:p>
            <a:pPr fontAlgn="auto">
              <a:spcAft>
                <a:spcPts val="0"/>
              </a:spcAft>
              <a:buFont typeface="Arial" pitchFamily="34" charset="0"/>
              <a:buNone/>
              <a:defRPr/>
            </a:pPr>
            <a:r>
              <a:rPr lang="en-US" sz="1800" b="1" dirty="0" smtClean="0">
                <a:solidFill>
                  <a:srgbClr val="7030A0"/>
                </a:solidFill>
              </a:rPr>
              <a:t>NP Completeness – II</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94801336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gridCol w="4257990"/>
              </a:tblGrid>
              <a:tr h="381000">
                <a:tc>
                  <a:txBody>
                    <a:bodyPr/>
                    <a:lstStyle/>
                    <a:p>
                      <a:endParaRPr lang="en-US" dirty="0"/>
                    </a:p>
                  </a:txBody>
                  <a:tcPr/>
                </a:tc>
                <a:tc>
                  <a:txBody>
                    <a:bodyPr/>
                    <a:lstStyle/>
                    <a:p>
                      <a:endParaRPr lang="en-US" dirty="0"/>
                    </a:p>
                  </a:txBody>
                  <a:tcPr/>
                </a:tc>
              </a:tr>
              <a:tr h="381000">
                <a:tc>
                  <a:txBody>
                    <a:bodyPr/>
                    <a:lstStyle/>
                    <a:p>
                      <a:endParaRPr lang="en-US" dirty="0"/>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dirty="0"/>
                    </a:p>
                  </a:txBody>
                  <a:tcPr/>
                </a:tc>
                <a:tc>
                  <a:txBody>
                    <a:bodyPr/>
                    <a:lstStyle/>
                    <a:p>
                      <a:endParaRPr lang="en-US" dirty="0"/>
                    </a:p>
                  </a:txBody>
                  <a:tcPr/>
                </a:tc>
              </a:tr>
              <a:tr h="381000">
                <a:tc>
                  <a:txBody>
                    <a:bodyPr/>
                    <a:lstStyle/>
                    <a:p>
                      <a:endParaRPr lang="en-US" dirty="0"/>
                    </a:p>
                  </a:txBody>
                  <a:tcPr/>
                </a:tc>
                <a:tc>
                  <a:txBody>
                    <a:bodyPr/>
                    <a:lstStyle/>
                    <a:p>
                      <a:endParaRPr lang="en-US" dirty="0"/>
                    </a:p>
                  </a:txBody>
                  <a:tcPr/>
                </a:tc>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smtClean="0"/>
              <a:t>Longest Path</a:t>
            </a:r>
            <a:endParaRPr lang="en-US" dirty="0"/>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smtClean="0"/>
              <a:t>3D matching</a:t>
            </a:r>
            <a:endParaRPr lang="en-US" dirty="0"/>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smtClean="0"/>
              <a:t>Independent Set</a:t>
            </a:r>
            <a:endParaRPr lang="en-US" dirty="0"/>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smtClean="0"/>
              <a:t>Travelling salesman Problem</a:t>
            </a:r>
            <a:endParaRPr lang="en-US" dirty="0"/>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smtClean="0"/>
              <a:t>Vertex cover</a:t>
            </a:r>
            <a:endParaRPr lang="en-US" dirty="0"/>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smtClean="0"/>
              <a:t>Integer Linear Programming</a:t>
            </a:r>
            <a:endParaRPr lang="en-US" dirty="0"/>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smtClean="0"/>
              <a:t>…</a:t>
            </a:r>
            <a:endParaRPr lang="en-US" sz="3200" dirty="0"/>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smtClean="0">
                <a:solidFill>
                  <a:srgbClr val="C00000"/>
                </a:solidFill>
              </a:rPr>
              <a:t>No Efficient algorithm till date </a:t>
            </a:r>
            <a:r>
              <a:rPr lang="en-US" dirty="0" smtClean="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smtClean="0"/>
              <a:t>Hamiltonian cycle</a:t>
            </a:r>
            <a:endParaRPr lang="en-US" dirty="0"/>
          </a:p>
        </p:txBody>
      </p:sp>
      <p:sp>
        <p:nvSpPr>
          <p:cNvPr id="29" name="Rounded Rectangle 28"/>
          <p:cNvSpPr/>
          <p:nvPr/>
        </p:nvSpPr>
        <p:spPr>
          <a:xfrm>
            <a:off x="4953000" y="2787134"/>
            <a:ext cx="12954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short</a:t>
            </a:r>
          </a:p>
          <a:p>
            <a:pPr algn="ctr"/>
            <a:r>
              <a:rPr lang="en-US" dirty="0" smtClean="0">
                <a:solidFill>
                  <a:srgbClr val="0070C0"/>
                </a:solidFill>
              </a:rPr>
              <a:t>certificate</a:t>
            </a:r>
            <a:endParaRPr lang="en-US" dirty="0">
              <a:solidFill>
                <a:srgbClr val="0070C0"/>
              </a:solidFill>
            </a:endParaRPr>
          </a:p>
        </p:txBody>
      </p:sp>
      <p:sp>
        <p:nvSpPr>
          <p:cNvPr id="30" name="Rounded Rectangle 29"/>
          <p:cNvSpPr/>
          <p:nvPr/>
        </p:nvSpPr>
        <p:spPr>
          <a:xfrm>
            <a:off x="6477000" y="2743200"/>
            <a:ext cx="19812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Search:</a:t>
            </a:r>
            <a:r>
              <a:rPr lang="en-US" dirty="0" smtClean="0"/>
              <a:t> </a:t>
            </a:r>
            <a:r>
              <a:rPr lang="en-US" dirty="0" smtClean="0">
                <a:solidFill>
                  <a:srgbClr val="C00000"/>
                </a:solidFill>
              </a:rPr>
              <a:t>difficult</a:t>
            </a:r>
          </a:p>
          <a:p>
            <a:pPr algn="ctr"/>
            <a:r>
              <a:rPr lang="en-US" dirty="0" smtClean="0"/>
              <a:t> </a:t>
            </a:r>
          </a:p>
          <a:p>
            <a:pPr algn="ctr"/>
            <a:r>
              <a:rPr lang="en-US" dirty="0" smtClean="0">
                <a:solidFill>
                  <a:schemeClr val="tx1"/>
                </a:solidFill>
              </a:rPr>
              <a:t>verification:</a:t>
            </a:r>
            <a:r>
              <a:rPr lang="en-US" dirty="0" smtClean="0"/>
              <a:t> </a:t>
            </a:r>
            <a:r>
              <a:rPr lang="en-US" b="1" dirty="0" smtClean="0">
                <a:solidFill>
                  <a:srgbClr val="006C31"/>
                </a:solidFill>
              </a:rPr>
              <a:t>easy</a:t>
            </a:r>
            <a:endParaRPr lang="en-US" b="1" dirty="0">
              <a:solidFill>
                <a:srgbClr val="006C31"/>
              </a:solidFill>
            </a:endParaRPr>
          </a:p>
        </p:txBody>
      </p:sp>
    </p:spTree>
    <p:extLst>
      <p:ext uri="{BB962C8B-B14F-4D97-AF65-F5344CB8AC3E}">
        <p14:creationId xmlns:p14="http://schemas.microsoft.com/office/powerpoint/2010/main" val="136351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down)">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6C31"/>
                </a:solidFill>
              </a:rPr>
              <a:t>NP</a:t>
            </a:r>
            <a:r>
              <a:rPr lang="en-US" sz="4000" dirty="0" smtClean="0"/>
              <a:t> class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smtClean="0"/>
                  <a:t>: any decision problem</a:t>
                </a:r>
              </a:p>
              <a:p>
                <a:pPr marL="0" indent="0" algn="ctr">
                  <a:buNone/>
                </a:pPr>
                <a:endParaRPr lang="en-US" sz="2000" dirty="0" smtClean="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smtClean="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smtClean="0"/>
              </a:p>
              <a:p>
                <a:pPr marL="0" indent="0">
                  <a:buNone/>
                </a:pPr>
                <a:endParaRPr lang="en-US" sz="2000" b="1" dirty="0"/>
              </a:p>
              <a:p>
                <a:pPr marL="0" indent="0">
                  <a:buNone/>
                </a:pPr>
                <a:r>
                  <a:rPr lang="en-US" sz="2000" b="1" dirty="0" smtClean="0">
                    <a:solidFill>
                      <a:srgbClr val="006C31"/>
                    </a:solidFill>
                  </a:rPr>
                  <a:t>Efficient</a:t>
                </a:r>
                <a:r>
                  <a:rPr lang="en-US" sz="2000" b="1" dirty="0" smtClean="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smtClean="0"/>
                  <a:t>:</a:t>
                </a:r>
              </a:p>
              <a:p>
                <a:pPr marL="0" indent="0">
                  <a:buNone/>
                </a:pPr>
                <a:r>
                  <a:rPr lang="en-US" sz="2000" dirty="0" smtClean="0"/>
                  <a:t>A </a:t>
                </a:r>
                <a:r>
                  <a:rPr lang="en-US" sz="2000" u="sng" dirty="0" smtClean="0">
                    <a:solidFill>
                      <a:srgbClr val="7030A0"/>
                    </a:solidFill>
                  </a:rPr>
                  <a:t>polynomial time</a:t>
                </a:r>
                <a:r>
                  <a:rPr lang="en-US" sz="2000" dirty="0" smtClean="0">
                    <a:solidFill>
                      <a:srgbClr val="7030A0"/>
                    </a:solidFill>
                  </a:rPr>
                  <a:t> </a:t>
                </a:r>
                <a:r>
                  <a:rPr lang="en-US" sz="2000" dirty="0" smtClean="0"/>
                  <a:t>algorithm </a:t>
                </a:r>
                <a14:m>
                  <m:oMath xmlns:m="http://schemas.openxmlformats.org/officeDocument/2006/math">
                    <m:r>
                      <a:rPr lang="en-US" sz="2000" b="1" i="1" dirty="0">
                        <a:solidFill>
                          <a:srgbClr val="C00000"/>
                        </a:solidFill>
                        <a:latin typeface="Cambria Math"/>
                      </a:rPr>
                      <m:t>𝑨</m:t>
                    </m:r>
                  </m:oMath>
                </a14:m>
                <a:r>
                  <a:rPr lang="en-US" sz="2000" dirty="0" smtClean="0"/>
                  <a:t> with output {</a:t>
                </a:r>
                <a:r>
                  <a:rPr lang="en-US" sz="2000" dirty="0" err="1" smtClean="0">
                    <a:solidFill>
                      <a:srgbClr val="006C31"/>
                    </a:solidFill>
                  </a:rPr>
                  <a:t>yes</a:t>
                </a:r>
                <a:r>
                  <a:rPr lang="en-US" sz="2000" dirty="0" err="1" smtClean="0"/>
                  <a:t>,</a:t>
                </a:r>
                <a:r>
                  <a:rPr lang="en-US" sz="2000" dirty="0" err="1" smtClean="0">
                    <a:solidFill>
                      <a:srgbClr val="7030A0"/>
                    </a:solidFill>
                  </a:rPr>
                  <a:t>no</a:t>
                </a:r>
                <a:r>
                  <a:rPr lang="en-US" sz="2000" dirty="0" smtClean="0"/>
                  <a:t>}  </a:t>
                </a:r>
              </a:p>
              <a:p>
                <a:r>
                  <a:rPr lang="en-US" sz="2000" b="1" dirty="0" smtClean="0"/>
                  <a:t>Input</a:t>
                </a:r>
                <a:r>
                  <a:rPr lang="en-US" sz="2000" dirty="0" smtClean="0"/>
                  <a:t> : (</a:t>
                </a:r>
                <a14:m>
                  <m:oMath xmlns:m="http://schemas.openxmlformats.org/officeDocument/2006/math">
                    <m:r>
                      <a:rPr lang="en-US" sz="2000" b="1" i="1" dirty="0">
                        <a:solidFill>
                          <a:srgbClr val="0070C0"/>
                        </a:solidFill>
                        <a:latin typeface="Cambria Math"/>
                      </a:rPr>
                      <m:t>𝑰</m:t>
                    </m:r>
                  </m:oMath>
                </a14:m>
                <a:r>
                  <a:rPr lang="en-US" sz="2000" dirty="0" smtClean="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smtClean="0"/>
                  <a:t>)</a:t>
                </a:r>
              </a:p>
              <a:p>
                <a:pPr marL="0" indent="0">
                  <a:buNone/>
                </a:pPr>
                <a:endParaRPr lang="en-US" sz="2000" dirty="0" smtClean="0"/>
              </a:p>
              <a:p>
                <a:endParaRPr lang="en-US" sz="2000" dirty="0" smtClean="0"/>
              </a:p>
              <a:p>
                <a:r>
                  <a:rPr lang="en-US" sz="2000" b="1" dirty="0" smtClean="0"/>
                  <a:t>Behavior</a:t>
                </a:r>
                <a:r>
                  <a:rPr lang="en-US" sz="2000" dirty="0" smtClean="0"/>
                  <a:t>: </a:t>
                </a:r>
                <a14:m>
                  <m:oMath xmlns:m="http://schemas.openxmlformats.org/officeDocument/2006/math">
                    <m:r>
                      <a:rPr lang="en-US" sz="2000" b="1" i="1" dirty="0">
                        <a:solidFill>
                          <a:srgbClr val="C00000"/>
                        </a:solidFill>
                        <a:latin typeface="Cambria Math"/>
                      </a:rPr>
                      <m:t>𝑨</m:t>
                    </m:r>
                  </m:oMath>
                </a14:m>
                <a:r>
                  <a:rPr lang="en-US" sz="2000" dirty="0" smtClean="0"/>
                  <a:t> can </a:t>
                </a:r>
                <a:r>
                  <a:rPr lang="en-US" sz="2000" u="sng" dirty="0" smtClean="0"/>
                  <a:t>verify</a:t>
                </a:r>
                <a:r>
                  <a:rPr lang="en-US" sz="2000" dirty="0" smtClean="0"/>
                  <a:t> if proposed solution </a:t>
                </a:r>
                <a14:m>
                  <m:oMath xmlns:m="http://schemas.openxmlformats.org/officeDocument/2006/math">
                    <m:r>
                      <a:rPr lang="en-US" sz="2000" b="1" i="1" dirty="0">
                        <a:solidFill>
                          <a:srgbClr val="0070C0"/>
                        </a:solidFill>
                        <a:latin typeface="Cambria Math"/>
                      </a:rPr>
                      <m:t>𝒔</m:t>
                    </m:r>
                  </m:oMath>
                </a14:m>
                <a:r>
                  <a:rPr lang="en-US" sz="2000" dirty="0" smtClean="0"/>
                  <a:t> is right or wrong.</a:t>
                </a:r>
              </a:p>
              <a:p>
                <a:pPr marL="0" indent="0">
                  <a:buNone/>
                </a:pPr>
                <a:r>
                  <a:rPr lang="en-US" sz="2000" dirty="0"/>
                  <a:t> </a:t>
                </a:r>
                <a:r>
                  <a:rPr lang="en-US" sz="2000" dirty="0" smtClean="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smtClean="0">
                  <a:solidFill>
                    <a:srgbClr val="006C31"/>
                  </a:solidFill>
                </a:rPr>
                <a:t>Yes</a:t>
              </a:r>
              <a:r>
                <a:rPr lang="en-US" dirty="0" smtClean="0"/>
                <a:t> instance</a:t>
              </a:r>
              <a:endParaRPr lang="en-US" dirty="0"/>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smtClean="0">
                  <a:solidFill>
                    <a:srgbClr val="7030A0"/>
                  </a:solidFill>
                </a:rPr>
                <a:t>No</a:t>
              </a:r>
              <a:r>
                <a:rPr lang="en-US" dirty="0" smtClean="0"/>
                <a:t> instance</a:t>
              </a:r>
              <a:endParaRPr lang="en-US" dirty="0"/>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524000" y="4114800"/>
            <a:ext cx="1884940" cy="762000"/>
            <a:chOff x="1524000" y="4114800"/>
            <a:chExt cx="1884940" cy="762000"/>
          </a:xfrm>
        </p:grpSpPr>
        <p:sp>
          <p:nvSpPr>
            <p:cNvPr id="16" name="TextBox 15"/>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smtClean="0"/>
                <a:t>Proposed solution</a:t>
              </a:r>
              <a:endParaRPr lang="en-US" dirty="0"/>
            </a:p>
          </p:txBody>
        </p:sp>
        <p:cxnSp>
          <p:nvCxnSpPr>
            <p:cNvPr id="18" name="Elbow Connector 17"/>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Cloud Callout 22"/>
          <p:cNvSpPr/>
          <p:nvPr/>
        </p:nvSpPr>
        <p:spPr>
          <a:xfrm>
            <a:off x="5410200" y="3654552"/>
            <a:ext cx="3276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capture the </a:t>
            </a:r>
            <a:r>
              <a:rPr lang="en-US" i="1" dirty="0" smtClean="0">
                <a:solidFill>
                  <a:srgbClr val="7030A0"/>
                </a:solidFill>
              </a:rPr>
              <a:t>short</a:t>
            </a:r>
            <a:r>
              <a:rPr lang="en-US" dirty="0" smtClean="0">
                <a:solidFill>
                  <a:srgbClr val="7030A0"/>
                </a:solidFill>
              </a:rPr>
              <a:t> </a:t>
            </a:r>
            <a:r>
              <a:rPr lang="en-US" i="1" dirty="0" smtClean="0">
                <a:solidFill>
                  <a:srgbClr val="7030A0"/>
                </a:solidFill>
              </a:rPr>
              <a:t>certificate</a:t>
            </a:r>
            <a:r>
              <a:rPr lang="en-US" dirty="0" smtClean="0">
                <a:solidFill>
                  <a:srgbClr val="7030A0"/>
                </a:solidFill>
              </a:rPr>
              <a:t> </a:t>
            </a:r>
            <a:r>
              <a:rPr lang="en-US" dirty="0" smtClean="0">
                <a:solidFill>
                  <a:schemeClr val="tx1"/>
                </a:solidFill>
              </a:rPr>
              <a:t>?</a:t>
            </a:r>
            <a:endParaRPr lang="en-US" dirty="0">
              <a:solidFill>
                <a:schemeClr val="tx1"/>
              </a:solidFill>
            </a:endParaRPr>
          </a:p>
        </p:txBody>
      </p:sp>
      <p:sp>
        <p:nvSpPr>
          <p:cNvPr id="24" name="TextBox 23"/>
          <p:cNvSpPr txBox="1"/>
          <p:nvPr/>
        </p:nvSpPr>
        <p:spPr>
          <a:xfrm>
            <a:off x="228600" y="3440668"/>
            <a:ext cx="1914421" cy="369332"/>
          </a:xfrm>
          <a:prstGeom prst="rect">
            <a:avLst/>
          </a:prstGeom>
          <a:solidFill>
            <a:schemeClr val="bg2"/>
          </a:solidFill>
        </p:spPr>
        <p:txBody>
          <a:bodyPr wrap="square" rtlCol="0">
            <a:spAutoFit/>
          </a:bodyPr>
          <a:lstStyle/>
          <a:p>
            <a:r>
              <a:rPr lang="en-US" dirty="0" smtClean="0"/>
              <a:t>                            </a:t>
            </a:r>
            <a:endParaRPr lang="en-US" dirty="0"/>
          </a:p>
        </p:txBody>
      </p:sp>
      <p:sp>
        <p:nvSpPr>
          <p:cNvPr id="25" name="TextBox 24"/>
          <p:cNvSpPr txBox="1"/>
          <p:nvPr/>
        </p:nvSpPr>
        <p:spPr>
          <a:xfrm>
            <a:off x="217747" y="3059668"/>
            <a:ext cx="925253" cy="369332"/>
          </a:xfrm>
          <a:prstGeom prst="rect">
            <a:avLst/>
          </a:prstGeom>
          <a:solidFill>
            <a:schemeClr val="bg2"/>
          </a:solidFill>
        </p:spPr>
        <p:txBody>
          <a:bodyPr wrap="none" rtlCol="0">
            <a:spAutoFit/>
          </a:bodyPr>
          <a:lstStyle/>
          <a:p>
            <a:r>
              <a:rPr lang="en-US" dirty="0"/>
              <a:t> </a:t>
            </a:r>
            <a:r>
              <a:rPr lang="en-US" dirty="0" smtClean="0"/>
              <a:t>             </a:t>
            </a:r>
            <a:endParaRPr lang="en-US" dirty="0"/>
          </a:p>
        </p:txBody>
      </p:sp>
      <mc:AlternateContent xmlns:mc="http://schemas.openxmlformats.org/markup-compatibility/2006" xmlns:a14="http://schemas.microsoft.com/office/drawing/2010/main">
        <mc:Choice Requires="a14">
          <p:sp>
            <p:nvSpPr>
              <p:cNvPr id="26" name="Cloud Callout 25"/>
              <p:cNvSpPr/>
              <p:nvPr/>
            </p:nvSpPr>
            <p:spPr>
              <a:xfrm>
                <a:off x="5410200" y="3730752"/>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capture the fact  that </a:t>
                </a:r>
                <a14:m>
                  <m:oMath xmlns:m="http://schemas.openxmlformats.org/officeDocument/2006/math">
                    <m:r>
                      <a:rPr lang="en-US" b="1" i="1" dirty="0">
                        <a:solidFill>
                          <a:srgbClr val="C00000"/>
                        </a:solidFill>
                        <a:latin typeface="Cambria Math"/>
                      </a:rPr>
                      <m:t>𝑨</m:t>
                    </m:r>
                  </m:oMath>
                </a14:m>
                <a:r>
                  <a:rPr lang="en-US" dirty="0" smtClean="0">
                    <a:solidFill>
                      <a:schemeClr val="tx1"/>
                    </a:solidFill>
                  </a:rPr>
                  <a:t> is efficient?</a:t>
                </a:r>
                <a:endParaRPr lang="en-US" dirty="0">
                  <a:solidFill>
                    <a:schemeClr val="tx1"/>
                  </a:solidFill>
                </a:endParaRPr>
              </a:p>
            </p:txBody>
          </p:sp>
        </mc:Choice>
        <mc:Fallback xmlns="">
          <p:sp>
            <p:nvSpPr>
              <p:cNvPr id="26" name="Cloud Callout 25"/>
              <p:cNvSpPr>
                <a:spLocks noRot="1" noChangeAspect="1" noMove="1" noResize="1" noEditPoints="1" noAdjustHandles="1" noChangeArrowheads="1" noChangeShapeType="1" noTextEdit="1"/>
              </p:cNvSpPr>
              <p:nvPr/>
            </p:nvSpPr>
            <p:spPr>
              <a:xfrm>
                <a:off x="5410200" y="3730752"/>
                <a:ext cx="3657600" cy="841248"/>
              </a:xfrm>
              <a:prstGeom prst="cloudCallout">
                <a:avLst/>
              </a:prstGeom>
              <a:blipFill rotWithShape="1">
                <a:blip r:embed="rId3"/>
                <a:stretch>
                  <a:fillRect/>
                </a:stretch>
              </a:blipFill>
              <a:ln>
                <a:solidFill>
                  <a:schemeClr val="tx1"/>
                </a:solidFill>
              </a:ln>
            </p:spPr>
            <p:txBody>
              <a:bodyPr/>
              <a:lstStyle/>
              <a:p>
                <a:r>
                  <a:rPr lang="en-US">
                    <a:noFill/>
                  </a:rPr>
                  <a:t> </a:t>
                </a:r>
              </a:p>
            </p:txBody>
          </p:sp>
        </mc:Fallback>
      </mc:AlternateContent>
      <p:sp>
        <p:nvSpPr>
          <p:cNvPr id="19" name="TextBox 18"/>
          <p:cNvSpPr txBox="1"/>
          <p:nvPr/>
        </p:nvSpPr>
        <p:spPr>
          <a:xfrm>
            <a:off x="1295400" y="3789680"/>
            <a:ext cx="925253" cy="369332"/>
          </a:xfrm>
          <a:prstGeom prst="rect">
            <a:avLst/>
          </a:prstGeom>
          <a:solidFill>
            <a:schemeClr val="bg2"/>
          </a:solidFill>
        </p:spPr>
        <p:txBody>
          <a:bodyPr wrap="none" rtlCol="0">
            <a:spAutoFit/>
          </a:bodyPr>
          <a:lstStyle/>
          <a:p>
            <a:r>
              <a:rPr lang="en-US" dirty="0"/>
              <a:t> </a:t>
            </a:r>
            <a:r>
              <a:rPr lang="en-US" dirty="0" smtClean="0"/>
              <a:t>             </a:t>
            </a:r>
            <a:endParaRPr lang="en-US" dirty="0"/>
          </a:p>
        </p:txBody>
      </p:sp>
      <mc:AlternateContent xmlns:mc="http://schemas.openxmlformats.org/markup-compatibility/2006">
        <mc:Choice xmlns:a14="http://schemas.microsoft.com/office/drawing/2010/main" Requires="a14">
          <p:sp>
            <p:nvSpPr>
              <p:cNvPr id="7" name="Explosion 2 6"/>
              <p:cNvSpPr/>
              <p:nvPr/>
            </p:nvSpPr>
            <p:spPr>
              <a:xfrm>
                <a:off x="5334000" y="609600"/>
                <a:ext cx="5029200" cy="1600200"/>
              </a:xfrm>
              <a:prstGeom prst="irregularSeal2">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 shall redefine the behavior of </a:t>
                </a:r>
                <a14:m>
                  <m:oMath xmlns:m="http://schemas.openxmlformats.org/officeDocument/2006/math">
                    <m:r>
                      <a:rPr lang="en-US" sz="1400" b="1" i="1" dirty="0">
                        <a:solidFill>
                          <a:srgbClr val="C00000"/>
                        </a:solidFill>
                        <a:latin typeface="Cambria Math"/>
                      </a:rPr>
                      <m:t>𝑨</m:t>
                    </m:r>
                  </m:oMath>
                </a14:m>
                <a:r>
                  <a:rPr lang="en-US" sz="1400" dirty="0" smtClean="0"/>
                  <a:t>. Ponder over the  new definition.  </a:t>
                </a:r>
                <a:endParaRPr lang="en-US" sz="1400" dirty="0"/>
              </a:p>
            </p:txBody>
          </p:sp>
        </mc:Choice>
        <mc:Fallback>
          <p:sp>
            <p:nvSpPr>
              <p:cNvPr id="7" name="Explosion 2 6"/>
              <p:cNvSpPr>
                <a:spLocks noRot="1" noChangeAspect="1" noMove="1" noResize="1" noEditPoints="1" noAdjustHandles="1" noChangeArrowheads="1" noChangeShapeType="1" noTextEdit="1"/>
              </p:cNvSpPr>
              <p:nvPr/>
            </p:nvSpPr>
            <p:spPr>
              <a:xfrm>
                <a:off x="5334000" y="609600"/>
                <a:ext cx="5029200" cy="1600200"/>
              </a:xfrm>
              <a:prstGeom prst="irregularSeal2">
                <a:avLst/>
              </a:prstGeom>
              <a:blipFill rotWithShape="1">
                <a:blip r:embed="rId4"/>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smtClean="0"/>
              <a:t>certifier</a:t>
            </a:r>
            <a:endParaRPr lang="en-US" sz="3600" dirty="0"/>
          </a:p>
        </p:txBody>
      </p:sp>
    </p:spTree>
    <p:extLst>
      <p:ext uri="{BB962C8B-B14F-4D97-AF65-F5344CB8AC3E}">
        <p14:creationId xmlns:p14="http://schemas.microsoft.com/office/powerpoint/2010/main" val="173913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0" nodeType="clickEffect">
                                  <p:stCondLst>
                                    <p:cond delay="0"/>
                                  </p:stCondLst>
                                  <p:childTnLst>
                                    <p:animEffect transition="out" filter="wipe(down)">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1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0" nodeType="clickEffect">
                                  <p:stCondLst>
                                    <p:cond delay="0"/>
                                  </p:stCondLst>
                                  <p:childTnLst>
                                    <p:animEffect transition="out" filter="wipe(down)">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xit" presetSubtype="8" fill="hold" grpId="0" nodeType="clickEffect">
                                  <p:stCondLst>
                                    <p:cond delay="0"/>
                                  </p:stCondLst>
                                  <p:childTnLst>
                                    <p:animEffect transition="out" filter="wipe(left)">
                                      <p:cBhvr>
                                        <p:cTn id="72" dur="500"/>
                                        <p:tgtEl>
                                          <p:spTgt spid="24"/>
                                        </p:tgtEl>
                                      </p:cBhvr>
                                    </p:animEffect>
                                    <p:set>
                                      <p:cBhvr>
                                        <p:cTn id="73" dur="1" fill="hold">
                                          <p:stCondLst>
                                            <p:cond delay="499"/>
                                          </p:stCondLst>
                                        </p:cTn>
                                        <p:tgtEl>
                                          <p:spTgt spid="2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fltVal val="0"/>
                                          </p:val>
                                        </p:tav>
                                        <p:tav tm="100000">
                                          <p:val>
                                            <p:strVal val="#ppt_h"/>
                                          </p:val>
                                        </p:tav>
                                      </p:tavLst>
                                    </p:anim>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3" grpId="1" animBg="1"/>
      <p:bldP spid="24" grpId="0" animBg="1"/>
      <p:bldP spid="24" grpId="1" animBg="1"/>
      <p:bldP spid="25" grpId="0" animBg="1"/>
      <p:bldP spid="26" grpId="0" animBg="1"/>
      <p:bldP spid="26" grpId="1" animBg="1"/>
      <p:bldP spid="19"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6C31"/>
                </a:solidFill>
              </a:rPr>
              <a:t>NP</a:t>
            </a:r>
            <a:r>
              <a:rPr lang="en-US" sz="4000" dirty="0" smtClean="0"/>
              <a:t> class</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smtClean="0"/>
                  <a:t>: any decision problem</a:t>
                </a:r>
              </a:p>
              <a:p>
                <a:pPr marL="0" indent="0" algn="ctr">
                  <a:buNone/>
                </a:pPr>
                <a:endParaRPr lang="en-US" sz="2000" dirty="0" smtClean="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smtClean="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smtClean="0"/>
              </a:p>
              <a:p>
                <a:pPr marL="0" indent="0">
                  <a:buNone/>
                </a:pPr>
                <a:endParaRPr lang="en-US" sz="2000" dirty="0"/>
              </a:p>
              <a:p>
                <a:pPr marL="0" indent="0">
                  <a:buNone/>
                </a:pPr>
                <a:r>
                  <a:rPr lang="en-US" sz="2000" b="1" dirty="0" smtClean="0">
                    <a:solidFill>
                      <a:srgbClr val="006C31"/>
                    </a:solidFill>
                  </a:rPr>
                  <a:t>Efficient</a:t>
                </a:r>
                <a:r>
                  <a:rPr lang="en-US" sz="2000" b="1" dirty="0" smtClean="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smtClean="0"/>
                  <a:t>:</a:t>
                </a:r>
              </a:p>
              <a:p>
                <a:pPr marL="0" indent="0">
                  <a:buNone/>
                </a:pPr>
                <a:r>
                  <a:rPr lang="en-US" sz="2000" dirty="0" smtClean="0"/>
                  <a:t>A </a:t>
                </a:r>
                <a:r>
                  <a:rPr lang="en-US" sz="2000" dirty="0" smtClean="0">
                    <a:solidFill>
                      <a:srgbClr val="7030A0"/>
                    </a:solidFill>
                  </a:rPr>
                  <a:t>polynomial time </a:t>
                </a:r>
                <a:r>
                  <a:rPr lang="en-US" sz="2000" dirty="0" smtClean="0"/>
                  <a:t>algorithm </a:t>
                </a:r>
                <a14:m>
                  <m:oMath xmlns:m="http://schemas.openxmlformats.org/officeDocument/2006/math">
                    <m:r>
                      <a:rPr lang="en-US" sz="2000" b="1" i="1" dirty="0">
                        <a:solidFill>
                          <a:srgbClr val="C00000"/>
                        </a:solidFill>
                        <a:latin typeface="Cambria Math"/>
                      </a:rPr>
                      <m:t>𝑨</m:t>
                    </m:r>
                  </m:oMath>
                </a14:m>
                <a:r>
                  <a:rPr lang="en-US" sz="2000" dirty="0" smtClean="0"/>
                  <a:t> with output {</a:t>
                </a:r>
                <a:r>
                  <a:rPr lang="en-US" sz="2000" dirty="0" err="1" smtClean="0">
                    <a:solidFill>
                      <a:srgbClr val="006C31"/>
                    </a:solidFill>
                  </a:rPr>
                  <a:t>yes</a:t>
                </a:r>
                <a:r>
                  <a:rPr lang="en-US" sz="2000" dirty="0" err="1" smtClean="0"/>
                  <a:t>,</a:t>
                </a:r>
                <a:r>
                  <a:rPr lang="en-US" sz="2000" dirty="0" err="1" smtClean="0">
                    <a:solidFill>
                      <a:srgbClr val="7030A0"/>
                    </a:solidFill>
                  </a:rPr>
                  <a:t>no</a:t>
                </a:r>
                <a:r>
                  <a:rPr lang="en-US" sz="2000" dirty="0" smtClean="0"/>
                  <a:t>}  </a:t>
                </a:r>
              </a:p>
              <a:p>
                <a:r>
                  <a:rPr lang="en-US" sz="2000" b="1" dirty="0" smtClean="0"/>
                  <a:t>Input</a:t>
                </a:r>
                <a:r>
                  <a:rPr lang="en-US" sz="2000" dirty="0" smtClean="0"/>
                  <a:t> : (</a:t>
                </a:r>
                <a14:m>
                  <m:oMath xmlns:m="http://schemas.openxmlformats.org/officeDocument/2006/math">
                    <m:r>
                      <a:rPr lang="en-US" sz="2000" b="1" i="1" dirty="0">
                        <a:solidFill>
                          <a:srgbClr val="0070C0"/>
                        </a:solidFill>
                        <a:latin typeface="Cambria Math"/>
                      </a:rPr>
                      <m:t>𝑰</m:t>
                    </m:r>
                  </m:oMath>
                </a14:m>
                <a:r>
                  <a:rPr lang="en-US" sz="2000" dirty="0" smtClean="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smtClean="0"/>
                  <a:t>)</a:t>
                </a:r>
              </a:p>
              <a:p>
                <a:endParaRPr lang="en-US" sz="2000" dirty="0" smtClean="0"/>
              </a:p>
              <a:p>
                <a:endParaRPr lang="en-US" sz="2000" dirty="0" smtClean="0"/>
              </a:p>
              <a:p>
                <a:r>
                  <a:rPr lang="en-US" sz="2000" b="1" dirty="0" smtClean="0"/>
                  <a:t>Behavior</a:t>
                </a:r>
                <a:r>
                  <a:rPr lang="en-US" sz="2000" dirty="0" smtClean="0"/>
                  <a:t>:   There is a polynomial function </a:t>
                </a:r>
                <a14:m>
                  <m:oMath xmlns:m="http://schemas.openxmlformats.org/officeDocument/2006/math">
                    <m:r>
                      <a:rPr lang="en-US" sz="2000" b="1" i="1" dirty="0" smtClean="0">
                        <a:solidFill>
                          <a:srgbClr val="0070C0"/>
                        </a:solidFill>
                        <a:latin typeface="Cambria Math"/>
                      </a:rPr>
                      <m:t>𝒑</m:t>
                    </m:r>
                  </m:oMath>
                </a14:m>
                <a:r>
                  <a:rPr lang="en-US" sz="2000" dirty="0" smtClean="0"/>
                  <a:t> such that</a:t>
                </a:r>
              </a:p>
              <a:p>
                <a:pPr marL="0" indent="0">
                  <a:buNone/>
                </a:pPr>
                <a:r>
                  <a:rPr lang="en-US" sz="2000" b="1" dirty="0" smtClean="0">
                    <a:solidFill>
                      <a:srgbClr val="0070C0"/>
                    </a:solidFill>
                  </a:rPr>
                  <a:t>          </a:t>
                </a:r>
                <a14:m>
                  <m:oMath xmlns:m="http://schemas.openxmlformats.org/officeDocument/2006/math">
                    <m:r>
                      <a:rPr lang="en-US" sz="2000" b="1" i="1" dirty="0">
                        <a:solidFill>
                          <a:srgbClr val="0070C0"/>
                        </a:solidFill>
                        <a:latin typeface="Cambria Math"/>
                      </a:rPr>
                      <m:t>𝑰</m:t>
                    </m:r>
                  </m:oMath>
                </a14:m>
                <a:r>
                  <a:rPr lang="en-US" sz="2000" dirty="0" smtClean="0"/>
                  <a:t> is </a:t>
                </a:r>
                <a:r>
                  <a:rPr lang="en-US" sz="2000" dirty="0" smtClean="0">
                    <a:solidFill>
                      <a:srgbClr val="006C31"/>
                    </a:solidFill>
                  </a:rPr>
                  <a:t>yes</a:t>
                </a:r>
                <a:r>
                  <a:rPr lang="en-US" sz="2000" dirty="0" smtClean="0"/>
                  <a:t>-instance of </a:t>
                </a:r>
                <a14:m>
                  <m:oMath xmlns:m="http://schemas.openxmlformats.org/officeDocument/2006/math">
                    <m:r>
                      <a:rPr lang="en-US" sz="2000" b="1" i="1" dirty="0">
                        <a:solidFill>
                          <a:srgbClr val="C00000"/>
                        </a:solidFill>
                        <a:latin typeface="Cambria Math"/>
                      </a:rPr>
                      <m:t>𝑿</m:t>
                    </m:r>
                  </m:oMath>
                </a14:m>
                <a:r>
                  <a:rPr lang="en-US" sz="2000" dirty="0" smtClean="0"/>
                  <a:t>  </a:t>
                </a:r>
                <a:r>
                  <a:rPr lang="en-US" sz="2000" b="1" dirty="0" smtClean="0"/>
                  <a:t>if and only if</a:t>
                </a:r>
              </a:p>
              <a:p>
                <a:pPr marL="0" indent="0">
                  <a:buNone/>
                </a:pPr>
                <a:r>
                  <a:rPr lang="en-US" sz="2000" dirty="0" smtClean="0"/>
                  <a:t>          there exists a string </a:t>
                </a:r>
                <a14:m>
                  <m:oMath xmlns:m="http://schemas.openxmlformats.org/officeDocument/2006/math">
                    <m:r>
                      <a:rPr lang="en-US" sz="2000" b="1" i="1" dirty="0">
                        <a:solidFill>
                          <a:srgbClr val="0070C0"/>
                        </a:solidFill>
                        <a:latin typeface="Cambria Math"/>
                      </a:rPr>
                      <m:t>𝒔</m:t>
                    </m:r>
                  </m:oMath>
                </a14:m>
                <a:r>
                  <a:rPr lang="en-US" sz="2000" dirty="0" smtClean="0"/>
                  <a:t> with </a:t>
                </a:r>
                <a14:m>
                  <m:oMath xmlns:m="http://schemas.openxmlformats.org/officeDocument/2006/math">
                    <m:d>
                      <m:dPr>
                        <m:begChr m:val="|"/>
                        <m:endChr m:val="|"/>
                        <m:ctrlPr>
                          <a:rPr lang="en-US" sz="2000" b="0" i="1" dirty="0" smtClean="0">
                            <a:solidFill>
                              <a:srgbClr val="0070C0"/>
                            </a:solidFill>
                            <a:latin typeface="Cambria Math"/>
                          </a:rPr>
                        </m:ctrlPr>
                      </m:dPr>
                      <m:e>
                        <m:r>
                          <a:rPr lang="en-US" sz="2000" b="1" i="1" dirty="0">
                            <a:solidFill>
                              <a:srgbClr val="0070C0"/>
                            </a:solidFill>
                            <a:latin typeface="Cambria Math"/>
                          </a:rPr>
                          <m:t>𝒔</m:t>
                        </m:r>
                      </m:e>
                    </m:d>
                    <m:r>
                      <a:rPr lang="en-US" sz="2000" b="1" i="1" dirty="0" smtClean="0">
                        <a:solidFill>
                          <a:srgbClr val="0070C0"/>
                        </a:solidFill>
                        <a:latin typeface="Cambria Math"/>
                      </a:rPr>
                      <m:t>≤</m:t>
                    </m:r>
                    <m:r>
                      <a:rPr lang="en-US" sz="2000" b="1" i="1" dirty="0" smtClean="0">
                        <a:solidFill>
                          <a:srgbClr val="0070C0"/>
                        </a:solidFill>
                        <a:latin typeface="Cambria Math"/>
                      </a:rPr>
                      <m:t>𝒑</m:t>
                    </m:r>
                    <m:r>
                      <a:rPr lang="en-US" sz="2000" b="1" i="1" dirty="0" smtClean="0">
                        <a:solidFill>
                          <a:srgbClr val="0070C0"/>
                        </a:solidFill>
                        <a:latin typeface="Cambria Math"/>
                      </a:rPr>
                      <m:t>(</m:t>
                    </m:r>
                    <m:d>
                      <m:dPr>
                        <m:begChr m:val="|"/>
                        <m:endChr m:val="|"/>
                        <m:ctrlPr>
                          <a:rPr lang="en-US" sz="2000" b="1" i="1" dirty="0" smtClean="0">
                            <a:solidFill>
                              <a:srgbClr val="0070C0"/>
                            </a:solidFill>
                            <a:latin typeface="Cambria Math"/>
                          </a:rPr>
                        </m:ctrlPr>
                      </m:dPr>
                      <m:e>
                        <m:r>
                          <a:rPr lang="en-US" sz="2000" b="1" i="1" dirty="0" smtClean="0">
                            <a:solidFill>
                              <a:srgbClr val="0070C0"/>
                            </a:solidFill>
                            <a:latin typeface="Cambria Math"/>
                          </a:rPr>
                          <m:t>𝑰</m:t>
                        </m:r>
                      </m:e>
                    </m:d>
                    <m:r>
                      <a:rPr lang="en-US" sz="2000" b="1" i="1" dirty="0" smtClean="0">
                        <a:solidFill>
                          <a:srgbClr val="0070C0"/>
                        </a:solidFill>
                        <a:latin typeface="Cambria Math"/>
                      </a:rPr>
                      <m:t>)</m:t>
                    </m:r>
                  </m:oMath>
                </a14:m>
                <a:r>
                  <a:rPr lang="en-US" sz="2000" dirty="0" smtClean="0"/>
                  <a:t> such that </a:t>
                </a:r>
                <a14:m>
                  <m:oMath xmlns:m="http://schemas.openxmlformats.org/officeDocument/2006/math">
                    <m:r>
                      <a:rPr lang="en-US" sz="2000" b="1" i="1" dirty="0">
                        <a:solidFill>
                          <a:srgbClr val="C00000"/>
                        </a:solidFill>
                        <a:latin typeface="Cambria Math"/>
                      </a:rPr>
                      <m:t>𝑨</m:t>
                    </m:r>
                  </m:oMath>
                </a14:m>
                <a:r>
                  <a:rPr lang="en-US" sz="2000" dirty="0" smtClean="0"/>
                  <a:t> outputs </a:t>
                </a:r>
                <a:r>
                  <a:rPr lang="en-US" sz="2000" dirty="0" smtClean="0">
                    <a:solidFill>
                      <a:srgbClr val="006C31"/>
                    </a:solidFill>
                  </a:rPr>
                  <a:t>yes</a:t>
                </a:r>
                <a:r>
                  <a:rPr lang="en-US" sz="2000" dirty="0" smtClean="0"/>
                  <a:t> on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smtClean="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r="-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smtClean="0">
                  <a:solidFill>
                    <a:srgbClr val="006C31"/>
                  </a:solidFill>
                </a:rPr>
                <a:t>Yes</a:t>
              </a:r>
              <a:r>
                <a:rPr lang="en-US" dirty="0" smtClean="0"/>
                <a:t> instance</a:t>
              </a:r>
              <a:endParaRPr lang="en-US" dirty="0"/>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smtClean="0">
                  <a:solidFill>
                    <a:srgbClr val="7030A0"/>
                  </a:solidFill>
                </a:rPr>
                <a:t>No</a:t>
              </a:r>
              <a:r>
                <a:rPr lang="en-US" dirty="0" smtClean="0"/>
                <a:t> instance</a:t>
              </a:r>
              <a:endParaRPr lang="en-US" dirty="0"/>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114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smtClean="0"/>
                <a:t>Proposed solution</a:t>
              </a:r>
              <a:endParaRPr lang="en-US" dirty="0"/>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048000" y="5650468"/>
            <a:ext cx="1828799" cy="369332"/>
          </a:xfrm>
          <a:prstGeom prst="rect">
            <a:avLst/>
          </a:prstGeom>
          <a:solidFill>
            <a:schemeClr val="bg2"/>
          </a:solidFill>
        </p:spPr>
        <p:txBody>
          <a:bodyPr wrap="square" rtlCol="0">
            <a:spAutoFit/>
          </a:bodyPr>
          <a:lstStyle/>
          <a:p>
            <a:r>
              <a:rPr lang="en-US" dirty="0" smtClean="0"/>
              <a:t>                            </a:t>
            </a:r>
            <a:endParaRPr lang="en-US" dirty="0"/>
          </a:p>
        </p:txBody>
      </p:sp>
      <p:sp>
        <p:nvSpPr>
          <p:cNvPr id="18" name="TextBox 17"/>
          <p:cNvSpPr txBox="1"/>
          <p:nvPr/>
        </p:nvSpPr>
        <p:spPr>
          <a:xfrm>
            <a:off x="4876800" y="5650468"/>
            <a:ext cx="4038600" cy="369332"/>
          </a:xfrm>
          <a:prstGeom prst="rect">
            <a:avLst/>
          </a:prstGeom>
          <a:solidFill>
            <a:schemeClr val="bg2"/>
          </a:solidFill>
        </p:spPr>
        <p:txBody>
          <a:bodyPr wrap="square" rtlCol="0">
            <a:spAutoFit/>
          </a:bodyPr>
          <a:lstStyle/>
          <a:p>
            <a:r>
              <a:rPr lang="en-US" dirty="0" smtClean="0"/>
              <a:t>                            </a:t>
            </a:r>
            <a:endParaRPr lang="en-US" dirty="0"/>
          </a:p>
        </p:txBody>
      </p:sp>
      <mc:AlternateContent xmlns:mc="http://schemas.openxmlformats.org/markup-compatibility/2006" xmlns:a14="http://schemas.microsoft.com/office/drawing/2010/main">
        <mc:Choice Requires="a14">
          <p:sp>
            <p:nvSpPr>
              <p:cNvPr id="19" name="Down Ribbon 18"/>
              <p:cNvSpPr/>
              <p:nvPr/>
            </p:nvSpPr>
            <p:spPr>
              <a:xfrm>
                <a:off x="6629400" y="914400"/>
                <a:ext cx="2362200" cy="20574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Ponder over the redefined behavior of</a:t>
                </a:r>
                <a:r>
                  <a:rPr lang="en-US" b="1" dirty="0">
                    <a:solidFill>
                      <a:srgbClr val="C00000"/>
                    </a:solidFill>
                  </a:rPr>
                  <a:t> </a:t>
                </a:r>
                <a14:m>
                  <m:oMath xmlns:m="http://schemas.openxmlformats.org/officeDocument/2006/math">
                    <m:r>
                      <a:rPr lang="en-US" b="1" i="1" dirty="0">
                        <a:solidFill>
                          <a:srgbClr val="C00000"/>
                        </a:solidFill>
                        <a:latin typeface="Cambria Math"/>
                      </a:rPr>
                      <m:t>𝑨</m:t>
                    </m:r>
                  </m:oMath>
                </a14:m>
                <a:r>
                  <a:rPr lang="en-US" dirty="0" smtClean="0">
                    <a:solidFill>
                      <a:schemeClr val="tx1"/>
                    </a:solidFill>
                  </a:rPr>
                  <a:t>. Take your time … </a:t>
                </a:r>
                <a:endParaRPr lang="en-US" dirty="0"/>
              </a:p>
            </p:txBody>
          </p:sp>
        </mc:Choice>
        <mc:Fallback xmlns="">
          <p:sp>
            <p:nvSpPr>
              <p:cNvPr id="19" name="Down Ribbon 18"/>
              <p:cNvSpPr>
                <a:spLocks noRot="1" noChangeAspect="1" noMove="1" noResize="1" noEditPoints="1" noAdjustHandles="1" noChangeArrowheads="1" noChangeShapeType="1" noTextEdit="1"/>
              </p:cNvSpPr>
              <p:nvPr/>
            </p:nvSpPr>
            <p:spPr>
              <a:xfrm>
                <a:off x="6629400" y="914400"/>
                <a:ext cx="2362200" cy="2057400"/>
              </a:xfrm>
              <a:prstGeom prst="ribbon">
                <a:avLst>
                  <a:gd name="adj1" fmla="val 16667"/>
                  <a:gd name="adj2" fmla="val 75000"/>
                </a:avLst>
              </a:prstGeom>
              <a:blipFill rotWithShape="1">
                <a:blip r:embed="rId3"/>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smtClean="0"/>
              <a:t>certifier</a:t>
            </a:r>
            <a:endParaRPr lang="en-US" sz="3600" dirty="0"/>
          </a:p>
        </p:txBody>
      </p:sp>
    </p:spTree>
    <p:extLst>
      <p:ext uri="{BB962C8B-B14F-4D97-AF65-F5344CB8AC3E}">
        <p14:creationId xmlns:p14="http://schemas.microsoft.com/office/powerpoint/2010/main" val="856502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18"/>
                                        </p:tgtEl>
                                      </p:cBhvr>
                                    </p:animEffect>
                                    <p:set>
                                      <p:cBhvr>
                                        <p:cTn id="22" dur="1" fill="hold">
                                          <p:stCondLst>
                                            <p:cond delay="1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4000" dirty="0"/>
          </a:p>
        </p:txBody>
      </p:sp>
      <p:sp>
        <p:nvSpPr>
          <p:cNvPr id="3" name="Content Placeholder 2"/>
          <p:cNvSpPr>
            <a:spLocks noGrp="1"/>
          </p:cNvSpPr>
          <p:nvPr>
            <p:ph idx="1"/>
          </p:nvPr>
        </p:nvSpPr>
        <p:spPr/>
        <p:txBody>
          <a:bodyPr/>
          <a:lstStyle/>
          <a:p>
            <a:pPr marL="0" indent="0" algn="ctr">
              <a:buNone/>
            </a:pPr>
            <a:r>
              <a:rPr lang="en-US" sz="2000" b="1" dirty="0" smtClean="0">
                <a:solidFill>
                  <a:srgbClr val="7030A0"/>
                </a:solidFill>
              </a:rPr>
              <a:t>Examples</a:t>
            </a:r>
          </a:p>
          <a:p>
            <a:pPr marL="0" indent="0" algn="ctr">
              <a:buNone/>
            </a:pPr>
            <a:endParaRPr lang="en-US" sz="2000" b="1" dirty="0">
              <a:solidFill>
                <a:srgbClr val="7030A0"/>
              </a:solidFill>
            </a:endParaRPr>
          </a:p>
          <a:p>
            <a:pPr marL="0" indent="0" algn="ctr">
              <a:buNone/>
            </a:pPr>
            <a:endParaRPr lang="en-US" sz="2000" b="1" dirty="0" smtClean="0">
              <a:solidFill>
                <a:srgbClr val="7030A0"/>
              </a:solidFill>
            </a:endParaRPr>
          </a:p>
          <a:p>
            <a:pPr marL="0" indent="0" algn="ctr">
              <a:buNone/>
            </a:pPr>
            <a:endParaRPr lang="en-US" sz="2000" b="1" dirty="0">
              <a:solidFill>
                <a:srgbClr val="7030A0"/>
              </a:solidFill>
            </a:endParaRPr>
          </a:p>
          <a:p>
            <a:pPr marL="0" indent="0" algn="ctr">
              <a:buNone/>
            </a:pPr>
            <a:endParaRPr lang="en-US" sz="2000" b="1" dirty="0" smtClean="0">
              <a:solidFill>
                <a:srgbClr val="7030A0"/>
              </a:solidFill>
            </a:endParaRPr>
          </a:p>
          <a:p>
            <a:pPr marL="0" indent="0" algn="ctr">
              <a:buNone/>
            </a:pPr>
            <a:endParaRPr lang="en-US" sz="2000" b="1" dirty="0">
              <a:solidFill>
                <a:srgbClr val="7030A0"/>
              </a:solidFill>
            </a:endParaRPr>
          </a:p>
          <a:p>
            <a:pPr marL="0" indent="0" algn="ctr">
              <a:buNone/>
            </a:pPr>
            <a:endParaRPr lang="en-US" sz="2000" b="1" dirty="0" smtClean="0">
              <a:solidFill>
                <a:srgbClr val="7030A0"/>
              </a:solidFill>
            </a:endParaRPr>
          </a:p>
          <a:p>
            <a:pPr marL="0" indent="0" algn="ctr">
              <a:buNone/>
            </a:pPr>
            <a:endParaRPr lang="en-US" sz="2000" b="1" dirty="0">
              <a:solidFill>
                <a:srgbClr val="7030A0"/>
              </a:solidFill>
            </a:endParaRPr>
          </a:p>
          <a:p>
            <a:pPr marL="0" indent="0" algn="ctr">
              <a:buNone/>
            </a:pPr>
            <a:endParaRPr lang="en-US" sz="2000" b="1" dirty="0" smtClean="0">
              <a:solidFill>
                <a:srgbClr val="7030A0"/>
              </a:solidFill>
            </a:endParaRPr>
          </a:p>
          <a:p>
            <a:pPr marL="0" indent="0" algn="ctr">
              <a:buNone/>
            </a:pPr>
            <a:endParaRPr lang="en-US" sz="2000" b="1" dirty="0">
              <a:solidFill>
                <a:srgbClr val="7030A0"/>
              </a:solidFill>
            </a:endParaRPr>
          </a:p>
          <a:p>
            <a:pPr marL="0" indent="0" algn="ctr">
              <a:buNone/>
            </a:pPr>
            <a:endParaRPr lang="en-US" sz="2000" b="1" dirty="0" smtClean="0">
              <a:solidFill>
                <a:srgbClr val="7030A0"/>
              </a:solidFill>
            </a:endParaRPr>
          </a:p>
          <a:p>
            <a:pPr marL="0" indent="0">
              <a:buNone/>
            </a:pPr>
            <a:r>
              <a:rPr lang="en-US" sz="2000" dirty="0" smtClean="0"/>
              <a:t>Convince yourself that these certifiers satisfy </a:t>
            </a:r>
          </a:p>
          <a:p>
            <a:pPr marL="0" indent="0">
              <a:buNone/>
            </a:pPr>
            <a:r>
              <a:rPr lang="en-US" sz="2000" dirty="0" smtClean="0"/>
              <a:t>the </a:t>
            </a:r>
            <a:r>
              <a:rPr lang="en-US" sz="2000" i="1" dirty="0" smtClean="0">
                <a:solidFill>
                  <a:srgbClr val="7030A0"/>
                </a:solidFill>
              </a:rPr>
              <a:t>redefined</a:t>
            </a:r>
            <a:r>
              <a:rPr lang="en-US" sz="2000" dirty="0" smtClean="0"/>
              <a:t> behavior of efficient certifiers described in the previous slide. </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880294842"/>
              </p:ext>
            </p:extLst>
          </p:nvPr>
        </p:nvGraphicFramePr>
        <p:xfrm>
          <a:off x="89762" y="2203966"/>
          <a:ext cx="8978038" cy="3429000"/>
        </p:xfrm>
        <a:graphic>
          <a:graphicData uri="http://schemas.openxmlformats.org/drawingml/2006/table">
            <a:tbl>
              <a:tblPr firstRow="1" bandRow="1">
                <a:tableStyleId>{3C2FFA5D-87B4-456A-9821-1D502468CF0F}</a:tableStyleId>
              </a:tblPr>
              <a:tblGrid>
                <a:gridCol w="2882038"/>
                <a:gridCol w="6096000"/>
              </a:tblGrid>
              <a:tr h="3810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6C31"/>
                          </a:solidFill>
                        </a:rPr>
                        <a:t>Efficient </a:t>
                      </a:r>
                      <a:r>
                        <a:rPr lang="en-US" sz="1800" b="1" dirty="0" smtClean="0">
                          <a:solidFill>
                            <a:schemeClr val="tx1"/>
                          </a:solidFill>
                        </a:rPr>
                        <a:t>certifiers</a:t>
                      </a:r>
                      <a:r>
                        <a:rPr lang="en-US" sz="1800" dirty="0" smtClean="0">
                          <a:solidFill>
                            <a:schemeClr val="tx1"/>
                          </a:solidFill>
                        </a:rPr>
                        <a:t>:</a:t>
                      </a:r>
                    </a:p>
                  </a:txBody>
                  <a:tcPr>
                    <a:solidFill>
                      <a:schemeClr val="accent1">
                        <a:lumMod val="20000"/>
                        <a:lumOff val="80000"/>
                      </a:schemeClr>
                    </a:solidFill>
                  </a:tcPr>
                </a:tc>
              </a:tr>
              <a:tr h="381000">
                <a:tc>
                  <a:txBody>
                    <a:bodyPr/>
                    <a:lstStyle/>
                    <a:p>
                      <a:endParaRPr lang="en-US" dirty="0"/>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dirty="0"/>
                    </a:p>
                  </a:txBody>
                  <a:tcPr/>
                </a:tc>
                <a:tc>
                  <a:txBody>
                    <a:bodyPr/>
                    <a:lstStyle/>
                    <a:p>
                      <a:endParaRPr lang="en-US" dirty="0"/>
                    </a:p>
                  </a:txBody>
                  <a:tcPr/>
                </a:tc>
              </a:tr>
              <a:tr h="381000">
                <a:tc>
                  <a:txBody>
                    <a:bodyPr/>
                    <a:lstStyle/>
                    <a:p>
                      <a:endParaRPr lang="en-US" dirty="0"/>
                    </a:p>
                  </a:txBody>
                  <a:tcPr/>
                </a:tc>
                <a:tc>
                  <a:txBody>
                    <a:bodyPr/>
                    <a:lstStyle/>
                    <a:p>
                      <a:endParaRPr lang="en-US" dirty="0"/>
                    </a:p>
                  </a:txBody>
                  <a:tcPr/>
                </a:tc>
              </a:tr>
            </a:tbl>
          </a:graphicData>
        </a:graphic>
      </p:graphicFrame>
      <p:sp>
        <p:nvSpPr>
          <p:cNvPr id="6" name="TextBox 5"/>
          <p:cNvSpPr txBox="1"/>
          <p:nvPr/>
        </p:nvSpPr>
        <p:spPr>
          <a:xfrm>
            <a:off x="838200" y="2602468"/>
            <a:ext cx="1386598" cy="369332"/>
          </a:xfrm>
          <a:prstGeom prst="rect">
            <a:avLst/>
          </a:prstGeom>
          <a:noFill/>
        </p:spPr>
        <p:txBody>
          <a:bodyPr wrap="none" rtlCol="0">
            <a:spAutoFit/>
          </a:bodyPr>
          <a:lstStyle/>
          <a:p>
            <a:r>
              <a:rPr lang="en-US" dirty="0" smtClean="0"/>
              <a:t>Longest Path</a:t>
            </a:r>
            <a:endParaRPr lang="en-US" dirty="0"/>
          </a:p>
        </p:txBody>
      </p:sp>
      <p:sp>
        <p:nvSpPr>
          <p:cNvPr id="9" name="TextBox 8"/>
          <p:cNvSpPr txBox="1"/>
          <p:nvPr/>
        </p:nvSpPr>
        <p:spPr>
          <a:xfrm>
            <a:off x="152400" y="3364468"/>
            <a:ext cx="2844048" cy="369332"/>
          </a:xfrm>
          <a:prstGeom prst="rect">
            <a:avLst/>
          </a:prstGeom>
          <a:noFill/>
        </p:spPr>
        <p:txBody>
          <a:bodyPr wrap="none" rtlCol="0">
            <a:spAutoFit/>
          </a:bodyPr>
          <a:lstStyle/>
          <a:p>
            <a:r>
              <a:rPr lang="en-US" dirty="0" smtClean="0"/>
              <a:t>Travelling salesman Problem</a:t>
            </a:r>
            <a:endParaRPr lang="en-US" dirty="0"/>
          </a:p>
        </p:txBody>
      </p:sp>
      <p:sp>
        <p:nvSpPr>
          <p:cNvPr id="10" name="TextBox 9"/>
          <p:cNvSpPr txBox="1"/>
          <p:nvPr/>
        </p:nvSpPr>
        <p:spPr>
          <a:xfrm>
            <a:off x="805185" y="2976880"/>
            <a:ext cx="1353063" cy="369332"/>
          </a:xfrm>
          <a:prstGeom prst="rect">
            <a:avLst/>
          </a:prstGeom>
          <a:noFill/>
        </p:spPr>
        <p:txBody>
          <a:bodyPr wrap="none" rtlCol="0">
            <a:spAutoFit/>
          </a:bodyPr>
          <a:lstStyle/>
          <a:p>
            <a:r>
              <a:rPr lang="en-US" dirty="0" smtClean="0"/>
              <a:t>Vertex cover</a:t>
            </a:r>
            <a:endParaRPr lang="en-US" dirty="0"/>
          </a:p>
        </p:txBody>
      </p:sp>
      <p:grpSp>
        <p:nvGrpSpPr>
          <p:cNvPr id="18" name="Group 17"/>
          <p:cNvGrpSpPr/>
          <p:nvPr/>
        </p:nvGrpSpPr>
        <p:grpSpPr>
          <a:xfrm>
            <a:off x="152400" y="4114800"/>
            <a:ext cx="2803396" cy="1600200"/>
            <a:chOff x="152400" y="4114800"/>
            <a:chExt cx="2803396" cy="1600200"/>
          </a:xfrm>
        </p:grpSpPr>
        <p:sp>
          <p:nvSpPr>
            <p:cNvPr id="7" name="TextBox 6"/>
            <p:cNvSpPr txBox="1"/>
            <p:nvPr/>
          </p:nvSpPr>
          <p:spPr>
            <a:xfrm>
              <a:off x="766046" y="4507468"/>
              <a:ext cx="1367554" cy="369332"/>
            </a:xfrm>
            <a:prstGeom prst="rect">
              <a:avLst/>
            </a:prstGeom>
            <a:noFill/>
          </p:spPr>
          <p:txBody>
            <a:bodyPr wrap="none" rtlCol="0">
              <a:spAutoFit/>
            </a:bodyPr>
            <a:lstStyle/>
            <a:p>
              <a:r>
                <a:rPr lang="en-US" dirty="0" smtClean="0"/>
                <a:t>3D matching</a:t>
              </a:r>
              <a:endParaRPr lang="en-US" dirty="0"/>
            </a:p>
          </p:txBody>
        </p:sp>
        <p:sp>
          <p:nvSpPr>
            <p:cNvPr id="8" name="TextBox 7"/>
            <p:cNvSpPr txBox="1"/>
            <p:nvPr/>
          </p:nvSpPr>
          <p:spPr>
            <a:xfrm>
              <a:off x="718788" y="4114800"/>
              <a:ext cx="1744260" cy="369332"/>
            </a:xfrm>
            <a:prstGeom prst="rect">
              <a:avLst/>
            </a:prstGeom>
            <a:noFill/>
          </p:spPr>
          <p:txBody>
            <a:bodyPr wrap="none" rtlCol="0">
              <a:spAutoFit/>
            </a:bodyPr>
            <a:lstStyle/>
            <a:p>
              <a:r>
                <a:rPr lang="en-US" dirty="0" smtClean="0"/>
                <a:t>Independent Set</a:t>
              </a:r>
              <a:endParaRPr lang="en-US" dirty="0"/>
            </a:p>
          </p:txBody>
        </p:sp>
        <p:sp>
          <p:nvSpPr>
            <p:cNvPr id="11" name="TextBox 10"/>
            <p:cNvSpPr txBox="1"/>
            <p:nvPr/>
          </p:nvSpPr>
          <p:spPr>
            <a:xfrm>
              <a:off x="152400" y="4888468"/>
              <a:ext cx="2803396" cy="369332"/>
            </a:xfrm>
            <a:prstGeom prst="rect">
              <a:avLst/>
            </a:prstGeom>
            <a:noFill/>
          </p:spPr>
          <p:txBody>
            <a:bodyPr wrap="none" rtlCol="0">
              <a:spAutoFit/>
            </a:bodyPr>
            <a:lstStyle/>
            <a:p>
              <a:r>
                <a:rPr lang="en-US" dirty="0" smtClean="0"/>
                <a:t>Integer Linear Programming</a:t>
              </a:r>
              <a:endParaRPr lang="en-US" dirty="0"/>
            </a:p>
          </p:txBody>
        </p:sp>
        <p:sp>
          <p:nvSpPr>
            <p:cNvPr id="12" name="TextBox 11"/>
            <p:cNvSpPr txBox="1"/>
            <p:nvPr/>
          </p:nvSpPr>
          <p:spPr>
            <a:xfrm rot="5400000">
              <a:off x="1378413" y="5188413"/>
              <a:ext cx="468398" cy="584775"/>
            </a:xfrm>
            <a:prstGeom prst="rect">
              <a:avLst/>
            </a:prstGeom>
            <a:noFill/>
          </p:spPr>
          <p:txBody>
            <a:bodyPr wrap="none" rtlCol="0">
              <a:spAutoFit/>
            </a:bodyPr>
            <a:lstStyle/>
            <a:p>
              <a:r>
                <a:rPr lang="en-US" sz="3200" dirty="0" smtClean="0"/>
                <a:t>…</a:t>
              </a:r>
              <a:endParaRPr lang="en-US" sz="3200" dirty="0"/>
            </a:p>
          </p:txBody>
        </p:sp>
      </p:grpSp>
      <p:sp>
        <p:nvSpPr>
          <p:cNvPr id="13" name="TextBox 12"/>
          <p:cNvSpPr txBox="1"/>
          <p:nvPr/>
        </p:nvSpPr>
        <p:spPr>
          <a:xfrm>
            <a:off x="710448" y="3733800"/>
            <a:ext cx="1909112" cy="369332"/>
          </a:xfrm>
          <a:prstGeom prst="rect">
            <a:avLst/>
          </a:prstGeom>
          <a:noFill/>
        </p:spPr>
        <p:txBody>
          <a:bodyPr wrap="none" rtlCol="0">
            <a:spAutoFit/>
          </a:bodyPr>
          <a:lstStyle/>
          <a:p>
            <a:r>
              <a:rPr lang="en-US" dirty="0" smtClean="0"/>
              <a:t>Hamiltonian cycle</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2971800" y="2602468"/>
                <a:ext cx="5937395" cy="338554"/>
              </a:xfrm>
              <a:prstGeom prst="rect">
                <a:avLst/>
              </a:prstGeom>
              <a:noFill/>
            </p:spPr>
            <p:txBody>
              <a:bodyPr wrap="none" rtlCol="0">
                <a:spAutoFit/>
              </a:bodyPr>
              <a:lstStyle/>
              <a:p>
                <a:r>
                  <a:rPr lang="en-US" sz="1600" dirty="0" smtClean="0"/>
                  <a:t>Determines if the given string </a:t>
                </a:r>
                <a14:m>
                  <m:oMath xmlns:m="http://schemas.openxmlformats.org/officeDocument/2006/math">
                    <m:r>
                      <a:rPr lang="en-US" sz="1600" b="1" i="1" dirty="0">
                        <a:solidFill>
                          <a:srgbClr val="0070C0"/>
                        </a:solidFill>
                        <a:latin typeface="Cambria Math"/>
                      </a:rPr>
                      <m:t>𝒔</m:t>
                    </m:r>
                  </m:oMath>
                </a14:m>
                <a:r>
                  <a:rPr lang="en-US" sz="1600" dirty="0" smtClean="0"/>
                  <a:t> is a indeed path of length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smtClean="0"/>
                  <a:t> in </a:t>
                </a:r>
                <a14:m>
                  <m:oMath xmlns:m="http://schemas.openxmlformats.org/officeDocument/2006/math">
                    <m:r>
                      <a:rPr lang="en-US" sz="1600" b="1" i="1" dirty="0" smtClean="0">
                        <a:solidFill>
                          <a:srgbClr val="0070C0"/>
                        </a:solidFill>
                        <a:latin typeface="Cambria Math"/>
                      </a:rPr>
                      <m:t>𝑮</m:t>
                    </m:r>
                  </m:oMath>
                </a14:m>
                <a:r>
                  <a:rPr lang="en-US" sz="1600" dirty="0" smtClean="0"/>
                  <a:t> </a:t>
                </a:r>
                <a:endParaRPr lang="en-US" sz="1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971800" y="2602468"/>
                <a:ext cx="5937395" cy="338554"/>
              </a:xfrm>
              <a:prstGeom prst="rect">
                <a:avLst/>
              </a:prstGeom>
              <a:blipFill rotWithShape="1">
                <a:blip r:embed="rId2"/>
                <a:stretch>
                  <a:fillRect l="-617"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71800" y="2983468"/>
                <a:ext cx="6495496" cy="338554"/>
              </a:xfrm>
              <a:prstGeom prst="rect">
                <a:avLst/>
              </a:prstGeom>
              <a:noFill/>
            </p:spPr>
            <p:txBody>
              <a:bodyPr wrap="none" rtlCol="0">
                <a:spAutoFit/>
              </a:bodyPr>
              <a:lstStyle/>
              <a:p>
                <a:r>
                  <a:rPr lang="en-US" sz="1600" dirty="0" smtClean="0"/>
                  <a:t>Determines if the given string </a:t>
                </a:r>
                <a14:m>
                  <m:oMath xmlns:m="http://schemas.openxmlformats.org/officeDocument/2006/math">
                    <m:r>
                      <a:rPr lang="en-US" sz="1600" b="1" i="1" dirty="0">
                        <a:solidFill>
                          <a:srgbClr val="0070C0"/>
                        </a:solidFill>
                        <a:latin typeface="Cambria Math"/>
                      </a:rPr>
                      <m:t>𝒔</m:t>
                    </m:r>
                  </m:oMath>
                </a14:m>
                <a:r>
                  <a:rPr lang="en-US" sz="1600" dirty="0" smtClean="0"/>
                  <a:t> is indeed a vertex cover of size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smtClean="0"/>
                  <a:t> for </a:t>
                </a:r>
                <a14:m>
                  <m:oMath xmlns:m="http://schemas.openxmlformats.org/officeDocument/2006/math">
                    <m:r>
                      <a:rPr lang="en-US" sz="1600" b="1" i="1" dirty="0">
                        <a:solidFill>
                          <a:srgbClr val="0070C0"/>
                        </a:solidFill>
                        <a:latin typeface="Cambria Math"/>
                      </a:rPr>
                      <m:t>𝑮</m:t>
                    </m:r>
                  </m:oMath>
                </a14:m>
                <a:r>
                  <a:rPr lang="en-US" sz="1600" dirty="0" smtClean="0"/>
                  <a:t> </a:t>
                </a:r>
                <a:endParaRPr lang="en-US" sz="16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971800" y="2983468"/>
                <a:ext cx="6495496" cy="338554"/>
              </a:xfrm>
              <a:prstGeom prst="rect">
                <a:avLst/>
              </a:prstGeom>
              <a:blipFill rotWithShape="1">
                <a:blip r:embed="rId3"/>
                <a:stretch>
                  <a:fillRect l="-56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71800" y="3364468"/>
                <a:ext cx="5753626" cy="338554"/>
              </a:xfrm>
              <a:prstGeom prst="rect">
                <a:avLst/>
              </a:prstGeom>
              <a:noFill/>
            </p:spPr>
            <p:txBody>
              <a:bodyPr wrap="none" rtlCol="0">
                <a:spAutoFit/>
              </a:bodyPr>
              <a:lstStyle/>
              <a:p>
                <a:r>
                  <a:rPr lang="en-US" sz="1600" dirty="0" smtClean="0"/>
                  <a:t>Determines if the given string </a:t>
                </a:r>
                <a14:m>
                  <m:oMath xmlns:m="http://schemas.openxmlformats.org/officeDocument/2006/math">
                    <m:r>
                      <a:rPr lang="en-US" sz="1600" b="1" i="1" dirty="0">
                        <a:solidFill>
                          <a:srgbClr val="0070C0"/>
                        </a:solidFill>
                        <a:latin typeface="Cambria Math"/>
                      </a:rPr>
                      <m:t>𝒔</m:t>
                    </m:r>
                  </m:oMath>
                </a14:m>
                <a:r>
                  <a:rPr lang="en-US" sz="1600" dirty="0" smtClean="0"/>
                  <a:t> is indeed a tour of cost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𝒄</m:t>
                    </m:r>
                  </m:oMath>
                </a14:m>
                <a:r>
                  <a:rPr lang="en-US" sz="1600" dirty="0" smtClean="0"/>
                  <a:t> </a:t>
                </a:r>
                <a:r>
                  <a:rPr lang="en-US" sz="1600" dirty="0"/>
                  <a:t>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971800" y="3364468"/>
                <a:ext cx="5753626" cy="338554"/>
              </a:xfrm>
              <a:prstGeom prst="rect">
                <a:avLst/>
              </a:prstGeom>
              <a:blipFill rotWithShape="1">
                <a:blip r:embed="rId4"/>
                <a:stretch>
                  <a:fillRect l="-636"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971800" y="3733800"/>
                <a:ext cx="4746364" cy="338554"/>
              </a:xfrm>
              <a:prstGeom prst="rect">
                <a:avLst/>
              </a:prstGeom>
              <a:noFill/>
            </p:spPr>
            <p:txBody>
              <a:bodyPr wrap="none" rtlCol="0">
                <a:spAutoFit/>
              </a:bodyPr>
              <a:lstStyle/>
              <a:p>
                <a:r>
                  <a:rPr lang="en-US" sz="1600" dirty="0" smtClean="0"/>
                  <a:t>Determines if the given string </a:t>
                </a:r>
                <a14:m>
                  <m:oMath xmlns:m="http://schemas.openxmlformats.org/officeDocument/2006/math">
                    <m:r>
                      <a:rPr lang="en-US" sz="1600" b="1" i="1" dirty="0">
                        <a:solidFill>
                          <a:srgbClr val="0070C0"/>
                        </a:solidFill>
                        <a:latin typeface="Cambria Math"/>
                      </a:rPr>
                      <m:t>𝒔</m:t>
                    </m:r>
                  </m:oMath>
                </a14:m>
                <a:r>
                  <a:rPr lang="en-US" sz="1600" dirty="0" smtClean="0"/>
                  <a:t> is indeed a cycle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2971800" y="3733800"/>
                <a:ext cx="4746364" cy="338554"/>
              </a:xfrm>
              <a:prstGeom prst="rect">
                <a:avLst/>
              </a:prstGeom>
              <a:blipFill rotWithShape="1">
                <a:blip r:embed="rId5"/>
                <a:stretch>
                  <a:fillRect l="-771" t="-5455" b="-21818"/>
                </a:stretch>
              </a:blipFill>
            </p:spPr>
            <p:txBody>
              <a:bodyPr/>
              <a:lstStyle/>
              <a:p>
                <a:r>
                  <a:rPr lang="en-US">
                    <a:noFill/>
                  </a:rPr>
                  <a:t> </a:t>
                </a:r>
              </a:p>
            </p:txBody>
          </p:sp>
        </mc:Fallback>
      </mc:AlternateContent>
      <p:sp>
        <p:nvSpPr>
          <p:cNvPr id="19" name="TextBox 18"/>
          <p:cNvSpPr txBox="1"/>
          <p:nvPr/>
        </p:nvSpPr>
        <p:spPr>
          <a:xfrm rot="5400000">
            <a:off x="5340813" y="4045413"/>
            <a:ext cx="468398" cy="584775"/>
          </a:xfrm>
          <a:prstGeom prst="rect">
            <a:avLst/>
          </a:prstGeom>
          <a:noFill/>
        </p:spPr>
        <p:txBody>
          <a:bodyPr wrap="none" rtlCol="0">
            <a:spAutoFit/>
          </a:bodyPr>
          <a:lstStyle/>
          <a:p>
            <a:r>
              <a:rPr lang="en-US" sz="3200" dirty="0" smtClean="0"/>
              <a:t>…</a:t>
            </a:r>
            <a:endParaRPr lang="en-US" sz="3200" dirty="0"/>
          </a:p>
        </p:txBody>
      </p:sp>
      <p:sp>
        <p:nvSpPr>
          <p:cNvPr id="20" name="TextBox 19"/>
          <p:cNvSpPr txBox="1"/>
          <p:nvPr/>
        </p:nvSpPr>
        <p:spPr>
          <a:xfrm>
            <a:off x="2877605" y="533400"/>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smtClean="0"/>
              <a:t>certifier</a:t>
            </a:r>
            <a:endParaRPr lang="en-US" sz="3600" dirty="0"/>
          </a:p>
        </p:txBody>
      </p:sp>
    </p:spTree>
    <p:extLst>
      <p:ext uri="{BB962C8B-B14F-4D97-AF65-F5344CB8AC3E}">
        <p14:creationId xmlns:p14="http://schemas.microsoft.com/office/powerpoint/2010/main" val="3596682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2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175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125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P spid="13" grpId="0"/>
      <p:bldP spid="14" grpId="0"/>
      <p:bldP spid="15" grpId="0"/>
      <p:bldP spid="16" grpId="0"/>
      <p:bldP spid="17" grpId="0"/>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p:sp>
        <p:nvSpPr>
          <p:cNvPr id="3" name="Content Placeholder 2"/>
          <p:cNvSpPr>
            <a:spLocks noGrp="1"/>
          </p:cNvSpPr>
          <p:nvPr>
            <p:ph idx="1"/>
          </p:nvPr>
        </p:nvSpPr>
        <p:spPr>
          <a:xfrm>
            <a:off x="457200" y="1600200"/>
            <a:ext cx="8382000" cy="4525963"/>
          </a:xfrm>
        </p:spPr>
        <p:txBody>
          <a:bodyPr/>
          <a:lstStyle/>
          <a:p>
            <a:pPr marL="0" indent="0">
              <a:buNone/>
            </a:pPr>
            <a:r>
              <a:rPr lang="en-US" sz="2000" b="1" dirty="0" smtClean="0">
                <a:solidFill>
                  <a:srgbClr val="C00000"/>
                </a:solidFill>
              </a:rPr>
              <a:t>Definition </a:t>
            </a:r>
            <a:r>
              <a:rPr lang="en-US" sz="2000" dirty="0" smtClean="0"/>
              <a:t>(</a:t>
            </a:r>
            <a:r>
              <a:rPr lang="en-US" sz="2000" b="1" dirty="0" smtClean="0">
                <a:solidFill>
                  <a:srgbClr val="006C31"/>
                </a:solidFill>
              </a:rPr>
              <a:t>NP</a:t>
            </a:r>
            <a:r>
              <a:rPr lang="en-US" sz="2000" dirty="0" smtClean="0">
                <a:sym typeface="Wingdings" pitchFamily="2" charset="2"/>
              </a:rPr>
              <a:t>)</a:t>
            </a:r>
            <a:r>
              <a:rPr lang="en-US" sz="2000" dirty="0" smtClean="0"/>
              <a:t>: </a:t>
            </a:r>
          </a:p>
          <a:p>
            <a:pPr marL="0" indent="0">
              <a:buNone/>
            </a:pPr>
            <a:r>
              <a:rPr lang="en-US" sz="2000" dirty="0" smtClean="0"/>
              <a:t>The set of all </a:t>
            </a:r>
            <a:r>
              <a:rPr lang="en-US" sz="2000" u="sng" dirty="0" smtClean="0"/>
              <a:t>decision</a:t>
            </a:r>
            <a:r>
              <a:rPr lang="en-US" sz="2000" dirty="0" smtClean="0"/>
              <a:t> problems  which have </a:t>
            </a:r>
            <a:r>
              <a:rPr lang="en-US" sz="2000" b="1" dirty="0" smtClean="0"/>
              <a:t>efficient certifier</a:t>
            </a:r>
            <a:r>
              <a:rPr lang="en-US" sz="2000" dirty="0" smtClean="0"/>
              <a:t>.</a:t>
            </a:r>
          </a:p>
          <a:p>
            <a:pPr marL="0" indent="0">
              <a:buNone/>
            </a:pPr>
            <a:endParaRPr lang="en-US" sz="2000" dirty="0"/>
          </a:p>
          <a:p>
            <a:pPr marL="0" indent="0" algn="ctr">
              <a:buNone/>
            </a:pPr>
            <a:r>
              <a:rPr lang="en-US" sz="2000" b="1" dirty="0" smtClean="0">
                <a:solidFill>
                  <a:srgbClr val="006C31"/>
                </a:solidFill>
              </a:rPr>
              <a:t>NP </a:t>
            </a:r>
            <a:r>
              <a:rPr lang="en-US" sz="2000" dirty="0" smtClean="0"/>
              <a:t>: “Non-deterministic polynomial time”</a:t>
            </a:r>
          </a:p>
          <a:p>
            <a:pPr marL="0" indent="0" algn="ctr">
              <a:buNone/>
            </a:pPr>
            <a:endParaRPr lang="en-US" sz="2000" dirty="0"/>
          </a:p>
          <a:p>
            <a:pPr marL="0" indent="0">
              <a:buNone/>
            </a:pPr>
            <a:r>
              <a:rPr lang="en-US" sz="2000" b="1" dirty="0">
                <a:solidFill>
                  <a:srgbClr val="C00000"/>
                </a:solidFill>
              </a:rPr>
              <a:t>Definition </a:t>
            </a:r>
            <a:r>
              <a:rPr lang="en-US" sz="2000" dirty="0" smtClean="0"/>
              <a:t> (</a:t>
            </a:r>
            <a:r>
              <a:rPr lang="en-US" sz="2000" b="1" dirty="0" smtClean="0">
                <a:solidFill>
                  <a:srgbClr val="006C31"/>
                </a:solidFill>
              </a:rPr>
              <a:t>P</a:t>
            </a:r>
            <a:r>
              <a:rPr lang="en-US" sz="2000" dirty="0" smtClean="0">
                <a:sym typeface="Wingdings" pitchFamily="2" charset="2"/>
              </a:rPr>
              <a:t>):</a:t>
            </a:r>
            <a:endParaRPr lang="en-US" sz="2000" dirty="0" smtClean="0"/>
          </a:p>
          <a:p>
            <a:pPr marL="0" indent="0">
              <a:buNone/>
            </a:pPr>
            <a:r>
              <a:rPr lang="en-US" sz="2000" dirty="0" smtClean="0"/>
              <a:t> The set of all decision problems which have </a:t>
            </a:r>
            <a:r>
              <a:rPr lang="en-US" sz="2000" b="1" dirty="0" smtClean="0"/>
              <a:t>efficient</a:t>
            </a:r>
            <a:r>
              <a:rPr lang="en-US" sz="2000" dirty="0" smtClean="0"/>
              <a:t> algorithm.</a:t>
            </a:r>
          </a:p>
          <a:p>
            <a:pPr marL="0" indent="0">
              <a:buNone/>
            </a:pPr>
            <a:endParaRPr lang="en-US" sz="2000" dirty="0"/>
          </a:p>
          <a:p>
            <a:pPr marL="0" indent="0">
              <a:buNone/>
            </a:pPr>
            <a:r>
              <a:rPr lang="en-US" sz="2000" dirty="0" smtClean="0"/>
              <a:t>Any Relation between </a:t>
            </a:r>
            <a:r>
              <a:rPr lang="en-US" sz="2000" b="1" dirty="0" smtClean="0">
                <a:solidFill>
                  <a:srgbClr val="006C31"/>
                </a:solidFill>
              </a:rPr>
              <a:t>P</a:t>
            </a:r>
            <a:r>
              <a:rPr lang="en-US" sz="2000" dirty="0">
                <a:sym typeface="Wingdings" pitchFamily="2" charset="2"/>
              </a:rPr>
              <a:t> </a:t>
            </a:r>
            <a:r>
              <a:rPr lang="en-US" sz="2000" dirty="0" smtClean="0">
                <a:sym typeface="Wingdings" pitchFamily="2" charset="2"/>
              </a:rPr>
              <a:t>  and </a:t>
            </a:r>
            <a:r>
              <a:rPr lang="en-US" sz="2000" b="1" dirty="0" smtClean="0">
                <a:solidFill>
                  <a:srgbClr val="006C31"/>
                </a:solidFill>
              </a:rPr>
              <a:t>NP</a:t>
            </a:r>
            <a:r>
              <a:rPr lang="en-US" sz="2000" dirty="0">
                <a:sym typeface="Wingdings" pitchFamily="2" charset="2"/>
              </a:rPr>
              <a:t> </a:t>
            </a:r>
            <a:r>
              <a:rPr lang="en-US" sz="2000" dirty="0" smtClean="0">
                <a:sym typeface="Wingdings" pitchFamily="2" charset="2"/>
              </a:rPr>
              <a:t> :     </a:t>
            </a:r>
            <a:r>
              <a:rPr lang="en-US" sz="2000" dirty="0" smtClean="0">
                <a:solidFill>
                  <a:srgbClr val="C00000"/>
                </a:solidFill>
                <a:sym typeface="Wingdings" pitchFamily="2" charset="2"/>
              </a:rPr>
              <a:t>?</a:t>
            </a:r>
            <a:endParaRPr lang="en-US" sz="20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
        <p:nvSpPr>
          <p:cNvPr id="5" name="Rectangle 4"/>
          <p:cNvSpPr/>
          <p:nvPr/>
        </p:nvSpPr>
        <p:spPr>
          <a:xfrm>
            <a:off x="3886200" y="19812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86200" y="38100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01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
                                        </p:tgtEl>
                                      </p:cBhvr>
                                    </p:animEffect>
                                    <p:set>
                                      <p:cBhvr>
                                        <p:cTn id="17" dur="1" fill="hold">
                                          <p:stCondLst>
                                            <p:cond delay="1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3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6"/>
                                        </p:tgtEl>
                                      </p:cBhvr>
                                    </p:animEffect>
                                    <p:set>
                                      <p:cBhvr>
                                        <p:cTn id="37" dur="1" fill="hold">
                                          <p:stCondLst>
                                            <p:cond delay="1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6C31"/>
                </a:solidFill>
              </a:rPr>
              <a:t>P </a:t>
            </a:r>
            <a:r>
              <a:rPr lang="en-US" sz="4000" b="1" dirty="0" smtClean="0"/>
              <a:t>is contained in </a:t>
            </a:r>
            <a:r>
              <a:rPr lang="en-US" sz="4000" b="1" dirty="0" smtClean="0">
                <a:solidFill>
                  <a:srgbClr val="006C31"/>
                </a:solidFill>
              </a:rPr>
              <a:t>NP</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smtClean="0"/>
                  <a:t>: any decision problem in </a:t>
                </a:r>
                <a:r>
                  <a:rPr lang="en-US" sz="2000" b="1" dirty="0" smtClean="0">
                    <a:solidFill>
                      <a:srgbClr val="006C31"/>
                    </a:solidFill>
                  </a:rPr>
                  <a:t>P</a:t>
                </a:r>
              </a:p>
              <a:p>
                <a:pPr marL="0" indent="0" algn="ctr">
                  <a:buNone/>
                </a:pPr>
                <a:endParaRPr lang="en-US" sz="2000" dirty="0" smtClean="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smtClean="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smtClean="0"/>
              </a:p>
              <a:p>
                <a:pPr marL="0" indent="0">
                  <a:buNone/>
                </a:pPr>
                <a:endParaRPr lang="en-US" sz="2000" dirty="0"/>
              </a:p>
              <a:p>
                <a:pPr marL="0" indent="0">
                  <a:buNone/>
                </a:pPr>
                <a:r>
                  <a:rPr lang="en-US" sz="2000" dirty="0"/>
                  <a:t>Let </a:t>
                </a:r>
                <a14:m>
                  <m:oMath xmlns:m="http://schemas.openxmlformats.org/officeDocument/2006/math">
                    <m:r>
                      <a:rPr lang="en-US" sz="2000" b="1" i="1" dirty="0" smtClean="0">
                        <a:solidFill>
                          <a:srgbClr val="0070C0"/>
                        </a:solidFill>
                        <a:latin typeface="Cambria Math"/>
                      </a:rPr>
                      <m:t>𝑸</m:t>
                    </m:r>
                  </m:oMath>
                </a14:m>
                <a:r>
                  <a:rPr lang="en-US" sz="2000" dirty="0"/>
                  <a:t> be the polynomial time algorithm </a:t>
                </a:r>
                <a:r>
                  <a:rPr lang="en-US" sz="2000" dirty="0" smtClean="0"/>
                  <a:t>for </a:t>
                </a:r>
                <a:r>
                  <a:rPr lang="en-US" sz="2000" u="sng" dirty="0" smtClean="0"/>
                  <a:t>solving</a:t>
                </a:r>
                <a:r>
                  <a:rPr lang="en-US" sz="2000" dirty="0" smtClean="0"/>
                  <a:t>  </a:t>
                </a:r>
                <a14:m>
                  <m:oMath xmlns:m="http://schemas.openxmlformats.org/officeDocument/2006/math">
                    <m:r>
                      <a:rPr lang="en-US" sz="2000" b="1" i="1" dirty="0">
                        <a:solidFill>
                          <a:srgbClr val="C00000"/>
                        </a:solidFill>
                        <a:latin typeface="Cambria Math"/>
                      </a:rPr>
                      <m:t>𝑿</m:t>
                    </m:r>
                  </m:oMath>
                </a14:m>
                <a:r>
                  <a:rPr lang="en-US" sz="2000" dirty="0"/>
                  <a:t>.</a:t>
                </a:r>
              </a:p>
              <a:p>
                <a:pPr marL="0" indent="0">
                  <a:buNone/>
                </a:pPr>
                <a:r>
                  <a:rPr lang="en-US" sz="2000" b="1" dirty="0" smtClean="0"/>
                  <a:t>Efficient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smtClean="0"/>
                  <a:t>:</a:t>
                </a:r>
              </a:p>
              <a:p>
                <a:pPr marL="0" indent="0">
                  <a:buNone/>
                </a:pPr>
                <a:r>
                  <a:rPr lang="en-US" sz="2000" dirty="0" smtClean="0"/>
                  <a:t>A polynomial time algorithm </a:t>
                </a:r>
                <a14:m>
                  <m:oMath xmlns:m="http://schemas.openxmlformats.org/officeDocument/2006/math">
                    <m:r>
                      <a:rPr lang="en-US" sz="2000" b="1" i="1" dirty="0">
                        <a:solidFill>
                          <a:srgbClr val="C00000"/>
                        </a:solidFill>
                        <a:latin typeface="Cambria Math"/>
                      </a:rPr>
                      <m:t>𝑨</m:t>
                    </m:r>
                  </m:oMath>
                </a14:m>
                <a:r>
                  <a:rPr lang="en-US" sz="2000" dirty="0" smtClean="0"/>
                  <a:t> with output {</a:t>
                </a:r>
                <a:r>
                  <a:rPr lang="en-US" sz="2000" dirty="0" err="1" smtClean="0">
                    <a:solidFill>
                      <a:srgbClr val="006C31"/>
                    </a:solidFill>
                  </a:rPr>
                  <a:t>yes</a:t>
                </a:r>
                <a:r>
                  <a:rPr lang="en-US" sz="2000" dirty="0" err="1" smtClean="0"/>
                  <a:t>,</a:t>
                </a:r>
                <a:r>
                  <a:rPr lang="en-US" sz="2000" dirty="0" err="1" smtClean="0">
                    <a:solidFill>
                      <a:srgbClr val="7030A0"/>
                    </a:solidFill>
                  </a:rPr>
                  <a:t>no</a:t>
                </a:r>
                <a:r>
                  <a:rPr lang="en-US" sz="2000" dirty="0" smtClean="0"/>
                  <a:t>}  </a:t>
                </a:r>
              </a:p>
              <a:p>
                <a:r>
                  <a:rPr lang="en-US" sz="2000" b="1" dirty="0" smtClean="0"/>
                  <a:t>Input</a:t>
                </a:r>
                <a:r>
                  <a:rPr lang="en-US" sz="2000" dirty="0" smtClean="0"/>
                  <a:t> : (</a:t>
                </a:r>
                <a14:m>
                  <m:oMath xmlns:m="http://schemas.openxmlformats.org/officeDocument/2006/math">
                    <m:r>
                      <a:rPr lang="en-US" sz="2000" b="1" i="1" dirty="0">
                        <a:solidFill>
                          <a:srgbClr val="0070C0"/>
                        </a:solidFill>
                        <a:latin typeface="Cambria Math"/>
                      </a:rPr>
                      <m:t>𝑰</m:t>
                    </m:r>
                  </m:oMath>
                </a14:m>
                <a:r>
                  <a:rPr lang="en-US" sz="2000" dirty="0" smtClean="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smtClean="0"/>
                  <a:t>)</a:t>
                </a:r>
              </a:p>
              <a:p>
                <a:endParaRPr lang="en-US" sz="2000" dirty="0" smtClean="0"/>
              </a:p>
              <a:p>
                <a:endParaRPr lang="en-US" sz="2000" dirty="0" smtClean="0"/>
              </a:p>
              <a:p>
                <a:r>
                  <a:rPr lang="en-US" sz="2000" b="1" dirty="0" smtClean="0"/>
                  <a:t>Behavior</a:t>
                </a:r>
                <a:r>
                  <a:rPr lang="en-US" sz="2000" dirty="0" smtClean="0"/>
                  <a:t>:   </a:t>
                </a:r>
                <a:r>
                  <a:rPr lang="en-US" sz="2000" dirty="0"/>
                  <a:t>On getting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smtClean="0"/>
                  <a:t>),</a:t>
                </a:r>
              </a:p>
              <a:p>
                <a:pPr marL="0" indent="0">
                  <a:buNone/>
                </a:pPr>
                <a:r>
                  <a:rPr lang="en-US" sz="2000" dirty="0"/>
                  <a:t> </a:t>
                </a:r>
                <a:r>
                  <a:rPr lang="en-US" sz="2000" dirty="0" smtClean="0"/>
                  <a:t>                         just ignore </a:t>
                </a:r>
                <a14:m>
                  <m:oMath xmlns:m="http://schemas.openxmlformats.org/officeDocument/2006/math">
                    <m:r>
                      <a:rPr lang="en-US" sz="2000" b="1" i="1" dirty="0">
                        <a:solidFill>
                          <a:srgbClr val="0070C0"/>
                        </a:solidFill>
                        <a:latin typeface="Cambria Math"/>
                      </a:rPr>
                      <m:t>𝒔</m:t>
                    </m:r>
                  </m:oMath>
                </a14:m>
                <a:r>
                  <a:rPr lang="en-US" sz="2000" dirty="0" smtClean="0"/>
                  <a:t>,</a:t>
                </a:r>
              </a:p>
              <a:p>
                <a:pPr marL="0" indent="0">
                  <a:buNone/>
                </a:pPr>
                <a:r>
                  <a:rPr lang="en-US" sz="2000" dirty="0"/>
                  <a:t> </a:t>
                </a:r>
                <a:r>
                  <a:rPr lang="en-US" sz="2000" dirty="0" smtClean="0"/>
                  <a:t>                         execute the algorithm </a:t>
                </a:r>
                <a14:m>
                  <m:oMath xmlns:m="http://schemas.openxmlformats.org/officeDocument/2006/math">
                    <m:r>
                      <a:rPr lang="en-US" sz="2000" b="1" i="1" dirty="0">
                        <a:solidFill>
                          <a:srgbClr val="0070C0"/>
                        </a:solidFill>
                        <a:latin typeface="Cambria Math"/>
                      </a:rPr>
                      <m:t>𝑸</m:t>
                    </m:r>
                    <m:r>
                      <a:rPr lang="en-US" sz="2000" b="1" i="1" dirty="0">
                        <a:solidFill>
                          <a:srgbClr val="0070C0"/>
                        </a:solidFill>
                        <a:latin typeface="Cambria Math"/>
                      </a:rPr>
                      <m:t> </m:t>
                    </m:r>
                  </m:oMath>
                </a14:m>
                <a:r>
                  <a:rPr lang="en-US" sz="2000" dirty="0" smtClean="0"/>
                  <a:t>on input </a:t>
                </a:r>
                <a14:m>
                  <m:oMath xmlns:m="http://schemas.openxmlformats.org/officeDocument/2006/math">
                    <m:r>
                      <a:rPr lang="en-US" sz="2000" b="1" i="1" dirty="0">
                        <a:solidFill>
                          <a:srgbClr val="0070C0"/>
                        </a:solidFill>
                        <a:latin typeface="Cambria Math"/>
                      </a:rPr>
                      <m:t>𝑰</m:t>
                    </m:r>
                  </m:oMath>
                </a14:m>
                <a:r>
                  <a:rPr lang="en-US" sz="2000" dirty="0" smtClean="0"/>
                  <a:t>. </a:t>
                </a:r>
              </a:p>
              <a:p>
                <a:pPr marL="0" indent="0">
                  <a:buNone/>
                </a:pPr>
                <a:r>
                  <a:rPr lang="en-US" sz="2000" dirty="0"/>
                  <a:t> </a:t>
                </a:r>
                <a:r>
                  <a:rPr lang="en-US" sz="2000" dirty="0" smtClean="0"/>
                  <a:t>                         If the answer is yes, output yes; if the answer is no, output no.</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smtClean="0">
                  <a:solidFill>
                    <a:srgbClr val="006C31"/>
                  </a:solidFill>
                </a:rPr>
                <a:t>Yes</a:t>
              </a:r>
              <a:r>
                <a:rPr lang="en-US" dirty="0" smtClean="0"/>
                <a:t> instance</a:t>
              </a:r>
              <a:endParaRPr lang="en-US" dirty="0"/>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smtClean="0">
                  <a:solidFill>
                    <a:srgbClr val="7030A0"/>
                  </a:solidFill>
                </a:rPr>
                <a:t>No</a:t>
              </a:r>
              <a:r>
                <a:rPr lang="en-US" dirty="0" smtClean="0"/>
                <a:t> instance</a:t>
              </a:r>
              <a:endParaRPr lang="en-US" dirty="0"/>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495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smtClean="0"/>
                <a:t>Proposed solution</a:t>
              </a:r>
              <a:endParaRPr lang="en-US" dirty="0"/>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Down Ribbon 6"/>
          <p:cNvSpPr/>
          <p:nvPr/>
        </p:nvSpPr>
        <p:spPr>
          <a:xfrm>
            <a:off x="6096000" y="3505200"/>
            <a:ext cx="3048000" cy="1635514"/>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rPr>
              <a:t>Convince yourself that </a:t>
            </a:r>
            <a:r>
              <a:rPr lang="en-US" sz="1600" dirty="0" smtClean="0">
                <a:solidFill>
                  <a:schemeClr val="tx1"/>
                </a:solidFill>
              </a:rPr>
              <a:t>this </a:t>
            </a:r>
            <a:r>
              <a:rPr lang="en-US" sz="1600" dirty="0">
                <a:solidFill>
                  <a:schemeClr val="tx1"/>
                </a:solidFill>
              </a:rPr>
              <a:t>certifiers satisfy </a:t>
            </a:r>
          </a:p>
          <a:p>
            <a:pPr marL="0" indent="0">
              <a:buNone/>
            </a:pPr>
            <a:r>
              <a:rPr lang="en-US" sz="1600" dirty="0">
                <a:solidFill>
                  <a:schemeClr val="tx1"/>
                </a:solidFill>
              </a:rPr>
              <a:t>the </a:t>
            </a:r>
            <a:r>
              <a:rPr lang="en-US" sz="1600" i="1" dirty="0">
                <a:solidFill>
                  <a:srgbClr val="7030A0"/>
                </a:solidFill>
              </a:rPr>
              <a:t>redefined</a:t>
            </a:r>
            <a:r>
              <a:rPr lang="en-US" sz="1600" dirty="0"/>
              <a:t> </a:t>
            </a:r>
            <a:r>
              <a:rPr lang="en-US" sz="1600" dirty="0">
                <a:solidFill>
                  <a:schemeClr val="tx1"/>
                </a:solidFill>
              </a:rPr>
              <a:t>behavior of efficient </a:t>
            </a:r>
            <a:r>
              <a:rPr lang="en-US" sz="1600" dirty="0" smtClean="0">
                <a:solidFill>
                  <a:schemeClr val="tx1"/>
                </a:solidFill>
              </a:rPr>
              <a:t>certifiers. </a:t>
            </a:r>
            <a:endParaRPr lang="en-US" sz="1600" dirty="0">
              <a:solidFill>
                <a:schemeClr val="tx1"/>
              </a:solidFill>
            </a:endParaRPr>
          </a:p>
        </p:txBody>
      </p:sp>
    </p:spTree>
    <p:extLst>
      <p:ext uri="{BB962C8B-B14F-4D97-AF65-F5344CB8AC3E}">
        <p14:creationId xmlns:p14="http://schemas.microsoft.com/office/powerpoint/2010/main" val="2377771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50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6C31"/>
                </a:solidFill>
              </a:rPr>
              <a:t>NP</a:t>
            </a:r>
            <a:r>
              <a:rPr lang="en-US" sz="3600" b="1" dirty="0" smtClean="0"/>
              <a:t> versus </a:t>
            </a:r>
            <a:r>
              <a:rPr lang="en-US" sz="3600" b="1" dirty="0" smtClean="0">
                <a:solidFill>
                  <a:srgbClr val="006C31"/>
                </a:solidFill>
              </a:rPr>
              <a:t>P</a:t>
            </a:r>
            <a:endParaRPr lang="en-US" sz="3600" b="1" dirty="0">
              <a:solidFill>
                <a:srgbClr val="006C31"/>
              </a:solidFill>
            </a:endParaRPr>
          </a:p>
        </p:txBody>
      </p:sp>
      <p:sp>
        <p:nvSpPr>
          <p:cNvPr id="3" name="Content Placeholder 2"/>
          <p:cNvSpPr>
            <a:spLocks noGrp="1"/>
          </p:cNvSpPr>
          <p:nvPr>
            <p:ph idx="1"/>
          </p:nvPr>
        </p:nvSpPr>
        <p:spPr/>
        <p:txBody>
          <a:bodyPr>
            <a:normAutofit/>
          </a:bodyPr>
          <a:lstStyle/>
          <a:p>
            <a:pPr marL="0" indent="0">
              <a:buNone/>
            </a:pP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nvGrpSpPr>
          <p:cNvPr id="10" name="Group 9"/>
          <p:cNvGrpSpPr/>
          <p:nvPr/>
        </p:nvGrpSpPr>
        <p:grpSpPr>
          <a:xfrm>
            <a:off x="4191000" y="3505200"/>
            <a:ext cx="1908298" cy="1219200"/>
            <a:chOff x="4191000" y="3505200"/>
            <a:chExt cx="1908298" cy="1219200"/>
          </a:xfrm>
        </p:grpSpPr>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smtClean="0">
                  <a:solidFill>
                    <a:srgbClr val="006C31"/>
                  </a:solidFill>
                </a:rPr>
                <a:t>P</a:t>
              </a:r>
              <a:endParaRPr lang="en-US" b="1" dirty="0">
                <a:solidFill>
                  <a:srgbClr val="006C31"/>
                </a:solidFill>
              </a:endParaRPr>
            </a:p>
          </p:txBody>
        </p:sp>
      </p:grpSp>
      <p:sp>
        <p:nvSpPr>
          <p:cNvPr id="7" name="TextBox 6"/>
          <p:cNvSpPr txBox="1"/>
          <p:nvPr/>
        </p:nvSpPr>
        <p:spPr>
          <a:xfrm>
            <a:off x="6934200" y="3657600"/>
            <a:ext cx="460382" cy="369332"/>
          </a:xfrm>
          <a:prstGeom prst="rect">
            <a:avLst/>
          </a:prstGeom>
          <a:noFill/>
        </p:spPr>
        <p:txBody>
          <a:bodyPr wrap="none" rtlCol="0">
            <a:spAutoFit/>
          </a:bodyPr>
          <a:lstStyle/>
          <a:p>
            <a:r>
              <a:rPr lang="en-US" b="1" dirty="0" smtClean="0">
                <a:solidFill>
                  <a:srgbClr val="006C31"/>
                </a:solidFill>
              </a:rPr>
              <a:t>NP</a:t>
            </a:r>
            <a:endParaRPr lang="en-US" b="1" dirty="0">
              <a:solidFill>
                <a:srgbClr val="006C31"/>
              </a:solidFill>
            </a:endParaRPr>
          </a:p>
        </p:txBody>
      </p:sp>
      <p:sp>
        <p:nvSpPr>
          <p:cNvPr id="8" name="TextBox 7"/>
          <p:cNvSpPr txBox="1"/>
          <p:nvPr/>
        </p:nvSpPr>
        <p:spPr>
          <a:xfrm>
            <a:off x="2057400" y="5715000"/>
            <a:ext cx="5315366" cy="369332"/>
          </a:xfrm>
          <a:prstGeom prst="rect">
            <a:avLst/>
          </a:prstGeom>
          <a:noFill/>
        </p:spPr>
        <p:txBody>
          <a:bodyPr wrap="none" rtlCol="0">
            <a:spAutoFit/>
          </a:bodyPr>
          <a:lstStyle/>
          <a:p>
            <a:r>
              <a:rPr lang="en-US" b="1" dirty="0" smtClean="0"/>
              <a:t>Verifying a </a:t>
            </a:r>
            <a:r>
              <a:rPr lang="en-US" b="1" u="sng" dirty="0" smtClean="0"/>
              <a:t>proposed solution </a:t>
            </a:r>
            <a:r>
              <a:rPr lang="en-US" dirty="0" smtClean="0"/>
              <a:t>versus </a:t>
            </a:r>
            <a:r>
              <a:rPr lang="en-US" b="1" dirty="0" smtClean="0"/>
              <a:t>finding a </a:t>
            </a:r>
            <a:r>
              <a:rPr lang="en-US" b="1" u="sng" dirty="0" smtClean="0"/>
              <a:t>solution</a:t>
            </a:r>
            <a:endParaRPr lang="en-US" b="1" u="sng" dirty="0"/>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smtClean="0"/>
              <a:t>Is </a:t>
            </a:r>
            <a:r>
              <a:rPr lang="en-US" sz="2800" b="1" dirty="0" smtClean="0">
                <a:solidFill>
                  <a:srgbClr val="006C31"/>
                </a:solidFill>
              </a:rPr>
              <a:t>P</a:t>
            </a:r>
            <a:r>
              <a:rPr lang="en-US" sz="2800" b="1" dirty="0" smtClean="0"/>
              <a:t> = </a:t>
            </a:r>
            <a:r>
              <a:rPr lang="en-US" sz="2800" b="1" dirty="0" smtClean="0">
                <a:solidFill>
                  <a:srgbClr val="006C31"/>
                </a:solidFill>
              </a:rPr>
              <a:t>NP</a:t>
            </a:r>
            <a:r>
              <a:rPr lang="en-US" sz="2800" b="1" dirty="0" smtClean="0"/>
              <a:t> ?</a:t>
            </a:r>
            <a:endParaRPr lang="en-US" sz="2800" b="1" dirty="0"/>
          </a:p>
        </p:txBody>
      </p:sp>
    </p:spTree>
    <p:extLst>
      <p:ext uri="{BB962C8B-B14F-4D97-AF65-F5344CB8AC3E}">
        <p14:creationId xmlns:p14="http://schemas.microsoft.com/office/powerpoint/2010/main" val="2471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smtClean="0">
                <a:solidFill>
                  <a:srgbClr val="006C31"/>
                </a:solidFill>
              </a:rPr>
              <a:t>NP Complete  </a:t>
            </a:r>
            <a:br>
              <a:rPr lang="en-US" sz="3200" dirty="0" smtClean="0">
                <a:solidFill>
                  <a:srgbClr val="006C31"/>
                </a:solidFill>
              </a:rPr>
            </a:br>
            <a:r>
              <a:rPr lang="en-US" sz="3200" dirty="0" smtClean="0">
                <a:solidFill>
                  <a:srgbClr val="7030A0"/>
                </a:solidFill>
              </a:rPr>
              <a:t>A class of </a:t>
            </a:r>
            <a:r>
              <a:rPr lang="en-US" sz="3200" dirty="0" err="1" smtClean="0">
                <a:solidFill>
                  <a:srgbClr val="7030A0"/>
                </a:solidFill>
              </a:rPr>
              <a:t>problemS</a:t>
            </a:r>
            <a:endParaRPr lang="en-US" sz="3200" dirty="0">
              <a:solidFill>
                <a:srgbClr val="C00000"/>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type="body" idx="1"/>
              </p:nvPr>
            </p:nvSpPr>
            <p:spPr/>
            <p:txBody>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tx1"/>
                          </a:solidFill>
                        </a:rPr>
                        <m:t>and</m:t>
                      </m:r>
                      <m:r>
                        <m:rPr>
                          <m:nor/>
                        </m:rPr>
                        <a:rPr lang="en-US" sz="2800" dirty="0" smtClean="0">
                          <a:solidFill>
                            <a:schemeClr val="tx1"/>
                          </a:solidFill>
                        </a:rPr>
                        <m:t> </m:t>
                      </m:r>
                      <m:r>
                        <m:rPr>
                          <m:nor/>
                        </m:rPr>
                        <a:rPr lang="en-US" sz="2800" dirty="0" smtClean="0">
                          <a:solidFill>
                            <a:schemeClr val="tx1"/>
                          </a:solidFill>
                        </a:rPr>
                        <m:t>how</m:t>
                      </m:r>
                      <m:r>
                        <m:rPr>
                          <m:nor/>
                        </m:rPr>
                        <a:rPr lang="en-US" sz="2800" dirty="0" smtClean="0">
                          <a:solidFill>
                            <a:schemeClr val="tx1"/>
                          </a:solidFill>
                        </a:rPr>
                        <m:t> </m:t>
                      </m:r>
                      <m:r>
                        <m:rPr>
                          <m:nor/>
                        </m:rPr>
                        <a:rPr lang="en-US" sz="2800" dirty="0" smtClean="0">
                          <a:solidFill>
                            <a:schemeClr val="tx1"/>
                          </a:solidFill>
                        </a:rPr>
                        <m:t>it</m:t>
                      </m:r>
                      <m:r>
                        <m:rPr>
                          <m:nor/>
                        </m:rPr>
                        <a:rPr lang="en-US" sz="2800" dirty="0" smtClean="0">
                          <a:solidFill>
                            <a:schemeClr val="tx1"/>
                          </a:solidFill>
                        </a:rPr>
                        <m:t> </m:t>
                      </m:r>
                      <m:r>
                        <m:rPr>
                          <m:nor/>
                        </m:rPr>
                        <a:rPr lang="en-US" sz="2800" dirty="0" smtClean="0">
                          <a:solidFill>
                            <a:schemeClr val="tx1"/>
                          </a:solidFill>
                        </a:rPr>
                        <m:t>came</m:t>
                      </m:r>
                      <m:r>
                        <m:rPr>
                          <m:nor/>
                        </m:rPr>
                        <a:rPr lang="en-US" sz="2800" dirty="0" smtClean="0">
                          <a:solidFill>
                            <a:schemeClr val="tx1"/>
                          </a:solidFill>
                        </a:rPr>
                        <m:t> </m:t>
                      </m:r>
                      <m:r>
                        <m:rPr>
                          <m:nor/>
                        </m:rPr>
                        <a:rPr lang="en-US" sz="2800" dirty="0" smtClean="0">
                          <a:solidFill>
                            <a:schemeClr val="tx1"/>
                          </a:solidFill>
                        </a:rPr>
                        <m:t>into</m:t>
                      </m:r>
                      <m:r>
                        <m:rPr>
                          <m:nor/>
                        </m:rPr>
                        <a:rPr lang="en-US" sz="2800" dirty="0" smtClean="0">
                          <a:solidFill>
                            <a:schemeClr val="tx1"/>
                          </a:solidFill>
                        </a:rPr>
                        <m:t> </m:t>
                      </m:r>
                      <m:r>
                        <m:rPr>
                          <m:nor/>
                        </m:rPr>
                        <a:rPr lang="en-US" sz="2800" dirty="0" smtClean="0">
                          <a:solidFill>
                            <a:schemeClr val="tx1"/>
                          </a:solidFill>
                        </a:rPr>
                        <m:t>existence</m:t>
                      </m:r>
                    </m:oMath>
                  </m:oMathPara>
                </a14:m>
                <a:endParaRPr lang="en-US" sz="2800" b="1" dirty="0" smtClean="0">
                  <a:solidFill>
                    <a:schemeClr val="tx1"/>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idx="1"/>
              </p:nvPr>
            </p:nvSpPr>
            <p:spPr>
              <a:blipFill rotWithShape="1">
                <a:blip r:embed="rId2"/>
                <a:stretch>
                  <a:fillRect b="-11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Tree>
    <p:extLst>
      <p:ext uri="{BB962C8B-B14F-4D97-AF65-F5344CB8AC3E}">
        <p14:creationId xmlns:p14="http://schemas.microsoft.com/office/powerpoint/2010/main" val="22588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6C31"/>
                </a:solidFill>
              </a:rPr>
              <a:t>NP</a:t>
            </a:r>
            <a:r>
              <a:rPr lang="en-US" sz="4000" b="1" dirty="0" smtClean="0"/>
              <a:t>-complete</a:t>
            </a:r>
            <a:endParaRPr lang="en-US" sz="4000" b="1" dirty="0"/>
          </a:p>
        </p:txBody>
      </p:sp>
      <mc:AlternateContent xmlns:mc="http://schemas.openxmlformats.org/markup-compatibility/2006" xmlns:a14="http://schemas.microsoft.com/office/drawing/2010/main">
        <mc:Choice Requires="a14">
          <p:sp>
            <p:nvSpPr>
              <p:cNvPr id="51" name="Content Placeholder 50"/>
              <p:cNvSpPr>
                <a:spLocks noGrp="1"/>
              </p:cNvSpPr>
              <p:nvPr>
                <p:ph idx="1"/>
              </p:nvPr>
            </p:nvSpPr>
            <p:spPr/>
            <p:txBody>
              <a:bodyPr>
                <a:normAutofit/>
              </a:bodyPr>
              <a:lstStyle/>
              <a:p>
                <a:r>
                  <a:rPr lang="en-US" sz="2000" dirty="0" smtClean="0"/>
                  <a:t>A problem </a:t>
                </a:r>
                <a14:m>
                  <m:oMath xmlns:m="http://schemas.openxmlformats.org/officeDocument/2006/math">
                    <m:r>
                      <a:rPr lang="en-US" sz="2000" b="1" i="1" dirty="0">
                        <a:solidFill>
                          <a:srgbClr val="C00000"/>
                        </a:solidFill>
                        <a:latin typeface="Cambria Math"/>
                      </a:rPr>
                      <m:t>𝑿</m:t>
                    </m:r>
                  </m:oMath>
                </a14:m>
                <a:r>
                  <a:rPr lang="en-US" sz="2000" dirty="0" smtClean="0"/>
                  <a:t> in </a:t>
                </a:r>
                <a:r>
                  <a:rPr lang="en-US" sz="2000" b="1" dirty="0" smtClean="0">
                    <a:solidFill>
                      <a:srgbClr val="006C31"/>
                    </a:solidFill>
                  </a:rPr>
                  <a:t>NP</a:t>
                </a:r>
                <a:r>
                  <a:rPr lang="en-US" sz="2000" dirty="0" smtClean="0"/>
                  <a:t> class is </a:t>
                </a:r>
                <a:r>
                  <a:rPr lang="en-US" sz="2000" b="1" dirty="0" smtClean="0">
                    <a:solidFill>
                      <a:srgbClr val="006C31"/>
                    </a:solidFill>
                  </a:rPr>
                  <a:t>NP</a:t>
                </a:r>
                <a:r>
                  <a:rPr lang="en-US" sz="2000" b="1" dirty="0" smtClean="0">
                    <a:solidFill>
                      <a:srgbClr val="002060"/>
                    </a:solidFill>
                  </a:rPr>
                  <a:t>-complete</a:t>
                </a:r>
                <a:r>
                  <a:rPr lang="en-US" sz="2000" dirty="0" smtClean="0"/>
                  <a:t> if for every </a:t>
                </a:r>
                <a14:m>
                  <m:oMath xmlns:m="http://schemas.openxmlformats.org/officeDocument/2006/math">
                    <m:r>
                      <a:rPr lang="en-US" sz="2000" b="1" i="1" dirty="0">
                        <a:solidFill>
                          <a:srgbClr val="C00000"/>
                        </a:solidFill>
                        <a:latin typeface="Cambria Math"/>
                      </a:rPr>
                      <m:t>𝑨</m:t>
                    </m:r>
                    <m:r>
                      <a:rPr lang="en-US" sz="2000" b="1" i="1" dirty="0" smtClean="0">
                        <a:solidFill>
                          <a:schemeClr val="tx1"/>
                        </a:solidFill>
                        <a:latin typeface="Cambria Math"/>
                      </a:rPr>
                      <m:t>∈ </m:t>
                    </m:r>
                  </m:oMath>
                </a14:m>
                <a:r>
                  <a:rPr lang="en-US" sz="2000" b="1" dirty="0" smtClean="0">
                    <a:solidFill>
                      <a:srgbClr val="006C31"/>
                    </a:solidFill>
                  </a:rPr>
                  <a:t>NP</a:t>
                </a:r>
              </a:p>
              <a:p>
                <a:pPr marL="0" indent="0">
                  <a:buNone/>
                </a:pPr>
                <a14:m>
                  <m:oMathPara xmlns:m="http://schemas.openxmlformats.org/officeDocument/2006/math">
                    <m:oMathParaPr>
                      <m:jc m:val="centerGroup"/>
                    </m:oMathParaPr>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smtClean="0">
                          <a:solidFill>
                            <a:srgbClr val="C00000"/>
                          </a:solidFill>
                          <a:latin typeface="Cambria Math"/>
                        </a:rPr>
                        <m:t>𝑿</m:t>
                      </m:r>
                    </m:oMath>
                  </m:oMathPara>
                </a14:m>
                <a:endParaRPr lang="en-US" sz="2000" dirty="0"/>
              </a:p>
            </p:txBody>
          </p:sp>
        </mc:Choice>
        <mc:Fallback xmlns="">
          <p:sp>
            <p:nvSpPr>
              <p:cNvPr id="51" name="Content Placeholder 50"/>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en-US">
                    <a:noFill/>
                  </a:rPr>
                  <a:t> </a:t>
                </a:r>
              </a:p>
            </p:txBody>
          </p:sp>
        </mc:Fallback>
      </mc:AlternateContent>
      <p:sp>
        <p:nvSpPr>
          <p:cNvPr id="4" name="Oval 3"/>
          <p:cNvSpPr/>
          <p:nvPr/>
        </p:nvSpPr>
        <p:spPr>
          <a:xfrm>
            <a:off x="1866900" y="28194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2" name="TextBox 51"/>
          <p:cNvSpPr txBox="1"/>
          <p:nvPr/>
        </p:nvSpPr>
        <p:spPr>
          <a:xfrm>
            <a:off x="6591300" y="3219450"/>
            <a:ext cx="460382" cy="369332"/>
          </a:xfrm>
          <a:prstGeom prst="rect">
            <a:avLst/>
          </a:prstGeom>
          <a:noFill/>
        </p:spPr>
        <p:txBody>
          <a:bodyPr wrap="none" rtlCol="0">
            <a:spAutoFit/>
          </a:bodyPr>
          <a:lstStyle/>
          <a:p>
            <a:r>
              <a:rPr lang="en-US" b="1" dirty="0" smtClean="0"/>
              <a:t>NP</a:t>
            </a:r>
            <a:endParaRPr lang="en-US" b="1" dirty="0"/>
          </a:p>
        </p:txBody>
      </p:sp>
      <p:grpSp>
        <p:nvGrpSpPr>
          <p:cNvPr id="3" name="Group 2"/>
          <p:cNvGrpSpPr/>
          <p:nvPr/>
        </p:nvGrpSpPr>
        <p:grpSpPr>
          <a:xfrm>
            <a:off x="2743200" y="3124200"/>
            <a:ext cx="3543300" cy="2069945"/>
            <a:chOff x="2514600" y="2514600"/>
            <a:chExt cx="3543300" cy="2069945"/>
          </a:xfrm>
        </p:grpSpPr>
        <p:sp>
          <p:nvSpPr>
            <p:cNvPr id="5" name="Oval 4"/>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2628900" y="2667000"/>
              <a:ext cx="3314700" cy="1841345"/>
              <a:chOff x="2628900" y="2628900"/>
              <a:chExt cx="3314700" cy="1841345"/>
            </a:xfrm>
          </p:grpSpPr>
          <p:cxnSp>
            <p:nvCxnSpPr>
              <p:cNvPr id="17" name="Straight Arrow Connector 16"/>
              <p:cNvCxnSpPr>
                <a:stCxn id="6" idx="4"/>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6"/>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6"/>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3810000" y="4076700"/>
            <a:ext cx="495300" cy="419100"/>
            <a:chOff x="3810000" y="4076700"/>
            <a:chExt cx="495300" cy="419100"/>
          </a:xfrm>
        </p:grpSpPr>
        <p:sp>
          <p:nvSpPr>
            <p:cNvPr id="30" name="Oval 29"/>
            <p:cNvSpPr/>
            <p:nvPr/>
          </p:nvSpPr>
          <p:spPr>
            <a:xfrm>
              <a:off x="4191000" y="40767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3810000" y="4126468"/>
                  <a:ext cx="397866" cy="369332"/>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810000" y="4126468"/>
                  <a:ext cx="397866" cy="369332"/>
                </a:xfrm>
                <a:prstGeom prst="rect">
                  <a:avLst/>
                </a:prstGeom>
                <a:blipFill rotWithShape="1">
                  <a:blip r:embed="rId3"/>
                  <a:stretch>
                    <a:fillRect t="-8197" r="-20000" b="-24590"/>
                  </a:stretch>
                </a:blipFill>
              </p:spPr>
              <p:txBody>
                <a:bodyPr/>
                <a:lstStyle/>
                <a:p>
                  <a:r>
                    <a:rPr lang="en-US">
                      <a:noFill/>
                    </a:rPr>
                    <a:t> </a:t>
                  </a:r>
                </a:p>
              </p:txBody>
            </p:sp>
          </mc:Fallback>
        </mc:AlternateContent>
      </p:grpSp>
      <p:sp>
        <p:nvSpPr>
          <p:cNvPr id="14" name="Rectangle 13"/>
          <p:cNvSpPr/>
          <p:nvPr/>
        </p:nvSpPr>
        <p:spPr>
          <a:xfrm>
            <a:off x="5029200" y="1524000"/>
            <a:ext cx="2590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7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2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250"/>
                                        <p:tgtEl>
                                          <p:spTgt spid="14"/>
                                        </p:tgtEl>
                                      </p:cBhvr>
                                    </p:animEffect>
                                    <p:set>
                                      <p:cBhvr>
                                        <p:cTn id="12" dur="1" fill="hold">
                                          <p:stCondLst>
                                            <p:cond delay="124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xEl>
                                              <p:pRg st="1" end="1"/>
                                            </p:txEl>
                                          </p:spTgt>
                                        </p:tgtEl>
                                        <p:attrNameLst>
                                          <p:attrName>style.visibility</p:attrName>
                                        </p:attrNameLst>
                                      </p:cBhvr>
                                      <p:to>
                                        <p:strVal val="visible"/>
                                      </p:to>
                                    </p:set>
                                    <p:animEffect transition="in" filter="fade">
                                      <p:cBhvr>
                                        <p:cTn id="17" dur="500"/>
                                        <p:tgtEl>
                                          <p:spTgt spid="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ircle(in)">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uiExpand="1" build="p"/>
      <p:bldP spid="4" grpId="0" animBg="1"/>
      <p:bldP spid="52"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Does any </a:t>
            </a:r>
            <a:r>
              <a:rPr lang="en-US" sz="3200" b="1" dirty="0" smtClean="0">
                <a:solidFill>
                  <a:srgbClr val="006C31"/>
                </a:solidFill>
              </a:rPr>
              <a:t>NP</a:t>
            </a:r>
            <a:r>
              <a:rPr lang="en-US" sz="3200" b="1" dirty="0" smtClean="0"/>
              <a:t>-complete problem exist ?</a:t>
            </a:r>
            <a:br>
              <a:rPr lang="en-US" sz="3200" b="1" dirty="0" smtClean="0"/>
            </a:br>
            <a:endParaRPr lang="en-US" sz="3200" b="1"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sz="2000" dirty="0" smtClean="0"/>
              <a:t>It really needs</a:t>
            </a:r>
          </a:p>
          <a:p>
            <a:r>
              <a:rPr lang="en-US" sz="2000" dirty="0" smtClean="0"/>
              <a:t> </a:t>
            </a:r>
            <a:r>
              <a:rPr lang="en-US" sz="2000" u="sng" dirty="0" smtClean="0"/>
              <a:t>courage</a:t>
            </a:r>
            <a:r>
              <a:rPr lang="en-US" sz="2000" dirty="0" smtClean="0"/>
              <a:t> to ask such a question and </a:t>
            </a:r>
          </a:p>
          <a:p>
            <a:r>
              <a:rPr lang="en-US" sz="2000" u="sng" dirty="0" smtClean="0"/>
              <a:t>great </a:t>
            </a:r>
            <a:r>
              <a:rPr lang="en-US" sz="2000" u="sng" dirty="0"/>
              <a:t>insight</a:t>
            </a:r>
            <a:r>
              <a:rPr lang="en-US" sz="2000" dirty="0"/>
              <a:t> </a:t>
            </a:r>
            <a:r>
              <a:rPr lang="en-US" sz="2000" dirty="0" smtClean="0"/>
              <a:t> to pursue its answer ?</a:t>
            </a:r>
          </a:p>
          <a:p>
            <a:pPr marL="0" indent="0">
              <a:buNone/>
            </a:pPr>
            <a:endParaRPr lang="en-US" sz="2000" dirty="0"/>
          </a:p>
          <a:p>
            <a:pPr marL="0" indent="0">
              <a:buNone/>
            </a:pPr>
            <a:r>
              <a:rPr lang="en-US" sz="2000" b="1" dirty="0" smtClean="0">
                <a:solidFill>
                  <a:srgbClr val="C00000"/>
                </a:solidFill>
              </a:rPr>
              <a:t>Because</a:t>
            </a:r>
            <a:r>
              <a:rPr lang="en-US" sz="2000" dirty="0" smtClean="0"/>
              <a:t>: </a:t>
            </a:r>
          </a:p>
          <a:p>
            <a:r>
              <a:rPr lang="en-US" sz="2000" dirty="0" smtClean="0"/>
              <a:t>Every problem, known as well as </a:t>
            </a:r>
            <a:r>
              <a:rPr lang="en-US" sz="2000" u="sng" dirty="0" smtClean="0"/>
              <a:t>unknown</a:t>
            </a:r>
            <a:r>
              <a:rPr lang="en-US" sz="2000" dirty="0" smtClean="0"/>
              <a:t>, from  class </a:t>
            </a:r>
            <a:r>
              <a:rPr lang="en-US" sz="2000" b="1" dirty="0" smtClean="0">
                <a:solidFill>
                  <a:srgbClr val="006C31"/>
                </a:solidFill>
              </a:rPr>
              <a:t>NP </a:t>
            </a:r>
            <a:r>
              <a:rPr lang="en-US" sz="2000" dirty="0" smtClean="0"/>
              <a:t> has be reducible to this problem.  </a:t>
            </a:r>
          </a:p>
          <a:p>
            <a:r>
              <a:rPr lang="en-US" sz="2000" dirty="0" smtClean="0"/>
              <a:t>Such a problem would indeed be the hardest of all problems in </a:t>
            </a:r>
            <a:r>
              <a:rPr lang="en-US" sz="2000" b="1" dirty="0">
                <a:solidFill>
                  <a:srgbClr val="006C31"/>
                </a:solidFill>
              </a:rPr>
              <a:t>NP</a:t>
            </a:r>
            <a:r>
              <a:rPr lang="en-US" sz="2000" dirty="0" smtClean="0"/>
              <a:t>.</a:t>
            </a:r>
          </a:p>
          <a:p>
            <a:endParaRPr lang="en-US" sz="2000" dirty="0"/>
          </a:p>
          <a:p>
            <a:pPr marL="0" indent="0" algn="ctr">
              <a:buNone/>
            </a:pPr>
            <a:r>
              <a:rPr lang="en-US" sz="2000" dirty="0" smtClean="0"/>
              <a:t>But only such great questions in science lead to great inventions.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Tree>
    <p:extLst>
      <p:ext uri="{BB962C8B-B14F-4D97-AF65-F5344CB8AC3E}">
        <p14:creationId xmlns:p14="http://schemas.microsoft.com/office/powerpoint/2010/main" val="2651677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002060"/>
                </a:solidFill>
              </a:rPr>
              <a:t>This lecture is going to be </a:t>
            </a:r>
            <a:r>
              <a:rPr lang="en-US" sz="2800" b="1" dirty="0" smtClean="0">
                <a:solidFill>
                  <a:srgbClr val="C00000"/>
                </a:solidFill>
              </a:rPr>
              <a:t>different </a:t>
            </a:r>
            <a:br>
              <a:rPr lang="en-US" sz="2800" b="1" dirty="0" smtClean="0">
                <a:solidFill>
                  <a:srgbClr val="C00000"/>
                </a:solidFill>
              </a:rPr>
            </a:br>
            <a:r>
              <a:rPr lang="en-US" sz="2800" b="1" dirty="0" smtClean="0">
                <a:solidFill>
                  <a:srgbClr val="002060"/>
                </a:solidFill>
              </a:rPr>
              <a:t>from all other lectures.</a:t>
            </a:r>
            <a:endParaRPr lang="en-US" sz="2800" b="1" dirty="0">
              <a:solidFill>
                <a:srgbClr val="002060"/>
              </a:solidFill>
            </a:endParaRPr>
          </a:p>
        </p:txBody>
      </p:sp>
      <p:sp>
        <p:nvSpPr>
          <p:cNvPr id="3" name="Content Placeholder 2"/>
          <p:cNvSpPr>
            <a:spLocks noGrp="1"/>
          </p:cNvSpPr>
          <p:nvPr>
            <p:ph idx="1"/>
          </p:nvPr>
        </p:nvSpPr>
        <p:spPr>
          <a:xfrm>
            <a:off x="152400" y="1600200"/>
            <a:ext cx="8839200" cy="5105400"/>
          </a:xfrm>
        </p:spPr>
        <p:txBody>
          <a:bodyPr/>
          <a:lstStyle/>
          <a:p>
            <a:pPr marL="0" indent="0">
              <a:buNone/>
            </a:pPr>
            <a:r>
              <a:rPr lang="en-US" sz="2000" b="1" dirty="0" smtClean="0">
                <a:solidFill>
                  <a:srgbClr val="7030A0"/>
                </a:solidFill>
              </a:rPr>
              <a:t>Reasons</a:t>
            </a:r>
            <a:r>
              <a:rPr lang="en-US" sz="2000" dirty="0" smtClean="0"/>
              <a:t>:</a:t>
            </a:r>
          </a:p>
          <a:p>
            <a:pPr marL="0" indent="0">
              <a:buNone/>
            </a:pPr>
            <a:r>
              <a:rPr lang="en-US" sz="2000" dirty="0" smtClean="0"/>
              <a:t>The theory of NP class and NP complete class of problems took decades to get developed. So it is not justified that one can quickly understand the way this class is defined and the reason behind it.</a:t>
            </a:r>
          </a:p>
          <a:p>
            <a:pPr marL="0" indent="0">
              <a:buNone/>
            </a:pPr>
            <a:endParaRPr lang="en-US" sz="2000" dirty="0"/>
          </a:p>
          <a:p>
            <a:pPr marL="0" indent="0">
              <a:buNone/>
            </a:pPr>
            <a:r>
              <a:rPr lang="en-US" sz="2000" b="1" dirty="0" smtClean="0">
                <a:solidFill>
                  <a:srgbClr val="006C31"/>
                </a:solidFill>
              </a:rPr>
              <a:t>Advice</a:t>
            </a:r>
            <a:r>
              <a:rPr lang="en-US" sz="2000" dirty="0" smtClean="0"/>
              <a:t>: </a:t>
            </a:r>
          </a:p>
          <a:p>
            <a:pPr marL="0" indent="0">
              <a:buNone/>
            </a:pPr>
            <a:r>
              <a:rPr lang="en-US" sz="2000" dirty="0" smtClean="0"/>
              <a:t>Go over the lecture slides with open mind.</a:t>
            </a:r>
          </a:p>
          <a:p>
            <a:pPr marL="0" indent="0">
              <a:buNone/>
            </a:pPr>
            <a:r>
              <a:rPr lang="en-US" sz="2000" dirty="0" smtClean="0"/>
              <a:t>On some slides, you will find formulation/definition to capture a class of problems.</a:t>
            </a:r>
          </a:p>
          <a:p>
            <a:pPr marL="0" indent="0">
              <a:buNone/>
            </a:pPr>
            <a:r>
              <a:rPr lang="en-US" sz="2000" dirty="0" smtClean="0"/>
              <a:t>If you don’t find a formulation/definition </a:t>
            </a:r>
            <a:r>
              <a:rPr lang="en-US" sz="2000" u="sng" dirty="0" smtClean="0"/>
              <a:t>convincing</a:t>
            </a:r>
            <a:r>
              <a:rPr lang="en-US" sz="2000" dirty="0" smtClean="0"/>
              <a:t>, </a:t>
            </a:r>
          </a:p>
          <a:p>
            <a:pPr marL="0" indent="0">
              <a:buNone/>
            </a:pPr>
            <a:r>
              <a:rPr lang="en-US" sz="2000" dirty="0" smtClean="0"/>
              <a:t>discard it </a:t>
            </a:r>
            <a:r>
              <a:rPr lang="en-US" sz="2000" u="sng" dirty="0" smtClean="0"/>
              <a:t>temporarily</a:t>
            </a:r>
            <a:r>
              <a:rPr lang="en-US" sz="2000" dirty="0" smtClean="0"/>
              <a:t> and </a:t>
            </a:r>
          </a:p>
          <a:p>
            <a:pPr marL="0" indent="0">
              <a:buNone/>
            </a:pPr>
            <a:r>
              <a:rPr lang="en-US" sz="2000" dirty="0"/>
              <a:t>s</a:t>
            </a:r>
            <a:r>
              <a:rPr lang="en-US" sz="2000" dirty="0" smtClean="0"/>
              <a:t>earch on your own for an alternate formulation</a:t>
            </a:r>
          </a:p>
          <a:p>
            <a:pPr marL="0" indent="0">
              <a:buNone/>
            </a:pPr>
            <a:r>
              <a:rPr lang="en-US" sz="2000" dirty="0" smtClean="0"/>
              <a:t>Now revisit the formulation in the slide.</a:t>
            </a:r>
          </a:p>
          <a:p>
            <a:pPr marL="0" indent="0">
              <a:buNone/>
            </a:pPr>
            <a:r>
              <a:rPr lang="en-US" sz="2000" dirty="0" smtClean="0"/>
              <a:t>This should help you understand the formulation in a better way. </a:t>
            </a:r>
          </a:p>
          <a:p>
            <a:pPr marL="0" indent="0">
              <a:buNone/>
            </a:pPr>
            <a:r>
              <a:rPr lang="en-US" sz="2000" dirty="0" smtClean="0"/>
              <a:t>You are of course welcome to have a discussion with me.</a:t>
            </a: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Rectangle 4"/>
          <p:cNvSpPr/>
          <p:nvPr/>
        </p:nvSpPr>
        <p:spPr>
          <a:xfrm>
            <a:off x="5791200" y="152400"/>
            <a:ext cx="18288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838200"/>
            <a:ext cx="35814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247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20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20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left)">
                                      <p:cBhvr>
                                        <p:cTn id="57" dur="20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left)">
                                      <p:cBhvr>
                                        <p:cTn id="62" dur="20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Does any </a:t>
            </a:r>
            <a:r>
              <a:rPr lang="en-US" sz="3200" b="1" dirty="0" smtClean="0">
                <a:solidFill>
                  <a:srgbClr val="006C31"/>
                </a:solidFill>
              </a:rPr>
              <a:t>NP</a:t>
            </a:r>
            <a:r>
              <a:rPr lang="en-US" sz="3200" b="1" dirty="0" smtClean="0"/>
              <a:t>-complete problem exist ?</a:t>
            </a:r>
            <a:br>
              <a:rPr lang="en-US" sz="3200" b="1" dirty="0" smtClean="0"/>
            </a:b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b="1" dirty="0" smtClean="0"/>
                  <a:t>Circuit </a:t>
                </a:r>
                <a:r>
                  <a:rPr lang="en-US" sz="2000" b="1" dirty="0" err="1" smtClean="0"/>
                  <a:t>satisfiability</a:t>
                </a:r>
                <a:r>
                  <a:rPr lang="en-US" sz="2000" b="1" dirty="0" smtClean="0"/>
                  <a:t> problem: </a:t>
                </a:r>
                <a:r>
                  <a:rPr lang="en-US" sz="2000" dirty="0" smtClean="0"/>
                  <a:t>[</a:t>
                </a:r>
                <a:r>
                  <a:rPr lang="en-US" sz="2000" dirty="0" smtClean="0">
                    <a:solidFill>
                      <a:srgbClr val="7030A0"/>
                    </a:solidFill>
                  </a:rPr>
                  <a:t>Cook</a:t>
                </a:r>
                <a:r>
                  <a:rPr lang="en-US" sz="2000" dirty="0" smtClean="0"/>
                  <a:t> and </a:t>
                </a:r>
                <a:r>
                  <a:rPr lang="en-US" sz="2000" dirty="0" smtClean="0">
                    <a:solidFill>
                      <a:srgbClr val="7030A0"/>
                    </a:solidFill>
                  </a:rPr>
                  <a:t>Levin</a:t>
                </a:r>
                <a:r>
                  <a:rPr lang="en-US" sz="2000" dirty="0" smtClean="0"/>
                  <a:t> , </a:t>
                </a:r>
                <a:r>
                  <a:rPr lang="en-US" sz="2000" dirty="0" smtClean="0">
                    <a:solidFill>
                      <a:srgbClr val="0070C0"/>
                    </a:solidFill>
                  </a:rPr>
                  <a:t>1971</a:t>
                </a:r>
                <a:r>
                  <a:rPr lang="en-US" sz="2000" dirty="0" smtClean="0"/>
                  <a:t>]</a:t>
                </a:r>
              </a:p>
              <a:p>
                <a:pPr marL="0" indent="0">
                  <a:buNone/>
                </a:pPr>
                <a:r>
                  <a:rPr lang="en-US" sz="2000" dirty="0"/>
                  <a:t>A</a:t>
                </a:r>
                <a:r>
                  <a:rPr lang="en-US" sz="2000" dirty="0" smtClean="0"/>
                  <a:t> DAG with nodes corresponding to </a:t>
                </a:r>
                <a:r>
                  <a:rPr lang="en-US" sz="2000" b="1" dirty="0" smtClean="0">
                    <a:solidFill>
                      <a:srgbClr val="C00000"/>
                    </a:solidFill>
                  </a:rPr>
                  <a:t>AND</a:t>
                </a:r>
                <a:r>
                  <a:rPr lang="en-US" sz="2000" dirty="0" smtClean="0"/>
                  <a:t>,</a:t>
                </a:r>
                <a:r>
                  <a:rPr lang="en-US" sz="2000" b="1" dirty="0" smtClean="0">
                    <a:solidFill>
                      <a:srgbClr val="C00000"/>
                    </a:solidFill>
                  </a:rPr>
                  <a:t>NOT</a:t>
                </a:r>
                <a:r>
                  <a:rPr lang="en-US" sz="2000" dirty="0" smtClean="0"/>
                  <a:t>,</a:t>
                </a:r>
                <a:r>
                  <a:rPr lang="en-US" sz="2000" b="1" dirty="0" smtClean="0">
                    <a:solidFill>
                      <a:srgbClr val="C00000"/>
                    </a:solidFill>
                  </a:rPr>
                  <a:t>OR</a:t>
                </a:r>
                <a:r>
                  <a:rPr lang="en-US" sz="2000" dirty="0" smtClean="0"/>
                  <a:t> gates and </a:t>
                </a:r>
                <a14:m>
                  <m:oMath xmlns:m="http://schemas.openxmlformats.org/officeDocument/2006/math">
                    <m:r>
                      <a:rPr lang="en-US" sz="2000" b="1" i="1" dirty="0" smtClean="0">
                        <a:solidFill>
                          <a:srgbClr val="0070C0"/>
                        </a:solidFill>
                        <a:latin typeface="Cambria Math"/>
                      </a:rPr>
                      <m:t>𝒏</m:t>
                    </m:r>
                  </m:oMath>
                </a14:m>
                <a:r>
                  <a:rPr lang="en-US" sz="2000" dirty="0" smtClean="0"/>
                  <a:t> binary inputs,     </a:t>
                </a:r>
              </a:p>
              <a:p>
                <a:pPr marL="0" indent="0">
                  <a:buNone/>
                </a:pPr>
                <a:r>
                  <a:rPr lang="en-US" sz="2000" dirty="0"/>
                  <a:t> </a:t>
                </a:r>
                <a:r>
                  <a:rPr lang="en-US" sz="2000" dirty="0" smtClean="0"/>
                  <a:t>                       does there exist any binary input which gives output </a:t>
                </a:r>
                <a:r>
                  <a:rPr lang="en-US" sz="2000" dirty="0" smtClean="0">
                    <a:solidFill>
                      <a:srgbClr val="0070C0"/>
                    </a:solidFill>
                  </a:rPr>
                  <a:t>1 ?</a:t>
                </a:r>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741" t="-585" r="-2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grpSp>
        <p:nvGrpSpPr>
          <p:cNvPr id="56" name="Group 55"/>
          <p:cNvGrpSpPr/>
          <p:nvPr/>
        </p:nvGrpSpPr>
        <p:grpSpPr>
          <a:xfrm>
            <a:off x="1371600" y="1981200"/>
            <a:ext cx="4495800" cy="4038600"/>
            <a:chOff x="1371600" y="1981200"/>
            <a:chExt cx="4495800" cy="4038600"/>
          </a:xfrm>
        </p:grpSpPr>
        <p:grpSp>
          <p:nvGrpSpPr>
            <p:cNvPr id="15" name="Group 14"/>
            <p:cNvGrpSpPr/>
            <p:nvPr/>
          </p:nvGrpSpPr>
          <p:grpSpPr>
            <a:xfrm>
              <a:off x="1371600" y="2362200"/>
              <a:ext cx="4495800" cy="3200400"/>
              <a:chOff x="1371600" y="2362200"/>
              <a:chExt cx="4495800" cy="3200400"/>
            </a:xfrm>
          </p:grpSpPr>
          <p:sp>
            <p:nvSpPr>
              <p:cNvPr id="5" name="Oval 4"/>
              <p:cNvSpPr/>
              <p:nvPr/>
            </p:nvSpPr>
            <p:spPr>
              <a:xfrm>
                <a:off x="13716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p:cNvSpPr/>
                  <p:nvPr/>
                </p:nvSpPr>
                <p:spPr>
                  <a:xfrm>
                    <a:off x="48768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4876800" y="4038600"/>
                    <a:ext cx="381000" cy="381000"/>
                  </a:xfrm>
                  <a:prstGeom prst="ellipse">
                    <a:avLst/>
                  </a:prstGeom>
                  <a:blipFill rotWithShape="1">
                    <a:blip r:embed="rId3"/>
                    <a:stretch>
                      <a:fillRect t="-3030" r="-10448"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20574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2057400" y="40386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p:sp>
            <p:nvSpPr>
              <p:cNvPr id="11" name="Oval 10"/>
              <p:cNvSpPr/>
              <p:nvPr/>
            </p:nvSpPr>
            <p:spPr>
              <a:xfrm>
                <a:off x="36576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V</a:t>
                </a:r>
                <a:endParaRPr lang="en-US" dirty="0">
                  <a:solidFill>
                    <a:srgbClr val="C00000"/>
                  </a:solidFill>
                </a:endParaRPr>
              </a:p>
            </p:txBody>
          </p:sp>
          <p:sp>
            <p:nvSpPr>
              <p:cNvPr id="12" name="Oval 11"/>
              <p:cNvSpPr/>
              <p:nvPr/>
            </p:nvSpPr>
            <p:spPr>
              <a:xfrm>
                <a:off x="28194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V</a:t>
                </a:r>
                <a:endParaRPr lang="en-US" dirty="0"/>
              </a:p>
            </p:txBody>
          </p:sp>
          <mc:AlternateContent xmlns:mc="http://schemas.openxmlformats.org/markup-compatibility/2006" xmlns:a14="http://schemas.microsoft.com/office/drawing/2010/main">
            <mc:Choice Requires="a14">
              <p:sp>
                <p:nvSpPr>
                  <p:cNvPr id="13" name="Oval 12"/>
                  <p:cNvSpPr/>
                  <p:nvPr/>
                </p:nvSpPr>
                <p:spPr>
                  <a:xfrm>
                    <a:off x="44958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solidFill>
                        <a:srgbClr val="C00000"/>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495800" y="31242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3733800" y="2362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3733800" y="2362200"/>
                    <a:ext cx="381000" cy="381000"/>
                  </a:xfrm>
                  <a:prstGeom prst="ellipse">
                    <a:avLst/>
                  </a:prstGeom>
                  <a:blipFill rotWithShape="1">
                    <a:blip r:embed="rId5"/>
                    <a:stretch>
                      <a:fillRect t="-3030" r="-10606" b="-19697"/>
                    </a:stretch>
                  </a:blipFill>
                  <a:ln>
                    <a:solidFill>
                      <a:schemeClr val="tx1"/>
                    </a:solidFill>
                  </a:ln>
                </p:spPr>
                <p:txBody>
                  <a:bodyPr/>
                  <a:lstStyle/>
                  <a:p>
                    <a:r>
                      <a:rPr lang="en-US">
                        <a:noFill/>
                      </a:rPr>
                      <a:t> </a:t>
                    </a:r>
                  </a:p>
                </p:txBody>
              </p:sp>
            </mc:Fallback>
          </mc:AlternateContent>
        </p:grpSp>
        <p:cxnSp>
          <p:nvCxnSpPr>
            <p:cNvPr id="17" name="Straight Arrow Connector 16"/>
            <p:cNvCxnSpPr>
              <a:stCxn id="8" idx="0"/>
              <a:endCxn id="9" idx="4"/>
            </p:cNvCxnSpPr>
            <p:nvPr/>
          </p:nvCxnSpPr>
          <p:spPr>
            <a:xfrm flipH="1" flipV="1">
              <a:off x="50673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9" idx="4"/>
            </p:cNvCxnSpPr>
            <p:nvPr/>
          </p:nvCxnSpPr>
          <p:spPr>
            <a:xfrm flipV="1">
              <a:off x="44577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3" idx="4"/>
            </p:cNvCxnSpPr>
            <p:nvPr/>
          </p:nvCxnSpPr>
          <p:spPr>
            <a:xfrm flipH="1" flipV="1">
              <a:off x="4686300" y="3505200"/>
              <a:ext cx="3810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12" idx="5"/>
            </p:cNvCxnSpPr>
            <p:nvPr/>
          </p:nvCxnSpPr>
          <p:spPr>
            <a:xfrm flipH="1" flipV="1">
              <a:off x="3144604" y="3449404"/>
              <a:ext cx="7034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0"/>
              <a:endCxn id="12" idx="3"/>
            </p:cNvCxnSpPr>
            <p:nvPr/>
          </p:nvCxnSpPr>
          <p:spPr>
            <a:xfrm flipV="1">
              <a:off x="2247900" y="3449404"/>
              <a:ext cx="6272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8862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0"/>
              <a:endCxn id="11" idx="3"/>
            </p:cNvCxnSpPr>
            <p:nvPr/>
          </p:nvCxnSpPr>
          <p:spPr>
            <a:xfrm flipV="1">
              <a:off x="2933700" y="4363804"/>
              <a:ext cx="7796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0"/>
              <a:endCxn id="10" idx="3"/>
            </p:cNvCxnSpPr>
            <p:nvPr/>
          </p:nvCxnSpPr>
          <p:spPr>
            <a:xfrm flipV="1">
              <a:off x="1562100" y="4363804"/>
              <a:ext cx="5510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4" idx="3"/>
            </p:cNvCxnSpPr>
            <p:nvPr/>
          </p:nvCxnSpPr>
          <p:spPr>
            <a:xfrm flipV="1">
              <a:off x="3124200" y="2687404"/>
              <a:ext cx="665396"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4" idx="5"/>
            </p:cNvCxnSpPr>
            <p:nvPr/>
          </p:nvCxnSpPr>
          <p:spPr>
            <a:xfrm flipH="1" flipV="1">
              <a:off x="4059004" y="2687404"/>
              <a:ext cx="492592"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Up Arrow 48"/>
            <p:cNvSpPr/>
            <p:nvPr/>
          </p:nvSpPr>
          <p:spPr>
            <a:xfrm>
              <a:off x="5548884"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a:off x="4343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a:off x="2819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Up Arrow 51"/>
            <p:cNvSpPr/>
            <p:nvPr/>
          </p:nvSpPr>
          <p:spPr>
            <a:xfrm>
              <a:off x="14478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a:off x="3810000" y="19812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26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175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7030A0"/>
                </a:solidFill>
              </a:rPr>
              <a:t>This slide is optional.</a:t>
            </a:r>
            <a:br>
              <a:rPr lang="en-US" sz="2400" dirty="0" smtClean="0">
                <a:solidFill>
                  <a:srgbClr val="7030A0"/>
                </a:solidFill>
              </a:rPr>
            </a:br>
            <a:r>
              <a:rPr lang="en-US" sz="2400" dirty="0" smtClean="0">
                <a:solidFill>
                  <a:srgbClr val="7030A0"/>
                </a:solidFill>
              </a:rPr>
              <a:t>(meant for the student whose aim is beyond just a good grade)</a:t>
            </a:r>
            <a:endParaRPr lang="en-US" sz="2400"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smtClean="0">
                    <a:solidFill>
                      <a:srgbClr val="C00000"/>
                    </a:solidFill>
                  </a:rPr>
                  <a:t>Question</a:t>
                </a:r>
                <a:r>
                  <a:rPr lang="en-US" sz="2000" dirty="0" smtClean="0"/>
                  <a:t>:</a:t>
                </a:r>
              </a:p>
              <a:p>
                <a:pPr marL="0" indent="0">
                  <a:buNone/>
                </a:pPr>
                <a:r>
                  <a:rPr lang="en-US" sz="2000" dirty="0" smtClean="0"/>
                  <a:t>How can every problem from NP be reduced to circuit </a:t>
                </a:r>
                <a:r>
                  <a:rPr lang="en-US" sz="2000" dirty="0" err="1" smtClean="0"/>
                  <a:t>satisfiability</a:t>
                </a:r>
                <a:r>
                  <a:rPr lang="en-US" sz="2000" dirty="0" smtClean="0"/>
                  <a:t> ?</a:t>
                </a:r>
              </a:p>
              <a:p>
                <a:pPr marL="0" indent="0">
                  <a:buNone/>
                </a:pPr>
                <a:r>
                  <a:rPr lang="en-US" sz="2000" b="1" dirty="0" smtClean="0"/>
                  <a:t>Answer</a:t>
                </a:r>
                <a:r>
                  <a:rPr lang="en-US" sz="2000" dirty="0" smtClean="0"/>
                  <a:t>:</a:t>
                </a:r>
              </a:p>
              <a:p>
                <a:pPr marL="0" indent="0">
                  <a:buNone/>
                </a:pPr>
                <a:r>
                  <a:rPr lang="en-US" sz="2000" dirty="0" smtClean="0"/>
                  <a:t>Consider any problem </a:t>
                </a:r>
                <a14:m>
                  <m:oMath xmlns:m="http://schemas.openxmlformats.org/officeDocument/2006/math">
                    <m:r>
                      <a:rPr lang="en-US" sz="2000" b="1" i="1" dirty="0" smtClean="0">
                        <a:solidFill>
                          <a:srgbClr val="C00000"/>
                        </a:solidFill>
                        <a:latin typeface="Cambria Math"/>
                      </a:rPr>
                      <m:t>𝑿</m:t>
                    </m:r>
                    <m:r>
                      <a:rPr lang="en-US" sz="2000" b="1" i="1" dirty="0" smtClean="0">
                        <a:solidFill>
                          <a:schemeClr val="tx1"/>
                        </a:solidFill>
                        <a:latin typeface="Cambria Math"/>
                      </a:rPr>
                      <m:t>∈</m:t>
                    </m:r>
                  </m:oMath>
                </a14:m>
                <a:r>
                  <a:rPr lang="en-US" sz="2000" b="1" dirty="0" smtClean="0">
                    <a:solidFill>
                      <a:srgbClr val="006C31"/>
                    </a:solidFill>
                  </a:rPr>
                  <a:t> NP</a:t>
                </a:r>
                <a:r>
                  <a:rPr lang="en-US" sz="2000" dirty="0" smtClean="0"/>
                  <a:t>.</a:t>
                </a:r>
              </a:p>
              <a:p>
                <a:pPr marL="0" indent="0">
                  <a:buNone/>
                </a:pPr>
                <a:r>
                  <a:rPr lang="en-US" sz="2000" dirty="0" smtClean="0"/>
                  <a:t>What we know is that it has an efficient certifier, say </a:t>
                </a:r>
                <a14:m>
                  <m:oMath xmlns:m="http://schemas.openxmlformats.org/officeDocument/2006/math">
                    <m:r>
                      <a:rPr lang="en-US" sz="2000" b="1" i="1" dirty="0" smtClean="0">
                        <a:solidFill>
                          <a:srgbClr val="0070C0"/>
                        </a:solidFill>
                        <a:latin typeface="Cambria Math"/>
                      </a:rPr>
                      <m:t>𝑸</m:t>
                    </m:r>
                  </m:oMath>
                </a14:m>
                <a:r>
                  <a:rPr lang="en-US" sz="2000" dirty="0" smtClean="0"/>
                  <a:t>. </a:t>
                </a:r>
              </a:p>
              <a:p>
                <a:pPr marL="0" indent="0">
                  <a:buNone/>
                </a:pPr>
                <a:r>
                  <a:rPr lang="en-US" sz="2000" dirty="0" smtClean="0"/>
                  <a:t>Any algorithm which outputs yes/no can be represented as a DAG </a:t>
                </a:r>
              </a:p>
              <a:p>
                <a:r>
                  <a:rPr lang="en-US" sz="2000" dirty="0" smtClean="0"/>
                  <a:t>Where internal nodes are gates.</a:t>
                </a:r>
              </a:p>
              <a:p>
                <a:r>
                  <a:rPr lang="en-US" sz="2000" dirty="0" smtClean="0"/>
                  <a:t>Leaves are binary inputs</a:t>
                </a:r>
              </a:p>
              <a:p>
                <a:r>
                  <a:rPr lang="en-US" sz="2000" dirty="0" smtClean="0"/>
                  <a:t>Output is 1/0.</a:t>
                </a:r>
              </a:p>
              <a:p>
                <a:pPr marL="0" indent="0">
                  <a:buNone/>
                </a:pPr>
                <a:r>
                  <a:rPr lang="en-US" sz="2000" dirty="0" smtClean="0"/>
                  <a:t>So the Cook &amp; Levin essentially </a:t>
                </a:r>
                <a:r>
                  <a:rPr lang="en-US" sz="2000" u="sng" dirty="0" smtClean="0"/>
                  <a:t>transform</a:t>
                </a:r>
                <a:r>
                  <a:rPr lang="en-US" sz="2000" dirty="0" smtClean="0"/>
                  <a:t> </a:t>
                </a:r>
                <a14:m>
                  <m:oMath xmlns:m="http://schemas.openxmlformats.org/officeDocument/2006/math">
                    <m:r>
                      <a:rPr lang="en-US" sz="2000" b="1" i="1" dirty="0">
                        <a:solidFill>
                          <a:srgbClr val="0070C0"/>
                        </a:solidFill>
                        <a:latin typeface="Cambria Math"/>
                      </a:rPr>
                      <m:t>𝑸</m:t>
                    </m:r>
                  </m:oMath>
                </a14:m>
                <a:r>
                  <a:rPr lang="en-US" sz="2000" dirty="0" smtClean="0"/>
                  <a:t> into the corresponding DAG, </a:t>
                </a:r>
                <a:endParaRPr lang="en-US" sz="2000" dirty="0"/>
              </a:p>
              <a:p>
                <a:pPr marL="0" indent="0">
                  <a:buNone/>
                </a:pPr>
                <a:r>
                  <a:rPr lang="en-US" sz="2000" dirty="0" smtClean="0"/>
                  <a:t>and then </a:t>
                </a:r>
                <a:r>
                  <a:rPr lang="en-US" sz="2000" u="sng" dirty="0" smtClean="0"/>
                  <a:t>simulates</a:t>
                </a:r>
                <a:r>
                  <a:rPr lang="en-US" sz="2000" dirty="0" smtClean="0"/>
                  <a:t> </a:t>
                </a:r>
                <a14:m>
                  <m:oMath xmlns:m="http://schemas.openxmlformats.org/officeDocument/2006/math">
                    <m:r>
                      <a:rPr lang="en-US" sz="2000" b="1" i="1" dirty="0">
                        <a:solidFill>
                          <a:srgbClr val="0070C0"/>
                        </a:solidFill>
                        <a:latin typeface="Cambria Math"/>
                      </a:rPr>
                      <m:t>𝑸</m:t>
                    </m:r>
                  </m:oMath>
                </a14:m>
                <a:r>
                  <a:rPr lang="en-US" sz="2000" dirty="0" smtClean="0"/>
                  <a:t> on the proposed solution.</a:t>
                </a:r>
              </a:p>
              <a:p>
                <a:pPr marL="0" indent="0">
                  <a:buNone/>
                </a:pPr>
                <a:r>
                  <a:rPr lang="en-US" sz="2000" dirty="0" smtClean="0"/>
                  <a:t>[This is just a sketch. Interested students should study it sometime in future.]</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r="-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Tree>
    <p:extLst>
      <p:ext uri="{BB962C8B-B14F-4D97-AF65-F5344CB8AC3E}">
        <p14:creationId xmlns:p14="http://schemas.microsoft.com/office/powerpoint/2010/main" val="2941624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How many </a:t>
            </a:r>
            <a:r>
              <a:rPr lang="en-US" sz="3200" b="1" dirty="0">
                <a:solidFill>
                  <a:srgbClr val="006C31"/>
                </a:solidFill>
              </a:rPr>
              <a:t>NP</a:t>
            </a:r>
            <a:r>
              <a:rPr lang="en-US" sz="3200" b="1" dirty="0"/>
              <a:t>-complete </a:t>
            </a:r>
            <a:r>
              <a:rPr lang="en-US" sz="3200" b="1" dirty="0" smtClean="0"/>
              <a:t>problems </a:t>
            </a:r>
            <a:r>
              <a:rPr lang="en-US" sz="3200" b="1" dirty="0"/>
              <a:t>exist ?</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lstStyle/>
              <a:p>
                <a:pPr marL="0" indent="0">
                  <a:buNone/>
                </a:pPr>
                <a:r>
                  <a:rPr lang="en-US" sz="2000" dirty="0" smtClean="0"/>
                  <a:t>Polynomial reduction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r>
                  <a:rPr lang="en-US" sz="2000" dirty="0" smtClean="0"/>
                  <a:t>                   [</a:t>
                </a:r>
                <a:r>
                  <a:rPr lang="en-US" sz="2000" dirty="0" smtClean="0">
                    <a:solidFill>
                      <a:srgbClr val="7030A0"/>
                    </a:solidFill>
                  </a:rPr>
                  <a:t>Richard</a:t>
                </a:r>
                <a:r>
                  <a:rPr lang="en-US" sz="2000" dirty="0" smtClean="0"/>
                  <a:t> </a:t>
                </a:r>
                <a:r>
                  <a:rPr lang="en-US" sz="2000" dirty="0" smtClean="0">
                    <a:solidFill>
                      <a:srgbClr val="7030A0"/>
                    </a:solidFill>
                  </a:rPr>
                  <a:t>Karp</a:t>
                </a:r>
                <a:r>
                  <a:rPr lang="en-US" sz="2000" dirty="0" smtClean="0"/>
                  <a:t>, 1972]</a:t>
                </a: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741" t="-6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pSp>
        <p:nvGrpSpPr>
          <p:cNvPr id="42" name="Group 41"/>
          <p:cNvGrpSpPr/>
          <p:nvPr/>
        </p:nvGrpSpPr>
        <p:grpSpPr>
          <a:xfrm>
            <a:off x="1727952" y="2743200"/>
            <a:ext cx="7035048" cy="2743200"/>
            <a:chOff x="1727952" y="2743200"/>
            <a:chExt cx="7035048" cy="2743200"/>
          </a:xfrm>
        </p:grpSpPr>
        <p:sp>
          <p:nvSpPr>
            <p:cNvPr id="5" name="TextBox 4"/>
            <p:cNvSpPr txBox="1"/>
            <p:nvPr/>
          </p:nvSpPr>
          <p:spPr>
            <a:xfrm>
              <a:off x="4709402" y="2754868"/>
              <a:ext cx="703591" cy="369332"/>
            </a:xfrm>
            <a:prstGeom prst="rect">
              <a:avLst/>
            </a:prstGeom>
            <a:solidFill>
              <a:srgbClr val="FFC000"/>
            </a:solidFill>
            <a:ln>
              <a:solidFill>
                <a:schemeClr val="tx1"/>
              </a:solidFill>
            </a:ln>
          </p:spPr>
          <p:txBody>
            <a:bodyPr wrap="none" rtlCol="0">
              <a:spAutoFit/>
            </a:bodyPr>
            <a:lstStyle/>
            <a:p>
              <a:r>
                <a:rPr lang="en-US" dirty="0" smtClean="0"/>
                <a:t>3-SAT</a:t>
              </a:r>
              <a:endParaRPr lang="en-US" dirty="0"/>
            </a:p>
          </p:txBody>
        </p:sp>
        <p:sp>
          <p:nvSpPr>
            <p:cNvPr id="7" name="TextBox 6"/>
            <p:cNvSpPr txBox="1"/>
            <p:nvPr/>
          </p:nvSpPr>
          <p:spPr>
            <a:xfrm>
              <a:off x="2133600" y="2743200"/>
              <a:ext cx="1744260" cy="369332"/>
            </a:xfrm>
            <a:prstGeom prst="rect">
              <a:avLst/>
            </a:prstGeom>
            <a:solidFill>
              <a:srgbClr val="FFC000"/>
            </a:solidFill>
            <a:ln>
              <a:solidFill>
                <a:schemeClr val="tx1"/>
              </a:solidFill>
            </a:ln>
          </p:spPr>
          <p:txBody>
            <a:bodyPr wrap="none" rtlCol="0">
              <a:spAutoFit/>
            </a:bodyPr>
            <a:lstStyle/>
            <a:p>
              <a:r>
                <a:rPr lang="en-US" dirty="0" smtClean="0"/>
                <a:t>Independent Set</a:t>
              </a:r>
              <a:endParaRPr lang="en-US" dirty="0"/>
            </a:p>
          </p:txBody>
        </p:sp>
        <p:sp>
          <p:nvSpPr>
            <p:cNvPr id="8" name="TextBox 7"/>
            <p:cNvSpPr txBox="1"/>
            <p:nvPr/>
          </p:nvSpPr>
          <p:spPr>
            <a:xfrm>
              <a:off x="5918952" y="5117068"/>
              <a:ext cx="2844048" cy="369332"/>
            </a:xfrm>
            <a:prstGeom prst="rect">
              <a:avLst/>
            </a:prstGeom>
            <a:solidFill>
              <a:srgbClr val="FFC000"/>
            </a:solidFill>
            <a:ln>
              <a:solidFill>
                <a:schemeClr val="tx1"/>
              </a:solidFill>
            </a:ln>
          </p:spPr>
          <p:txBody>
            <a:bodyPr wrap="none" rtlCol="0">
              <a:spAutoFit/>
            </a:bodyPr>
            <a:lstStyle/>
            <a:p>
              <a:r>
                <a:rPr lang="en-US" dirty="0" smtClean="0"/>
                <a:t>Travelling salesman Problem</a:t>
              </a:r>
              <a:endParaRPr lang="en-US" dirty="0"/>
            </a:p>
          </p:txBody>
        </p:sp>
        <p:sp>
          <p:nvSpPr>
            <p:cNvPr id="10" name="TextBox 9"/>
            <p:cNvSpPr txBox="1"/>
            <p:nvPr/>
          </p:nvSpPr>
          <p:spPr>
            <a:xfrm>
              <a:off x="1727952" y="4114800"/>
              <a:ext cx="2803396" cy="369332"/>
            </a:xfrm>
            <a:prstGeom prst="rect">
              <a:avLst/>
            </a:prstGeom>
            <a:solidFill>
              <a:srgbClr val="FFC000"/>
            </a:solidFill>
            <a:ln>
              <a:solidFill>
                <a:schemeClr val="tx1"/>
              </a:solidFill>
            </a:ln>
          </p:spPr>
          <p:txBody>
            <a:bodyPr wrap="none" rtlCol="0">
              <a:spAutoFit/>
            </a:bodyPr>
            <a:lstStyle/>
            <a:p>
              <a:r>
                <a:rPr lang="en-US" dirty="0" smtClean="0"/>
                <a:t>Integer Linear Programming</a:t>
              </a:r>
              <a:endParaRPr lang="en-US" dirty="0"/>
            </a:p>
          </p:txBody>
        </p:sp>
        <p:sp>
          <p:nvSpPr>
            <p:cNvPr id="11" name="TextBox 10"/>
            <p:cNvSpPr txBox="1"/>
            <p:nvPr/>
          </p:nvSpPr>
          <p:spPr>
            <a:xfrm>
              <a:off x="3424888" y="4876800"/>
              <a:ext cx="1909112" cy="369332"/>
            </a:xfrm>
            <a:prstGeom prst="rect">
              <a:avLst/>
            </a:prstGeom>
            <a:solidFill>
              <a:srgbClr val="FFC000"/>
            </a:solidFill>
            <a:ln>
              <a:solidFill>
                <a:schemeClr val="tx1"/>
              </a:solidFill>
            </a:ln>
          </p:spPr>
          <p:txBody>
            <a:bodyPr wrap="none" rtlCol="0">
              <a:spAutoFit/>
            </a:bodyPr>
            <a:lstStyle/>
            <a:p>
              <a:r>
                <a:rPr lang="en-US" dirty="0" smtClean="0"/>
                <a:t>Hamiltonian cycle</a:t>
              </a:r>
              <a:endParaRPr lang="en-US" dirty="0"/>
            </a:p>
          </p:txBody>
        </p:sp>
      </p:grpSp>
      <p:sp>
        <p:nvSpPr>
          <p:cNvPr id="12" name="TextBox 11"/>
          <p:cNvSpPr txBox="1"/>
          <p:nvPr/>
        </p:nvSpPr>
        <p:spPr>
          <a:xfrm>
            <a:off x="3352800" y="1828800"/>
            <a:ext cx="1967590" cy="369332"/>
          </a:xfrm>
          <a:prstGeom prst="rect">
            <a:avLst/>
          </a:prstGeom>
          <a:solidFill>
            <a:srgbClr val="FFC000"/>
          </a:solidFill>
          <a:ln>
            <a:solidFill>
              <a:schemeClr val="tx1"/>
            </a:solidFill>
          </a:ln>
        </p:spPr>
        <p:txBody>
          <a:bodyPr wrap="none" rtlCol="0">
            <a:spAutoFit/>
          </a:bodyPr>
          <a:lstStyle/>
          <a:p>
            <a:r>
              <a:rPr lang="en-US" dirty="0" smtClean="0"/>
              <a:t>Circuit </a:t>
            </a:r>
            <a:r>
              <a:rPr lang="en-US" dirty="0" err="1" smtClean="0"/>
              <a:t>Satisfiability</a:t>
            </a:r>
            <a:endParaRPr lang="en-US" dirty="0"/>
          </a:p>
        </p:txBody>
      </p:sp>
      <p:cxnSp>
        <p:nvCxnSpPr>
          <p:cNvPr id="14" name="Straight Arrow Connector 13"/>
          <p:cNvCxnSpPr>
            <a:endCxn id="5" idx="0"/>
          </p:cNvCxnSpPr>
          <p:nvPr/>
        </p:nvCxnSpPr>
        <p:spPr>
          <a:xfrm>
            <a:off x="4709402" y="2198132"/>
            <a:ext cx="351796" cy="5567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14600" y="3124200"/>
            <a:ext cx="76200"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282050" y="3124200"/>
            <a:ext cx="1427352"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53000" y="3112532"/>
            <a:ext cx="104680" cy="1764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8" idx="1"/>
          </p:cNvCxnSpPr>
          <p:nvPr/>
        </p:nvCxnSpPr>
        <p:spPr>
          <a:xfrm>
            <a:off x="5334000" y="5061466"/>
            <a:ext cx="584952" cy="240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8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6C31"/>
                </a:solidFill>
                <a:effectLst>
                  <a:outerShdw blurRad="38100" dist="38100" dir="2700000" algn="tl">
                    <a:srgbClr val="000000">
                      <a:alpha val="43137"/>
                    </a:srgbClr>
                  </a:outerShdw>
                </a:effectLst>
              </a:rPr>
              <a:t>NP</a:t>
            </a:r>
            <a:r>
              <a:rPr lang="en-US" sz="3600" b="1" dirty="0" smtClean="0">
                <a:effectLst>
                  <a:outerShdw blurRad="38100" dist="38100" dir="2700000" algn="tl">
                    <a:srgbClr val="000000">
                      <a:alpha val="43137"/>
                    </a:srgbClr>
                  </a:outerShdw>
                </a:effectLst>
              </a:rPr>
              <a:t> versus </a:t>
            </a:r>
            <a:r>
              <a:rPr lang="en-US" sz="3600" b="1" dirty="0" smtClean="0">
                <a:solidFill>
                  <a:srgbClr val="006C31"/>
                </a:solidFill>
                <a:effectLst>
                  <a:outerShdw blurRad="38100" dist="38100" dir="2700000" algn="tl">
                    <a:srgbClr val="000000">
                      <a:alpha val="43137"/>
                    </a:srgbClr>
                  </a:outerShdw>
                </a:effectLst>
              </a:rPr>
              <a:t>P</a:t>
            </a:r>
            <a:endParaRPr lang="en-US" sz="3600" b="1" dirty="0">
              <a:solidFill>
                <a:srgbClr val="006C3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752600"/>
            <a:ext cx="8229600" cy="4724400"/>
          </a:xfrm>
        </p:spPr>
        <p:txBody>
          <a:bodyPr>
            <a:normAutofit lnSpcReduction="10000"/>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If any </a:t>
            </a:r>
            <a:r>
              <a:rPr lang="en-US" sz="2000" b="1" dirty="0" smtClean="0">
                <a:solidFill>
                  <a:srgbClr val="006C31"/>
                </a:solidFill>
              </a:rPr>
              <a:t>NP</a:t>
            </a:r>
            <a:r>
              <a:rPr lang="en-US" sz="2000" dirty="0" smtClean="0"/>
              <a:t>-complete problem is solved in polynomial time</a:t>
            </a:r>
          </a:p>
          <a:p>
            <a:pPr marL="0" indent="0">
              <a:buNone/>
            </a:pPr>
            <a:r>
              <a:rPr lang="en-US" sz="2000" dirty="0" smtClean="0">
                <a:sym typeface="Wingdings" pitchFamily="2" charset="2"/>
              </a:rPr>
              <a:t></a:t>
            </a:r>
            <a:r>
              <a:rPr lang="en-US" sz="2000" b="1" dirty="0">
                <a:solidFill>
                  <a:srgbClr val="0070C0"/>
                </a:solidFill>
              </a:rPr>
              <a:t> </a:t>
            </a:r>
            <a:r>
              <a:rPr lang="en-US" sz="2000" b="1" dirty="0">
                <a:solidFill>
                  <a:srgbClr val="006C31"/>
                </a:solidFill>
              </a:rPr>
              <a:t>P</a:t>
            </a:r>
            <a:r>
              <a:rPr lang="en-US" sz="2000" b="1" dirty="0"/>
              <a:t> = </a:t>
            </a:r>
            <a:r>
              <a:rPr lang="en-US" sz="2000" b="1" dirty="0">
                <a:solidFill>
                  <a:srgbClr val="006C31"/>
                </a:solidFill>
              </a:rPr>
              <a:t>NP</a:t>
            </a:r>
            <a:r>
              <a:rPr lang="en-US" sz="2000" b="1" dirty="0"/>
              <a:t> </a:t>
            </a: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smtClean="0">
                <a:solidFill>
                  <a:srgbClr val="006C31"/>
                </a:solidFill>
              </a:rPr>
              <a:t>P</a:t>
            </a:r>
            <a:endParaRPr lang="en-US" b="1" dirty="0">
              <a:solidFill>
                <a:srgbClr val="006C31"/>
              </a:solidFill>
            </a:endParaRPr>
          </a:p>
        </p:txBody>
      </p:sp>
      <p:sp>
        <p:nvSpPr>
          <p:cNvPr id="7" name="TextBox 6"/>
          <p:cNvSpPr txBox="1"/>
          <p:nvPr/>
        </p:nvSpPr>
        <p:spPr>
          <a:xfrm>
            <a:off x="6934200" y="3657600"/>
            <a:ext cx="460382" cy="369332"/>
          </a:xfrm>
          <a:prstGeom prst="rect">
            <a:avLst/>
          </a:prstGeom>
          <a:noFill/>
        </p:spPr>
        <p:txBody>
          <a:bodyPr wrap="none" rtlCol="0">
            <a:spAutoFit/>
          </a:bodyPr>
          <a:lstStyle/>
          <a:p>
            <a:r>
              <a:rPr lang="en-US" b="1" dirty="0" smtClean="0">
                <a:solidFill>
                  <a:srgbClr val="006C31"/>
                </a:solidFill>
              </a:rPr>
              <a:t>NP</a:t>
            </a:r>
            <a:endParaRPr lang="en-US" b="1" dirty="0">
              <a:solidFill>
                <a:srgbClr val="006C31"/>
              </a:solidFill>
            </a:endParaRP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smtClean="0"/>
              <a:t>Is </a:t>
            </a:r>
            <a:r>
              <a:rPr lang="en-US" sz="2800" b="1" dirty="0" smtClean="0">
                <a:solidFill>
                  <a:srgbClr val="006C31"/>
                </a:solidFill>
              </a:rPr>
              <a:t>P</a:t>
            </a:r>
            <a:r>
              <a:rPr lang="en-US" sz="2800" b="1" dirty="0" smtClean="0"/>
              <a:t> = </a:t>
            </a:r>
            <a:r>
              <a:rPr lang="en-US" sz="2800" b="1" dirty="0" smtClean="0">
                <a:solidFill>
                  <a:srgbClr val="006C31"/>
                </a:solidFill>
              </a:rPr>
              <a:t>NP</a:t>
            </a:r>
            <a:r>
              <a:rPr lang="en-US" sz="2800" b="1" dirty="0" smtClean="0"/>
              <a:t> ?</a:t>
            </a:r>
            <a:endParaRPr lang="en-US" sz="2800" b="1" dirty="0"/>
          </a:p>
        </p:txBody>
      </p:sp>
      <p:grpSp>
        <p:nvGrpSpPr>
          <p:cNvPr id="12" name="Group 11"/>
          <p:cNvGrpSpPr/>
          <p:nvPr/>
        </p:nvGrpSpPr>
        <p:grpSpPr>
          <a:xfrm>
            <a:off x="2514600" y="3048000"/>
            <a:ext cx="1600200" cy="1600200"/>
            <a:chOff x="2514600" y="3048000"/>
            <a:chExt cx="1600200" cy="1600200"/>
          </a:xfrm>
        </p:grpSpPr>
        <p:sp>
          <p:nvSpPr>
            <p:cNvPr id="10" name="Oval 9"/>
            <p:cNvSpPr/>
            <p:nvPr/>
          </p:nvSpPr>
          <p:spPr>
            <a:xfrm>
              <a:off x="2514600" y="3048000"/>
              <a:ext cx="1600200" cy="12192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90800" y="4278868"/>
              <a:ext cx="1423018" cy="369332"/>
            </a:xfrm>
            <a:prstGeom prst="rect">
              <a:avLst/>
            </a:prstGeom>
            <a:noFill/>
          </p:spPr>
          <p:txBody>
            <a:bodyPr wrap="none" rtlCol="0">
              <a:spAutoFit/>
            </a:bodyPr>
            <a:lstStyle/>
            <a:p>
              <a:r>
                <a:rPr lang="en-US" b="1" dirty="0" smtClean="0">
                  <a:solidFill>
                    <a:srgbClr val="006C31"/>
                  </a:solidFill>
                </a:rPr>
                <a:t>NP</a:t>
              </a:r>
              <a:r>
                <a:rPr lang="en-US" b="1" dirty="0" smtClean="0"/>
                <a:t>-complete</a:t>
              </a:r>
              <a:endParaRPr lang="en-US" b="1" dirty="0">
                <a:solidFill>
                  <a:srgbClr val="C00000"/>
                </a:solidFill>
              </a:endParaRPr>
            </a:p>
          </p:txBody>
        </p:sp>
      </p:grpSp>
    </p:spTree>
    <p:extLst>
      <p:ext uri="{BB962C8B-B14F-4D97-AF65-F5344CB8AC3E}">
        <p14:creationId xmlns:p14="http://schemas.microsoft.com/office/powerpoint/2010/main" val="21504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38100" dist="38100" dir="2700000" algn="tl">
                    <a:srgbClr val="000000">
                      <a:alpha val="43137"/>
                    </a:srgbClr>
                  </a:outerShdw>
                </a:effectLst>
              </a:rPr>
              <a:t>How to show a problem to be </a:t>
            </a:r>
            <a:r>
              <a:rPr lang="en-US" sz="3200" b="1" dirty="0" smtClean="0">
                <a:solidFill>
                  <a:srgbClr val="006C31"/>
                </a:solidFill>
                <a:effectLst>
                  <a:outerShdw blurRad="38100" dist="38100" dir="2700000" algn="tl">
                    <a:srgbClr val="000000">
                      <a:alpha val="43137"/>
                    </a:srgbClr>
                  </a:outerShdw>
                </a:effectLst>
              </a:rPr>
              <a:t>NP</a:t>
            </a:r>
            <a:r>
              <a:rPr lang="en-US" sz="3200" b="1" dirty="0" smtClean="0">
                <a:effectLst>
                  <a:outerShdw blurRad="38100" dist="38100" dir="2700000" algn="tl">
                    <a:srgbClr val="000000">
                      <a:alpha val="43137"/>
                    </a:srgbClr>
                  </a:outerShdw>
                </a:effectLst>
              </a:rPr>
              <a:t>-complete ?</a:t>
            </a:r>
            <a:endParaRPr lang="en-US" sz="3200"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000" dirty="0" smtClean="0"/>
                  <a:t>Let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smtClean="0"/>
                  <a:t>be a problem which we wish to show to be </a:t>
                </a:r>
                <a:r>
                  <a:rPr lang="en-US" sz="2000" b="1" dirty="0" smtClean="0">
                    <a:solidFill>
                      <a:srgbClr val="006C31"/>
                    </a:solidFill>
                  </a:rPr>
                  <a:t>NP</a:t>
                </a:r>
                <a:r>
                  <a:rPr lang="en-US" sz="2000" dirty="0" smtClean="0"/>
                  <a:t>-complete</a:t>
                </a:r>
                <a:endParaRPr lang="en-US" sz="2000" dirty="0" smtClean="0">
                  <a:solidFill>
                    <a:srgbClr val="FF0000"/>
                  </a:solidFill>
                </a:endParaRPr>
              </a:p>
              <a:p>
                <a:pPr marL="457200" indent="-457200">
                  <a:buFont typeface="+mj-lt"/>
                  <a:buAutoNum type="arabicPeriod"/>
                </a:pPr>
                <a:r>
                  <a:rPr lang="en-US" sz="2000" dirty="0" smtClean="0"/>
                  <a:t>Show that </a:t>
                </a:r>
                <a14:m>
                  <m:oMath xmlns:m="http://schemas.openxmlformats.org/officeDocument/2006/math">
                    <m:r>
                      <a:rPr lang="en-US" sz="2000" b="1" i="1" dirty="0" smtClean="0">
                        <a:solidFill>
                          <a:srgbClr val="C00000"/>
                        </a:solidFill>
                        <a:latin typeface="Cambria Math"/>
                      </a:rPr>
                      <m:t>𝑿</m:t>
                    </m:r>
                  </m:oMath>
                </a14:m>
                <a:r>
                  <a:rPr lang="en-US" sz="2000" dirty="0" smtClean="0">
                    <a:solidFill>
                      <a:srgbClr val="0070C0"/>
                    </a:solidFill>
                  </a:rPr>
                  <a:t> </a:t>
                </a:r>
                <a:r>
                  <a:rPr lang="el-GR" sz="2000" dirty="0" smtClean="0"/>
                  <a:t>ϵ</a:t>
                </a:r>
                <a:r>
                  <a:rPr lang="en-US" sz="2000" dirty="0" smtClean="0">
                    <a:solidFill>
                      <a:srgbClr val="0070C0"/>
                    </a:solidFill>
                  </a:rPr>
                  <a:t> </a:t>
                </a:r>
                <a:r>
                  <a:rPr lang="en-US" sz="2000" b="1" dirty="0" smtClean="0">
                    <a:solidFill>
                      <a:srgbClr val="006C31"/>
                    </a:solidFill>
                  </a:rPr>
                  <a:t>NP</a:t>
                </a:r>
              </a:p>
              <a:p>
                <a:pPr marL="457200" indent="-457200">
                  <a:buFont typeface="+mj-lt"/>
                  <a:buAutoNum type="arabicPeriod"/>
                </a:pPr>
                <a:r>
                  <a:rPr lang="en-US" sz="2000" dirty="0" smtClean="0"/>
                  <a:t>Pick a problem </a:t>
                </a:r>
                <a14:m>
                  <m:oMath xmlns:m="http://schemas.openxmlformats.org/officeDocument/2006/math">
                    <m:r>
                      <a:rPr lang="en-US" sz="2000" b="1" i="1" dirty="0">
                        <a:solidFill>
                          <a:srgbClr val="C00000"/>
                        </a:solidFill>
                        <a:latin typeface="Cambria Math"/>
                      </a:rPr>
                      <m:t>𝑨</m:t>
                    </m:r>
                  </m:oMath>
                </a14:m>
                <a:r>
                  <a:rPr lang="en-US" sz="2000" dirty="0" smtClean="0"/>
                  <a:t> which is already known to be </a:t>
                </a:r>
                <a:r>
                  <a:rPr lang="en-US" sz="2000" b="1" dirty="0" smtClean="0">
                    <a:solidFill>
                      <a:srgbClr val="006C31"/>
                    </a:solidFill>
                  </a:rPr>
                  <a:t>NP</a:t>
                </a:r>
                <a:r>
                  <a:rPr lang="en-US" sz="2000" dirty="0" smtClean="0"/>
                  <a:t>-complete</a:t>
                </a:r>
                <a:endParaRPr lang="en-US" sz="2000" dirty="0" smtClean="0">
                  <a:solidFill>
                    <a:srgbClr val="FF0000"/>
                  </a:solidFill>
                </a:endParaRPr>
              </a:p>
              <a:p>
                <a:pPr marL="457200" indent="-457200">
                  <a:buFont typeface="+mj-lt"/>
                  <a:buAutoNum type="arabicPeriod"/>
                </a:pPr>
                <a:r>
                  <a:rPr lang="en-US" sz="2000" dirty="0" smtClean="0"/>
                  <a:t>Show that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grpSp>
        <p:nvGrpSpPr>
          <p:cNvPr id="33" name="Group 32"/>
          <p:cNvGrpSpPr/>
          <p:nvPr/>
        </p:nvGrpSpPr>
        <p:grpSpPr>
          <a:xfrm>
            <a:off x="4686300" y="5181600"/>
            <a:ext cx="342992" cy="369332"/>
            <a:chOff x="4686300" y="5181600"/>
            <a:chExt cx="342992" cy="369332"/>
          </a:xfrm>
        </p:grpSpPr>
        <p:sp>
          <p:nvSpPr>
            <p:cNvPr id="27" name="Oval 26"/>
            <p:cNvSpPr/>
            <p:nvPr/>
          </p:nvSpPr>
          <p:spPr>
            <a:xfrm>
              <a:off x="4686300" y="519066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24400" y="5181600"/>
              <a:ext cx="304892" cy="369332"/>
            </a:xfrm>
            <a:prstGeom prst="rect">
              <a:avLst/>
            </a:prstGeom>
            <a:noFill/>
          </p:spPr>
          <p:txBody>
            <a:bodyPr wrap="none" rtlCol="0">
              <a:spAutoFit/>
            </a:bodyPr>
            <a:lstStyle/>
            <a:p>
              <a:r>
                <a:rPr lang="en-US" dirty="0" smtClean="0">
                  <a:solidFill>
                    <a:srgbClr val="0070C0"/>
                  </a:solidFill>
                </a:rPr>
                <a:t>Y</a:t>
              </a:r>
              <a:endParaRPr lang="en-US" dirty="0">
                <a:solidFill>
                  <a:srgbClr val="0070C0"/>
                </a:solidFill>
              </a:endParaRPr>
            </a:p>
          </p:txBody>
        </p:sp>
      </p:grpSp>
      <p:grpSp>
        <p:nvGrpSpPr>
          <p:cNvPr id="35" name="Group 34"/>
          <p:cNvGrpSpPr/>
          <p:nvPr/>
        </p:nvGrpSpPr>
        <p:grpSpPr>
          <a:xfrm>
            <a:off x="2057400" y="3352800"/>
            <a:ext cx="5410200" cy="2895600"/>
            <a:chOff x="2057400" y="3352800"/>
            <a:chExt cx="5410200" cy="2895600"/>
          </a:xfrm>
        </p:grpSpPr>
        <p:grpSp>
          <p:nvGrpSpPr>
            <p:cNvPr id="4" name="Group 3"/>
            <p:cNvGrpSpPr/>
            <p:nvPr/>
          </p:nvGrpSpPr>
          <p:grpSpPr>
            <a:xfrm>
              <a:off x="2057400" y="3352800"/>
              <a:ext cx="4724400" cy="2895600"/>
              <a:chOff x="1866900" y="2209800"/>
              <a:chExt cx="4724400" cy="2895600"/>
            </a:xfrm>
          </p:grpSpPr>
          <p:sp>
            <p:nvSpPr>
              <p:cNvPr id="5" name="Oval 4"/>
              <p:cNvSpPr/>
              <p:nvPr/>
            </p:nvSpPr>
            <p:spPr>
              <a:xfrm>
                <a:off x="1866900" y="22098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 name="Oval 5"/>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962400" y="34290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628900" y="2628900"/>
                <a:ext cx="3314700" cy="1841345"/>
                <a:chOff x="2628900" y="2628900"/>
                <a:chExt cx="3314700" cy="1841345"/>
              </a:xfrm>
            </p:grpSpPr>
            <p:cxnSp>
              <p:nvCxnSpPr>
                <p:cNvPr id="18" name="Straight Arrow Connector 17"/>
                <p:cNvCxnSpPr>
                  <a:stCxn id="7" idx="4"/>
                  <a:endCxn id="15" idx="1"/>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5" idx="7"/>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5" idx="5"/>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5" idx="3"/>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6"/>
                  <a:endCxn id="15" idx="2"/>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6"/>
                  <a:endCxn id="15" idx="3"/>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p:cNvSpPr txBox="1"/>
                  <p:nvPr/>
                </p:nvSpPr>
                <p:spPr>
                  <a:xfrm>
                    <a:off x="3581400" y="3516868"/>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𝑨</m:t>
                          </m:r>
                        </m:oMath>
                      </m:oMathPara>
                    </a14:m>
                    <a:endParaRPr lang="en-US" dirty="0">
                      <a:solidFill>
                        <a:srgbClr val="0070C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581400" y="3516868"/>
                    <a:ext cx="389850" cy="369332"/>
                  </a:xfrm>
                  <a:prstGeom prst="rect">
                    <a:avLst/>
                  </a:prstGeom>
                  <a:blipFill rotWithShape="1">
                    <a:blip r:embed="rId3"/>
                    <a:stretch>
                      <a:fillRect t="-8197" r="-20313" b="-24590"/>
                    </a:stretch>
                  </a:blipFill>
                </p:spPr>
                <p:txBody>
                  <a:bodyPr/>
                  <a:lstStyle/>
                  <a:p>
                    <a:r>
                      <a:rPr lang="en-US">
                        <a:noFill/>
                      </a:rPr>
                      <a:t> </a:t>
                    </a:r>
                  </a:p>
                </p:txBody>
              </p:sp>
            </mc:Fallback>
          </mc:AlternateContent>
        </p:grpSp>
        <p:sp>
          <p:nvSpPr>
            <p:cNvPr id="34" name="TextBox 33"/>
            <p:cNvSpPr txBox="1"/>
            <p:nvPr/>
          </p:nvSpPr>
          <p:spPr>
            <a:xfrm>
              <a:off x="7007218" y="4431268"/>
              <a:ext cx="460382" cy="369332"/>
            </a:xfrm>
            <a:prstGeom prst="rect">
              <a:avLst/>
            </a:prstGeom>
            <a:noFill/>
          </p:spPr>
          <p:txBody>
            <a:bodyPr wrap="none" rtlCol="0">
              <a:spAutoFit/>
            </a:bodyPr>
            <a:lstStyle/>
            <a:p>
              <a:r>
                <a:rPr lang="en-US" b="1" dirty="0" smtClean="0"/>
                <a:t>NP</a:t>
              </a:r>
              <a:endParaRPr lang="en-US" b="1" dirty="0"/>
            </a:p>
          </p:txBody>
        </p:sp>
      </p:grpSp>
      <p:cxnSp>
        <p:nvCxnSpPr>
          <p:cNvPr id="29" name="Straight Arrow Connector 28"/>
          <p:cNvCxnSpPr>
            <a:endCxn id="27" idx="1"/>
          </p:cNvCxnSpPr>
          <p:nvPr/>
        </p:nvCxnSpPr>
        <p:spPr>
          <a:xfrm>
            <a:off x="4250461" y="4686300"/>
            <a:ext cx="452578" cy="5210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648200" y="5181600"/>
            <a:ext cx="397866" cy="381000"/>
            <a:chOff x="4648200" y="5181600"/>
            <a:chExt cx="397866" cy="381000"/>
          </a:xfrm>
        </p:grpSpPr>
        <p:sp>
          <p:nvSpPr>
            <p:cNvPr id="36" name="Oval 35"/>
            <p:cNvSpPr/>
            <p:nvPr/>
          </p:nvSpPr>
          <p:spPr>
            <a:xfrm>
              <a:off x="4648200" y="5181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4648200" y="5193268"/>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solidFill>
                      <a:srgbClr val="0070C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648200" y="5193268"/>
                  <a:ext cx="397866" cy="369332"/>
                </a:xfrm>
                <a:prstGeom prst="rect">
                  <a:avLst/>
                </a:prstGeom>
                <a:blipFill rotWithShape="1">
                  <a:blip r:embed="rId4"/>
                  <a:stretch>
                    <a:fillRect t="-8197" r="-20000" b="-24590"/>
                  </a:stretch>
                </a:blipFill>
              </p:spPr>
              <p:txBody>
                <a:bodyPr/>
                <a:lstStyle/>
                <a:p>
                  <a:r>
                    <a:rPr lang="en-US">
                      <a:noFill/>
                    </a:rPr>
                    <a:t> </a:t>
                  </a:r>
                </a:p>
              </p:txBody>
            </p:sp>
          </mc:Fallback>
        </mc:AlternateContent>
      </p:grpSp>
      <p:sp>
        <p:nvSpPr>
          <p:cNvPr id="39" name="Rectangle 38"/>
          <p:cNvSpPr/>
          <p:nvPr/>
        </p:nvSpPr>
        <p:spPr>
          <a:xfrm>
            <a:off x="2819400" y="2362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590800" y="16764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7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39"/>
                                        </p:tgtEl>
                                      </p:cBhvr>
                                    </p:animEffect>
                                    <p:set>
                                      <p:cBhvr>
                                        <p:cTn id="22" dur="1" fill="hold">
                                          <p:stCondLst>
                                            <p:cond delay="1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80">
                                          <p:stCondLst>
                                            <p:cond delay="0"/>
                                          </p:stCondLst>
                                        </p:cTn>
                                        <p:tgtEl>
                                          <p:spTgt spid="29"/>
                                        </p:tgtEl>
                                      </p:cBhvr>
                                    </p:animEffect>
                                    <p:anim calcmode="lin" valueType="num">
                                      <p:cBhvr>
                                        <p:cTn id="4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53" dur="26">
                                          <p:stCondLst>
                                            <p:cond delay="650"/>
                                          </p:stCondLst>
                                        </p:cTn>
                                        <p:tgtEl>
                                          <p:spTgt spid="29"/>
                                        </p:tgtEl>
                                      </p:cBhvr>
                                      <p:to x="100000" y="60000"/>
                                    </p:animScale>
                                    <p:animScale>
                                      <p:cBhvr>
                                        <p:cTn id="54" dur="166" decel="50000">
                                          <p:stCondLst>
                                            <p:cond delay="676"/>
                                          </p:stCondLst>
                                        </p:cTn>
                                        <p:tgtEl>
                                          <p:spTgt spid="29"/>
                                        </p:tgtEl>
                                      </p:cBhvr>
                                      <p:to x="100000" y="100000"/>
                                    </p:animScale>
                                    <p:animScale>
                                      <p:cBhvr>
                                        <p:cTn id="55" dur="26">
                                          <p:stCondLst>
                                            <p:cond delay="1312"/>
                                          </p:stCondLst>
                                        </p:cTn>
                                        <p:tgtEl>
                                          <p:spTgt spid="29"/>
                                        </p:tgtEl>
                                      </p:cBhvr>
                                      <p:to x="100000" y="80000"/>
                                    </p:animScale>
                                    <p:animScale>
                                      <p:cBhvr>
                                        <p:cTn id="56" dur="166" decel="50000">
                                          <p:stCondLst>
                                            <p:cond delay="1338"/>
                                          </p:stCondLst>
                                        </p:cTn>
                                        <p:tgtEl>
                                          <p:spTgt spid="29"/>
                                        </p:tgtEl>
                                      </p:cBhvr>
                                      <p:to x="100000" y="100000"/>
                                    </p:animScale>
                                    <p:animScale>
                                      <p:cBhvr>
                                        <p:cTn id="57" dur="26">
                                          <p:stCondLst>
                                            <p:cond delay="1642"/>
                                          </p:stCondLst>
                                        </p:cTn>
                                        <p:tgtEl>
                                          <p:spTgt spid="29"/>
                                        </p:tgtEl>
                                      </p:cBhvr>
                                      <p:to x="100000" y="90000"/>
                                    </p:animScale>
                                    <p:animScale>
                                      <p:cBhvr>
                                        <p:cTn id="58" dur="166" decel="50000">
                                          <p:stCondLst>
                                            <p:cond delay="1668"/>
                                          </p:stCondLst>
                                        </p:cTn>
                                        <p:tgtEl>
                                          <p:spTgt spid="29"/>
                                        </p:tgtEl>
                                      </p:cBhvr>
                                      <p:to x="100000" y="100000"/>
                                    </p:animScale>
                                    <p:animScale>
                                      <p:cBhvr>
                                        <p:cTn id="59" dur="26">
                                          <p:stCondLst>
                                            <p:cond delay="1808"/>
                                          </p:stCondLst>
                                        </p:cTn>
                                        <p:tgtEl>
                                          <p:spTgt spid="29"/>
                                        </p:tgtEl>
                                      </p:cBhvr>
                                      <p:to x="100000" y="95000"/>
                                    </p:animScale>
                                    <p:animScale>
                                      <p:cBhvr>
                                        <p:cTn id="60"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smtClean="0">
                <a:solidFill>
                  <a:srgbClr val="7030A0"/>
                </a:solidFill>
              </a:rPr>
              <a:t>Example </a:t>
            </a:r>
            <a:endParaRPr lang="en-US" sz="3200" dirty="0">
              <a:solidFill>
                <a:srgbClr val="C00000"/>
              </a:solidFill>
            </a:endParaRPr>
          </a:p>
        </p:txBody>
      </p:sp>
      <p:sp>
        <p:nvSpPr>
          <p:cNvPr id="6" name="Text Placeholder 5"/>
          <p:cNvSpPr>
            <a:spLocks noGrp="1"/>
          </p:cNvSpPr>
          <p:nvPr>
            <p:ph type="body" idx="1"/>
          </p:nvPr>
        </p:nvSpPr>
        <p:spPr/>
        <p:txBody>
          <a:bodyPr/>
          <a:lstStyle/>
          <a:p>
            <a:pPr algn="ctr"/>
            <a:r>
              <a:rPr lang="en-US" sz="2800" b="1" dirty="0" smtClean="0">
                <a:solidFill>
                  <a:schemeClr val="tx1"/>
                </a:solidFill>
              </a:rPr>
              <a:t>Showing</a:t>
            </a:r>
            <a:r>
              <a:rPr lang="en-US" sz="2800" b="1" dirty="0" smtClean="0">
                <a:solidFill>
                  <a:srgbClr val="C00000"/>
                </a:solidFill>
              </a:rPr>
              <a:t> Dominating Set </a:t>
            </a:r>
            <a:r>
              <a:rPr lang="en-US" sz="2800" b="1" dirty="0" smtClean="0">
                <a:solidFill>
                  <a:schemeClr val="tx1"/>
                </a:solidFill>
              </a:rPr>
              <a:t>to be </a:t>
            </a:r>
            <a:r>
              <a:rPr lang="en-US" sz="2800" b="1" dirty="0" smtClean="0">
                <a:solidFill>
                  <a:srgbClr val="006C31"/>
                </a:solidFill>
              </a:rPr>
              <a:t>NP</a:t>
            </a:r>
            <a:r>
              <a:rPr lang="en-US" sz="2800" b="1" dirty="0" smtClean="0">
                <a:solidFill>
                  <a:schemeClr val="tx1"/>
                </a:solidFill>
              </a:rPr>
              <a:t>-complete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Tree>
    <p:extLst>
      <p:ext uri="{BB962C8B-B14F-4D97-AF65-F5344CB8AC3E}">
        <p14:creationId xmlns:p14="http://schemas.microsoft.com/office/powerpoint/2010/main" val="230738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smtClean="0">
                <a:solidFill>
                  <a:srgbClr val="C00000"/>
                </a:solidFill>
              </a:rPr>
              <a:t>Dominating  Set</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smtClean="0">
                    <a:solidFill>
                      <a:srgbClr val="C00000"/>
                    </a:solidFill>
                  </a:rPr>
                  <a:t>Definition</a:t>
                </a:r>
                <a:r>
                  <a:rPr lang="en-US" sz="2000" dirty="0" smtClean="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smtClean="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smtClean="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smtClean="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smtClean="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smtClean="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smtClean="0"/>
                  <a:t>} </a:t>
                </a:r>
              </a:p>
              <a:p>
                <a:pPr marL="0" indent="0">
                  <a:buNone/>
                </a:pPr>
                <a:r>
                  <a:rPr lang="en-US" sz="2000" dirty="0" smtClean="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smtClean="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smtClean="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smtClean="0"/>
                  <a:t>in </a:t>
                </a:r>
                <a14:m>
                  <m:oMath xmlns:m="http://schemas.openxmlformats.org/officeDocument/2006/math">
                    <m:r>
                      <a:rPr lang="en-US" sz="2000" b="1" i="1" dirty="0">
                        <a:solidFill>
                          <a:srgbClr val="0070C0"/>
                        </a:solidFill>
                        <a:latin typeface="Cambria Math"/>
                      </a:rPr>
                      <m:t>𝑮</m:t>
                    </m:r>
                  </m:oMath>
                </a14:m>
                <a:r>
                  <a:rPr lang="en-US" sz="2000" dirty="0" smtClean="0"/>
                  <a:t>.</a:t>
                </a:r>
              </a:p>
              <a:p>
                <a:pPr marL="0" indent="0">
                  <a:buNone/>
                </a:pPr>
                <a:r>
                  <a:rPr lang="en-US" sz="2000" dirty="0" smtClean="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smtClean="0"/>
                  <a:t> is said to be an dominating  set if</a:t>
                </a:r>
              </a:p>
              <a:p>
                <a:pPr marL="0" indent="0">
                  <a:buNone/>
                </a:pPr>
                <a:r>
                  <a:rPr lang="en-US" sz="2000" dirty="0" smtClean="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smtClean="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dirty="0"/>
              </a:p>
              <a:p>
                <a:pPr marL="0" indent="0">
                  <a:buNone/>
                </a:pPr>
                <a:r>
                  <a:rPr lang="en-US" sz="2000" dirty="0" smtClean="0"/>
                  <a:t>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b="1" dirty="0" smtClean="0">
                  <a:solidFill>
                    <a:srgbClr val="C00000"/>
                  </a:solidFill>
                </a:endParaRPr>
              </a:p>
              <a:p>
                <a:pPr marL="0" indent="0">
                  <a:buNone/>
                </a:pPr>
                <a:endParaRPr lang="en-US" sz="2000" b="1" dirty="0" smtClean="0">
                  <a:solidFill>
                    <a:srgbClr val="C00000"/>
                  </a:solidFill>
                </a:endParaRPr>
              </a:p>
              <a:p>
                <a:pPr marL="0" indent="0">
                  <a:buNone/>
                </a:pPr>
                <a:r>
                  <a:rPr lang="en-US" sz="2000" b="1" dirty="0" smtClean="0">
                    <a:solidFill>
                      <a:srgbClr val="C00000"/>
                    </a:solidFill>
                  </a:rPr>
                  <a:t>Optimization </a:t>
                </a:r>
                <a:r>
                  <a:rPr lang="en-US" sz="2000" b="1" dirty="0" smtClean="0"/>
                  <a:t>version</a:t>
                </a:r>
                <a:r>
                  <a:rPr lang="en-US" sz="2000" dirty="0" smtClean="0"/>
                  <a:t>: compute dominating set of  </a:t>
                </a:r>
                <a:r>
                  <a:rPr lang="en-US" sz="2000" u="sng" dirty="0" smtClean="0"/>
                  <a:t>smallest</a:t>
                </a:r>
                <a:r>
                  <a:rPr lang="en-US" sz="2000" dirty="0" smtClean="0"/>
                  <a:t> size.</a:t>
                </a:r>
                <a:endParaRPr lang="en-US" sz="2000" dirty="0"/>
              </a:p>
              <a:p>
                <a:pPr marL="0" indent="0">
                  <a:buNone/>
                </a:pPr>
                <a:r>
                  <a:rPr lang="en-US" sz="2000" b="1" dirty="0" smtClean="0">
                    <a:solidFill>
                      <a:srgbClr val="C00000"/>
                    </a:solidFill>
                  </a:rPr>
                  <a:t>Decision </a:t>
                </a:r>
                <a:r>
                  <a:rPr lang="en-US" sz="2000" b="1" dirty="0" smtClean="0"/>
                  <a:t>version</a:t>
                </a:r>
                <a:r>
                  <a:rPr lang="en-US" sz="2000" dirty="0" smtClean="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smtClean="0"/>
                  <a:t> ?</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26</a:t>
            </a:fld>
            <a:endParaRPr lang="en-US"/>
          </a:p>
        </p:txBody>
      </p:sp>
      <p:sp>
        <p:nvSpPr>
          <p:cNvPr id="29" name="Oval 28"/>
          <p:cNvSpPr/>
          <p:nvPr/>
        </p:nvSpPr>
        <p:spPr>
          <a:xfrm>
            <a:off x="3886200" y="5029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29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7818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Ribbon 35"/>
          <p:cNvSpPr/>
          <p:nvPr/>
        </p:nvSpPr>
        <p:spPr>
          <a:xfrm>
            <a:off x="6052706" y="2057400"/>
            <a:ext cx="2557893"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it the smallest dominating set ?</a:t>
            </a:r>
            <a:endParaRPr lang="en-US" dirty="0">
              <a:solidFill>
                <a:schemeClr val="tx1"/>
              </a:solidFill>
            </a:endParaRPr>
          </a:p>
        </p:txBody>
      </p:sp>
      <p:sp>
        <p:nvSpPr>
          <p:cNvPr id="37" name="TextBox 36"/>
          <p:cNvSpPr txBox="1"/>
          <p:nvPr/>
        </p:nvSpPr>
        <p:spPr>
          <a:xfrm>
            <a:off x="7696200" y="2971800"/>
            <a:ext cx="602857" cy="369332"/>
          </a:xfrm>
          <a:prstGeom prst="rect">
            <a:avLst/>
          </a:prstGeom>
          <a:solidFill>
            <a:srgbClr val="FFC000"/>
          </a:solidFill>
        </p:spPr>
        <p:txBody>
          <a:bodyPr wrap="none" rtlCol="0">
            <a:spAutoFit/>
          </a:bodyPr>
          <a:lstStyle/>
          <a:p>
            <a:pPr algn="ctr"/>
            <a:r>
              <a:rPr lang="en-US" b="1" dirty="0" smtClean="0">
                <a:solidFill>
                  <a:srgbClr val="C00000"/>
                </a:solidFill>
              </a:rPr>
              <a:t>NO. </a:t>
            </a:r>
          </a:p>
        </p:txBody>
      </p:sp>
      <p:sp>
        <p:nvSpPr>
          <p:cNvPr id="47" name="Down Ribbon 46"/>
          <p:cNvSpPr/>
          <p:nvPr/>
        </p:nvSpPr>
        <p:spPr>
          <a:xfrm>
            <a:off x="6248400" y="2057400"/>
            <a:ext cx="2362200"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it the smallest dominating set ?</a:t>
            </a:r>
            <a:endParaRPr lang="en-US" dirty="0">
              <a:solidFill>
                <a:schemeClr val="tx1"/>
              </a:solidFill>
            </a:endParaRPr>
          </a:p>
        </p:txBody>
      </p:sp>
      <p:sp>
        <p:nvSpPr>
          <p:cNvPr id="48" name="TextBox 47"/>
          <p:cNvSpPr txBox="1"/>
          <p:nvPr/>
        </p:nvSpPr>
        <p:spPr>
          <a:xfrm>
            <a:off x="7729039" y="2971800"/>
            <a:ext cx="576761" cy="369332"/>
          </a:xfrm>
          <a:prstGeom prst="rect">
            <a:avLst/>
          </a:prstGeom>
          <a:solidFill>
            <a:srgbClr val="FFC000"/>
          </a:solidFill>
        </p:spPr>
        <p:txBody>
          <a:bodyPr wrap="none" rtlCol="0">
            <a:spAutoFit/>
          </a:bodyPr>
          <a:lstStyle/>
          <a:p>
            <a:pPr algn="ctr"/>
            <a:r>
              <a:rPr lang="en-US" b="1" dirty="0" smtClean="0">
                <a:solidFill>
                  <a:srgbClr val="C00000"/>
                </a:solidFill>
              </a:rPr>
              <a:t>YES </a:t>
            </a:r>
          </a:p>
        </p:txBody>
      </p:sp>
      <p:grpSp>
        <p:nvGrpSpPr>
          <p:cNvPr id="9" name="Group 8"/>
          <p:cNvGrpSpPr/>
          <p:nvPr/>
        </p:nvGrpSpPr>
        <p:grpSpPr>
          <a:xfrm>
            <a:off x="2667000" y="2895600"/>
            <a:ext cx="4648200" cy="2731532"/>
            <a:chOff x="2667000" y="2895600"/>
            <a:chExt cx="4648200" cy="2731532"/>
          </a:xfrm>
        </p:grpSpPr>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cxnSp>
          <p:nvCxnSpPr>
            <p:cNvPr id="52" name="Straight Connector 51"/>
            <p:cNvCxnSpPr>
              <a:stCxn id="15" idx="4"/>
              <a:endCxn id="16" idx="7"/>
            </p:cNvCxnSpPr>
            <p:nvPr/>
          </p:nvCxnSpPr>
          <p:spPr>
            <a:xfrm flipH="1">
              <a:off x="3749584" y="4038600"/>
              <a:ext cx="2041616" cy="538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rot="5400000">
              <a:off x="2667000" y="5257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54"/>
          <p:cNvSpPr/>
          <p:nvPr/>
        </p:nvSpPr>
        <p:spPr>
          <a:xfrm>
            <a:off x="2514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819400" y="5562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362200" y="5943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657600" y="1219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362200" y="22860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3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7"/>
                                        </p:tgtEl>
                                      </p:cBhvr>
                                    </p:animEffect>
                                    <p:set>
                                      <p:cBhvr>
                                        <p:cTn id="17" dur="1" fill="hold">
                                          <p:stCondLst>
                                            <p:cond delay="1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3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59"/>
                                        </p:tgtEl>
                                      </p:cBhvr>
                                    </p:animEffect>
                                    <p:set>
                                      <p:cBhvr>
                                        <p:cTn id="37" dur="1" fill="hold">
                                          <p:stCondLst>
                                            <p:cond delay="1499"/>
                                          </p:stCondLst>
                                        </p:cTn>
                                        <p:tgtEl>
                                          <p:spTgt spid="5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1500"/>
                                        <p:tgtEl>
                                          <p:spTgt spid="53"/>
                                        </p:tgtEl>
                                      </p:cBhvr>
                                    </p:animEffect>
                                    <p:set>
                                      <p:cBhvr>
                                        <p:cTn id="47" dur="1" fill="hold">
                                          <p:stCondLst>
                                            <p:cond delay="1499"/>
                                          </p:stCondLst>
                                        </p:cTn>
                                        <p:tgtEl>
                                          <p:spTgt spid="5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animEffect transition="in" filter="fade">
                                      <p:cBhvr>
                                        <p:cTn id="52" dur="500"/>
                                        <p:tgtEl>
                                          <p:spTgt spid="6">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56"/>
                                        </p:tgtEl>
                                      </p:cBhvr>
                                    </p:animEffect>
                                    <p:set>
                                      <p:cBhvr>
                                        <p:cTn id="57" dur="1" fill="hold">
                                          <p:stCondLst>
                                            <p:cond delay="1499"/>
                                          </p:stCondLst>
                                        </p:cTn>
                                        <p:tgtEl>
                                          <p:spTgt spid="5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down)">
                                      <p:cBhvr>
                                        <p:cTn id="70" dur="500"/>
                                        <p:tgtEl>
                                          <p:spTgt spid="2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down)">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randombar(horizontal)">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Effect transition="in" filter="fade">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31"/>
                                        </p:tgtEl>
                                      </p:cBhvr>
                                    </p:animEffect>
                                    <p:set>
                                      <p:cBhvr>
                                        <p:cTn id="93" dur="1" fill="hold">
                                          <p:stCondLst>
                                            <p:cond delay="499"/>
                                          </p:stCondLst>
                                        </p:cTn>
                                        <p:tgtEl>
                                          <p:spTgt spid="31"/>
                                        </p:tgtEl>
                                        <p:attrNameLst>
                                          <p:attrName>style.visibility</p:attrName>
                                        </p:attrNameLst>
                                      </p:cBhvr>
                                      <p:to>
                                        <p:strVal val="hidden"/>
                                      </p:to>
                                    </p:set>
                                  </p:childTnLst>
                                </p:cTn>
                              </p:par>
                              <p:par>
                                <p:cTn id="94" presetID="22" presetClass="exit" presetSubtype="4" fill="hold" grpId="1" nodeType="withEffect">
                                  <p:stCondLst>
                                    <p:cond delay="0"/>
                                  </p:stCondLst>
                                  <p:childTnLst>
                                    <p:animEffect transition="out" filter="wipe(down)">
                                      <p:cBhvr>
                                        <p:cTn id="95" dur="500"/>
                                        <p:tgtEl>
                                          <p:spTgt spid="29"/>
                                        </p:tgtEl>
                                      </p:cBhvr>
                                    </p:animEffect>
                                    <p:set>
                                      <p:cBhvr>
                                        <p:cTn id="96" dur="1" fill="hold">
                                          <p:stCondLst>
                                            <p:cond delay="499"/>
                                          </p:stCondLst>
                                        </p:cTn>
                                        <p:tgtEl>
                                          <p:spTgt spid="2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grpId="1" nodeType="clickEffect">
                                  <p:stCondLst>
                                    <p:cond delay="0"/>
                                  </p:stCondLst>
                                  <p:childTnLst>
                                    <p:animEffect transition="out" filter="randombar(horizontal)">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14" presetClass="exit" presetSubtype="10" fill="hold" grpId="1" nodeType="withEffect">
                                  <p:stCondLst>
                                    <p:cond delay="0"/>
                                  </p:stCondLst>
                                  <p:childTnLst>
                                    <p:animEffect transition="out" filter="randombar(horizontal)">
                                      <p:cBhvr>
                                        <p:cTn id="103" dur="500"/>
                                        <p:tgtEl>
                                          <p:spTgt spid="37"/>
                                        </p:tgtEl>
                                      </p:cBhvr>
                                    </p:animEffect>
                                    <p:set>
                                      <p:cBhvr>
                                        <p:cTn id="104" dur="1" fill="hold">
                                          <p:stCondLst>
                                            <p:cond delay="499"/>
                                          </p:stCondLst>
                                        </p:cTn>
                                        <p:tgtEl>
                                          <p:spTgt spid="3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down)">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1000"/>
                                        <p:tgtEl>
                                          <p:spTgt spid="47"/>
                                        </p:tgtEl>
                                      </p:cBhvr>
                                    </p:animEffect>
                                    <p:anim calcmode="lin" valueType="num">
                                      <p:cBhvr>
                                        <p:cTn id="115" dur="1000" fill="hold"/>
                                        <p:tgtEl>
                                          <p:spTgt spid="47"/>
                                        </p:tgtEl>
                                        <p:attrNameLst>
                                          <p:attrName>ppt_x</p:attrName>
                                        </p:attrNameLst>
                                      </p:cBhvr>
                                      <p:tavLst>
                                        <p:tav tm="0">
                                          <p:val>
                                            <p:strVal val="#ppt_x"/>
                                          </p:val>
                                        </p:tav>
                                        <p:tav tm="100000">
                                          <p:val>
                                            <p:strVal val="#ppt_x"/>
                                          </p:val>
                                        </p:tav>
                                      </p:tavLst>
                                    </p:anim>
                                    <p:anim calcmode="lin" valueType="num">
                                      <p:cBhvr>
                                        <p:cTn id="1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p:cTn id="121" dur="500" fill="hold"/>
                                        <p:tgtEl>
                                          <p:spTgt spid="48"/>
                                        </p:tgtEl>
                                        <p:attrNameLst>
                                          <p:attrName>ppt_w</p:attrName>
                                        </p:attrNameLst>
                                      </p:cBhvr>
                                      <p:tavLst>
                                        <p:tav tm="0">
                                          <p:val>
                                            <p:fltVal val="0"/>
                                          </p:val>
                                        </p:tav>
                                        <p:tav tm="100000">
                                          <p:val>
                                            <p:strVal val="#ppt_w"/>
                                          </p:val>
                                        </p:tav>
                                      </p:tavLst>
                                    </p:anim>
                                    <p:anim calcmode="lin" valueType="num">
                                      <p:cBhvr>
                                        <p:cTn id="122" dur="500" fill="hold"/>
                                        <p:tgtEl>
                                          <p:spTgt spid="48"/>
                                        </p:tgtEl>
                                        <p:attrNameLst>
                                          <p:attrName>ppt_h</p:attrName>
                                        </p:attrNameLst>
                                      </p:cBhvr>
                                      <p:tavLst>
                                        <p:tav tm="0">
                                          <p:val>
                                            <p:fltVal val="0"/>
                                          </p:val>
                                        </p:tav>
                                        <p:tav tm="100000">
                                          <p:val>
                                            <p:strVal val="#ppt_h"/>
                                          </p:val>
                                        </p:tav>
                                      </p:tavLst>
                                    </p:anim>
                                    <p:animEffect transition="in" filter="fade">
                                      <p:cBhvr>
                                        <p:cTn id="1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9" grpId="0" animBg="1"/>
      <p:bldP spid="29" grpId="1" animBg="1"/>
      <p:bldP spid="31" grpId="0" animBg="1"/>
      <p:bldP spid="31" grpId="1" animBg="1"/>
      <p:bldP spid="32" grpId="0" animBg="1"/>
      <p:bldP spid="35" grpId="0" animBg="1"/>
      <p:bldP spid="36" grpId="0" animBg="1"/>
      <p:bldP spid="36" grpId="1" animBg="1"/>
      <p:bldP spid="37" grpId="0" animBg="1"/>
      <p:bldP spid="37" grpId="1" animBg="1"/>
      <p:bldP spid="47" grpId="0" animBg="1"/>
      <p:bldP spid="48" grpId="0" animBg="1"/>
      <p:bldP spid="55" grpId="0" animBg="1"/>
      <p:bldP spid="53" grpId="0" animBg="1"/>
      <p:bldP spid="56" grpId="0" animBg="1"/>
      <p:bldP spid="57" grpId="0" animBg="1"/>
      <p:bldP spid="5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smtClean="0">
                <a:solidFill>
                  <a:srgbClr val="C00000"/>
                </a:solidFill>
              </a:rPr>
              <a:t>Dominating  Set</a:t>
            </a:r>
            <a:br>
              <a:rPr lang="en-US" sz="3200" b="1" dirty="0" smtClean="0">
                <a:solidFill>
                  <a:srgbClr val="C00000"/>
                </a:solidFill>
              </a:rPr>
            </a:br>
            <a:r>
              <a:rPr lang="en-US" sz="3200" b="1" dirty="0" smtClean="0">
                <a:solidFill>
                  <a:srgbClr val="C00000"/>
                </a:solidFill>
              </a:rPr>
              <a:t/>
            </a:r>
            <a:br>
              <a:rPr lang="en-US" sz="3200" b="1" dirty="0" smtClean="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smtClean="0">
                    <a:solidFill>
                      <a:srgbClr val="C00000"/>
                    </a:solidFill>
                  </a:rPr>
                  <a:t>Definition</a:t>
                </a:r>
                <a:r>
                  <a:rPr lang="en-US" sz="2000" dirty="0" smtClean="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smtClean="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smtClean="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smtClean="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smtClean="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smtClean="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smtClean="0"/>
                  <a:t>} </a:t>
                </a:r>
              </a:p>
              <a:p>
                <a:pPr marL="0" indent="0">
                  <a:buNone/>
                </a:pPr>
                <a:r>
                  <a:rPr lang="en-US" sz="2000" dirty="0" smtClean="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smtClean="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smtClean="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smtClean="0"/>
                  <a:t>in </a:t>
                </a:r>
                <a14:m>
                  <m:oMath xmlns:m="http://schemas.openxmlformats.org/officeDocument/2006/math">
                    <m:r>
                      <a:rPr lang="en-US" sz="2000" b="1" i="1" dirty="0">
                        <a:solidFill>
                          <a:srgbClr val="0070C0"/>
                        </a:solidFill>
                        <a:latin typeface="Cambria Math"/>
                      </a:rPr>
                      <m:t>𝑮</m:t>
                    </m:r>
                  </m:oMath>
                </a14:m>
                <a:r>
                  <a:rPr lang="en-US" sz="2000" dirty="0" smtClean="0"/>
                  <a:t>.</a:t>
                </a:r>
              </a:p>
              <a:p>
                <a:pPr marL="0" indent="0">
                  <a:buNone/>
                </a:pPr>
                <a:r>
                  <a:rPr lang="en-US" sz="2000" dirty="0" smtClean="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smtClean="0"/>
                  <a:t> is said to be an dominating  set if</a:t>
                </a:r>
              </a:p>
              <a:p>
                <a:pPr marL="0" indent="0">
                  <a:buNone/>
                </a:pPr>
                <a:r>
                  <a:rPr lang="en-US" sz="2000" dirty="0" smtClean="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smtClean="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b="1" dirty="0" smtClean="0">
                  <a:solidFill>
                    <a:srgbClr val="C00000"/>
                  </a:solidFill>
                </a:endParaRPr>
              </a:p>
              <a:p>
                <a:pPr marL="0" indent="0">
                  <a:buNone/>
                </a:pPr>
                <a:endParaRPr lang="en-US" sz="2000" dirty="0"/>
              </a:p>
              <a:p>
                <a:pPr marL="0" indent="0">
                  <a:buNone/>
                </a:pPr>
                <a:r>
                  <a:rPr lang="en-US" sz="2000" b="1" dirty="0" smtClean="0">
                    <a:solidFill>
                      <a:srgbClr val="C00000"/>
                    </a:solidFill>
                  </a:rPr>
                  <a:t>Decision </a:t>
                </a:r>
                <a:r>
                  <a:rPr lang="en-US" sz="2000" b="1" dirty="0" smtClean="0"/>
                  <a:t>version</a:t>
                </a:r>
                <a:r>
                  <a:rPr lang="en-US" sz="2000" dirty="0" smtClean="0"/>
                  <a:t>: </a:t>
                </a:r>
              </a:p>
              <a:p>
                <a:pPr marL="0" indent="0">
                  <a:buNone/>
                </a:pPr>
                <a:r>
                  <a:rPr lang="en-US" sz="2000" dirty="0"/>
                  <a:t> </a:t>
                </a:r>
                <a:r>
                  <a:rPr lang="en-US" sz="2000" dirty="0" smtClean="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smtClean="0"/>
                  <a:t> ?</a:t>
                </a:r>
              </a:p>
              <a:p>
                <a:pPr marL="0" indent="0">
                  <a:buNone/>
                </a:pPr>
                <a:endParaRPr lang="en-US" sz="2000" dirty="0"/>
              </a:p>
              <a:p>
                <a:pPr marL="0" indent="0">
                  <a:buNone/>
                </a:pPr>
                <a:r>
                  <a:rPr lang="en-US" sz="2000" b="1" dirty="0" smtClean="0"/>
                  <a:t>Efficient Certifier</a:t>
                </a:r>
                <a:r>
                  <a:rPr lang="en-US" sz="2000" dirty="0" smtClean="0"/>
                  <a:t>: </a:t>
                </a:r>
              </a:p>
              <a:p>
                <a:pPr marL="0" indent="0">
                  <a:buNone/>
                </a:pPr>
                <a:r>
                  <a:rPr lang="en-US" sz="2000" b="1" dirty="0" smtClean="0"/>
                  <a:t>Input</a:t>
                </a:r>
                <a:r>
                  <a:rPr lang="en-US" sz="2000" dirty="0" smtClean="0"/>
                  <a:t>: (</a:t>
                </a:r>
                <a14:m>
                  <m:oMath xmlns:m="http://schemas.openxmlformats.org/officeDocument/2006/math">
                    <m:r>
                      <a:rPr lang="en-US" sz="2000" b="1" i="1" dirty="0">
                        <a:solidFill>
                          <a:srgbClr val="0070C0"/>
                        </a:solidFill>
                        <a:latin typeface="Cambria Math"/>
                      </a:rPr>
                      <m:t>𝑮</m:t>
                    </m:r>
                  </m:oMath>
                </a14:m>
                <a:r>
                  <a:rPr lang="en-US" sz="2000" dirty="0" smtClean="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𝑿</m:t>
                    </m:r>
                  </m:oMath>
                </a14:m>
                <a:r>
                  <a:rPr lang="en-US" sz="2000" dirty="0" smtClean="0"/>
                  <a: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smtClean="0"/>
              </a:p>
              <a:p>
                <a:pPr marL="0" indent="0">
                  <a:buNone/>
                </a:pPr>
                <a:r>
                  <a:rPr lang="en-US" sz="2000" b="1" dirty="0" smtClean="0"/>
                  <a:t>Behavior</a:t>
                </a:r>
                <a:r>
                  <a:rPr lang="en-US" sz="2000" dirty="0" smtClean="0"/>
                  <a:t>:</a:t>
                </a:r>
                <a:endParaRPr lang="en-US" sz="2000" b="1" dirty="0"/>
              </a:p>
              <a:p>
                <a:pPr marL="0" indent="0">
                  <a:buNone/>
                </a:pPr>
                <a:r>
                  <a:rPr lang="en-US" sz="2000" dirty="0" smtClean="0"/>
                  <a:t>It</a:t>
                </a:r>
                <a:r>
                  <a:rPr lang="en-US" sz="2000" b="1" dirty="0" smtClean="0"/>
                  <a:t> </a:t>
                </a:r>
                <a:r>
                  <a:rPr lang="en-US" sz="2000" dirty="0"/>
                  <a:t>c</a:t>
                </a:r>
                <a:r>
                  <a:rPr lang="en-US" sz="2000" dirty="0" smtClean="0"/>
                  <a:t>hecks 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a:solidFill>
                          <a:srgbClr val="0070C0"/>
                        </a:solidFill>
                        <a:latin typeface="Cambria Math"/>
                      </a:rPr>
                      <m:t>𝑽</m:t>
                    </m:r>
                  </m:oMath>
                </a14:m>
                <a:r>
                  <a:rPr lang="en-US" sz="2000" dirty="0"/>
                  <a:t>,   </a:t>
                </a:r>
                <a:r>
                  <a:rPr lang="en-US" sz="2000" dirty="0" smtClean="0"/>
                  <a:t>whether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a:rPr>
                        </m:ctrlPr>
                      </m:dPr>
                      <m:e>
                        <m:r>
                          <a:rPr lang="en-US" sz="2000" b="1" i="1" dirty="0">
                            <a:solidFill>
                              <a:srgbClr val="0070C0"/>
                            </a:solidFill>
                            <a:latin typeface="Cambria Math"/>
                          </a:rPr>
                          <m:t>𝒖</m:t>
                        </m:r>
                      </m:e>
                    </m:d>
                    <m:r>
                      <a:rPr lang="en-US" sz="2000" b="1" i="1" dirty="0">
                        <a:solidFill>
                          <a:srgbClr val="0070C0"/>
                        </a:solidFill>
                        <a:latin typeface="Cambria Math"/>
                      </a:rPr>
                      <m:t>∩</m:t>
                    </m:r>
                    <m:r>
                      <a:rPr lang="en-US" sz="2000" b="1" i="1" dirty="0" smtClean="0">
                        <a:solidFill>
                          <a:srgbClr val="0070C0"/>
                        </a:solidFill>
                        <a:latin typeface="Cambria Math"/>
                      </a:rPr>
                      <m:t>𝑿</m:t>
                    </m:r>
                    <m:r>
                      <a:rPr lang="en-US" sz="2000" b="1" i="1" dirty="0">
                        <a:solidFill>
                          <a:srgbClr val="0070C0"/>
                        </a:solidFill>
                        <a:latin typeface="Cambria Math"/>
                        <a:ea typeface="Cambria Math"/>
                      </a:rPr>
                      <m:t>≠∅</m:t>
                    </m:r>
                  </m:oMath>
                </a14:m>
                <a:r>
                  <a:rPr lang="en-US" sz="2000" dirty="0"/>
                  <a:t> </a:t>
                </a:r>
                <a:r>
                  <a:rPr lang="en-US" sz="2000" dirty="0" smtClean="0"/>
                  <a:t>?</a:t>
                </a:r>
              </a:p>
              <a:p>
                <a:pPr marL="0" indent="0">
                  <a:buNone/>
                </a:pPr>
                <a:r>
                  <a:rPr lang="en-US" sz="2000" dirty="0" smtClean="0"/>
                  <a:t>This algorithm takes </a:t>
                </a:r>
                <a:r>
                  <a:rPr lang="en-US" sz="2000" b="1" dirty="0" smtClean="0"/>
                  <a:t>O</a:t>
                </a:r>
                <a:r>
                  <a:rPr lang="en-US" sz="2000" dirty="0" smtClean="0"/>
                  <a:t>(</a:t>
                </a:r>
                <a14:m>
                  <m:oMath xmlns:m="http://schemas.openxmlformats.org/officeDocument/2006/math">
                    <m:r>
                      <a:rPr lang="en-US" sz="2000" b="1" i="1" dirty="0" smtClean="0">
                        <a:solidFill>
                          <a:srgbClr val="0070C0"/>
                        </a:solidFill>
                        <a:latin typeface="Cambria Math"/>
                      </a:rPr>
                      <m:t>𝒎</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smtClean="0"/>
                  <a:t>) time.</a:t>
                </a:r>
                <a:r>
                  <a:rPr lang="en-US" sz="2000" dirty="0"/>
                  <a:t>	</a:t>
                </a:r>
                <a:r>
                  <a:rPr lang="en-US" sz="2000" b="1" dirty="0">
                    <a:solidFill>
                      <a:srgbClr val="0070C0"/>
                    </a:solidFill>
                  </a:rPr>
                  <a:t> </a:t>
                </a:r>
                <a:endParaRPr lang="en-US" sz="2000" b="1" dirty="0" smtClean="0">
                  <a:solidFill>
                    <a:srgbClr val="0070C0"/>
                  </a:solidFill>
                </a:endParaRPr>
              </a:p>
              <a:p>
                <a:pPr marL="0" indent="0">
                  <a:buNone/>
                </a:pPr>
                <a:endParaRPr lang="en-US" sz="2000" b="1" dirty="0">
                  <a:solidFill>
                    <a:srgbClr val="0070C0"/>
                  </a:solidFill>
                </a:endParaRPr>
              </a:p>
              <a:p>
                <a:pPr marL="0" indent="0">
                  <a:buNone/>
                </a:pPr>
                <a:endParaRPr lang="en-US" sz="2000" b="1" dirty="0">
                  <a:solidFill>
                    <a:srgbClr val="C00000"/>
                  </a:solidFill>
                </a:endParaRPr>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b="-9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27</a:t>
            </a:fld>
            <a:endParaRPr lang="en-US"/>
          </a:p>
        </p:txBody>
      </p:sp>
      <p:sp>
        <p:nvSpPr>
          <p:cNvPr id="7" name="Rectangle 6"/>
          <p:cNvSpPr/>
          <p:nvPr/>
        </p:nvSpPr>
        <p:spPr>
          <a:xfrm>
            <a:off x="457200" y="1524000"/>
            <a:ext cx="8001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82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wipe(left)">
                                      <p:cBhvr>
                                        <p:cTn id="12" dur="50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animEffect transition="in" filter="fade">
                                      <p:cBhvr>
                                        <p:cTn id="27" dur="500"/>
                                        <p:tgtEl>
                                          <p:spTgt spid="6">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fade">
                                      <p:cBhvr>
                                        <p:cTn id="32" dur="500"/>
                                        <p:tgtEl>
                                          <p:spTgt spid="6">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animEffect transition="in" filter="fade">
                                      <p:cBhvr>
                                        <p:cTn id="37"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Vertex </a:t>
            </a:r>
            <a:r>
              <a:rPr lang="en-US" sz="3200" b="1" dirty="0" smtClean="0">
                <a:solidFill>
                  <a:srgbClr val="C00000"/>
                </a:solidFill>
              </a:rPr>
              <a:t>Cover</a:t>
            </a:r>
            <a:br>
              <a:rPr lang="en-US" sz="3200" b="1" dirty="0" smtClean="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295400"/>
                <a:ext cx="8229600" cy="5257800"/>
              </a:xfrm>
            </p:spPr>
            <p:txBody>
              <a:bodyPr/>
              <a:lstStyle/>
              <a:p>
                <a:pPr marL="0" indent="0">
                  <a:buNone/>
                </a:pPr>
                <a:r>
                  <a:rPr lang="en-US" sz="2000" b="1" dirty="0" smtClean="0">
                    <a:solidFill>
                      <a:srgbClr val="C00000"/>
                    </a:solidFill>
                  </a:rPr>
                  <a:t>Definition</a:t>
                </a:r>
                <a:r>
                  <a:rPr lang="en-US" sz="2000" dirty="0" smtClean="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smtClean="0"/>
                  <a:t>, </a:t>
                </a:r>
              </a:p>
              <a:p>
                <a:pPr marL="0" indent="0">
                  <a:buNone/>
                </a:pPr>
                <a:r>
                  <a:rPr lang="en-US" sz="2000" dirty="0" smtClean="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smtClean="0"/>
                  <a:t> is said to be a </a:t>
                </a:r>
                <a:r>
                  <a:rPr lang="en-US" sz="2000" b="1" dirty="0" smtClean="0"/>
                  <a:t>vertex cover </a:t>
                </a:r>
                <a:r>
                  <a:rPr lang="en-US" sz="2000" dirty="0" smtClean="0"/>
                  <a:t>if </a:t>
                </a:r>
              </a:p>
              <a:p>
                <a:pPr marL="0" indent="0">
                  <a:buNone/>
                </a:pPr>
                <a:r>
                  <a:rPr lang="en-US" sz="2000" dirty="0" smtClean="0"/>
                  <a:t>For each edge </a:t>
                </a:r>
                <a14:m>
                  <m:oMath xmlns:m="http://schemas.openxmlformats.org/officeDocument/2006/math">
                    <m:d>
                      <m:dPr>
                        <m:ctrlPr>
                          <a:rPr lang="en-US" sz="2000" i="1" dirty="0">
                            <a:latin typeface="Cambria Math"/>
                          </a:rPr>
                        </m:ctrlPr>
                      </m:dPr>
                      <m:e>
                        <m:r>
                          <a:rPr lang="en-US" sz="2000" b="1" i="1" dirty="0">
                            <a:solidFill>
                              <a:srgbClr val="0070C0"/>
                            </a:solidFill>
                            <a:latin typeface="Cambria Math"/>
                          </a:rPr>
                          <m:t>𝒖</m:t>
                        </m:r>
                        <m:r>
                          <a:rPr lang="en-US" sz="2000" dirty="0">
                            <a:latin typeface="Cambria Math"/>
                          </a:rPr>
                          <m:t>,</m:t>
                        </m:r>
                        <m:r>
                          <a:rPr lang="en-US" sz="2000" b="1" i="1" dirty="0">
                            <a:solidFill>
                              <a:srgbClr val="0070C0"/>
                            </a:solidFill>
                            <a:latin typeface="Cambria Math"/>
                          </a:rPr>
                          <m:t>𝒗</m:t>
                        </m:r>
                      </m:e>
                    </m:d>
                    <m:r>
                      <a:rPr lang="en-US" sz="2000" i="1" dirty="0">
                        <a:latin typeface="Cambria Math"/>
                      </a:rPr>
                      <m:t>∈</m:t>
                    </m:r>
                    <m:r>
                      <a:rPr lang="en-US" sz="2000" b="1" i="1" dirty="0">
                        <a:solidFill>
                          <a:srgbClr val="0070C0"/>
                        </a:solidFill>
                        <a:latin typeface="Cambria Math"/>
                      </a:rPr>
                      <m:t>𝑬</m:t>
                    </m:r>
                  </m:oMath>
                </a14:m>
                <a:r>
                  <a:rPr lang="en-US" sz="2000" dirty="0" smtClean="0"/>
                  <a:t>,</a:t>
                </a:r>
              </a:p>
              <a:p>
                <a:pPr marL="0" indent="0">
                  <a:buNone/>
                </a:pPr>
                <a:r>
                  <a:rPr lang="en-US" sz="2000" dirty="0"/>
                  <a:t>	</a:t>
                </a:r>
                <a:r>
                  <a:rPr lang="en-US" sz="2000" dirty="0" smtClean="0"/>
                  <a:t>either </a:t>
                </a:r>
                <a14:m>
                  <m:oMath xmlns:m="http://schemas.openxmlformats.org/officeDocument/2006/math">
                    <m:r>
                      <a:rPr lang="en-US" sz="2000" b="1" i="1" dirty="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𝑿</m:t>
                    </m:r>
                  </m:oMath>
                </a14:m>
                <a:r>
                  <a:rPr lang="en-US" sz="2000" dirty="0" smtClean="0"/>
                  <a:t> or </a:t>
                </a:r>
                <a14:m>
                  <m:oMath xmlns:m="http://schemas.openxmlformats.org/officeDocument/2006/math">
                    <m:r>
                      <a:rPr lang="en-US" sz="2000" b="1" i="1" dirty="0" smtClean="0">
                        <a:solidFill>
                          <a:srgbClr val="0070C0"/>
                        </a:solidFill>
                        <a:latin typeface="Cambria Math"/>
                      </a:rPr>
                      <m:t>𝒗</m:t>
                    </m:r>
                    <m:r>
                      <a:rPr lang="en-US" sz="2000" b="1" i="1" dirty="0">
                        <a:latin typeface="Cambria Math"/>
                      </a:rPr>
                      <m:t>∈</m:t>
                    </m:r>
                    <m:r>
                      <a:rPr lang="en-US" sz="2000" b="1" i="1" dirty="0">
                        <a:solidFill>
                          <a:srgbClr val="0070C0"/>
                        </a:solidFill>
                        <a:latin typeface="Cambria Math"/>
                      </a:rPr>
                      <m:t>𝑿</m:t>
                    </m:r>
                  </m:oMath>
                </a14:m>
                <a:endParaRPr lang="en-US" sz="2000" dirty="0" smtClean="0"/>
              </a:p>
              <a:p>
                <a:pPr marL="0" indent="0">
                  <a:buNone/>
                </a:pPr>
                <a:endParaRPr lang="en-US" sz="2000" dirty="0"/>
              </a:p>
              <a:p>
                <a:pPr marL="0" indent="0">
                  <a:buNone/>
                </a:pPr>
                <a:r>
                  <a:rPr lang="en-US" sz="2000" dirty="0" smtClean="0"/>
                  <a:t> </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b="1" dirty="0" smtClean="0">
                  <a:solidFill>
                    <a:srgbClr val="C00000"/>
                  </a:solidFill>
                </a:endParaRPr>
              </a:p>
              <a:p>
                <a:pPr marL="0" indent="0">
                  <a:buNone/>
                </a:pPr>
                <a:r>
                  <a:rPr lang="en-US" sz="2000" b="1" dirty="0" smtClean="0">
                    <a:solidFill>
                      <a:srgbClr val="C00000"/>
                    </a:solidFill>
                  </a:rPr>
                  <a:t>Optimization </a:t>
                </a:r>
                <a:r>
                  <a:rPr lang="en-US" sz="2000" b="1" dirty="0" smtClean="0"/>
                  <a:t>version</a:t>
                </a:r>
                <a:r>
                  <a:rPr lang="en-US" sz="2000" dirty="0" smtClean="0"/>
                  <a:t>: compute vertex cover of </a:t>
                </a:r>
                <a:r>
                  <a:rPr lang="en-US" sz="2000" u="sng" dirty="0" smtClean="0"/>
                  <a:t>smallest</a:t>
                </a:r>
                <a:r>
                  <a:rPr lang="en-US" sz="2000" dirty="0" smtClean="0"/>
                  <a:t> size.</a:t>
                </a:r>
                <a:endParaRPr lang="en-US" sz="2000" dirty="0"/>
              </a:p>
              <a:p>
                <a:pPr marL="0" indent="0">
                  <a:buNone/>
                </a:pPr>
                <a:r>
                  <a:rPr lang="en-US" sz="2000" b="1" dirty="0" smtClean="0">
                    <a:solidFill>
                      <a:srgbClr val="C00000"/>
                    </a:solidFill>
                  </a:rPr>
                  <a:t>Decision </a:t>
                </a:r>
                <a:r>
                  <a:rPr lang="en-US" sz="2000" b="1" dirty="0" smtClean="0"/>
                  <a:t>version</a:t>
                </a:r>
                <a:r>
                  <a:rPr lang="en-US" sz="2000" dirty="0" smtClean="0"/>
                  <a:t>: Does there exist a vertex cover of size </a:t>
                </a:r>
                <a14:m>
                  <m:oMath xmlns:m="http://schemas.openxmlformats.org/officeDocument/2006/math">
                    <m:r>
                      <a:rPr lang="en-US" sz="2000" b="1" i="1" dirty="0" smtClean="0">
                        <a:solidFill>
                          <a:srgbClr val="0070C0"/>
                        </a:solidFill>
                        <a:latin typeface="Cambria Math"/>
                      </a:rPr>
                      <m:t>𝒌</m:t>
                    </m:r>
                  </m:oMath>
                </a14:m>
                <a:r>
                  <a:rPr lang="en-US" sz="2000" dirty="0" smtClean="0"/>
                  <a:t> ?</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741"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28</a:t>
            </a:fld>
            <a:endParaRPr lang="en-US"/>
          </a:p>
        </p:txBody>
      </p:sp>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sp>
        <p:nvSpPr>
          <p:cNvPr id="52" name="Oval 51"/>
          <p:cNvSpPr/>
          <p:nvPr/>
        </p:nvSpPr>
        <p:spPr>
          <a:xfrm>
            <a:off x="4572000" y="2971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181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wn Ribbon 1"/>
          <p:cNvSpPr/>
          <p:nvPr/>
        </p:nvSpPr>
        <p:spPr>
          <a:xfrm>
            <a:off x="6052707" y="20574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it a vertex cover ?</a:t>
            </a:r>
            <a:endParaRPr lang="en-US" dirty="0">
              <a:solidFill>
                <a:schemeClr val="tx1"/>
              </a:solidFill>
            </a:endParaRPr>
          </a:p>
        </p:txBody>
      </p:sp>
      <mc:AlternateContent xmlns:mc="http://schemas.openxmlformats.org/markup-compatibility/2006" xmlns:a14="http://schemas.microsoft.com/office/drawing/2010/main">
        <mc:Choice Requires="a14">
          <p:sp>
            <p:nvSpPr>
              <p:cNvPr id="7" name="TextBox 6"/>
              <p:cNvSpPr txBox="1"/>
              <p:nvPr/>
            </p:nvSpPr>
            <p:spPr>
              <a:xfrm>
                <a:off x="7057770" y="3124200"/>
                <a:ext cx="1948610" cy="1200329"/>
              </a:xfrm>
              <a:prstGeom prst="rect">
                <a:avLst/>
              </a:prstGeom>
              <a:solidFill>
                <a:srgbClr val="FFC000"/>
              </a:solidFill>
            </p:spPr>
            <p:txBody>
              <a:bodyPr wrap="none" rtlCol="0">
                <a:spAutoFit/>
              </a:bodyPr>
              <a:lstStyle/>
              <a:p>
                <a:pPr algn="ctr"/>
                <a:r>
                  <a:rPr lang="en-US" b="1" dirty="0" smtClean="0">
                    <a:solidFill>
                      <a:srgbClr val="C00000"/>
                    </a:solidFill>
                  </a:rPr>
                  <a:t>NO. </a:t>
                </a:r>
              </a:p>
              <a:p>
                <a:r>
                  <a:rPr lang="en-US" b="1" dirty="0" smtClean="0"/>
                  <a:t>Reason</a:t>
                </a:r>
                <a:r>
                  <a:rPr lang="en-US" dirty="0" smtClean="0"/>
                  <a:t>:</a:t>
                </a:r>
              </a:p>
              <a:p>
                <a:r>
                  <a:rPr lang="en-US" dirty="0" smtClean="0"/>
                  <a:t>None of </a:t>
                </a:r>
                <a14:m>
                  <m:oMath xmlns:m="http://schemas.openxmlformats.org/officeDocument/2006/math">
                    <m:d>
                      <m:dPr>
                        <m:ctrlPr>
                          <a:rPr lang="en-US" i="1" dirty="0">
                            <a:latin typeface="Cambria Math"/>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𝒛</m:t>
                        </m:r>
                      </m:e>
                    </m:d>
                  </m:oMath>
                </a14:m>
                <a:endParaRPr lang="en-US" dirty="0" smtClean="0"/>
              </a:p>
              <a:p>
                <a:r>
                  <a:rPr lang="en-US" dirty="0" smtClean="0"/>
                  <a:t>or </a:t>
                </a:r>
                <a14:m>
                  <m:oMath xmlns:m="http://schemas.openxmlformats.org/officeDocument/2006/math">
                    <m:d>
                      <m:dPr>
                        <m:ctrlPr>
                          <a:rPr lang="en-US" i="1" dirty="0">
                            <a:latin typeface="Cambria Math"/>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𝒕</m:t>
                        </m:r>
                      </m:e>
                    </m:d>
                  </m:oMath>
                </a14:m>
                <a:r>
                  <a:rPr lang="en-US" dirty="0" smtClean="0"/>
                  <a:t> is covered</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057770" y="3124200"/>
                <a:ext cx="1948610" cy="1200329"/>
              </a:xfrm>
              <a:prstGeom prst="rect">
                <a:avLst/>
              </a:prstGeom>
              <a:blipFill rotWithShape="1">
                <a:blip r:embed="rId9"/>
                <a:stretch>
                  <a:fillRect l="-2821" t="-2551" r="-2508" b="-7143"/>
                </a:stretch>
              </a:blipFill>
            </p:spPr>
            <p:txBody>
              <a:bodyPr/>
              <a:lstStyle/>
              <a:p>
                <a:r>
                  <a:rPr lang="en-US">
                    <a:noFill/>
                  </a:rPr>
                  <a:t> </a:t>
                </a:r>
              </a:p>
            </p:txBody>
          </p:sp>
        </mc:Fallback>
      </mc:AlternateContent>
      <p:sp>
        <p:nvSpPr>
          <p:cNvPr id="35" name="Down Ribbon 34"/>
          <p:cNvSpPr/>
          <p:nvPr/>
        </p:nvSpPr>
        <p:spPr>
          <a:xfrm>
            <a:off x="5908932" y="18288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 it a vertex cover now ?</a:t>
            </a:r>
            <a:endParaRPr lang="en-US" dirty="0">
              <a:solidFill>
                <a:schemeClr val="tx1"/>
              </a:solidFill>
            </a:endParaRPr>
          </a:p>
        </p:txBody>
      </p:sp>
      <p:sp>
        <p:nvSpPr>
          <p:cNvPr id="36" name="TextBox 35"/>
          <p:cNvSpPr txBox="1"/>
          <p:nvPr/>
        </p:nvSpPr>
        <p:spPr>
          <a:xfrm>
            <a:off x="6327174" y="2895600"/>
            <a:ext cx="607026" cy="369332"/>
          </a:xfrm>
          <a:prstGeom prst="rect">
            <a:avLst/>
          </a:prstGeom>
          <a:solidFill>
            <a:srgbClr val="FFC000"/>
          </a:solidFill>
        </p:spPr>
        <p:txBody>
          <a:bodyPr wrap="none" rtlCol="0">
            <a:spAutoFit/>
          </a:bodyPr>
          <a:lstStyle/>
          <a:p>
            <a:pPr algn="ctr"/>
            <a:r>
              <a:rPr lang="en-US" b="1" dirty="0" smtClean="0">
                <a:solidFill>
                  <a:srgbClr val="C00000"/>
                </a:solidFill>
              </a:rPr>
              <a:t>Yes. </a:t>
            </a:r>
          </a:p>
        </p:txBody>
      </p:sp>
    </p:spTree>
    <p:extLst>
      <p:ext uri="{BB962C8B-B14F-4D97-AF65-F5344CB8AC3E}">
        <p14:creationId xmlns:p14="http://schemas.microsoft.com/office/powerpoint/2010/main" val="49190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1" nodeType="clickEffect">
                                  <p:stCondLst>
                                    <p:cond delay="0"/>
                                  </p:stCondLst>
                                  <p:childTnLst>
                                    <p:animEffect transition="out" filter="randombar(horizontal)">
                                      <p:cBhvr>
                                        <p:cTn id="55" dur="500"/>
                                        <p:tgtEl>
                                          <p:spTgt spid="2"/>
                                        </p:tgtEl>
                                      </p:cBhvr>
                                    </p:animEffect>
                                    <p:set>
                                      <p:cBhvr>
                                        <p:cTn id="56" dur="1" fill="hold">
                                          <p:stCondLst>
                                            <p:cond delay="499"/>
                                          </p:stCondLst>
                                        </p:cTn>
                                        <p:tgtEl>
                                          <p:spTgt spid="2"/>
                                        </p:tgtEl>
                                        <p:attrNameLst>
                                          <p:attrName>style.visibility</p:attrName>
                                        </p:attrNameLst>
                                      </p:cBhvr>
                                      <p:to>
                                        <p:strVal val="hidden"/>
                                      </p:to>
                                    </p:set>
                                  </p:childTnLst>
                                </p:cTn>
                              </p:par>
                              <p:par>
                                <p:cTn id="57" presetID="14" presetClass="exit" presetSubtype="10" fill="hold" grpId="1" nodeType="withEffect">
                                  <p:stCondLst>
                                    <p:cond delay="0"/>
                                  </p:stCondLst>
                                  <p:childTnLst>
                                    <p:animEffect transition="out" filter="randombar(horizontal)">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ppt_w</p:attrName>
                                        </p:attrNameLst>
                                      </p:cBhvr>
                                      <p:tavLst>
                                        <p:tav tm="0">
                                          <p:val>
                                            <p:fltVal val="0"/>
                                          </p:val>
                                        </p:tav>
                                        <p:tav tm="100000">
                                          <p:val>
                                            <p:strVal val="#ppt_w"/>
                                          </p:val>
                                        </p:tav>
                                      </p:tavLst>
                                    </p:anim>
                                    <p:anim calcmode="lin" valueType="num">
                                      <p:cBhvr>
                                        <p:cTn id="77" dur="500" fill="hold"/>
                                        <p:tgtEl>
                                          <p:spTgt spid="36"/>
                                        </p:tgtEl>
                                        <p:attrNameLst>
                                          <p:attrName>ppt_h</p:attrName>
                                        </p:attrNameLst>
                                      </p:cBhvr>
                                      <p:tavLst>
                                        <p:tav tm="0">
                                          <p:val>
                                            <p:fltVal val="0"/>
                                          </p:val>
                                        </p:tav>
                                        <p:tav tm="100000">
                                          <p:val>
                                            <p:strVal val="#ppt_h"/>
                                          </p:val>
                                        </p:tav>
                                      </p:tavLst>
                                    </p:anim>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animEffect transition="in" filter="fade">
                                      <p:cBhvr>
                                        <p:cTn id="83" dur="500"/>
                                        <p:tgtEl>
                                          <p:spTgt spid="6">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txEl>
                                              <p:pRg st="13" end="13"/>
                                            </p:txEl>
                                          </p:spTgt>
                                        </p:tgtEl>
                                        <p:attrNameLst>
                                          <p:attrName>style.visibility</p:attrName>
                                        </p:attrNameLst>
                                      </p:cBhvr>
                                      <p:to>
                                        <p:strVal val="visible"/>
                                      </p:to>
                                    </p:set>
                                    <p:animEffect transition="in" filter="fade">
                                      <p:cBhvr>
                                        <p:cTn id="8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2" grpId="0" animBg="1"/>
      <p:bldP spid="53" grpId="0" animBg="1"/>
      <p:bldP spid="56" grpId="0" animBg="1"/>
      <p:bldP spid="2" grpId="0" animBg="1"/>
      <p:bldP spid="2" grpId="1" animBg="1"/>
      <p:bldP spid="7" grpId="0" animBg="1"/>
      <p:bldP spid="7" grpId="1" animBg="1"/>
      <p:bldP spid="35"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sz="3200" b="1" dirty="0" smtClean="0">
                    <a:solidFill>
                      <a:srgbClr val="C00000"/>
                    </a:solidFill>
                  </a:rPr>
                  <a:t>VC</a:t>
                </a:r>
                <a:r>
                  <a:rPr lang="en-US" sz="3200" b="1" dirty="0" smtClean="0">
                    <a:solidFill>
                      <a:srgbClr val="7030A0"/>
                    </a:solidFill>
                  </a:rPr>
                  <a:t> </a:t>
                </a:r>
                <a14:m>
                  <m:oMath xmlns:m="http://schemas.openxmlformats.org/officeDocument/2006/math">
                    <m:sSub>
                      <m:sSubPr>
                        <m:ctrlPr>
                          <a:rPr lang="en-US" sz="3200" b="1" i="1" dirty="0">
                            <a:solidFill>
                              <a:srgbClr val="7030A0"/>
                            </a:solidFill>
                            <a:latin typeface="Cambria Math"/>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smtClean="0">
                    <a:solidFill>
                      <a:srgbClr val="C00000"/>
                    </a:solidFill>
                  </a:rPr>
                  <a:t>DS</a:t>
                </a:r>
                <a:endParaRPr lang="en-US" sz="32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6" name="Text Placeholder 5"/>
          <p:cNvSpPr>
            <a:spLocks noGrp="1"/>
          </p:cNvSpPr>
          <p:nvPr>
            <p:ph type="body" idx="1"/>
          </p:nvPr>
        </p:nvSpPr>
        <p:spPr>
          <a:xfrm>
            <a:off x="228600" y="1535113"/>
            <a:ext cx="4040188" cy="639762"/>
          </a:xfrm>
        </p:spPr>
        <p:txBody>
          <a:bodyPr/>
          <a:lstStyle/>
          <a:p>
            <a:r>
              <a:rPr lang="en-US" dirty="0" smtClean="0">
                <a:solidFill>
                  <a:srgbClr val="C00000"/>
                </a:solidFill>
              </a:rPr>
              <a:t>VC</a:t>
            </a:r>
            <a:r>
              <a:rPr lang="en-US" dirty="0" smtClean="0"/>
              <a:t>: Vertex Cover</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a:xfrm>
                <a:off x="228600" y="2174875"/>
                <a:ext cx="4268788" cy="3951288"/>
              </a:xfrm>
            </p:spPr>
            <p:txBody>
              <a:bodyPr/>
              <a:lstStyle/>
              <a:p>
                <a:pPr marL="0" indent="0">
                  <a:buNone/>
                </a:pPr>
                <a:r>
                  <a:rPr lang="en-US" sz="2000" b="1" dirty="0" smtClean="0"/>
                  <a:t>Input</a:t>
                </a:r>
                <a:r>
                  <a:rPr lang="en-US" sz="2000" dirty="0" smtClean="0"/>
                  <a:t>: </a:t>
                </a:r>
                <a:r>
                  <a:rPr lang="en-US" sz="2000" dirty="0"/>
                  <a:t>an </a:t>
                </a:r>
                <a:r>
                  <a:rPr lang="en-US" sz="2000" dirty="0" smtClean="0"/>
                  <a:t>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smtClean="0"/>
                  <a:t> and </a:t>
                </a:r>
                <a14:m>
                  <m:oMath xmlns:m="http://schemas.openxmlformats.org/officeDocument/2006/math">
                    <m:r>
                      <a:rPr lang="en-US" sz="2000" b="1" i="1" dirty="0">
                        <a:solidFill>
                          <a:srgbClr val="0070C0"/>
                        </a:solidFill>
                        <a:latin typeface="Cambria Math"/>
                      </a:rPr>
                      <m:t>𝒌</m:t>
                    </m:r>
                    <m:r>
                      <a:rPr lang="en-US" sz="2000" b="1" i="1" dirty="0" smtClean="0">
                        <a:solidFill>
                          <a:srgbClr val="0070C0"/>
                        </a:solidFill>
                        <a:latin typeface="Cambria Math"/>
                      </a:rPr>
                      <m:t>∈</m:t>
                    </m:r>
                    <m:sSup>
                      <m:sSupPr>
                        <m:ctrlPr>
                          <a:rPr lang="en-US" sz="2000" b="1" i="1" dirty="0" smtClean="0">
                            <a:solidFill>
                              <a:srgbClr val="0070C0"/>
                            </a:solidFill>
                            <a:latin typeface="Cambria Math"/>
                          </a:rPr>
                        </m:ctrlPr>
                      </m:sSupPr>
                      <m:e>
                        <m:r>
                          <a:rPr lang="en-US" sz="2000" b="1" i="1" dirty="0" smtClean="0">
                            <a:solidFill>
                              <a:srgbClr val="0070C0"/>
                            </a:solidFill>
                            <a:latin typeface="Cambria Math"/>
                          </a:rPr>
                          <m:t>𝒁</m:t>
                        </m:r>
                      </m:e>
                      <m:sup>
                        <m:r>
                          <a:rPr lang="en-US" sz="2000" b="1" i="1" dirty="0" smtClean="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 </a:t>
                </a:r>
                <a:r>
                  <a:rPr lang="en-US" sz="2000" dirty="0" smtClean="0"/>
                  <a:t>vertex cover of size </a:t>
                </a:r>
                <a14:m>
                  <m:oMath xmlns:m="http://schemas.openxmlformats.org/officeDocument/2006/math">
                    <m:r>
                      <a:rPr lang="en-US" sz="2000" b="1" i="1" dirty="0">
                        <a:solidFill>
                          <a:srgbClr val="0070C0"/>
                        </a:solidFill>
                        <a:latin typeface="Cambria Math"/>
                      </a:rPr>
                      <m:t>𝒌</m:t>
                    </m:r>
                  </m:oMath>
                </a14:m>
                <a:r>
                  <a:rPr lang="en-US" sz="2000" dirty="0"/>
                  <a:t>?</a:t>
                </a:r>
              </a:p>
              <a:p>
                <a:pPr marL="0" indent="0">
                  <a:buNone/>
                </a:pPr>
                <a:endParaRPr lang="en-US" sz="2000"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xfrm>
                <a:off x="228600" y="2174875"/>
                <a:ext cx="4268788" cy="3951288"/>
              </a:xfrm>
              <a:blipFill rotWithShape="1">
                <a:blip r:embed="rId3"/>
                <a:stretch>
                  <a:fillRect l="-1571" t="-772" r="-2286"/>
                </a:stretch>
              </a:blipFill>
            </p:spPr>
            <p:txBody>
              <a:bodyPr/>
              <a:lstStyle/>
              <a:p>
                <a:r>
                  <a:rPr lang="en-US">
                    <a:noFill/>
                  </a:rPr>
                  <a:t> </a:t>
                </a:r>
              </a:p>
            </p:txBody>
          </p:sp>
        </mc:Fallback>
      </mc:AlternateContent>
      <p:sp>
        <p:nvSpPr>
          <p:cNvPr id="8" name="Text Placeholder 7"/>
          <p:cNvSpPr>
            <a:spLocks noGrp="1"/>
          </p:cNvSpPr>
          <p:nvPr>
            <p:ph type="body" sz="quarter" idx="3"/>
          </p:nvPr>
        </p:nvSpPr>
        <p:spPr/>
        <p:txBody>
          <a:bodyPr/>
          <a:lstStyle/>
          <a:p>
            <a:r>
              <a:rPr lang="en-US" dirty="0" smtClean="0">
                <a:solidFill>
                  <a:srgbClr val="C00000"/>
                </a:solidFill>
              </a:rPr>
              <a:t>DS</a:t>
            </a:r>
            <a:r>
              <a:rPr lang="en-US" dirty="0" smtClean="0"/>
              <a:t>: Dominating Set</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sz="quarter" idx="4"/>
              </p:nvPr>
            </p:nvSpPr>
            <p:spPr>
              <a:xfrm>
                <a:off x="4645025" y="2174875"/>
                <a:ext cx="4346575" cy="3951288"/>
              </a:xfrm>
            </p:spPr>
            <p:txBody>
              <a:bodyPr/>
              <a:lstStyle/>
              <a:p>
                <a:pPr marL="0" indent="0">
                  <a:buNone/>
                </a:pPr>
                <a:r>
                  <a:rPr lang="en-US" sz="2000" b="1" dirty="0" smtClean="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smtClean="0">
                        <a:solidFill>
                          <a:srgbClr val="0070C0"/>
                        </a:solidFill>
                        <a:latin typeface="Cambria Math"/>
                      </a:rPr>
                      <m:t>𝒕</m:t>
                    </m:r>
                    <m:r>
                      <a:rPr lang="en-US" sz="2000" b="1" i="1" dirty="0">
                        <a:solidFill>
                          <a:srgbClr val="0070C0"/>
                        </a:solidFill>
                        <a:latin typeface="Cambria Math"/>
                      </a:rPr>
                      <m:t>∈</m:t>
                    </m:r>
                    <m:sSup>
                      <m:sSupPr>
                        <m:ctrlPr>
                          <a:rPr lang="en-US" sz="2000" b="1" i="1" dirty="0">
                            <a:solidFill>
                              <a:srgbClr val="0070C0"/>
                            </a:solidFill>
                            <a:latin typeface="Cambria Math"/>
                          </a:rPr>
                        </m:ctrlPr>
                      </m:sSupPr>
                      <m:e>
                        <m:r>
                          <a:rPr lang="en-US" sz="2000" b="1" i="1" dirty="0">
                            <a:solidFill>
                              <a:srgbClr val="0070C0"/>
                            </a:solidFill>
                            <a:latin typeface="Cambria Math"/>
                          </a:rPr>
                          <m:t>𝒁</m:t>
                        </m:r>
                      </m:e>
                      <m:sup>
                        <m:r>
                          <a:rPr lang="en-US" sz="2000" b="1" i="1" dirty="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t>
                </a:r>
                <a:r>
                  <a:rPr lang="en-US" sz="2000" dirty="0" smtClean="0"/>
                  <a:t>an dominating set </a:t>
                </a:r>
                <a:r>
                  <a:rPr lang="en-US" sz="2000" dirty="0"/>
                  <a:t>of size </a:t>
                </a:r>
                <a14:m>
                  <m:oMath xmlns:m="http://schemas.openxmlformats.org/officeDocument/2006/math">
                    <m:r>
                      <a:rPr lang="en-US" sz="2000" b="1" i="1" dirty="0" smtClean="0">
                        <a:solidFill>
                          <a:srgbClr val="0070C0"/>
                        </a:solidFill>
                        <a:latin typeface="Cambria Math"/>
                      </a:rPr>
                      <m:t>𝒕</m:t>
                    </m:r>
                  </m:oMath>
                </a14:m>
                <a:r>
                  <a:rPr lang="en-US" sz="2000" dirty="0" smtClean="0"/>
                  <a:t> </a:t>
                </a:r>
                <a:r>
                  <a:rPr lang="en-US" sz="2000" dirty="0"/>
                  <a:t>?</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sz="quarter" idx="4"/>
              </p:nvPr>
            </p:nvSpPr>
            <p:spPr>
              <a:xfrm>
                <a:off x="4645025" y="2174875"/>
                <a:ext cx="4346575" cy="3951288"/>
              </a:xfrm>
              <a:blipFill rotWithShape="1">
                <a:blip r:embed="rId4"/>
                <a:stretch>
                  <a:fillRect l="-1543" t="-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grpSp>
        <p:nvGrpSpPr>
          <p:cNvPr id="10" name="Group 9"/>
          <p:cNvGrpSpPr/>
          <p:nvPr/>
        </p:nvGrpSpPr>
        <p:grpSpPr>
          <a:xfrm>
            <a:off x="76200" y="3364468"/>
            <a:ext cx="3962400" cy="2731532"/>
            <a:chOff x="3200400" y="2971800"/>
            <a:chExt cx="3962400" cy="2731532"/>
          </a:xfrm>
        </p:grpSpPr>
        <p:grpSp>
          <p:nvGrpSpPr>
            <p:cNvPr id="11" name="Group 10"/>
            <p:cNvGrpSpPr/>
            <p:nvPr/>
          </p:nvGrpSpPr>
          <p:grpSpPr>
            <a:xfrm>
              <a:off x="3200400" y="2971800"/>
              <a:ext cx="2885214" cy="2731532"/>
              <a:chOff x="3200400" y="2971800"/>
              <a:chExt cx="2885214" cy="2731532"/>
            </a:xfrm>
          </p:grpSpPr>
          <p:grpSp>
            <p:nvGrpSpPr>
              <p:cNvPr id="15" name="Group 14"/>
              <p:cNvGrpSpPr/>
              <p:nvPr/>
            </p:nvGrpSpPr>
            <p:grpSpPr>
              <a:xfrm>
                <a:off x="3467102" y="3276600"/>
                <a:ext cx="2324098" cy="2133602"/>
                <a:chOff x="3467102" y="3276600"/>
                <a:chExt cx="2324098" cy="2133602"/>
              </a:xfrm>
            </p:grpSpPr>
            <p:grpSp>
              <p:nvGrpSpPr>
                <p:cNvPr id="22" name="Group 21"/>
                <p:cNvGrpSpPr/>
                <p:nvPr/>
              </p:nvGrpSpPr>
              <p:grpSpPr>
                <a:xfrm>
                  <a:off x="3467102" y="3276600"/>
                  <a:ext cx="2324098" cy="2133602"/>
                  <a:chOff x="1028702" y="3581400"/>
                  <a:chExt cx="2324098" cy="2133602"/>
                </a:xfrm>
              </p:grpSpPr>
              <p:grpSp>
                <p:nvGrpSpPr>
                  <p:cNvPr id="25" name="Group 24"/>
                  <p:cNvGrpSpPr/>
                  <p:nvPr/>
                </p:nvGrpSpPr>
                <p:grpSpPr>
                  <a:xfrm rot="5400000">
                    <a:off x="1123950" y="3486152"/>
                    <a:ext cx="2133602" cy="2324098"/>
                    <a:chOff x="1485897" y="3162302"/>
                    <a:chExt cx="2133602" cy="2324098"/>
                  </a:xfrm>
                </p:grpSpPr>
                <p:sp>
                  <p:nvSpPr>
                    <p:cNvPr id="29" name="Oval 28"/>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6"/>
                  <a:endCxn id="32"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7" name="TextBox 16"/>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333" r="-213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193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2" name="Straight Connector 11"/>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4" name="Group 33"/>
          <p:cNvGrpSpPr/>
          <p:nvPr/>
        </p:nvGrpSpPr>
        <p:grpSpPr>
          <a:xfrm>
            <a:off x="5181600" y="3364468"/>
            <a:ext cx="3962400" cy="2731532"/>
            <a:chOff x="3200400" y="2971800"/>
            <a:chExt cx="3962400" cy="2731532"/>
          </a:xfrm>
        </p:grpSpPr>
        <p:grpSp>
          <p:nvGrpSpPr>
            <p:cNvPr id="35" name="Group 34"/>
            <p:cNvGrpSpPr/>
            <p:nvPr/>
          </p:nvGrpSpPr>
          <p:grpSpPr>
            <a:xfrm>
              <a:off x="3200400" y="2971800"/>
              <a:ext cx="2885214" cy="2731532"/>
              <a:chOff x="3200400" y="2971800"/>
              <a:chExt cx="2885214" cy="2731532"/>
            </a:xfrm>
          </p:grpSpPr>
          <p:grpSp>
            <p:nvGrpSpPr>
              <p:cNvPr id="39" name="Group 38"/>
              <p:cNvGrpSpPr/>
              <p:nvPr/>
            </p:nvGrpSpPr>
            <p:grpSpPr>
              <a:xfrm>
                <a:off x="3467102" y="3276600"/>
                <a:ext cx="2324098" cy="2133602"/>
                <a:chOff x="3467102" y="3276600"/>
                <a:chExt cx="2324098" cy="2133602"/>
              </a:xfrm>
            </p:grpSpPr>
            <p:grpSp>
              <p:nvGrpSpPr>
                <p:cNvPr id="46" name="Group 45"/>
                <p:cNvGrpSpPr/>
                <p:nvPr/>
              </p:nvGrpSpPr>
              <p:grpSpPr>
                <a:xfrm>
                  <a:off x="3467102" y="3276600"/>
                  <a:ext cx="2324098" cy="2133602"/>
                  <a:chOff x="1028702" y="3581400"/>
                  <a:chExt cx="2324098" cy="2133602"/>
                </a:xfrm>
              </p:grpSpPr>
              <p:grpSp>
                <p:nvGrpSpPr>
                  <p:cNvPr id="49" name="Group 48"/>
                  <p:cNvGrpSpPr/>
                  <p:nvPr/>
                </p:nvGrpSpPr>
                <p:grpSpPr>
                  <a:xfrm rot="5400000">
                    <a:off x="1123950" y="3486152"/>
                    <a:ext cx="2133602" cy="2324098"/>
                    <a:chOff x="1485897" y="3162302"/>
                    <a:chExt cx="2133602" cy="2324098"/>
                  </a:xfrm>
                </p:grpSpPr>
                <p:sp>
                  <p:nvSpPr>
                    <p:cNvPr id="53" name="Oval 52"/>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3" idx="6"/>
                  <a:endCxn id="56"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41" name="TextBox 40"/>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1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14"/>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15"/>
                      <a:stretch>
                        <a:fillRect t="-8197" r="-22951" b="-24590"/>
                      </a:stretch>
                    </a:blipFill>
                  </p:spPr>
                  <p:txBody>
                    <a:bodyPr/>
                    <a:lstStyle/>
                    <a:p>
                      <a:r>
                        <a:rPr lang="en-US">
                          <a:noFill/>
                        </a:rPr>
                        <a:t> </a:t>
                      </a:r>
                    </a:p>
                  </p:txBody>
                </p:sp>
              </mc:Fallback>
            </mc:AlternateContent>
          </p:grpSp>
        </p:grpSp>
        <p:cxnSp>
          <p:nvCxnSpPr>
            <p:cNvPr id="36" name="Straight Connector 3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6"/>
                  <a:stretch>
                    <a:fillRect t="-8197" r="-25455" b="-24590"/>
                  </a:stretch>
                </a:blipFill>
              </p:spPr>
              <p:txBody>
                <a:bodyPr/>
                <a:lstStyle/>
                <a:p>
                  <a:r>
                    <a:rPr lang="en-US">
                      <a:noFill/>
                    </a:rPr>
                    <a:t> </a:t>
                  </a:r>
                </a:p>
              </p:txBody>
            </p:sp>
          </mc:Fallback>
        </mc:AlternateContent>
      </p:grpSp>
      <p:sp>
        <p:nvSpPr>
          <p:cNvPr id="58" name="Oval 57"/>
          <p:cNvSpPr/>
          <p:nvPr/>
        </p:nvSpPr>
        <p:spPr>
          <a:xfrm>
            <a:off x="1295400" y="3429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4384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610600" y="5562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5000" y="5638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4676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rot="5400000">
            <a:off x="1524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029200" y="5486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rot="5400000">
            <a:off x="51816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29" idx="4"/>
            <a:endCxn id="30" idx="0"/>
          </p:cNvCxnSpPr>
          <p:nvPr/>
        </p:nvCxnSpPr>
        <p:spPr>
          <a:xfrm flipH="1">
            <a:off x="495302" y="4507468"/>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3" idx="4"/>
          </p:cNvCxnSpPr>
          <p:nvPr/>
        </p:nvCxnSpPr>
        <p:spPr>
          <a:xfrm flipH="1" flipV="1">
            <a:off x="5578384" y="4495800"/>
            <a:ext cx="2041616" cy="11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loud Callout 1"/>
          <p:cNvSpPr/>
          <p:nvPr/>
        </p:nvSpPr>
        <p:spPr>
          <a:xfrm>
            <a:off x="3124200" y="3364468"/>
            <a:ext cx="1905000" cy="1588532"/>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 you see any relation between the </a:t>
            </a:r>
            <a:r>
              <a:rPr lang="en-US" sz="1600" b="1" dirty="0" smtClean="0">
                <a:solidFill>
                  <a:srgbClr val="C00000"/>
                </a:solidFill>
              </a:rPr>
              <a:t>VC</a:t>
            </a:r>
            <a:r>
              <a:rPr lang="en-US" sz="1600" dirty="0" smtClean="0">
                <a:solidFill>
                  <a:schemeClr val="tx1"/>
                </a:solidFill>
              </a:rPr>
              <a:t> and </a:t>
            </a:r>
            <a:r>
              <a:rPr lang="en-US" sz="1600" b="1" dirty="0" smtClean="0">
                <a:solidFill>
                  <a:srgbClr val="C00000"/>
                </a:solidFill>
              </a:rPr>
              <a:t>DS</a:t>
            </a:r>
            <a:r>
              <a:rPr lang="en-US" sz="1600" dirty="0" smtClean="0">
                <a:solidFill>
                  <a:schemeClr val="tx1"/>
                </a:solidFill>
              </a:rPr>
              <a:t>?</a:t>
            </a:r>
          </a:p>
        </p:txBody>
      </p:sp>
    </p:spTree>
    <p:extLst>
      <p:ext uri="{BB962C8B-B14F-4D97-AF65-F5344CB8AC3E}">
        <p14:creationId xmlns:p14="http://schemas.microsoft.com/office/powerpoint/2010/main" val="4237641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down)">
                                      <p:cBhvr>
                                        <p:cTn id="28" dur="500"/>
                                        <p:tgtEl>
                                          <p:spTgt spid="5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5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down)">
                                      <p:cBhvr>
                                        <p:cTn id="60" dur="500"/>
                                        <p:tgtEl>
                                          <p:spTgt spid="6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down)">
                                      <p:cBhvr>
                                        <p:cTn id="63" dur="500"/>
                                        <p:tgtEl>
                                          <p:spTgt spid="62"/>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down)">
                                      <p:cBhvr>
                                        <p:cTn id="66" dur="500"/>
                                        <p:tgtEl>
                                          <p:spTgt spid="69"/>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p:cTn id="71" dur="2000" fill="hold"/>
                                        <p:tgtEl>
                                          <p:spTgt spid="5"/>
                                        </p:tgtEl>
                                        <p:attrNameLst>
                                          <p:attrName>ppt_w</p:attrName>
                                        </p:attrNameLst>
                                      </p:cBhvr>
                                      <p:tavLst>
                                        <p:tav tm="0">
                                          <p:val>
                                            <p:fltVal val="0"/>
                                          </p:val>
                                        </p:tav>
                                        <p:tav tm="100000">
                                          <p:val>
                                            <p:strVal val="#ppt_w"/>
                                          </p:val>
                                        </p:tav>
                                      </p:tavLst>
                                    </p:anim>
                                    <p:anim calcmode="lin" valueType="num">
                                      <p:cBhvr>
                                        <p:cTn id="72" dur="2000" fill="hold"/>
                                        <p:tgtEl>
                                          <p:spTgt spid="5"/>
                                        </p:tgtEl>
                                        <p:attrNameLst>
                                          <p:attrName>ppt_h</p:attrName>
                                        </p:attrNameLst>
                                      </p:cBhvr>
                                      <p:tavLst>
                                        <p:tav tm="0">
                                          <p:val>
                                            <p:fltVal val="0"/>
                                          </p:val>
                                        </p:tav>
                                        <p:tav tm="100000">
                                          <p:val>
                                            <p:strVal val="#ppt_h"/>
                                          </p:val>
                                        </p:tav>
                                      </p:tavLst>
                                    </p:anim>
                                    <p:anim calcmode="lin" valueType="num">
                                      <p:cBhvr>
                                        <p:cTn id="73" dur="2000" fill="hold"/>
                                        <p:tgtEl>
                                          <p:spTgt spid="5"/>
                                        </p:tgtEl>
                                        <p:attrNameLst>
                                          <p:attrName>style.rotation</p:attrName>
                                        </p:attrNameLst>
                                      </p:cBhvr>
                                      <p:tavLst>
                                        <p:tav tm="0">
                                          <p:val>
                                            <p:fltVal val="90"/>
                                          </p:val>
                                        </p:tav>
                                        <p:tav tm="100000">
                                          <p:val>
                                            <p:fltVal val="0"/>
                                          </p:val>
                                        </p:tav>
                                      </p:tavLst>
                                    </p:anim>
                                    <p:animEffect transition="in" filter="fade">
                                      <p:cBhvr>
                                        <p:cTn id="74" dur="20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1000"/>
                                        <p:tgtEl>
                                          <p:spTgt spid="2"/>
                                        </p:tgtEl>
                                      </p:cBhvr>
                                    </p:animEffect>
                                    <p:anim calcmode="lin" valueType="num">
                                      <p:cBhvr>
                                        <p:cTn id="80" dur="1000" fill="hold"/>
                                        <p:tgtEl>
                                          <p:spTgt spid="2"/>
                                        </p:tgtEl>
                                        <p:attrNameLst>
                                          <p:attrName>ppt_x</p:attrName>
                                        </p:attrNameLst>
                                      </p:cBhvr>
                                      <p:tavLst>
                                        <p:tav tm="0">
                                          <p:val>
                                            <p:strVal val="#ppt_x"/>
                                          </p:val>
                                        </p:tav>
                                        <p:tav tm="100000">
                                          <p:val>
                                            <p:strVal val="#ppt_x"/>
                                          </p:val>
                                        </p:tav>
                                      </p:tavLst>
                                    </p:anim>
                                    <p:anim calcmode="lin" valueType="num">
                                      <p:cBhvr>
                                        <p:cTn id="8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58" grpId="0" animBg="1"/>
      <p:bldP spid="59" grpId="0" animBg="1"/>
      <p:bldP spid="62" grpId="0" animBg="1"/>
      <p:bldP spid="63" grpId="0" animBg="1"/>
      <p:bldP spid="64" grpId="0" animBg="1"/>
      <p:bldP spid="68" grpId="0" animBg="1"/>
      <p:bldP spid="69" grpId="0" animBg="1"/>
      <p:bldP spid="70"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Definition of </a:t>
            </a:r>
            <a:r>
              <a:rPr lang="en-US" sz="2800" b="1" dirty="0" smtClean="0">
                <a:solidFill>
                  <a:srgbClr val="0070C0"/>
                </a:solidFill>
              </a:rPr>
              <a:t>Continuous function</a:t>
            </a:r>
            <a:endParaRPr lang="en-US" sz="28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0" indent="0">
                  <a:buNone/>
                </a:pPr>
                <a:endParaRPr lang="en-US" sz="2000" b="1" dirty="0" smtClean="0">
                  <a:solidFill>
                    <a:srgbClr val="C00000"/>
                  </a:solidFill>
                </a:endParaRPr>
              </a:p>
              <a:p>
                <a:pPr marL="0" indent="0">
                  <a:buNone/>
                </a:pPr>
                <a:endParaRPr lang="en-US" sz="2000" b="1" dirty="0">
                  <a:solidFill>
                    <a:srgbClr val="C00000"/>
                  </a:solidFill>
                </a:endParaRPr>
              </a:p>
              <a:p>
                <a:pPr marL="0" indent="0">
                  <a:buNone/>
                </a:pPr>
                <a:endParaRPr lang="en-US" sz="2000" b="1" dirty="0" smtClean="0">
                  <a:solidFill>
                    <a:srgbClr val="C00000"/>
                  </a:solidFill>
                </a:endParaRPr>
              </a:p>
              <a:p>
                <a:pPr marL="0" indent="0">
                  <a:buNone/>
                </a:pPr>
                <a:endParaRPr lang="en-US" sz="2000" b="1" dirty="0" smtClean="0">
                  <a:solidFill>
                    <a:srgbClr val="C00000"/>
                  </a:solidFill>
                </a:endParaRPr>
              </a:p>
              <a:p>
                <a:pPr marL="0" indent="0">
                  <a:buNone/>
                </a:pPr>
                <a:endParaRPr lang="en-US" sz="2000" b="1" dirty="0" smtClean="0">
                  <a:solidFill>
                    <a:srgbClr val="C00000"/>
                  </a:solidFill>
                </a:endParaRPr>
              </a:p>
              <a:p>
                <a:pPr marL="0" indent="0">
                  <a:buNone/>
                </a:pPr>
                <a:endParaRPr lang="en-US" sz="2000" b="1" dirty="0">
                  <a:solidFill>
                    <a:srgbClr val="C00000"/>
                  </a:solidFill>
                </a:endParaRPr>
              </a:p>
              <a:p>
                <a:pPr marL="0" indent="0">
                  <a:buNone/>
                </a:pPr>
                <a:endParaRPr lang="en-US" sz="2000" b="1" dirty="0" smtClean="0">
                  <a:solidFill>
                    <a:srgbClr val="C00000"/>
                  </a:solidFill>
                </a:endParaRPr>
              </a:p>
              <a:p>
                <a:pPr marL="0" indent="0">
                  <a:buNone/>
                </a:pPr>
                <a:endParaRPr lang="en-US" sz="2000" b="1" dirty="0">
                  <a:solidFill>
                    <a:srgbClr val="C00000"/>
                  </a:solidFill>
                </a:endParaRPr>
              </a:p>
              <a:p>
                <a:pPr marL="0" indent="0">
                  <a:buNone/>
                </a:pPr>
                <a:r>
                  <a:rPr lang="en-US" sz="2000" b="1" dirty="0" smtClean="0">
                    <a:solidFill>
                      <a:srgbClr val="C00000"/>
                    </a:solidFill>
                  </a:rPr>
                  <a:t>Definition</a:t>
                </a:r>
                <a:r>
                  <a:rPr lang="en-US" sz="2000" dirty="0" smtClean="0"/>
                  <a:t>: </a:t>
                </a:r>
              </a:p>
              <a:p>
                <a:pPr marL="0" indent="0">
                  <a:buNone/>
                </a:pPr>
                <a:r>
                  <a:rPr lang="en-US" sz="2000" dirty="0" smtClean="0"/>
                  <a:t>A function is said to be continuous at point </a:t>
                </a:r>
                <a14:m>
                  <m:oMath xmlns:m="http://schemas.openxmlformats.org/officeDocument/2006/math">
                    <m:sSub>
                      <m:sSubPr>
                        <m:ctrlPr>
                          <a:rPr lang="en-US" sz="2000" b="1" i="1" dirty="0">
                            <a:solidFill>
                              <a:srgbClr val="C00000"/>
                            </a:solidFill>
                            <a:latin typeface="Cambria Math"/>
                          </a:rPr>
                        </m:ctrlPr>
                      </m:sSubPr>
                      <m:e>
                        <m:r>
                          <a:rPr lang="en-US" sz="2000" b="1" i="1" dirty="0">
                            <a:latin typeface="Cambria Math"/>
                          </a:rPr>
                          <m:t>𝒙</m:t>
                        </m:r>
                      </m:e>
                      <m:sub>
                        <m:r>
                          <a:rPr lang="en-US" sz="2000" b="1" i="1" dirty="0">
                            <a:solidFill>
                              <a:srgbClr val="0070C0"/>
                            </a:solidFill>
                            <a:latin typeface="Cambria Math"/>
                          </a:rPr>
                          <m:t>𝟎</m:t>
                        </m:r>
                      </m:sub>
                    </m:sSub>
                  </m:oMath>
                </a14:m>
                <a:r>
                  <a:rPr lang="en-US" sz="2000" dirty="0" smtClean="0"/>
                  <a:t>, </a:t>
                </a:r>
              </a:p>
              <a:p>
                <a:pPr marL="0" indent="0">
                  <a:buNone/>
                </a:pPr>
                <a:r>
                  <a:rPr lang="en-US" sz="2000" dirty="0" smtClean="0"/>
                  <a:t>if for each </a:t>
                </a:r>
                <a14:m>
                  <m:oMath xmlns:m="http://schemas.openxmlformats.org/officeDocument/2006/math">
                    <m:r>
                      <a:rPr lang="en-US" sz="2000" b="1" i="1" dirty="0" smtClean="0">
                        <a:solidFill>
                          <a:srgbClr val="0070C0"/>
                        </a:solidFill>
                        <a:latin typeface="Cambria Math"/>
                      </a:rPr>
                      <m:t>𝜹</m:t>
                    </m:r>
                    <m:r>
                      <a:rPr lang="en-US" sz="2000" b="1" i="1" dirty="0" smtClean="0">
                        <a:solidFill>
                          <a:schemeClr val="tx1"/>
                        </a:solidFill>
                        <a:latin typeface="Cambria Math"/>
                      </a:rPr>
                      <m:t>&gt;</m:t>
                    </m:r>
                    <m:r>
                      <a:rPr lang="en-US" sz="2000" b="1" i="1" dirty="0" smtClean="0">
                        <a:solidFill>
                          <a:srgbClr val="0070C0"/>
                        </a:solidFill>
                        <a:latin typeface="Cambria Math"/>
                      </a:rPr>
                      <m:t>𝟎</m:t>
                    </m:r>
                  </m:oMath>
                </a14:m>
                <a:r>
                  <a:rPr lang="en-US" sz="2000" dirty="0" smtClean="0"/>
                  <a:t>, there exists </a:t>
                </a:r>
                <a14:m>
                  <m:oMath xmlns:m="http://schemas.openxmlformats.org/officeDocument/2006/math">
                    <m:r>
                      <a:rPr lang="en-US" sz="2000" b="1" i="1" dirty="0" smtClean="0">
                        <a:solidFill>
                          <a:srgbClr val="0070C0"/>
                        </a:solidFill>
                        <a:latin typeface="Cambria Math"/>
                      </a:rPr>
                      <m:t>𝝐</m:t>
                    </m:r>
                    <m:r>
                      <a:rPr lang="en-US" sz="2000" b="1" i="1" dirty="0">
                        <a:latin typeface="Cambria Math"/>
                      </a:rPr>
                      <m:t>&gt;</m:t>
                    </m:r>
                    <m:r>
                      <a:rPr lang="en-US" sz="2000" b="1" i="1" dirty="0">
                        <a:solidFill>
                          <a:srgbClr val="0070C0"/>
                        </a:solidFill>
                        <a:latin typeface="Cambria Math"/>
                      </a:rPr>
                      <m:t>𝟎</m:t>
                    </m:r>
                  </m:oMath>
                </a14:m>
                <a:r>
                  <a:rPr lang="en-US" sz="2000" dirty="0" smtClean="0"/>
                  <a:t>, such that </a:t>
                </a:r>
                <a:endParaRPr lang="en-US" sz="2000" dirty="0"/>
              </a:p>
              <a:p>
                <a:pPr marL="0" indent="0" algn="ctr">
                  <a:buNone/>
                </a:pPr>
                <a:r>
                  <a:rPr lang="en-US" sz="2000" dirty="0" smtClean="0"/>
                  <a:t>for every </a:t>
                </a:r>
                <a14:m>
                  <m:oMath xmlns:m="http://schemas.openxmlformats.org/officeDocument/2006/math">
                    <m:r>
                      <a:rPr lang="en-US" sz="2000" b="1" i="1" dirty="0">
                        <a:latin typeface="Cambria Math"/>
                      </a:rPr>
                      <m:t>𝒙</m:t>
                    </m:r>
                  </m:oMath>
                </a14:m>
                <a:r>
                  <a:rPr lang="en-US" sz="2000" dirty="0" smtClean="0">
                    <a:solidFill>
                      <a:srgbClr val="0070C0"/>
                    </a:solidFill>
                  </a:rPr>
                  <a:t> </a:t>
                </a:r>
                <a:r>
                  <a:rPr lang="en-US" sz="2000" dirty="0" smtClean="0"/>
                  <a:t>if </a:t>
                </a:r>
                <a:r>
                  <a:rPr lang="en-US" sz="2000" b="1" dirty="0" smtClean="0"/>
                  <a:t> </a:t>
                </a:r>
                <a14:m>
                  <m:oMath xmlns:m="http://schemas.openxmlformats.org/officeDocument/2006/math">
                    <m:r>
                      <a:rPr lang="en-US" sz="2000" b="1" i="0" dirty="0" smtClean="0">
                        <a:latin typeface="Cambria Math"/>
                      </a:rPr>
                      <m:t>|</m:t>
                    </m:r>
                    <m:r>
                      <a:rPr lang="en-US" sz="2000" b="1" i="1" dirty="0">
                        <a:latin typeface="Cambria Math"/>
                      </a:rPr>
                      <m:t>𝒙</m:t>
                    </m:r>
                    <m:r>
                      <a:rPr lang="en-US" sz="2000" b="1" i="1" dirty="0" smtClean="0">
                        <a:latin typeface="Cambria Math"/>
                      </a:rPr>
                      <m:t>−</m:t>
                    </m:r>
                    <m:sSub>
                      <m:sSubPr>
                        <m:ctrlPr>
                          <a:rPr lang="en-US" sz="2000" b="1" i="1" dirty="0" smtClean="0">
                            <a:latin typeface="Cambria Math"/>
                          </a:rPr>
                        </m:ctrlPr>
                      </m:sSubPr>
                      <m:e>
                        <m:r>
                          <a:rPr lang="en-US" sz="2000" b="1" i="1" dirty="0">
                            <a:latin typeface="Cambria Math"/>
                          </a:rPr>
                          <m:t>𝒙</m:t>
                        </m:r>
                      </m:e>
                      <m:sub>
                        <m:r>
                          <a:rPr lang="en-US" sz="2000" b="1" i="1" dirty="0" smtClean="0">
                            <a:solidFill>
                              <a:srgbClr val="0070C0"/>
                            </a:solidFill>
                            <a:latin typeface="Cambria Math"/>
                          </a:rPr>
                          <m:t>𝟎</m:t>
                        </m:r>
                      </m:sub>
                    </m:sSub>
                    <m:r>
                      <a:rPr lang="en-US" sz="2000" b="1" i="1" dirty="0" smtClean="0">
                        <a:latin typeface="Cambria Math"/>
                      </a:rPr>
                      <m:t>|</m:t>
                    </m:r>
                  </m:oMath>
                </a14:m>
                <a:r>
                  <a:rPr lang="en-US" sz="2000" b="1" dirty="0"/>
                  <a:t> </a:t>
                </a:r>
                <a14:m>
                  <m:oMath xmlns:m="http://schemas.openxmlformats.org/officeDocument/2006/math">
                    <m:r>
                      <a:rPr lang="en-US" sz="2000" b="1" i="0" dirty="0" smtClean="0">
                        <a:latin typeface="Cambria Math"/>
                      </a:rPr>
                      <m:t>&lt;</m:t>
                    </m:r>
                    <m:r>
                      <a:rPr lang="en-US" sz="2000" b="1" i="1" dirty="0" smtClean="0">
                        <a:solidFill>
                          <a:srgbClr val="0070C0"/>
                        </a:solidFill>
                        <a:latin typeface="Cambria Math"/>
                      </a:rPr>
                      <m:t>𝝐</m:t>
                    </m:r>
                  </m:oMath>
                </a14:m>
                <a:r>
                  <a:rPr lang="en-US" sz="2000" dirty="0" smtClean="0"/>
                  <a:t>, then </a:t>
                </a:r>
                <a14:m>
                  <m:oMath xmlns:m="http://schemas.openxmlformats.org/officeDocument/2006/math">
                    <m:r>
                      <a:rPr lang="en-US" sz="2000" b="1" dirty="0">
                        <a:latin typeface="Cambria Math"/>
                      </a:rPr>
                      <m:t>|</m:t>
                    </m:r>
                    <m:r>
                      <a:rPr lang="en-US" sz="2000" b="1" i="1" dirty="0" smtClean="0">
                        <a:latin typeface="Cambria Math"/>
                      </a:rPr>
                      <m:t>𝒇</m:t>
                    </m:r>
                    <m:r>
                      <a:rPr lang="en-US" sz="2000" b="1" i="1" dirty="0" smtClean="0">
                        <a:latin typeface="Cambria Math"/>
                      </a:rPr>
                      <m:t>(</m:t>
                    </m:r>
                    <m:r>
                      <a:rPr lang="en-US" sz="2000" b="1" i="1" dirty="0">
                        <a:latin typeface="Cambria Math"/>
                      </a:rPr>
                      <m:t>𝒙</m:t>
                    </m:r>
                    <m:r>
                      <a:rPr lang="en-US" sz="2000" b="1" i="1" dirty="0" smtClean="0">
                        <a:latin typeface="Cambria Math"/>
                      </a:rPr>
                      <m:t>)</m:t>
                    </m:r>
                    <m:r>
                      <a:rPr lang="en-US" sz="2000" b="1" i="1" dirty="0">
                        <a:latin typeface="Cambria Math"/>
                      </a:rPr>
                      <m:t>−</m:t>
                    </m:r>
                    <m:r>
                      <a:rPr lang="en-US" sz="2000" b="1" i="1" dirty="0" smtClean="0">
                        <a:latin typeface="Cambria Math"/>
                      </a:rPr>
                      <m:t>𝒇</m:t>
                    </m:r>
                    <m:r>
                      <a:rPr lang="en-US" sz="2000" b="1" i="1" dirty="0" smtClean="0">
                        <a:latin typeface="Cambria Math"/>
                      </a:rPr>
                      <m:t>(</m:t>
                    </m:r>
                    <m:sSub>
                      <m:sSubPr>
                        <m:ctrlPr>
                          <a:rPr lang="en-US" sz="2000" b="1" i="1" dirty="0">
                            <a:latin typeface="Cambria Math"/>
                          </a:rPr>
                        </m:ctrlPr>
                      </m:sSubPr>
                      <m:e>
                        <m:r>
                          <a:rPr lang="en-US" sz="2000" b="1" i="1" dirty="0">
                            <a:latin typeface="Cambria Math"/>
                          </a:rPr>
                          <m:t>𝒙</m:t>
                        </m:r>
                      </m:e>
                      <m:sub>
                        <m:r>
                          <a:rPr lang="en-US" sz="2000" b="1" i="1" dirty="0">
                            <a:solidFill>
                              <a:srgbClr val="0070C0"/>
                            </a:solidFill>
                            <a:latin typeface="Cambria Math"/>
                          </a:rPr>
                          <m:t>𝟎</m:t>
                        </m:r>
                      </m:sub>
                    </m:sSub>
                    <m:r>
                      <a:rPr lang="en-US" sz="2000" b="1" i="1" dirty="0" smtClean="0">
                        <a:solidFill>
                          <a:schemeClr val="tx1"/>
                        </a:solidFill>
                        <a:latin typeface="Cambria Math"/>
                      </a:rPr>
                      <m:t>)</m:t>
                    </m:r>
                    <m:r>
                      <a:rPr lang="en-US" sz="2000" b="1" i="1" dirty="0">
                        <a:latin typeface="Cambria Math"/>
                      </a:rPr>
                      <m:t>|</m:t>
                    </m:r>
                  </m:oMath>
                </a14:m>
                <a:r>
                  <a:rPr lang="en-US" sz="2000" b="1" dirty="0"/>
                  <a:t> </a:t>
                </a:r>
                <a14:m>
                  <m:oMath xmlns:m="http://schemas.openxmlformats.org/officeDocument/2006/math">
                    <m:r>
                      <a:rPr lang="en-US" sz="2000" b="1" dirty="0">
                        <a:latin typeface="Cambria Math"/>
                      </a:rPr>
                      <m:t>&lt;</m:t>
                    </m:r>
                    <m:r>
                      <a:rPr lang="en-US" sz="2000" b="1" i="1" dirty="0" smtClean="0">
                        <a:solidFill>
                          <a:srgbClr val="0070C0"/>
                        </a:solidFill>
                        <a:latin typeface="Cambria Math"/>
                      </a:rPr>
                      <m:t>𝜹</m:t>
                    </m:r>
                  </m:oMath>
                </a14:m>
                <a:endParaRPr lang="en-US" sz="2000" dirty="0" smtClean="0">
                  <a:solidFill>
                    <a:srgbClr val="0070C0"/>
                  </a:solidFill>
                </a:endParaRPr>
              </a:p>
              <a:p>
                <a:pPr marL="0" indent="0">
                  <a:buNone/>
                </a:pPr>
                <a:endParaRPr lang="en-US" sz="2000" dirty="0" smtClean="0"/>
              </a:p>
              <a:p>
                <a:pPr marL="0" indent="0">
                  <a:buNone/>
                </a:pPr>
                <a:endParaRPr lang="en-US" sz="2000" dirty="0">
                  <a:solidFill>
                    <a:srgbClr val="0070C0"/>
                  </a:solidFill>
                </a:endParaRPr>
              </a:p>
              <a:p>
                <a:pPr marL="0" indent="0">
                  <a:buNone/>
                </a:pPr>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741" t="-674" b="-242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5" name="Rectangle 4"/>
          <p:cNvSpPr/>
          <p:nvPr/>
        </p:nvSpPr>
        <p:spPr>
          <a:xfrm>
            <a:off x="2362200" y="52578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24400" y="57150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200400" y="15240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200400" y="4267200"/>
            <a:ext cx="32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200400" y="1923586"/>
            <a:ext cx="2291575" cy="1505414"/>
          </a:xfrm>
          <a:custGeom>
            <a:avLst/>
            <a:gdLst>
              <a:gd name="connsiteX0" fmla="*/ 0 w 2531327"/>
              <a:gd name="connsiteY0" fmla="*/ 1405053 h 1405053"/>
              <a:gd name="connsiteX1" fmla="*/ 390293 w 2531327"/>
              <a:gd name="connsiteY1" fmla="*/ 1215483 h 1405053"/>
              <a:gd name="connsiteX2" fmla="*/ 1126273 w 2531327"/>
              <a:gd name="connsiteY2" fmla="*/ 936702 h 1405053"/>
              <a:gd name="connsiteX3" fmla="*/ 2118732 w 2531327"/>
              <a:gd name="connsiteY3" fmla="*/ 457200 h 1405053"/>
              <a:gd name="connsiteX4" fmla="*/ 2442117 w 2531327"/>
              <a:gd name="connsiteY4" fmla="*/ 144965 h 1405053"/>
              <a:gd name="connsiteX5" fmla="*/ 2531327 w 2531327"/>
              <a:gd name="connsiteY5" fmla="*/ 0 h 1405053"/>
              <a:gd name="connsiteX0" fmla="*/ 0 w 2740731"/>
              <a:gd name="connsiteY0" fmla="*/ 1505414 h 1505414"/>
              <a:gd name="connsiteX1" fmla="*/ 390293 w 2740731"/>
              <a:gd name="connsiteY1" fmla="*/ 1315844 h 1505414"/>
              <a:gd name="connsiteX2" fmla="*/ 1126273 w 2740731"/>
              <a:gd name="connsiteY2" fmla="*/ 1037063 h 1505414"/>
              <a:gd name="connsiteX3" fmla="*/ 2118732 w 2740731"/>
              <a:gd name="connsiteY3" fmla="*/ 557561 h 1505414"/>
              <a:gd name="connsiteX4" fmla="*/ 2442117 w 2740731"/>
              <a:gd name="connsiteY4" fmla="*/ 245326 h 1505414"/>
              <a:gd name="connsiteX5" fmla="*/ 2740731 w 2740731"/>
              <a:gd name="connsiteY5" fmla="*/ 0 h 1505414"/>
              <a:gd name="connsiteX0" fmla="*/ 0 w 2740731"/>
              <a:gd name="connsiteY0" fmla="*/ 1505414 h 1505414"/>
              <a:gd name="connsiteX1" fmla="*/ 390293 w 2740731"/>
              <a:gd name="connsiteY1" fmla="*/ 1315844 h 1505414"/>
              <a:gd name="connsiteX2" fmla="*/ 1126273 w 2740731"/>
              <a:gd name="connsiteY2" fmla="*/ 1037063 h 1505414"/>
              <a:gd name="connsiteX3" fmla="*/ 2094097 w 2740731"/>
              <a:gd name="connsiteY3" fmla="*/ 468351 h 1505414"/>
              <a:gd name="connsiteX4" fmla="*/ 2442117 w 2740731"/>
              <a:gd name="connsiteY4" fmla="*/ 245326 h 1505414"/>
              <a:gd name="connsiteX5" fmla="*/ 2740731 w 2740731"/>
              <a:gd name="connsiteY5" fmla="*/ 0 h 150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0731" h="1505414">
                <a:moveTo>
                  <a:pt x="0" y="1505414"/>
                </a:moveTo>
                <a:cubicBezTo>
                  <a:pt x="101290" y="1449658"/>
                  <a:pt x="202581" y="1393902"/>
                  <a:pt x="390293" y="1315844"/>
                </a:cubicBezTo>
                <a:cubicBezTo>
                  <a:pt x="578005" y="1237786"/>
                  <a:pt x="842306" y="1178312"/>
                  <a:pt x="1126273" y="1037063"/>
                </a:cubicBezTo>
                <a:cubicBezTo>
                  <a:pt x="1410240" y="895814"/>
                  <a:pt x="1874790" y="600307"/>
                  <a:pt x="2094097" y="468351"/>
                </a:cubicBezTo>
                <a:cubicBezTo>
                  <a:pt x="2313404" y="336395"/>
                  <a:pt x="2334345" y="323384"/>
                  <a:pt x="2442117" y="245326"/>
                </a:cubicBezTo>
                <a:cubicBezTo>
                  <a:pt x="2549889" y="167268"/>
                  <a:pt x="2730509" y="34382"/>
                  <a:pt x="2740731" y="0"/>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4321098" y="1551878"/>
            <a:ext cx="0" cy="2715322"/>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114800" y="4202668"/>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a:rPr>
                          </m:ctrlPr>
                        </m:sSubPr>
                        <m:e>
                          <m:r>
                            <a:rPr lang="en-US" b="1" i="1" smtClean="0">
                              <a:solidFill>
                                <a:schemeClr val="tx1"/>
                              </a:solidFill>
                              <a:latin typeface="Cambria Math"/>
                            </a:rPr>
                            <m:t>𝒙</m:t>
                          </m:r>
                        </m:e>
                        <m:sub>
                          <m:r>
                            <a:rPr lang="en-US" i="1">
                              <a:solidFill>
                                <a:srgbClr val="0070C0"/>
                              </a:solidFill>
                              <a:latin typeface="Cambria Math"/>
                            </a:rPr>
                            <m:t>0</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114800" y="4202668"/>
                <a:ext cx="477951" cy="369332"/>
              </a:xfrm>
              <a:prstGeom prst="rect">
                <a:avLst/>
              </a:prstGeom>
              <a:blipFill rotWithShape="1">
                <a:blip r:embed="rId3"/>
                <a:stretch>
                  <a:fillRect t="-8197" r="-1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11855" y="1828800"/>
                <a:ext cx="529889" cy="369332"/>
              </a:xfrm>
              <a:prstGeom prst="rect">
                <a:avLst/>
              </a:prstGeom>
              <a:noFill/>
            </p:spPr>
            <p:txBody>
              <a:bodyPr wrap="none" rtlCol="0">
                <a:spAutoFit/>
              </a:bodyPr>
              <a:lstStyle/>
              <a:p>
                <a:r>
                  <a:rPr lang="en-US" b="1" dirty="0" smtClean="0"/>
                  <a:t>f</a:t>
                </a:r>
                <a:r>
                  <a:rPr lang="en-US" dirty="0"/>
                  <a:t>(</a:t>
                </a:r>
                <a14:m>
                  <m:oMath xmlns:m="http://schemas.openxmlformats.org/officeDocument/2006/math">
                    <m:r>
                      <a:rPr lang="en-US" b="1" i="1" smtClean="0">
                        <a:solidFill>
                          <a:schemeClr val="tx1"/>
                        </a:solidFill>
                        <a:latin typeface="Cambria Math"/>
                      </a:rPr>
                      <m:t>𝒙</m:t>
                    </m:r>
                  </m:oMath>
                </a14:m>
                <a:r>
                  <a:rPr lang="en-US" dirty="0" smtClean="0"/>
                  <a:t>)</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11855" y="1828800"/>
                <a:ext cx="529889" cy="369332"/>
              </a:xfrm>
              <a:prstGeom prst="rect">
                <a:avLst/>
              </a:prstGeom>
              <a:blipFill rotWithShape="1">
                <a:blip r:embed="rId4"/>
                <a:stretch>
                  <a:fillRect l="-10465" t="-8197" r="-22093" b="-24590"/>
                </a:stretch>
              </a:blipFill>
            </p:spPr>
            <p:txBody>
              <a:bodyPr/>
              <a:lstStyle/>
              <a:p>
                <a:r>
                  <a:rPr lang="en-US">
                    <a:noFill/>
                  </a:rPr>
                  <a:t> </a:t>
                </a:r>
              </a:p>
            </p:txBody>
          </p:sp>
        </mc:Fallback>
      </mc:AlternateContent>
      <p:sp>
        <p:nvSpPr>
          <p:cNvPr id="16" name="Oval 15"/>
          <p:cNvSpPr/>
          <p:nvPr/>
        </p:nvSpPr>
        <p:spPr>
          <a:xfrm>
            <a:off x="4180625" y="2738554"/>
            <a:ext cx="238975" cy="233246"/>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7375" y="5638800"/>
            <a:ext cx="50292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Ribbon 6"/>
          <p:cNvSpPr/>
          <p:nvPr/>
        </p:nvSpPr>
        <p:spPr>
          <a:xfrm>
            <a:off x="5344161" y="1143000"/>
            <a:ext cx="3809999" cy="2133600"/>
          </a:xfrm>
          <a:prstGeom prst="ribbon">
            <a:avLst>
              <a:gd name="adj1" fmla="val 16666"/>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However, after spending enough time and thinking, you would have realized that this definition fully captures the intuition of a continuous function.</a:t>
            </a:r>
            <a:endParaRPr lang="en-US" dirty="0">
              <a:solidFill>
                <a:schemeClr val="tx1"/>
              </a:solidFill>
            </a:endParaRPr>
          </a:p>
        </p:txBody>
      </p:sp>
      <p:sp>
        <p:nvSpPr>
          <p:cNvPr id="19" name="Down Ribbon 18"/>
          <p:cNvSpPr/>
          <p:nvPr/>
        </p:nvSpPr>
        <p:spPr>
          <a:xfrm>
            <a:off x="5410200" y="1102577"/>
            <a:ext cx="3809999" cy="1752600"/>
          </a:xfrm>
          <a:prstGeom prst="ribbon">
            <a:avLst>
              <a:gd name="adj1" fmla="val 16666"/>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Many of you would have found the definition of </a:t>
            </a:r>
            <a:r>
              <a:rPr lang="en-US" b="1" dirty="0" smtClean="0">
                <a:solidFill>
                  <a:schemeClr val="tx1"/>
                </a:solidFill>
              </a:rPr>
              <a:t>continuity</a:t>
            </a:r>
            <a:r>
              <a:rPr lang="en-US" dirty="0" smtClean="0">
                <a:solidFill>
                  <a:schemeClr val="tx1"/>
                </a:solidFill>
              </a:rPr>
              <a:t> of a function strange and an overkill </a:t>
            </a:r>
            <a:r>
              <a:rPr lang="en-US" dirty="0" smtClean="0">
                <a:solidFill>
                  <a:schemeClr val="tx1"/>
                </a:solidFill>
                <a:sym typeface="Wingdings" pitchFamily="2" charset="2"/>
              </a:rPr>
              <a:t></a:t>
            </a:r>
            <a:r>
              <a:rPr lang="en-US" dirty="0" smtClean="0">
                <a:solidFill>
                  <a:schemeClr val="tx1"/>
                </a:solidFill>
              </a:rPr>
              <a:t>.</a:t>
            </a:r>
            <a:endParaRPr lang="en-US" dirty="0">
              <a:solidFill>
                <a:schemeClr val="tx1"/>
              </a:solidFill>
            </a:endParaRPr>
          </a:p>
        </p:txBody>
      </p:sp>
      <p:sp>
        <p:nvSpPr>
          <p:cNvPr id="20" name="Down Ribbon 19"/>
          <p:cNvSpPr/>
          <p:nvPr/>
        </p:nvSpPr>
        <p:spPr>
          <a:xfrm>
            <a:off x="5374640" y="1562038"/>
            <a:ext cx="3809999" cy="1066800"/>
          </a:xfrm>
          <a:prstGeom prst="ribbon">
            <a:avLst>
              <a:gd name="adj1" fmla="val 16666"/>
              <a:gd name="adj2" fmla="val 75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Same is going to be the case of NP problems </a:t>
            </a:r>
            <a:r>
              <a:rPr lang="en-US" dirty="0" smtClean="0">
                <a:solidFill>
                  <a:schemeClr val="tx1"/>
                </a:solidFill>
                <a:sym typeface="Wingdings" pitchFamily="2" charset="2"/>
              </a:rPr>
              <a:t></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764263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17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left)">
                                      <p:cBhvr>
                                        <p:cTn id="59" dur="20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left)">
                                      <p:cBhvr>
                                        <p:cTn id="64" dur="2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1500"/>
                                        <p:tgtEl>
                                          <p:spTgt spid="5"/>
                                        </p:tgtEl>
                                      </p:cBhvr>
                                    </p:animEffect>
                                    <p:set>
                                      <p:cBhvr>
                                        <p:cTn id="69" dur="1" fill="hold">
                                          <p:stCondLst>
                                            <p:cond delay="1499"/>
                                          </p:stCondLst>
                                        </p:cTn>
                                        <p:tgtEl>
                                          <p:spTgt spid="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wipe(left)">
                                      <p:cBhvr>
                                        <p:cTn id="74" dur="2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1500"/>
                                        <p:tgtEl>
                                          <p:spTgt spid="17"/>
                                        </p:tgtEl>
                                      </p:cBhvr>
                                    </p:animEffect>
                                    <p:set>
                                      <p:cBhvr>
                                        <p:cTn id="79" dur="1" fill="hold">
                                          <p:stCondLst>
                                            <p:cond delay="1499"/>
                                          </p:stCondLst>
                                        </p:cTn>
                                        <p:tgtEl>
                                          <p:spTgt spid="1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8" fill="hold" grpId="0" nodeType="clickEffect">
                                  <p:stCondLst>
                                    <p:cond delay="0"/>
                                  </p:stCondLst>
                                  <p:childTnLst>
                                    <p:animEffect transition="out" filter="wipe(left)">
                                      <p:cBhvr>
                                        <p:cTn id="83" dur="1500"/>
                                        <p:tgtEl>
                                          <p:spTgt spid="6"/>
                                        </p:tgtEl>
                                      </p:cBhvr>
                                    </p:animEffect>
                                    <p:set>
                                      <p:cBhvr>
                                        <p:cTn id="84" dur="1" fill="hold">
                                          <p:stCondLst>
                                            <p:cond delay="1499"/>
                                          </p:stCondLst>
                                        </p:cTn>
                                        <p:tgtEl>
                                          <p:spTgt spid="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9"/>
                                        </p:tgtEl>
                                      </p:cBhvr>
                                    </p:animEffect>
                                    <p:set>
                                      <p:cBhvr>
                                        <p:cTn id="89" dur="1" fill="hold">
                                          <p:stCondLst>
                                            <p:cond delay="499"/>
                                          </p:stCondLst>
                                        </p:cTn>
                                        <p:tgtEl>
                                          <p:spTgt spid="1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randombar(horizontal)">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randombar(horizontal)">
                                      <p:cBhvr>
                                        <p:cTn id="104" dur="500"/>
                                        <p:tgtEl>
                                          <p:spTgt spid="2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20"/>
                                        </p:tgtEl>
                                      </p:cBhvr>
                                    </p:animEffect>
                                    <p:set>
                                      <p:cBhvr>
                                        <p:cTn id="10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10" grpId="0" animBg="1"/>
      <p:bldP spid="12" grpId="0"/>
      <p:bldP spid="13" grpId="0"/>
      <p:bldP spid="16" grpId="0" animBg="1"/>
      <p:bldP spid="17" grpId="0" animBg="1"/>
      <p:bldP spid="7" grpId="0" animBg="1"/>
      <p:bldP spid="7" grpId="1" animBg="1"/>
      <p:bldP spid="19" grpId="0" animBg="1"/>
      <p:bldP spid="19" grpId="1" animBg="1"/>
      <p:bldP spid="20" grpId="0" animBg="1"/>
      <p:bldP spid="2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itle 7"/>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8" name="Title 7"/>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600200"/>
                <a:ext cx="8458200" cy="4525963"/>
              </a:xfrm>
            </p:spPr>
            <p:txBody>
              <a:bodyPr/>
              <a:lstStyle/>
              <a:p>
                <a:pPr marL="0" indent="0">
                  <a:buNone/>
                </a:pPr>
                <a:endParaRPr lang="en-US" sz="2000" b="1" dirty="0" smtClean="0">
                  <a:solidFill>
                    <a:srgbClr val="7030A0"/>
                  </a:solidFill>
                </a:endParaRPr>
              </a:p>
              <a:p>
                <a:pPr marL="0" indent="0">
                  <a:buNone/>
                </a:pPr>
                <a:endParaRPr lang="en-US" sz="2000" b="1" dirty="0">
                  <a:solidFill>
                    <a:srgbClr val="7030A0"/>
                  </a:solidFill>
                </a:endParaRPr>
              </a:p>
              <a:p>
                <a:pPr marL="0" indent="0">
                  <a:buNone/>
                </a:pPr>
                <a:endParaRPr lang="en-US" sz="2000" b="1" dirty="0" smtClean="0">
                  <a:solidFill>
                    <a:srgbClr val="7030A0"/>
                  </a:solidFill>
                </a:endParaRPr>
              </a:p>
              <a:p>
                <a:pPr marL="0" indent="0">
                  <a:buNone/>
                </a:pPr>
                <a:r>
                  <a:rPr lang="en-US" sz="2000" b="1" dirty="0" smtClean="0">
                    <a:solidFill>
                      <a:srgbClr val="7030A0"/>
                    </a:solidFill>
                  </a:rPr>
                  <a:t>Observation 1</a:t>
                </a:r>
                <a:r>
                  <a:rPr lang="en-US" sz="2000" dirty="0" smtClean="0"/>
                  <a:t>: Let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smtClean="0"/>
                  <a:t> be vertex cover of </a:t>
                </a:r>
                <a14:m>
                  <m:oMath xmlns:m="http://schemas.openxmlformats.org/officeDocument/2006/math">
                    <m:r>
                      <a:rPr lang="en-US" sz="2000" b="1" i="1" dirty="0" smtClean="0">
                        <a:solidFill>
                          <a:srgbClr val="0070C0"/>
                        </a:solidFill>
                        <a:latin typeface="Cambria Math"/>
                      </a:rPr>
                      <m:t>𝑮</m:t>
                    </m:r>
                  </m:oMath>
                </a14:m>
                <a:r>
                  <a:rPr lang="en-US" sz="2000" dirty="0" smtClean="0"/>
                  <a:t>. </a:t>
                </a:r>
                <a14:m>
                  <m:oMath xmlns:m="http://schemas.openxmlformats.org/officeDocument/2006/math">
                    <m:r>
                      <a:rPr lang="en-US" sz="2000" b="1" i="1" dirty="0">
                        <a:solidFill>
                          <a:srgbClr val="0070C0"/>
                        </a:solidFill>
                        <a:latin typeface="Cambria Math"/>
                      </a:rPr>
                      <m:t>𝑿</m:t>
                    </m:r>
                  </m:oMath>
                </a14:m>
                <a:r>
                  <a:rPr lang="en-US" sz="2000" dirty="0" smtClean="0"/>
                  <a:t> is also a dominating set for </a:t>
                </a:r>
                <a14:m>
                  <m:oMath xmlns:m="http://schemas.openxmlformats.org/officeDocument/2006/math">
                    <m:r>
                      <a:rPr lang="en-US" sz="2000" b="1" i="1" dirty="0" smtClean="0">
                        <a:solidFill>
                          <a:srgbClr val="0070C0"/>
                        </a:solidFill>
                        <a:latin typeface="Cambria Math"/>
                      </a:rPr>
                      <m:t>𝑮</m:t>
                    </m:r>
                  </m:oMath>
                </a14:m>
                <a:r>
                  <a:rPr lang="en-US" sz="2000" dirty="0" smtClean="0"/>
                  <a:t> </a:t>
                </a:r>
              </a:p>
              <a:p>
                <a:pPr marL="0" indent="0">
                  <a:buNone/>
                </a:pPr>
                <a:r>
                  <a:rPr lang="en-US" sz="2000" dirty="0" smtClean="0"/>
                  <a:t>                           </a:t>
                </a:r>
                <a:r>
                  <a:rPr lang="en-US" sz="2000" u="sng" dirty="0" smtClean="0"/>
                  <a:t>provided</a:t>
                </a:r>
                <a:r>
                  <a:rPr lang="en-US" sz="2000" dirty="0" smtClean="0"/>
                  <a:t> there are no isolated vertex in </a:t>
                </a:r>
                <a14:m>
                  <m:oMath xmlns:m="http://schemas.openxmlformats.org/officeDocument/2006/math">
                    <m:r>
                      <a:rPr lang="en-US" sz="2000" b="1" i="1" dirty="0" smtClean="0">
                        <a:solidFill>
                          <a:srgbClr val="0070C0"/>
                        </a:solidFill>
                        <a:latin typeface="Cambria Math"/>
                      </a:rPr>
                      <m:t>𝑮</m:t>
                    </m:r>
                  </m:oMath>
                </a14:m>
                <a:r>
                  <a:rPr lang="en-US" sz="2000" dirty="0" smtClean="0"/>
                  <a:t>.</a:t>
                </a:r>
              </a:p>
              <a:p>
                <a:pPr marL="0" indent="0">
                  <a:buNone/>
                </a:pPr>
                <a:endParaRPr lang="en-US" sz="2000" dirty="0"/>
              </a:p>
              <a:p>
                <a:pPr marL="0" indent="0">
                  <a:buNone/>
                </a:pPr>
                <a:r>
                  <a:rPr lang="en-US" sz="2000" dirty="0" smtClean="0">
                    <a:sym typeface="Wingdings" pitchFamily="2" charset="2"/>
                  </a:rPr>
                  <a:t></a:t>
                </a:r>
              </a:p>
              <a:p>
                <a:pPr marL="0" indent="0">
                  <a:buNone/>
                </a:pPr>
                <a:r>
                  <a:rPr lang="en-US" sz="2000" dirty="0" smtClean="0"/>
                  <a:t>So without loss of generality assume </a:t>
                </a:r>
                <a14:m>
                  <m:oMath xmlns:m="http://schemas.openxmlformats.org/officeDocument/2006/math">
                    <m:r>
                      <a:rPr lang="en-US" sz="2000" b="1" i="1" dirty="0">
                        <a:solidFill>
                          <a:srgbClr val="0070C0"/>
                        </a:solidFill>
                        <a:latin typeface="Cambria Math"/>
                      </a:rPr>
                      <m:t>𝑮</m:t>
                    </m:r>
                  </m:oMath>
                </a14:m>
                <a:r>
                  <a:rPr lang="en-US" sz="2000" dirty="0" smtClean="0"/>
                  <a:t> does not have any isolated vertex.</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3"/>
                <a:stretch>
                  <a:fillRect l="-720" t="-674" r="-115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A18461BB-7A72-48FB-85BD-B2543F198267}" type="slidenum">
              <a:rPr lang="en-US" smtClean="0"/>
              <a:pPr>
                <a:defRPr/>
              </a:pPr>
              <a:t>30</a:t>
            </a:fld>
            <a:endParaRPr lang="en-US"/>
          </a:p>
        </p:txBody>
      </p:sp>
    </p:spTree>
    <p:extLst>
      <p:ext uri="{BB962C8B-B14F-4D97-AF65-F5344CB8AC3E}">
        <p14:creationId xmlns:p14="http://schemas.microsoft.com/office/powerpoint/2010/main" val="129658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458200" cy="4525963"/>
              </a:xfrm>
            </p:spPr>
            <p:txBody>
              <a:bodyPr/>
              <a:lstStyle/>
              <a:p>
                <a:pPr marL="0" indent="0">
                  <a:buNone/>
                </a:pPr>
                <a:endParaRPr lang="en-US" sz="2000" b="1" dirty="0" smtClean="0">
                  <a:solidFill>
                    <a:srgbClr val="C00000"/>
                  </a:solidFill>
                </a:endParaRPr>
              </a:p>
              <a:p>
                <a:pPr marL="0" indent="0">
                  <a:buNone/>
                </a:pPr>
                <a:endParaRPr lang="en-US" sz="2000" b="1" dirty="0">
                  <a:solidFill>
                    <a:srgbClr val="C00000"/>
                  </a:solidFill>
                </a:endParaRPr>
              </a:p>
              <a:p>
                <a:pPr marL="0" indent="0">
                  <a:buNone/>
                </a:pPr>
                <a:endParaRPr lang="en-US" sz="2000" b="1" dirty="0" smtClean="0">
                  <a:solidFill>
                    <a:srgbClr val="C00000"/>
                  </a:solidFill>
                </a:endParaRPr>
              </a:p>
              <a:p>
                <a:pPr marL="0" indent="0">
                  <a:buNone/>
                </a:pPr>
                <a:endParaRPr lang="en-US" sz="2000" b="1" dirty="0" smtClean="0">
                  <a:solidFill>
                    <a:srgbClr val="C00000"/>
                  </a:solidFill>
                </a:endParaRPr>
              </a:p>
              <a:p>
                <a:pPr marL="0" indent="0">
                  <a:buNone/>
                </a:pPr>
                <a:endParaRPr lang="en-US" sz="2000" b="1" dirty="0">
                  <a:solidFill>
                    <a:srgbClr val="C00000"/>
                  </a:solidFill>
                </a:endParaRPr>
              </a:p>
              <a:p>
                <a:pPr marL="0" indent="0">
                  <a:buNone/>
                </a:pPr>
                <a:endParaRPr lang="en-US" sz="2000" b="1" dirty="0" smtClean="0">
                  <a:solidFill>
                    <a:srgbClr val="C00000"/>
                  </a:solidFill>
                </a:endParaRPr>
              </a:p>
              <a:p>
                <a:pPr marL="0" indent="0">
                  <a:buNone/>
                </a:pPr>
                <a:endParaRPr lang="en-US" sz="2000" b="1" dirty="0">
                  <a:solidFill>
                    <a:srgbClr val="C00000"/>
                  </a:solidFill>
                </a:endParaRPr>
              </a:p>
              <a:p>
                <a:pPr marL="0" indent="0">
                  <a:buNone/>
                </a:pPr>
                <a:endParaRPr lang="en-US" sz="2000" b="1" dirty="0" smtClean="0">
                  <a:solidFill>
                    <a:srgbClr val="C00000"/>
                  </a:solidFill>
                </a:endParaRPr>
              </a:p>
              <a:p>
                <a:pPr marL="0" indent="0">
                  <a:buNone/>
                </a:pPr>
                <a:endParaRPr lang="en-US" sz="2000" b="1" dirty="0">
                  <a:solidFill>
                    <a:srgbClr val="C00000"/>
                  </a:solidFill>
                </a:endParaRPr>
              </a:p>
              <a:p>
                <a:pPr marL="0" indent="0">
                  <a:buNone/>
                </a:pPr>
                <a:r>
                  <a:rPr lang="en-US" sz="2000" b="1" dirty="0" smtClean="0">
                    <a:solidFill>
                      <a:srgbClr val="C00000"/>
                    </a:solidFill>
                  </a:rPr>
                  <a:t>Aim</a:t>
                </a:r>
                <a:r>
                  <a:rPr lang="en-US" sz="2000" dirty="0" smtClean="0"/>
                  <a:t>: Given a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smtClean="0"/>
                  <a:t>, how should </a:t>
                </a:r>
                <a14:m>
                  <m:oMath xmlns:m="http://schemas.openxmlformats.org/officeDocument/2006/math">
                    <m:r>
                      <a:rPr lang="en-US" sz="2000" b="1" i="1" dirty="0">
                        <a:solidFill>
                          <a:srgbClr val="006C31"/>
                        </a:solidFill>
                        <a:latin typeface="Cambria Math"/>
                      </a:rPr>
                      <m:t>𝒇</m:t>
                    </m:r>
                  </m:oMath>
                </a14:m>
                <a:r>
                  <a:rPr lang="en-US" sz="2000" dirty="0" smtClean="0"/>
                  <a:t> transform it to graph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smtClean="0"/>
                  <a:t> such that</a:t>
                </a:r>
              </a:p>
              <a:p>
                <a:pPr marL="0" indent="0" algn="ctr">
                  <a:buNone/>
                </a:pPr>
                <a:r>
                  <a:rPr lang="en-US" sz="2000" dirty="0" smtClean="0"/>
                  <a:t> </a:t>
                </a:r>
                <a14:m>
                  <m:oMath xmlns:m="http://schemas.openxmlformats.org/officeDocument/2006/math">
                    <m:r>
                      <a:rPr lang="en-US" sz="2000" b="1" i="1" dirty="0">
                        <a:solidFill>
                          <a:srgbClr val="0070C0"/>
                        </a:solidFill>
                        <a:latin typeface="Cambria Math"/>
                      </a:rPr>
                      <m:t>𝑮</m:t>
                    </m:r>
                  </m:oMath>
                </a14:m>
                <a:r>
                  <a:rPr lang="en-US" sz="2000" dirty="0"/>
                  <a:t> </a:t>
                </a:r>
                <a:r>
                  <a:rPr lang="en-US" sz="2000" dirty="0" smtClean="0"/>
                  <a:t> has a vertex </a:t>
                </a:r>
                <a:r>
                  <a:rPr lang="en-US" sz="2000" dirty="0"/>
                  <a:t>cover </a:t>
                </a:r>
                <a:r>
                  <a:rPr lang="en-US" sz="2000" dirty="0" smtClean="0"/>
                  <a:t>of size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u="sng" dirty="0" smtClean="0"/>
                  <a:t>if and only if</a:t>
                </a:r>
                <a:r>
                  <a:rPr lang="en-US" sz="2000" dirty="0" smtClean="0"/>
                  <a:t> </a:t>
                </a:r>
                <a14:m>
                  <m:oMath xmlns:m="http://schemas.openxmlformats.org/officeDocument/2006/math">
                    <m:r>
                      <a:rPr lang="en-US" sz="2000" b="1" i="1" dirty="0" smtClean="0">
                        <a:solidFill>
                          <a:srgbClr val="0070C0"/>
                        </a:solidFill>
                        <a:latin typeface="Cambria Math"/>
                      </a:rPr>
                      <m:t>𝑮</m:t>
                    </m:r>
                    <m:r>
                      <a:rPr lang="en-US" sz="2000" b="1" i="1" dirty="0" smtClean="0">
                        <a:solidFill>
                          <a:srgbClr val="0070C0"/>
                        </a:solidFill>
                        <a:latin typeface="Cambria Math"/>
                      </a:rPr>
                      <m:t>′ </m:t>
                    </m:r>
                  </m:oMath>
                </a14:m>
                <a:r>
                  <a:rPr lang="en-US" sz="2000" dirty="0" smtClean="0"/>
                  <a:t>has a dominating set of size </a:t>
                </a:r>
                <a14:m>
                  <m:oMath xmlns:m="http://schemas.openxmlformats.org/officeDocument/2006/math">
                    <m:r>
                      <a:rPr lang="en-US" sz="2000" b="1" i="1" dirty="0" smtClean="0">
                        <a:solidFill>
                          <a:srgbClr val="0070C0"/>
                        </a:solidFill>
                        <a:latin typeface="Cambria Math"/>
                      </a:rPr>
                      <m:t>𝒌</m:t>
                    </m:r>
                  </m:oMath>
                </a14:m>
                <a:r>
                  <a:rPr lang="en-US" sz="2000" dirty="0" smtClean="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3"/>
                <a:stretch>
                  <a:fillRect l="-7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mc:AlternateContent xmlns:mc="http://schemas.openxmlformats.org/markup-compatibility/2006" xmlns:a14="http://schemas.microsoft.com/office/drawing/2010/main">
        <mc:Choice Requires="a14">
          <p:sp>
            <p:nvSpPr>
              <p:cNvPr id="29" name="Rounded Rectangle 28"/>
              <p:cNvSpPr/>
              <p:nvPr/>
            </p:nvSpPr>
            <p:spPr>
              <a:xfrm>
                <a:off x="4191000" y="2514600"/>
                <a:ext cx="1219200" cy="1524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1" i="1" dirty="0" smtClean="0">
                          <a:solidFill>
                            <a:srgbClr val="006C31"/>
                          </a:solidFill>
                          <a:latin typeface="Cambria Math"/>
                        </a:rPr>
                        <m:t>𝒇</m:t>
                      </m:r>
                    </m:oMath>
                  </m:oMathPara>
                </a14:m>
                <a:endParaRPr lang="en-US" sz="2800" dirty="0">
                  <a:solidFill>
                    <a:srgbClr val="006C31"/>
                  </a:solidFill>
                </a:endParaRPr>
              </a:p>
            </p:txBody>
          </p:sp>
        </mc:Choice>
        <mc:Fallback xmlns="">
          <p:sp>
            <p:nvSpPr>
              <p:cNvPr id="29" name="Rounded Rectangle 28"/>
              <p:cNvSpPr>
                <a:spLocks noRot="1" noChangeAspect="1" noMove="1" noResize="1" noEditPoints="1" noAdjustHandles="1" noChangeArrowheads="1" noChangeShapeType="1" noTextEdit="1"/>
              </p:cNvSpPr>
              <p:nvPr/>
            </p:nvSpPr>
            <p:spPr>
              <a:xfrm>
                <a:off x="4191000" y="2514600"/>
                <a:ext cx="1219200" cy="1524000"/>
              </a:xfrm>
              <a:prstGeom prst="round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ight Arrow 29"/>
              <p:cNvSpPr/>
              <p:nvPr/>
            </p:nvSpPr>
            <p:spPr>
              <a:xfrm>
                <a:off x="25908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14:m>
                  <m:oMath xmlns:m="http://schemas.openxmlformats.org/officeDocument/2006/math">
                    <m:r>
                      <a:rPr lang="en-US" b="1" i="1" dirty="0" smtClean="0">
                        <a:solidFill>
                          <a:srgbClr val="0070C0"/>
                        </a:solidFill>
                        <a:latin typeface="Cambria Math"/>
                      </a:rPr>
                      <m:t>𝑮</m:t>
                    </m:r>
                  </m:oMath>
                </a14:m>
                <a:r>
                  <a:rPr lang="en-US" dirty="0" smtClean="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smtClean="0">
                    <a:solidFill>
                      <a:schemeClr val="tx1"/>
                    </a:solidFill>
                  </a:rPr>
                  <a:t>)</a:t>
                </a:r>
                <a:endParaRPr lang="en-US" dirty="0">
                  <a:solidFill>
                    <a:schemeClr val="tx1"/>
                  </a:solidFill>
                </a:endParaRPr>
              </a:p>
            </p:txBody>
          </p:sp>
        </mc:Choice>
        <mc:Fallback xmlns="">
          <p:sp>
            <p:nvSpPr>
              <p:cNvPr id="30" name="Right Arrow 29"/>
              <p:cNvSpPr>
                <a:spLocks noRot="1" noChangeAspect="1" noMove="1" noResize="1" noEditPoints="1" noAdjustHandles="1" noChangeArrowheads="1" noChangeShapeType="1" noTextEdit="1"/>
              </p:cNvSpPr>
              <p:nvPr/>
            </p:nvSpPr>
            <p:spPr>
              <a:xfrm>
                <a:off x="2590800" y="2895600"/>
                <a:ext cx="1600200" cy="789432"/>
              </a:xfrm>
              <a:prstGeom prst="rightArrow">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ight Arrow 30"/>
              <p:cNvSpPr/>
              <p:nvPr/>
            </p:nvSpPr>
            <p:spPr>
              <a:xfrm>
                <a:off x="54102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14:m>
                  <m:oMath xmlns:m="http://schemas.openxmlformats.org/officeDocument/2006/math">
                    <m:r>
                      <a:rPr lang="en-US" b="1" i="1" dirty="0" smtClean="0">
                        <a:solidFill>
                          <a:srgbClr val="0070C0"/>
                        </a:solidFill>
                        <a:latin typeface="Cambria Math"/>
                      </a:rPr>
                      <m:t>𝑮</m:t>
                    </m:r>
                    <m:r>
                      <a:rPr lang="en-US" b="1" i="1" dirty="0" smtClean="0">
                        <a:solidFill>
                          <a:srgbClr val="0070C0"/>
                        </a:solidFill>
                        <a:latin typeface="Cambria Math"/>
                      </a:rPr>
                      <m:t>′</m:t>
                    </m:r>
                  </m:oMath>
                </a14:m>
                <a:r>
                  <a:rPr lang="en-US" dirty="0" smtClean="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smtClean="0">
                    <a:solidFill>
                      <a:schemeClr val="tx1"/>
                    </a:solidFill>
                  </a:rPr>
                  <a:t>)</a:t>
                </a:r>
                <a:endParaRPr lang="en-US" dirty="0">
                  <a:solidFill>
                    <a:schemeClr val="tx1"/>
                  </a:solidFill>
                </a:endParaRPr>
              </a:p>
            </p:txBody>
          </p:sp>
        </mc:Choice>
        <mc:Fallback xmlns="">
          <p:sp>
            <p:nvSpPr>
              <p:cNvPr id="31" name="Right Arrow 30"/>
              <p:cNvSpPr>
                <a:spLocks noRot="1" noChangeAspect="1" noMove="1" noResize="1" noEditPoints="1" noAdjustHandles="1" noChangeArrowheads="1" noChangeShapeType="1" noTextEdit="1"/>
              </p:cNvSpPr>
              <p:nvPr/>
            </p:nvSpPr>
            <p:spPr>
              <a:xfrm>
                <a:off x="5410200" y="2895600"/>
                <a:ext cx="1600200" cy="789432"/>
              </a:xfrm>
              <a:prstGeom prst="rightArrow">
                <a:avLst/>
              </a:prstGeom>
              <a:blipFill rotWithShape="1">
                <a:blip r:embed="rId6"/>
                <a:stretch>
                  <a:fillRect/>
                </a:stretch>
              </a:blipFill>
            </p:spPr>
            <p:txBody>
              <a:bodyPr/>
              <a:lstStyle/>
              <a:p>
                <a:r>
                  <a:rPr lang="en-US">
                    <a:noFill/>
                  </a:rPr>
                  <a:t> </a:t>
                </a:r>
              </a:p>
            </p:txBody>
          </p:sp>
        </mc:Fallback>
      </mc:AlternateContent>
      <p:sp>
        <p:nvSpPr>
          <p:cNvPr id="5" name="Down Ribbon 4"/>
          <p:cNvSpPr/>
          <p:nvPr/>
        </p:nvSpPr>
        <p:spPr>
          <a:xfrm>
            <a:off x="838200" y="1143000"/>
            <a:ext cx="1981200" cy="18288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shall </a:t>
            </a:r>
            <a:r>
              <a:rPr lang="en-US" dirty="0" smtClean="0">
                <a:solidFill>
                  <a:schemeClr val="tx1"/>
                </a:solidFill>
              </a:rPr>
              <a:t>achieve this goal  </a:t>
            </a:r>
            <a:r>
              <a:rPr lang="en-US" dirty="0">
                <a:solidFill>
                  <a:schemeClr val="tx1"/>
                </a:solidFill>
              </a:rPr>
              <a:t>fully in the next class</a:t>
            </a:r>
            <a:r>
              <a:rPr lang="en-US" dirty="0" smtClean="0">
                <a:solidFill>
                  <a:schemeClr val="tx1"/>
                </a:solidFill>
              </a:rPr>
              <a:t>.</a:t>
            </a:r>
            <a:endParaRPr lang="en-US" dirty="0"/>
          </a:p>
        </p:txBody>
      </p:sp>
    </p:spTree>
    <p:extLst>
      <p:ext uri="{BB962C8B-B14F-4D97-AF65-F5344CB8AC3E}">
        <p14:creationId xmlns:p14="http://schemas.microsoft.com/office/powerpoint/2010/main" val="330501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animBg="1"/>
      <p:bldP spid="30" grpId="0" animBg="1"/>
      <p:bldP spid="31"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smtClean="0">
                <a:solidFill>
                  <a:srgbClr val="7030A0"/>
                </a:solidFill>
              </a:rPr>
              <a:t>Recap from last lecture</a:t>
            </a:r>
            <a:endParaRPr lang="en-US" sz="3200" dirty="0">
              <a:solidFill>
                <a:srgbClr val="C00000"/>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type="body" idx="1"/>
              </p:nvPr>
            </p:nvSpPr>
            <p:spPr/>
            <p:txBody>
              <a:bodyPr/>
              <a:lstStyle/>
              <a:p>
                <a:pPr algn="ctr"/>
                <a:r>
                  <a:rPr lang="en-US" sz="2400" dirty="0" smtClean="0">
                    <a:solidFill>
                      <a:schemeClr val="tx1"/>
                    </a:solidFill>
                  </a:rPr>
                  <a:t>Optimization version </a:t>
                </a:r>
                <a:r>
                  <a:rPr lang="en-US" sz="2400" dirty="0" smtClean="0">
                    <a:solidFill>
                      <a:srgbClr val="0070C0"/>
                    </a:solidFill>
                    <a:sym typeface="Wingdings" pitchFamily="2" charset="2"/>
                  </a:rPr>
                  <a:t></a:t>
                </a:r>
                <a:r>
                  <a:rPr lang="en-US" sz="2400" dirty="0" smtClean="0">
                    <a:solidFill>
                      <a:schemeClr val="tx1"/>
                    </a:solidFill>
                    <a:sym typeface="Wingdings" pitchFamily="2" charset="2"/>
                  </a:rPr>
                  <a:t> Decision version</a:t>
                </a:r>
              </a:p>
              <a:p>
                <a:pPr algn="ctr"/>
                <a:endParaRPr lang="en-US" sz="2400" b="1" dirty="0" smtClean="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a:rPr lang="en-US" sz="2800" b="1" i="1" dirty="0" smtClean="0">
                          <a:solidFill>
                            <a:srgbClr val="C00000"/>
                          </a:solidFill>
                          <a:latin typeface="Cambria Math"/>
                        </a:rPr>
                        <m:t>𝑨</m:t>
                      </m:r>
                      <m:sSub>
                        <m:sSubPr>
                          <m:ctrlPr>
                            <a:rPr lang="en-US" sz="2800" b="1" i="1" dirty="0" smtClean="0">
                              <a:solidFill>
                                <a:srgbClr val="7030A0"/>
                              </a:solidFill>
                              <a:latin typeface="Cambria Math"/>
                            </a:rPr>
                          </m:ctrlPr>
                        </m:sSubPr>
                        <m:e>
                          <m:r>
                            <a:rPr lang="en-US" sz="2800" b="1" i="1" dirty="0" smtClean="0">
                              <a:solidFill>
                                <a:srgbClr val="7030A0"/>
                              </a:solidFill>
                              <a:latin typeface="Cambria Math"/>
                            </a:rPr>
                            <m:t>≤</m:t>
                          </m:r>
                        </m:e>
                        <m:sub>
                          <m:r>
                            <a:rPr lang="en-US" sz="2800" b="1" i="1" dirty="0" smtClean="0">
                              <a:solidFill>
                                <a:srgbClr val="7030A0"/>
                              </a:solidFill>
                              <a:latin typeface="Cambria Math"/>
                            </a:rPr>
                            <m:t>𝑷</m:t>
                          </m:r>
                        </m:sub>
                      </m:sSub>
                      <m:r>
                        <a:rPr lang="en-US" sz="2800" b="1" i="1" dirty="0" smtClean="0">
                          <a:solidFill>
                            <a:srgbClr val="C00000"/>
                          </a:solidFill>
                          <a:latin typeface="Cambria Math"/>
                        </a:rPr>
                        <m:t>𝑩</m:t>
                      </m:r>
                    </m:oMath>
                  </m:oMathPara>
                </a14:m>
                <a:endParaRPr lang="en-US" sz="2800" b="1" dirty="0" smtClean="0">
                  <a:solidFill>
                    <a:srgbClr val="C00000"/>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idx="1"/>
              </p:nvPr>
            </p:nvSpPr>
            <p:spPr>
              <a:blipFill rotWithShape="1">
                <a:blip r:embed="rId2"/>
                <a:stretch>
                  <a:fillRect b="-11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154074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sz="3200" b="1" i="1" dirty="0">
                          <a:solidFill>
                            <a:srgbClr val="C00000"/>
                          </a:solidFill>
                          <a:latin typeface="Cambria Math"/>
                        </a:rPr>
                        <m:t>𝑨</m:t>
                      </m:r>
                      <m:sSub>
                        <m:sSubPr>
                          <m:ctrlPr>
                            <a:rPr lang="en-US" sz="3200" b="1" i="1" dirty="0">
                              <a:solidFill>
                                <a:srgbClr val="7030A0"/>
                              </a:solidFill>
                              <a:latin typeface="Cambria Math"/>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r>
                        <a:rPr lang="en-US" sz="3200" b="1" i="1" dirty="0">
                          <a:solidFill>
                            <a:srgbClr val="C00000"/>
                          </a:solidFill>
                          <a:latin typeface="Cambria Math"/>
                        </a:rPr>
                        <m:t>𝑩</m:t>
                      </m:r>
                    </m:oMath>
                  </m:oMathPara>
                </a14:m>
                <a:r>
                  <a:rPr lang="en-US" sz="3200" b="1" dirty="0">
                    <a:solidFill>
                      <a:srgbClr val="C00000"/>
                    </a:solidFill>
                  </a:rPr>
                  <a:t/>
                </a:r>
                <a:br>
                  <a:rPr lang="en-US" sz="3200" b="1" dirty="0">
                    <a:solidFill>
                      <a:srgbClr val="C00000"/>
                    </a:solidFill>
                  </a:rPr>
                </a:b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smtClean="0"/>
              </a:p>
              <a:p>
                <a:pPr marL="0" indent="0">
                  <a:buNone/>
                </a:pPr>
                <a:endParaRPr lang="en-US" sz="2000" b="1" dirty="0" smtClean="0"/>
              </a:p>
              <a:p>
                <a:pPr marL="0" indent="0">
                  <a:buNone/>
                </a:pPr>
                <a:endParaRPr lang="en-US" sz="2000" b="1" dirty="0"/>
              </a:p>
              <a:p>
                <a:pPr marL="0" indent="0">
                  <a:buNone/>
                </a:pPr>
                <a:r>
                  <a:rPr lang="en-US" sz="2000" b="1" dirty="0" smtClean="0"/>
                  <a:t>Complexity theoretic consequence </a:t>
                </a:r>
                <a:r>
                  <a:rPr lang="en-US" sz="2000" dirty="0" smtClean="0"/>
                  <a:t>of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𝑩</m:t>
                    </m:r>
                  </m:oMath>
                </a14:m>
                <a:r>
                  <a:rPr lang="en-US" sz="2000" dirty="0"/>
                  <a:t>:</a:t>
                </a:r>
              </a:p>
              <a:p>
                <a:pPr marL="0" indent="0">
                  <a:buNone/>
                </a:pPr>
                <a:r>
                  <a:rPr lang="en-US" sz="2000" dirty="0"/>
                  <a:t>T</a:t>
                </a:r>
                <a:r>
                  <a:rPr lang="en-US" sz="2000" dirty="0" smtClean="0"/>
                  <a:t>here does not exist any polynomial </a:t>
                </a:r>
                <a:r>
                  <a:rPr lang="en-US" sz="2000" dirty="0"/>
                  <a:t>time algorithm for </a:t>
                </a:r>
                <a14:m>
                  <m:oMath xmlns:m="http://schemas.openxmlformats.org/officeDocument/2006/math">
                    <m:r>
                      <a:rPr lang="en-US" sz="2000" b="1" i="1" dirty="0">
                        <a:solidFill>
                          <a:srgbClr val="C00000"/>
                        </a:solidFill>
                        <a:latin typeface="Cambria Math"/>
                      </a:rPr>
                      <m:t>𝑨</m:t>
                    </m:r>
                  </m:oMath>
                </a14:m>
                <a:r>
                  <a:rPr lang="en-US" sz="2000" dirty="0"/>
                  <a:t>, </a:t>
                </a:r>
              </a:p>
              <a:p>
                <a:pPr marL="0" indent="0">
                  <a:buNone/>
                </a:pPr>
                <a:r>
                  <a:rPr lang="en-US" sz="2000" dirty="0" smtClean="0">
                    <a:sym typeface="Wingdings" pitchFamily="2" charset="2"/>
                  </a:rPr>
                  <a:t></a:t>
                </a:r>
                <a:r>
                  <a:rPr lang="en-US" sz="2000" dirty="0" smtClean="0"/>
                  <a:t>There </a:t>
                </a:r>
                <a:r>
                  <a:rPr lang="en-US" sz="2000" u="sng" dirty="0"/>
                  <a:t>can not </a:t>
                </a:r>
                <a:r>
                  <a:rPr lang="en-US" sz="2000" dirty="0" smtClean="0"/>
                  <a:t>exist any </a:t>
                </a:r>
                <a:r>
                  <a:rPr lang="en-US" sz="2000" dirty="0"/>
                  <a:t>polynomial time algorithm for </a:t>
                </a:r>
                <a14:m>
                  <m:oMath xmlns:m="http://schemas.openxmlformats.org/officeDocument/2006/math">
                    <m:r>
                      <a:rPr lang="en-US" sz="2000" b="1" i="1" dirty="0">
                        <a:solidFill>
                          <a:srgbClr val="C00000"/>
                        </a:solidFill>
                        <a:latin typeface="Cambria Math"/>
                      </a:rPr>
                      <m:t>𝑩</m:t>
                    </m:r>
                  </m:oMath>
                </a14:m>
                <a:r>
                  <a:rPr lang="en-US" sz="2000" dirty="0"/>
                  <a:t>.</a:t>
                </a:r>
              </a:p>
              <a:p>
                <a:pPr marL="0" indent="0">
                  <a:buNone/>
                </a:pPr>
                <a:r>
                  <a:rPr lang="en-US" sz="2000" dirty="0"/>
                  <a:t>            </a:t>
                </a:r>
                <a:endParaRPr lang="en-US" sz="2000" dirty="0" smtClean="0"/>
              </a:p>
              <a:p>
                <a:pPr marL="0" indent="0">
                  <a:buNone/>
                </a:pPr>
                <a:r>
                  <a:rPr lang="en-US" sz="2000" dirty="0" smtClean="0"/>
                  <a:t>               </a:t>
                </a:r>
                <a:r>
                  <a:rPr lang="en-US" sz="2000" b="1" dirty="0"/>
                  <a:t>“</a:t>
                </a:r>
                <a14:m>
                  <m:oMath xmlns:m="http://schemas.openxmlformats.org/officeDocument/2006/math">
                    <m:r>
                      <a:rPr lang="en-US" sz="2000" b="1" i="1" dirty="0">
                        <a:solidFill>
                          <a:srgbClr val="C00000"/>
                        </a:solidFill>
                        <a:latin typeface="Cambria Math"/>
                      </a:rPr>
                      <m:t>𝑩</m:t>
                    </m:r>
                  </m:oMath>
                </a14:m>
                <a:r>
                  <a:rPr lang="en-US" sz="2000" b="1" dirty="0"/>
                  <a:t> </a:t>
                </a:r>
                <a:r>
                  <a:rPr lang="en-US" sz="2000" dirty="0"/>
                  <a:t>is computationally </a:t>
                </a:r>
                <a:r>
                  <a:rPr lang="en-US" sz="2000" b="1" dirty="0"/>
                  <a:t>at least </a:t>
                </a:r>
                <a:r>
                  <a:rPr lang="en-US" sz="2000" dirty="0"/>
                  <a:t>as hard as </a:t>
                </a:r>
                <a14:m>
                  <m:oMath xmlns:m="http://schemas.openxmlformats.org/officeDocument/2006/math">
                    <m:r>
                      <a:rPr lang="en-US" sz="2000" b="1" i="1" dirty="0">
                        <a:solidFill>
                          <a:srgbClr val="C00000"/>
                        </a:solidFill>
                        <a:latin typeface="Cambria Math"/>
                      </a:rPr>
                      <m:t>𝑨</m:t>
                    </m:r>
                  </m:oMath>
                </a14:m>
                <a:r>
                  <a:rPr lang="en-US" sz="2000" b="1" dirty="0"/>
                  <a:t>”</a:t>
                </a:r>
              </a:p>
              <a:p>
                <a:pPr marL="0" indent="0">
                  <a:buNone/>
                </a:pPr>
                <a:endParaRPr lang="en-US" sz="2000" dirty="0" smtClean="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5316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3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3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smtClean="0">
                <a:solidFill>
                  <a:srgbClr val="006C31"/>
                </a:solidFill>
              </a:rPr>
              <a:t>NP</a:t>
            </a:r>
            <a:r>
              <a:rPr lang="en-US" sz="3200" dirty="0" smtClean="0">
                <a:solidFill>
                  <a:srgbClr val="7030A0"/>
                </a:solidFill>
              </a:rPr>
              <a:t/>
            </a:r>
            <a:br>
              <a:rPr lang="en-US" sz="3200" dirty="0" smtClean="0">
                <a:solidFill>
                  <a:srgbClr val="7030A0"/>
                </a:solidFill>
              </a:rPr>
            </a:br>
            <a:r>
              <a:rPr lang="en-US" sz="3200" dirty="0" smtClean="0">
                <a:solidFill>
                  <a:srgbClr val="7030A0"/>
                </a:solidFill>
              </a:rPr>
              <a:t>A class of 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364918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Go back to </a:t>
            </a:r>
            <a:r>
              <a:rPr lang="en-US" sz="3600" b="1" dirty="0" smtClean="0">
                <a:solidFill>
                  <a:srgbClr val="0070C0"/>
                </a:solidFill>
              </a:rPr>
              <a:t>1960</a:t>
            </a:r>
            <a:r>
              <a:rPr lang="en-US" sz="3600" b="1" dirty="0" smtClean="0"/>
              <a:t>’s</a:t>
            </a:r>
            <a:endParaRPr lang="en-US" sz="36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71164912"/>
              </p:ext>
            </p:extLst>
          </p:nvPr>
        </p:nvGraphicFramePr>
        <p:xfrm>
          <a:off x="1752600" y="1676400"/>
          <a:ext cx="5539572" cy="3886200"/>
        </p:xfrm>
        <a:graphic>
          <a:graphicData uri="http://schemas.openxmlformats.org/drawingml/2006/table">
            <a:tbl>
              <a:tblPr firstRow="1" bandRow="1">
                <a:tableStyleId>{3C2FFA5D-87B4-456A-9821-1D502468CF0F}</a:tableStyleId>
              </a:tblPr>
              <a:tblGrid>
                <a:gridCol w="2769786"/>
                <a:gridCol w="2769786"/>
              </a:tblGrid>
              <a:tr h="371475">
                <a:tc>
                  <a:txBody>
                    <a:bodyPr/>
                    <a:lstStyle/>
                    <a:p>
                      <a:endParaRPr lang="en-US" dirty="0" smtClean="0"/>
                    </a:p>
                    <a:p>
                      <a:endParaRPr lang="en-US" dirty="0" smtClean="0"/>
                    </a:p>
                    <a:p>
                      <a:endParaRPr lang="en-US" dirty="0"/>
                    </a:p>
                  </a:txBody>
                  <a:tcPr/>
                </a:tc>
                <a:tc>
                  <a:txBody>
                    <a:bodyPr/>
                    <a:lstStyle/>
                    <a:p>
                      <a:endParaRPr lang="en-US" dirty="0"/>
                    </a:p>
                  </a:txBody>
                  <a:tcPr/>
                </a:tc>
              </a:tr>
              <a:tr h="371475">
                <a:tc>
                  <a:txBody>
                    <a:bodyPr/>
                    <a:lstStyle/>
                    <a:p>
                      <a:endParaRPr lang="en-US" dirty="0"/>
                    </a:p>
                  </a:txBody>
                  <a:tcPr/>
                </a:tc>
                <a:tc>
                  <a:txBody>
                    <a:bodyPr/>
                    <a:lstStyle/>
                    <a:p>
                      <a:endParaRPr lang="en-US"/>
                    </a:p>
                  </a:txBody>
                  <a:tcPr/>
                </a:tc>
              </a:tr>
              <a:tr h="371475">
                <a:tc>
                  <a:txBody>
                    <a:bodyPr/>
                    <a:lstStyle/>
                    <a:p>
                      <a:endParaRPr lang="en-US"/>
                    </a:p>
                  </a:txBody>
                  <a:tcPr/>
                </a:tc>
                <a:tc>
                  <a:txBody>
                    <a:bodyPr/>
                    <a:lstStyle/>
                    <a:p>
                      <a:endParaRPr lang="en-US"/>
                    </a:p>
                  </a:txBody>
                  <a:tcPr/>
                </a:tc>
              </a:tr>
              <a:tr h="371475">
                <a:tc>
                  <a:txBody>
                    <a:bodyPr/>
                    <a:lstStyle/>
                    <a:p>
                      <a:endParaRPr lang="en-US"/>
                    </a:p>
                  </a:txBody>
                  <a:tcPr/>
                </a:tc>
                <a:tc>
                  <a:txBody>
                    <a:bodyPr/>
                    <a:lstStyle/>
                    <a:p>
                      <a:endParaRPr lang="en-US"/>
                    </a:p>
                  </a:txBody>
                  <a:tcPr/>
                </a:tc>
              </a:tr>
              <a:tr h="371475">
                <a:tc>
                  <a:txBody>
                    <a:bodyPr/>
                    <a:lstStyle/>
                    <a:p>
                      <a:endParaRPr lang="en-US"/>
                    </a:p>
                  </a:txBody>
                  <a:tcPr/>
                </a:tc>
                <a:tc>
                  <a:txBody>
                    <a:bodyPr/>
                    <a:lstStyle/>
                    <a:p>
                      <a:endParaRPr lang="en-US" dirty="0"/>
                    </a:p>
                  </a:txBody>
                  <a:tcPr/>
                </a:tc>
              </a:tr>
              <a:tr h="371475">
                <a:tc>
                  <a:txBody>
                    <a:bodyPr/>
                    <a:lstStyle/>
                    <a:p>
                      <a:endParaRPr lang="en-US"/>
                    </a:p>
                  </a:txBody>
                  <a:tcPr/>
                </a:tc>
                <a:tc>
                  <a:txBody>
                    <a:bodyPr/>
                    <a:lstStyle/>
                    <a:p>
                      <a:endParaRPr lang="en-US" dirty="0"/>
                    </a:p>
                  </a:txBody>
                  <a:tcPr/>
                </a:tc>
              </a:tr>
              <a:tr h="371475">
                <a:tc>
                  <a:txBody>
                    <a:bodyPr/>
                    <a:lstStyle/>
                    <a:p>
                      <a:endParaRPr lang="en-US"/>
                    </a:p>
                  </a:txBody>
                  <a:tcPr/>
                </a:tc>
                <a:tc>
                  <a:txBody>
                    <a:bodyPr/>
                    <a:lstStyle/>
                    <a:p>
                      <a:endParaRPr lang="en-US"/>
                    </a:p>
                  </a:txBody>
                  <a:tcPr/>
                </a:tc>
              </a:tr>
              <a:tr h="371475">
                <a:tc>
                  <a:txBody>
                    <a:bodyPr/>
                    <a:lstStyle/>
                    <a:p>
                      <a:endParaRPr lang="en-US"/>
                    </a:p>
                  </a:txBody>
                  <a:tcPr/>
                </a:tc>
                <a:tc>
                  <a:txBody>
                    <a:bodyPr/>
                    <a:lstStyle/>
                    <a:p>
                      <a:endParaRPr lang="en-US"/>
                    </a:p>
                  </a:txBody>
                  <a:tcPr/>
                </a:tc>
              </a:tr>
              <a:tr h="371475">
                <a:tc>
                  <a:txBody>
                    <a:bodyPr/>
                    <a:lstStyle/>
                    <a:p>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
        <p:nvSpPr>
          <p:cNvPr id="6" name="TextBox 5"/>
          <p:cNvSpPr txBox="1"/>
          <p:nvPr/>
        </p:nvSpPr>
        <p:spPr>
          <a:xfrm>
            <a:off x="5181600" y="2602468"/>
            <a:ext cx="1386598" cy="369332"/>
          </a:xfrm>
          <a:prstGeom prst="rect">
            <a:avLst/>
          </a:prstGeom>
          <a:noFill/>
        </p:spPr>
        <p:txBody>
          <a:bodyPr wrap="none" rtlCol="0">
            <a:spAutoFit/>
          </a:bodyPr>
          <a:lstStyle/>
          <a:p>
            <a:r>
              <a:rPr lang="en-US" dirty="0" smtClean="0"/>
              <a:t>Longest Path</a:t>
            </a:r>
            <a:endParaRPr lang="en-US" dirty="0"/>
          </a:p>
        </p:txBody>
      </p:sp>
      <p:sp>
        <p:nvSpPr>
          <p:cNvPr id="7" name="TextBox 6"/>
          <p:cNvSpPr txBox="1"/>
          <p:nvPr/>
        </p:nvSpPr>
        <p:spPr>
          <a:xfrm>
            <a:off x="2514600" y="2590800"/>
            <a:ext cx="1442126" cy="369332"/>
          </a:xfrm>
          <a:prstGeom prst="rect">
            <a:avLst/>
          </a:prstGeom>
          <a:noFill/>
        </p:spPr>
        <p:txBody>
          <a:bodyPr wrap="none" rtlCol="0">
            <a:spAutoFit/>
          </a:bodyPr>
          <a:lstStyle/>
          <a:p>
            <a:r>
              <a:rPr lang="en-US" dirty="0" smtClean="0"/>
              <a:t>Shortest Path</a:t>
            </a:r>
            <a:endParaRPr lang="en-US" dirty="0"/>
          </a:p>
        </p:txBody>
      </p:sp>
      <p:sp>
        <p:nvSpPr>
          <p:cNvPr id="8" name="TextBox 7"/>
          <p:cNvSpPr txBox="1"/>
          <p:nvPr/>
        </p:nvSpPr>
        <p:spPr>
          <a:xfrm>
            <a:off x="2120511" y="4420069"/>
            <a:ext cx="1918089" cy="369332"/>
          </a:xfrm>
          <a:prstGeom prst="rect">
            <a:avLst/>
          </a:prstGeom>
          <a:noFill/>
        </p:spPr>
        <p:txBody>
          <a:bodyPr wrap="none" rtlCol="0">
            <a:spAutoFit/>
          </a:bodyPr>
          <a:lstStyle/>
          <a:p>
            <a:r>
              <a:rPr lang="en-US" dirty="0" smtClean="0"/>
              <a:t>Bipartite matching</a:t>
            </a:r>
            <a:endParaRPr lang="en-US" dirty="0"/>
          </a:p>
        </p:txBody>
      </p:sp>
      <p:sp>
        <p:nvSpPr>
          <p:cNvPr id="9" name="TextBox 8"/>
          <p:cNvSpPr txBox="1"/>
          <p:nvPr/>
        </p:nvSpPr>
        <p:spPr>
          <a:xfrm>
            <a:off x="5109446" y="4408401"/>
            <a:ext cx="1367554" cy="369332"/>
          </a:xfrm>
          <a:prstGeom prst="rect">
            <a:avLst/>
          </a:prstGeom>
          <a:noFill/>
        </p:spPr>
        <p:txBody>
          <a:bodyPr wrap="none" rtlCol="0">
            <a:spAutoFit/>
          </a:bodyPr>
          <a:lstStyle/>
          <a:p>
            <a:r>
              <a:rPr lang="en-US" dirty="0" smtClean="0"/>
              <a:t>3D matching</a:t>
            </a:r>
            <a:endParaRPr lang="en-US" dirty="0"/>
          </a:p>
        </p:txBody>
      </p:sp>
      <p:sp>
        <p:nvSpPr>
          <p:cNvPr id="10" name="TextBox 9"/>
          <p:cNvSpPr txBox="1"/>
          <p:nvPr/>
        </p:nvSpPr>
        <p:spPr>
          <a:xfrm>
            <a:off x="4876800" y="4027401"/>
            <a:ext cx="1744260" cy="369332"/>
          </a:xfrm>
          <a:prstGeom prst="rect">
            <a:avLst/>
          </a:prstGeom>
          <a:noFill/>
        </p:spPr>
        <p:txBody>
          <a:bodyPr wrap="none" rtlCol="0">
            <a:spAutoFit/>
          </a:bodyPr>
          <a:lstStyle/>
          <a:p>
            <a:r>
              <a:rPr lang="en-US" dirty="0" smtClean="0"/>
              <a:t>Independent Set</a:t>
            </a:r>
            <a:endParaRPr lang="en-US" dirty="0"/>
          </a:p>
        </p:txBody>
      </p:sp>
      <p:sp>
        <p:nvSpPr>
          <p:cNvPr id="11" name="TextBox 10"/>
          <p:cNvSpPr txBox="1"/>
          <p:nvPr/>
        </p:nvSpPr>
        <p:spPr>
          <a:xfrm>
            <a:off x="1851205" y="4027401"/>
            <a:ext cx="2568395" cy="369332"/>
          </a:xfrm>
          <a:prstGeom prst="rect">
            <a:avLst/>
          </a:prstGeom>
          <a:noFill/>
        </p:spPr>
        <p:txBody>
          <a:bodyPr wrap="none" rtlCol="0">
            <a:spAutoFit/>
          </a:bodyPr>
          <a:lstStyle/>
          <a:p>
            <a:r>
              <a:rPr lang="en-US" dirty="0" smtClean="0"/>
              <a:t>Independent Set on trees</a:t>
            </a:r>
            <a:endParaRPr lang="en-US" dirty="0"/>
          </a:p>
        </p:txBody>
      </p:sp>
      <p:sp>
        <p:nvSpPr>
          <p:cNvPr id="13" name="TextBox 12"/>
          <p:cNvSpPr txBox="1"/>
          <p:nvPr/>
        </p:nvSpPr>
        <p:spPr>
          <a:xfrm>
            <a:off x="4495800" y="2983468"/>
            <a:ext cx="2844048" cy="369332"/>
          </a:xfrm>
          <a:prstGeom prst="rect">
            <a:avLst/>
          </a:prstGeom>
          <a:noFill/>
        </p:spPr>
        <p:txBody>
          <a:bodyPr wrap="none" rtlCol="0">
            <a:spAutoFit/>
          </a:bodyPr>
          <a:lstStyle/>
          <a:p>
            <a:r>
              <a:rPr lang="en-US" dirty="0" smtClean="0"/>
              <a:t>Travelling salesman Problem</a:t>
            </a:r>
            <a:endParaRPr lang="en-US" dirty="0"/>
          </a:p>
        </p:txBody>
      </p:sp>
      <p:sp>
        <p:nvSpPr>
          <p:cNvPr id="14" name="TextBox 13"/>
          <p:cNvSpPr txBox="1"/>
          <p:nvPr/>
        </p:nvSpPr>
        <p:spPr>
          <a:xfrm>
            <a:off x="2034549" y="2971800"/>
            <a:ext cx="2461251" cy="369332"/>
          </a:xfrm>
          <a:prstGeom prst="rect">
            <a:avLst/>
          </a:prstGeom>
          <a:noFill/>
        </p:spPr>
        <p:txBody>
          <a:bodyPr wrap="none" rtlCol="0">
            <a:spAutoFit/>
          </a:bodyPr>
          <a:lstStyle/>
          <a:p>
            <a:r>
              <a:rPr lang="en-US" dirty="0" smtClean="0"/>
              <a:t>Minimum spanning Tree</a:t>
            </a:r>
            <a:endParaRPr lang="en-US" dirty="0"/>
          </a:p>
        </p:txBody>
      </p:sp>
      <p:sp>
        <p:nvSpPr>
          <p:cNvPr id="15" name="TextBox 14"/>
          <p:cNvSpPr txBox="1"/>
          <p:nvPr/>
        </p:nvSpPr>
        <p:spPr>
          <a:xfrm>
            <a:off x="2411116" y="3352800"/>
            <a:ext cx="1118576" cy="369332"/>
          </a:xfrm>
          <a:prstGeom prst="rect">
            <a:avLst/>
          </a:prstGeom>
          <a:noFill/>
        </p:spPr>
        <p:txBody>
          <a:bodyPr wrap="none" rtlCol="0">
            <a:spAutoFit/>
          </a:bodyPr>
          <a:lstStyle/>
          <a:p>
            <a:r>
              <a:rPr lang="en-US" dirty="0" smtClean="0"/>
              <a:t>Euler tour</a:t>
            </a:r>
            <a:endParaRPr lang="en-US" dirty="0"/>
          </a:p>
        </p:txBody>
      </p:sp>
      <p:sp>
        <p:nvSpPr>
          <p:cNvPr id="16" name="TextBox 15"/>
          <p:cNvSpPr txBox="1"/>
          <p:nvPr/>
        </p:nvSpPr>
        <p:spPr>
          <a:xfrm>
            <a:off x="5078116" y="3669268"/>
            <a:ext cx="1415772" cy="369332"/>
          </a:xfrm>
          <a:prstGeom prst="rect">
            <a:avLst/>
          </a:prstGeom>
          <a:noFill/>
        </p:spPr>
        <p:txBody>
          <a:bodyPr wrap="none" rtlCol="0">
            <a:spAutoFit/>
          </a:bodyPr>
          <a:lstStyle/>
          <a:p>
            <a:r>
              <a:rPr lang="en-US" dirty="0" smtClean="0"/>
              <a:t>Balanced Cut</a:t>
            </a:r>
            <a:endParaRPr lang="en-US" dirty="0"/>
          </a:p>
        </p:txBody>
      </p:sp>
      <p:sp>
        <p:nvSpPr>
          <p:cNvPr id="17" name="TextBox 16"/>
          <p:cNvSpPr txBox="1"/>
          <p:nvPr/>
        </p:nvSpPr>
        <p:spPr>
          <a:xfrm>
            <a:off x="2057400" y="4801069"/>
            <a:ext cx="2080570" cy="369332"/>
          </a:xfrm>
          <a:prstGeom prst="rect">
            <a:avLst/>
          </a:prstGeom>
          <a:noFill/>
        </p:spPr>
        <p:txBody>
          <a:bodyPr wrap="none" rtlCol="0">
            <a:spAutoFit/>
          </a:bodyPr>
          <a:lstStyle/>
          <a:p>
            <a:r>
              <a:rPr lang="en-US" dirty="0" smtClean="0"/>
              <a:t>Linear Programming</a:t>
            </a:r>
            <a:endParaRPr lang="en-US" dirty="0"/>
          </a:p>
        </p:txBody>
      </p:sp>
      <p:sp>
        <p:nvSpPr>
          <p:cNvPr id="18" name="TextBox 17"/>
          <p:cNvSpPr txBox="1"/>
          <p:nvPr/>
        </p:nvSpPr>
        <p:spPr>
          <a:xfrm>
            <a:off x="4495800" y="4789401"/>
            <a:ext cx="2803396" cy="369332"/>
          </a:xfrm>
          <a:prstGeom prst="rect">
            <a:avLst/>
          </a:prstGeom>
          <a:noFill/>
        </p:spPr>
        <p:txBody>
          <a:bodyPr wrap="none" rtlCol="0">
            <a:spAutoFit/>
          </a:bodyPr>
          <a:lstStyle/>
          <a:p>
            <a:r>
              <a:rPr lang="en-US" dirty="0" smtClean="0"/>
              <a:t>Integer Linear Programming</a:t>
            </a:r>
            <a:endParaRPr lang="en-US" dirty="0"/>
          </a:p>
        </p:txBody>
      </p:sp>
      <p:sp>
        <p:nvSpPr>
          <p:cNvPr id="20" name="TextBox 19"/>
          <p:cNvSpPr txBox="1"/>
          <p:nvPr/>
        </p:nvSpPr>
        <p:spPr>
          <a:xfrm rot="5400000">
            <a:off x="3131013" y="5112213"/>
            <a:ext cx="468398" cy="584775"/>
          </a:xfrm>
          <a:prstGeom prst="rect">
            <a:avLst/>
          </a:prstGeom>
          <a:noFill/>
        </p:spPr>
        <p:txBody>
          <a:bodyPr wrap="none" rtlCol="0">
            <a:spAutoFit/>
          </a:bodyPr>
          <a:lstStyle/>
          <a:p>
            <a:r>
              <a:rPr lang="en-US" sz="3200" dirty="0" smtClean="0"/>
              <a:t>…</a:t>
            </a:r>
            <a:endParaRPr lang="en-US" sz="3200" dirty="0"/>
          </a:p>
        </p:txBody>
      </p:sp>
      <p:sp>
        <p:nvSpPr>
          <p:cNvPr id="21" name="TextBox 20"/>
          <p:cNvSpPr txBox="1"/>
          <p:nvPr/>
        </p:nvSpPr>
        <p:spPr>
          <a:xfrm rot="5400000">
            <a:off x="5721813" y="5047212"/>
            <a:ext cx="468398" cy="584775"/>
          </a:xfrm>
          <a:prstGeom prst="rect">
            <a:avLst/>
          </a:prstGeom>
          <a:noFill/>
        </p:spPr>
        <p:txBody>
          <a:bodyPr wrap="none" rtlCol="0">
            <a:spAutoFit/>
          </a:bodyPr>
          <a:lstStyle/>
          <a:p>
            <a:r>
              <a:rPr lang="en-US" sz="3200" dirty="0" smtClean="0"/>
              <a:t>…</a:t>
            </a:r>
            <a:endParaRPr lang="en-US" sz="3200" dirty="0"/>
          </a:p>
        </p:txBody>
      </p:sp>
      <p:sp>
        <p:nvSpPr>
          <p:cNvPr id="22" name="TextBox 21"/>
          <p:cNvSpPr txBox="1"/>
          <p:nvPr/>
        </p:nvSpPr>
        <p:spPr>
          <a:xfrm>
            <a:off x="2209800" y="1676400"/>
            <a:ext cx="1905906" cy="646331"/>
          </a:xfrm>
          <a:prstGeom prst="rect">
            <a:avLst/>
          </a:prstGeom>
          <a:solidFill>
            <a:srgbClr val="FFC000"/>
          </a:solidFill>
        </p:spPr>
        <p:txBody>
          <a:bodyPr wrap="none" rtlCol="0">
            <a:spAutoFit/>
          </a:bodyPr>
          <a:lstStyle/>
          <a:p>
            <a:r>
              <a:rPr lang="en-US" dirty="0" smtClean="0"/>
              <a:t>Efficient algorithm</a:t>
            </a:r>
          </a:p>
          <a:p>
            <a:r>
              <a:rPr lang="en-US" dirty="0" smtClean="0"/>
              <a:t>was found.</a:t>
            </a:r>
            <a:endParaRPr lang="en-US" dirty="0"/>
          </a:p>
        </p:txBody>
      </p:sp>
      <p:sp>
        <p:nvSpPr>
          <p:cNvPr id="23" name="TextBox 22"/>
          <p:cNvSpPr txBox="1"/>
          <p:nvPr/>
        </p:nvSpPr>
        <p:spPr>
          <a:xfrm>
            <a:off x="4648200" y="1676400"/>
            <a:ext cx="2651560" cy="646331"/>
          </a:xfrm>
          <a:prstGeom prst="rect">
            <a:avLst/>
          </a:prstGeom>
          <a:solidFill>
            <a:srgbClr val="FFC000"/>
          </a:solidFill>
        </p:spPr>
        <p:txBody>
          <a:bodyPr wrap="none" rtlCol="0">
            <a:spAutoFit/>
          </a:bodyPr>
          <a:lstStyle/>
          <a:p>
            <a:r>
              <a:rPr lang="en-US" dirty="0" smtClean="0">
                <a:solidFill>
                  <a:srgbClr val="C00000"/>
                </a:solidFill>
              </a:rPr>
              <a:t>No Efficient algorithm </a:t>
            </a:r>
          </a:p>
          <a:p>
            <a:r>
              <a:rPr lang="en-US" dirty="0" smtClean="0">
                <a:solidFill>
                  <a:srgbClr val="C00000"/>
                </a:solidFill>
              </a:rPr>
              <a:t>could be designed till date</a:t>
            </a:r>
            <a:endParaRPr lang="en-US" dirty="0">
              <a:solidFill>
                <a:srgbClr val="C00000"/>
              </a:solidFill>
            </a:endParaRPr>
          </a:p>
        </p:txBody>
      </p:sp>
      <p:sp>
        <p:nvSpPr>
          <p:cNvPr id="24" name="TextBox 23"/>
          <p:cNvSpPr txBox="1"/>
          <p:nvPr/>
        </p:nvSpPr>
        <p:spPr>
          <a:xfrm>
            <a:off x="5061228" y="3352800"/>
            <a:ext cx="1851404" cy="369332"/>
          </a:xfrm>
          <a:prstGeom prst="rect">
            <a:avLst/>
          </a:prstGeom>
          <a:noFill/>
        </p:spPr>
        <p:txBody>
          <a:bodyPr wrap="none" rtlCol="0">
            <a:spAutoFit/>
          </a:bodyPr>
          <a:lstStyle/>
          <a:p>
            <a:r>
              <a:rPr lang="en-US" dirty="0" smtClean="0"/>
              <a:t>Hamiltonian cycle</a:t>
            </a:r>
            <a:endParaRPr lang="en-US" dirty="0"/>
          </a:p>
        </p:txBody>
      </p:sp>
      <p:sp>
        <p:nvSpPr>
          <p:cNvPr id="25" name="TextBox 24"/>
          <p:cNvSpPr txBox="1"/>
          <p:nvPr/>
        </p:nvSpPr>
        <p:spPr>
          <a:xfrm>
            <a:off x="2497335" y="3669268"/>
            <a:ext cx="931665" cy="369332"/>
          </a:xfrm>
          <a:prstGeom prst="rect">
            <a:avLst/>
          </a:prstGeom>
          <a:noFill/>
        </p:spPr>
        <p:txBody>
          <a:bodyPr wrap="none" rtlCol="0">
            <a:spAutoFit/>
          </a:bodyPr>
          <a:lstStyle/>
          <a:p>
            <a:r>
              <a:rPr lang="en-US" dirty="0" smtClean="0"/>
              <a:t>Min Cut</a:t>
            </a:r>
            <a:endParaRPr lang="en-US" dirty="0"/>
          </a:p>
        </p:txBody>
      </p:sp>
      <p:sp>
        <p:nvSpPr>
          <p:cNvPr id="3" name="Down Ribbon 2"/>
          <p:cNvSpPr/>
          <p:nvPr/>
        </p:nvSpPr>
        <p:spPr>
          <a:xfrm>
            <a:off x="1752600" y="5573799"/>
            <a:ext cx="5867400" cy="1131800"/>
          </a:xfrm>
          <a:prstGeom prst="ribbon">
            <a:avLst>
              <a:gd name="adj1" fmla="val 16667"/>
              <a:gd name="adj2" fmla="val 7500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It was quite surprising and even frustrating to be unable to find efficient algorithm for so many problems when their similar looking versions had very efficient algorithms.</a:t>
            </a:r>
            <a:endParaRPr lang="en-US" dirty="0">
              <a:solidFill>
                <a:schemeClr val="tx1"/>
              </a:solidFill>
            </a:endParaRPr>
          </a:p>
        </p:txBody>
      </p:sp>
      <p:sp>
        <p:nvSpPr>
          <p:cNvPr id="12" name="Down Ribbon 11"/>
          <p:cNvSpPr/>
          <p:nvPr/>
        </p:nvSpPr>
        <p:spPr>
          <a:xfrm>
            <a:off x="7339848" y="2322731"/>
            <a:ext cx="1727952" cy="2478338"/>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This motivated researchers to search for any common traits among  all these problems.</a:t>
            </a:r>
            <a:endParaRPr lang="en-US" sz="1600" dirty="0">
              <a:solidFill>
                <a:schemeClr val="tx1"/>
              </a:solidFill>
            </a:endParaRPr>
          </a:p>
        </p:txBody>
      </p:sp>
    </p:spTree>
    <p:extLst>
      <p:ext uri="{BB962C8B-B14F-4D97-AF65-F5344CB8AC3E}">
        <p14:creationId xmlns:p14="http://schemas.microsoft.com/office/powerpoint/2010/main" val="2771777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par>
                          <p:cTn id="58" fill="hold">
                            <p:stCondLst>
                              <p:cond delay="3500"/>
                            </p:stCondLst>
                            <p:childTnLst>
                              <p:par>
                                <p:cTn id="59" presetID="22" presetClass="entr" presetSubtype="1"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up)">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1000"/>
                                        <p:tgtEl>
                                          <p:spTgt spid="3"/>
                                        </p:tgtEl>
                                      </p:cBhvr>
                                    </p:animEffect>
                                    <p:anim calcmode="lin" valueType="num">
                                      <p:cBhvr>
                                        <p:cTn id="84" dur="1000" fill="hold"/>
                                        <p:tgtEl>
                                          <p:spTgt spid="3"/>
                                        </p:tgtEl>
                                        <p:attrNameLst>
                                          <p:attrName>ppt_x</p:attrName>
                                        </p:attrNameLst>
                                      </p:cBhvr>
                                      <p:tavLst>
                                        <p:tav tm="0">
                                          <p:val>
                                            <p:strVal val="#ppt_x"/>
                                          </p:val>
                                        </p:tav>
                                        <p:tav tm="100000">
                                          <p:val>
                                            <p:strVal val="#ppt_x"/>
                                          </p:val>
                                        </p:tav>
                                      </p:tavLst>
                                    </p:anim>
                                    <p:anim calcmode="lin" valueType="num">
                                      <p:cBhvr>
                                        <p:cTn id="8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randombar(horizontal)">
                                      <p:cBhvr>
                                        <p:cTn id="9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16" grpId="0"/>
      <p:bldP spid="17" grpId="0"/>
      <p:bldP spid="18" grpId="0"/>
      <p:bldP spid="20" grpId="0"/>
      <p:bldP spid="21" grpId="0"/>
      <p:bldP spid="22" grpId="0" animBg="1"/>
      <p:bldP spid="23" grpId="0" animBg="1"/>
      <p:bldP spid="24" grpId="0"/>
      <p:bldP spid="25" grpId="0"/>
      <p:bldP spid="3"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0"/>
                <a:ext cx="8763000" cy="5257800"/>
              </a:xfrm>
            </p:spPr>
            <p:txBody>
              <a:bodyPr/>
              <a:lstStyle/>
              <a:p>
                <a:r>
                  <a:rPr lang="en-US" sz="2000" b="1" dirty="0" smtClean="0">
                    <a:solidFill>
                      <a:srgbClr val="7030A0"/>
                    </a:solidFill>
                  </a:rPr>
                  <a:t>Travelling Salesman Problem</a:t>
                </a:r>
              </a:p>
              <a:p>
                <a:pPr marL="0" indent="0">
                  <a:buNone/>
                </a:pPr>
                <a:r>
                  <a:rPr lang="en-US" sz="2000" b="1" dirty="0" smtClean="0"/>
                  <a:t>Decision version</a:t>
                </a:r>
                <a:r>
                  <a:rPr lang="en-US" sz="2000" dirty="0" smtClean="0"/>
                  <a:t>: Given a graph </a:t>
                </a:r>
                <a14:m>
                  <m:oMath xmlns:m="http://schemas.openxmlformats.org/officeDocument/2006/math">
                    <m:r>
                      <a:rPr lang="en-US" sz="2000" b="1" i="1" dirty="0" smtClean="0">
                        <a:solidFill>
                          <a:srgbClr val="0070C0"/>
                        </a:solidFill>
                        <a:latin typeface="Cambria Math"/>
                      </a:rPr>
                      <m:t>𝑮</m:t>
                    </m:r>
                  </m:oMath>
                </a14:m>
                <a:r>
                  <a:rPr lang="en-US" sz="2000" dirty="0" smtClean="0"/>
                  <a:t>, does there exist a tour of cost at most </a:t>
                </a:r>
                <a14:m>
                  <m:oMath xmlns:m="http://schemas.openxmlformats.org/officeDocument/2006/math">
                    <m:r>
                      <a:rPr lang="en-US" sz="2000" b="1" i="1" dirty="0" smtClean="0">
                        <a:solidFill>
                          <a:srgbClr val="0070C0"/>
                        </a:solidFill>
                        <a:latin typeface="Cambria Math"/>
                      </a:rPr>
                      <m:t>𝒃</m:t>
                    </m:r>
                  </m:oMath>
                </a14:m>
                <a:r>
                  <a:rPr lang="en-US" sz="2000" dirty="0" smtClean="0"/>
                  <a:t> ?</a:t>
                </a:r>
              </a:p>
              <a:p>
                <a:pPr marL="0" indent="0">
                  <a:buNone/>
                </a:pPr>
                <a:endParaRPr lang="en-US" sz="2000" dirty="0" smtClean="0"/>
              </a:p>
              <a:p>
                <a:pPr marL="0" indent="0">
                  <a:buNone/>
                </a:pPr>
                <a:r>
                  <a:rPr lang="en-US" sz="2000" b="1" u="sng" dirty="0" smtClean="0"/>
                  <a:t>Searching</a:t>
                </a:r>
                <a:r>
                  <a:rPr lang="en-US" sz="2000" dirty="0" smtClean="0"/>
                  <a:t> for a tour of cost at most </a:t>
                </a:r>
                <a14:m>
                  <m:oMath xmlns:m="http://schemas.openxmlformats.org/officeDocument/2006/math">
                    <m:r>
                      <a:rPr lang="en-US" sz="2000" b="1" i="1" dirty="0" smtClean="0">
                        <a:solidFill>
                          <a:srgbClr val="0070C0"/>
                        </a:solidFill>
                        <a:latin typeface="Cambria Math"/>
                      </a:rPr>
                      <m:t>𝒃</m:t>
                    </m:r>
                  </m:oMath>
                </a14:m>
                <a:r>
                  <a:rPr lang="en-US" sz="2000" dirty="0" smtClean="0"/>
                  <a:t> appears to be difficult </a:t>
                </a:r>
                <a:r>
                  <a:rPr lang="en-US" sz="2000" dirty="0" smtClean="0">
                    <a:sym typeface="Wingdings" pitchFamily="2" charset="2"/>
                  </a:rPr>
                  <a:t></a:t>
                </a:r>
                <a:endParaRPr lang="en-US" sz="2000" dirty="0" smtClean="0"/>
              </a:p>
              <a:p>
                <a:pPr marL="0" indent="0">
                  <a:buNone/>
                </a:pPr>
                <a:r>
                  <a:rPr lang="en-US" sz="2000" dirty="0" smtClean="0"/>
                  <a:t>But what about </a:t>
                </a:r>
                <a:r>
                  <a:rPr lang="en-US" sz="2000" b="1" u="sng" dirty="0" smtClean="0"/>
                  <a:t>verifying</a:t>
                </a:r>
                <a:r>
                  <a:rPr lang="en-US" sz="2000" dirty="0" smtClean="0"/>
                  <a:t> whether a given sequence of vertices is a tour of cost at most </a:t>
                </a:r>
                <a14:m>
                  <m:oMath xmlns:m="http://schemas.openxmlformats.org/officeDocument/2006/math">
                    <m:r>
                      <a:rPr lang="en-US" sz="2000" b="1" i="1" dirty="0" smtClean="0">
                        <a:solidFill>
                          <a:srgbClr val="0070C0"/>
                        </a:solidFill>
                        <a:latin typeface="Cambria Math"/>
                      </a:rPr>
                      <m:t>𝒃</m:t>
                    </m:r>
                  </m:oMath>
                </a14:m>
                <a:r>
                  <a:rPr lang="en-US" sz="2000" dirty="0" smtClean="0"/>
                  <a:t> ?</a:t>
                </a:r>
              </a:p>
              <a:p>
                <a:pPr marL="0" indent="0" algn="ctr">
                  <a:buNone/>
                </a:pPr>
                <a:r>
                  <a:rPr lang="en-US" sz="2000" dirty="0" smtClean="0">
                    <a:solidFill>
                      <a:srgbClr val="006C31"/>
                    </a:solidFill>
                  </a:rPr>
                  <a:t>It is quite easy </a:t>
                </a:r>
                <a:r>
                  <a:rPr lang="en-US" sz="2000" dirty="0" smtClean="0">
                    <a:solidFill>
                      <a:srgbClr val="006C31"/>
                    </a:solidFill>
                    <a:sym typeface="Wingdings" panose="05000000000000000000" pitchFamily="2" charset="2"/>
                  </a:rPr>
                  <a:t>.</a:t>
                </a:r>
              </a:p>
              <a:p>
                <a:pPr marL="0" indent="0">
                  <a:buNone/>
                </a:pPr>
                <a:endParaRPr lang="en-US" sz="2000" dirty="0">
                  <a:sym typeface="Wingdings" panose="05000000000000000000" pitchFamily="2" charset="2"/>
                </a:endParaRPr>
              </a:p>
              <a:p>
                <a:r>
                  <a:rPr lang="en-US" sz="2000" b="1" dirty="0" smtClean="0">
                    <a:solidFill>
                      <a:srgbClr val="7030A0"/>
                    </a:solidFill>
                  </a:rPr>
                  <a:t>Vertex cover</a:t>
                </a:r>
              </a:p>
              <a:p>
                <a:pPr marL="0" indent="0">
                  <a:buNone/>
                </a:pPr>
                <a:r>
                  <a:rPr lang="en-US" sz="2000" b="1" dirty="0"/>
                  <a:t>Decision version</a:t>
                </a:r>
                <a:r>
                  <a:rPr lang="en-US" sz="2000" dirty="0"/>
                  <a:t>: Given a graph </a:t>
                </a:r>
                <a14:m>
                  <m:oMath xmlns:m="http://schemas.openxmlformats.org/officeDocument/2006/math">
                    <m:r>
                      <a:rPr lang="en-US" sz="2000" b="1" i="1" dirty="0">
                        <a:solidFill>
                          <a:srgbClr val="0070C0"/>
                        </a:solidFill>
                        <a:latin typeface="Cambria Math"/>
                      </a:rPr>
                      <m:t>𝑮</m:t>
                    </m:r>
                  </m:oMath>
                </a14:m>
                <a:r>
                  <a:rPr lang="en-US" sz="2000" dirty="0"/>
                  <a:t>, does </a:t>
                </a:r>
                <a:r>
                  <a:rPr lang="en-US" sz="2000" dirty="0" smtClean="0"/>
                  <a:t>there exist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a:p>
                <a:pPr marL="0" indent="0">
                  <a:buNone/>
                </a:pPr>
                <a:endParaRPr lang="en-US" sz="2000" b="1" u="sng" dirty="0" smtClean="0"/>
              </a:p>
              <a:p>
                <a:pPr marL="0" indent="0">
                  <a:buNone/>
                </a:pPr>
                <a:r>
                  <a:rPr lang="en-US" sz="2000" b="1" u="sng" dirty="0" smtClean="0"/>
                  <a:t>Searching</a:t>
                </a:r>
                <a:r>
                  <a:rPr lang="en-US" sz="2000" dirty="0" smtClean="0"/>
                  <a:t> </a:t>
                </a:r>
                <a:r>
                  <a:rPr lang="en-US" sz="2000" dirty="0"/>
                  <a:t>for a </a:t>
                </a:r>
                <a:r>
                  <a:rPr lang="en-US" sz="2000" dirty="0" smtClean="0"/>
                  <a:t>subset of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dirty="0" smtClean="0"/>
                  <a:t>vertices that is a vertex cover of </a:t>
                </a:r>
                <a14:m>
                  <m:oMath xmlns:m="http://schemas.openxmlformats.org/officeDocument/2006/math">
                    <m:r>
                      <a:rPr lang="en-US" sz="2000" b="1" i="1" dirty="0" smtClean="0">
                        <a:solidFill>
                          <a:srgbClr val="0070C0"/>
                        </a:solidFill>
                        <a:latin typeface="Cambria Math"/>
                      </a:rPr>
                      <m:t>𝑮</m:t>
                    </m:r>
                  </m:oMath>
                </a14:m>
                <a:r>
                  <a:rPr lang="en-US" sz="2000" dirty="0"/>
                  <a:t> </a:t>
                </a:r>
                <a:r>
                  <a:rPr lang="en-US" sz="2000" dirty="0" smtClean="0"/>
                  <a:t>appears difficult </a:t>
                </a:r>
                <a:r>
                  <a:rPr lang="en-US" sz="2000" dirty="0" smtClean="0">
                    <a:sym typeface="Wingdings" pitchFamily="2" charset="2"/>
                  </a:rPr>
                  <a:t></a:t>
                </a:r>
                <a:r>
                  <a:rPr lang="en-US" sz="2000" dirty="0" smtClean="0"/>
                  <a:t>.</a:t>
                </a:r>
                <a:endParaRPr lang="en-US" sz="2000" dirty="0"/>
              </a:p>
              <a:p>
                <a:pPr marL="0" indent="0">
                  <a:buNone/>
                </a:pPr>
                <a:r>
                  <a:rPr lang="en-US" sz="2000" dirty="0"/>
                  <a:t>But what about </a:t>
                </a:r>
                <a:r>
                  <a:rPr lang="en-US" sz="2000" b="1" u="sng" dirty="0"/>
                  <a:t>verifying</a:t>
                </a:r>
                <a:r>
                  <a:rPr lang="en-US" sz="2000" dirty="0"/>
                  <a:t> whether a given </a:t>
                </a:r>
                <a:r>
                  <a:rPr lang="en-US" sz="2000" dirty="0" smtClean="0"/>
                  <a:t>subset of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dirty="0" smtClean="0"/>
                  <a:t>vertices is a vertex cover ?</a:t>
                </a:r>
                <a:endParaRPr lang="en-US" sz="2000" dirty="0"/>
              </a:p>
              <a:p>
                <a:pPr marL="0" indent="0" algn="ctr">
                  <a:buNone/>
                </a:pPr>
                <a:r>
                  <a:rPr lang="en-US" sz="2000" dirty="0">
                    <a:solidFill>
                      <a:srgbClr val="006C31"/>
                    </a:solidFill>
                  </a:rPr>
                  <a:t>It is quite easy </a:t>
                </a:r>
                <a:r>
                  <a:rPr lang="en-US" sz="2000" dirty="0">
                    <a:solidFill>
                      <a:srgbClr val="006C31"/>
                    </a:solidFill>
                    <a:sym typeface="Wingdings" panose="05000000000000000000" pitchFamily="2" charset="2"/>
                  </a:rPr>
                  <a:t></a:t>
                </a:r>
                <a:r>
                  <a:rPr lang="en-US" sz="2000" dirty="0" smtClean="0">
                    <a:solidFill>
                      <a:srgbClr val="006C31"/>
                    </a:solidFill>
                    <a:sym typeface="Wingdings" panose="05000000000000000000" pitchFamily="2" charset="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0"/>
                <a:ext cx="8763000" cy="5257800"/>
              </a:xfrm>
              <a:blipFill rotWithShape="1">
                <a:blip r:embed="rId2"/>
                <a:stretch>
                  <a:fillRect l="-695" t="-5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Tree>
    <p:extLst>
      <p:ext uri="{BB962C8B-B14F-4D97-AF65-F5344CB8AC3E}">
        <p14:creationId xmlns:p14="http://schemas.microsoft.com/office/powerpoint/2010/main" val="3485279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17807480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gridCol w="4257990"/>
              </a:tblGrid>
              <a:tr h="381000">
                <a:tc>
                  <a:txBody>
                    <a:bodyPr/>
                    <a:lstStyle/>
                    <a:p>
                      <a:endParaRPr lang="en-US" dirty="0"/>
                    </a:p>
                  </a:txBody>
                  <a:tcPr/>
                </a:tc>
                <a:tc>
                  <a:txBody>
                    <a:bodyPr/>
                    <a:lstStyle/>
                    <a:p>
                      <a:endParaRPr lang="en-US" dirty="0"/>
                    </a:p>
                  </a:txBody>
                  <a:tcPr/>
                </a:tc>
              </a:tr>
              <a:tr h="381000">
                <a:tc>
                  <a:txBody>
                    <a:bodyPr/>
                    <a:lstStyle/>
                    <a:p>
                      <a:endParaRPr lang="en-US" dirty="0"/>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a:p>
                  </a:txBody>
                  <a:tcPr/>
                </a:tc>
                <a:tc>
                  <a:txBody>
                    <a:bodyPr/>
                    <a:lstStyle/>
                    <a:p>
                      <a:endParaRPr lang="en-US" dirty="0"/>
                    </a:p>
                  </a:txBody>
                  <a:tcPr/>
                </a:tc>
              </a:tr>
              <a:tr h="381000">
                <a:tc>
                  <a:txBody>
                    <a:bodyPr/>
                    <a:lstStyle/>
                    <a:p>
                      <a:endParaRPr lang="en-US" dirty="0"/>
                    </a:p>
                  </a:txBody>
                  <a:tcPr/>
                </a:tc>
                <a:tc>
                  <a:txBody>
                    <a:bodyPr/>
                    <a:lstStyle/>
                    <a:p>
                      <a:endParaRPr lang="en-US" dirty="0"/>
                    </a:p>
                  </a:txBody>
                  <a:tcPr/>
                </a:tc>
              </a:tr>
              <a:tr h="381000">
                <a:tc>
                  <a:txBody>
                    <a:bodyPr/>
                    <a:lstStyle/>
                    <a:p>
                      <a:endParaRPr lang="en-US" dirty="0"/>
                    </a:p>
                  </a:txBody>
                  <a:tcPr/>
                </a:tc>
                <a:tc>
                  <a:txBody>
                    <a:bodyPr/>
                    <a:lstStyle/>
                    <a:p>
                      <a:endParaRPr lang="en-US" dirty="0"/>
                    </a:p>
                  </a:txBody>
                  <a:tcPr/>
                </a:tc>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smtClean="0"/>
              <a:t>Longest Path</a:t>
            </a:r>
            <a:endParaRPr lang="en-US" dirty="0"/>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smtClean="0"/>
              <a:t>3D matching</a:t>
            </a:r>
            <a:endParaRPr lang="en-US" dirty="0"/>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smtClean="0"/>
              <a:t>Independent Set</a:t>
            </a:r>
            <a:endParaRPr lang="en-US" dirty="0"/>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smtClean="0"/>
              <a:t>Travelling salesman Problem</a:t>
            </a:r>
            <a:endParaRPr lang="en-US" dirty="0"/>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smtClean="0"/>
              <a:t>Vertex cover</a:t>
            </a:r>
            <a:endParaRPr lang="en-US" dirty="0"/>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smtClean="0"/>
              <a:t>Integer Linear Programming</a:t>
            </a:r>
            <a:endParaRPr lang="en-US" dirty="0"/>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smtClean="0"/>
              <a:t>…</a:t>
            </a:r>
            <a:endParaRPr lang="en-US" sz="3200" dirty="0"/>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smtClean="0">
                <a:solidFill>
                  <a:srgbClr val="C00000"/>
                </a:solidFill>
              </a:rPr>
              <a:t>No Efficient algorithm till date </a:t>
            </a:r>
            <a:r>
              <a:rPr lang="en-US" dirty="0" smtClean="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smtClean="0"/>
              <a:t>Hamiltonian cycle</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4940405" y="2590800"/>
                <a:ext cx="3082511" cy="338554"/>
              </a:xfrm>
              <a:prstGeom prst="rect">
                <a:avLst/>
              </a:prstGeom>
              <a:noFill/>
            </p:spPr>
            <p:txBody>
              <a:bodyPr wrap="none" rtlCol="0">
                <a:spAutoFit/>
              </a:bodyPr>
              <a:lstStyle/>
              <a:p>
                <a:r>
                  <a:rPr lang="en-US" sz="1600" dirty="0" smtClean="0"/>
                  <a:t>Is there a path of length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smtClean="0"/>
                  <a:t> in </a:t>
                </a:r>
                <a14:m>
                  <m:oMath xmlns:m="http://schemas.openxmlformats.org/officeDocument/2006/math">
                    <m:r>
                      <a:rPr lang="en-US" sz="1600" b="1" i="1" smtClean="0">
                        <a:latin typeface="Cambria Math"/>
                      </a:rPr>
                      <m:t>𝑮</m:t>
                    </m:r>
                  </m:oMath>
                </a14:m>
                <a:r>
                  <a:rPr lang="en-US" sz="1600" dirty="0" smtClean="0"/>
                  <a:t> ?</a:t>
                </a:r>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940405" y="2590800"/>
                <a:ext cx="3082511" cy="338554"/>
              </a:xfrm>
              <a:prstGeom prst="rect">
                <a:avLst/>
              </a:prstGeom>
              <a:blipFill rotWithShape="1">
                <a:blip r:embed="rId2"/>
                <a:stretch>
                  <a:fillRect l="-988" t="-5357" r="-138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24400" y="2993926"/>
                <a:ext cx="4222118" cy="338554"/>
              </a:xfrm>
              <a:prstGeom prst="rect">
                <a:avLst/>
              </a:prstGeom>
              <a:noFill/>
            </p:spPr>
            <p:txBody>
              <a:bodyPr wrap="none" rtlCol="0">
                <a:spAutoFit/>
              </a:bodyPr>
              <a:lstStyle/>
              <a:p>
                <a:r>
                  <a:rPr lang="en-US" sz="1600" dirty="0" smtClean="0"/>
                  <a:t>Does there exist a vertex cover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smtClean="0"/>
                  <a:t> in </a:t>
                </a:r>
                <a14:m>
                  <m:oMath xmlns:m="http://schemas.openxmlformats.org/officeDocument/2006/math">
                    <m:r>
                      <a:rPr lang="en-US" sz="1600" b="1" i="1" smtClean="0">
                        <a:latin typeface="Cambria Math"/>
                      </a:rPr>
                      <m:t>𝑮</m:t>
                    </m:r>
                  </m:oMath>
                </a14:m>
                <a:r>
                  <a:rPr lang="en-US" sz="1600" dirty="0" smtClean="0"/>
                  <a:t>?</a:t>
                </a:r>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724400" y="2993926"/>
                <a:ext cx="4222118" cy="338554"/>
              </a:xfrm>
              <a:prstGeom prst="rect">
                <a:avLst/>
              </a:prstGeom>
              <a:blipFill rotWithShape="1">
                <a:blip r:embed="rId3"/>
                <a:stretch>
                  <a:fillRect l="-722"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21163" y="3352800"/>
                <a:ext cx="3565720" cy="338554"/>
              </a:xfrm>
              <a:prstGeom prst="rect">
                <a:avLst/>
              </a:prstGeom>
              <a:noFill/>
            </p:spPr>
            <p:txBody>
              <a:bodyPr wrap="none" rtlCol="0">
                <a:spAutoFit/>
              </a:bodyPr>
              <a:lstStyle/>
              <a:p>
                <a:r>
                  <a:rPr lang="en-US" sz="1600" dirty="0" smtClean="0"/>
                  <a:t>Does there exist a tour of cost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𝒄</m:t>
                    </m:r>
                  </m:oMath>
                </a14:m>
                <a:r>
                  <a:rPr lang="en-US" sz="1600" dirty="0" smtClean="0"/>
                  <a:t> in </a:t>
                </a:r>
                <a14:m>
                  <m:oMath xmlns:m="http://schemas.openxmlformats.org/officeDocument/2006/math">
                    <m:r>
                      <a:rPr lang="en-US" sz="1600" b="1" i="1" smtClean="0">
                        <a:latin typeface="Cambria Math"/>
                      </a:rPr>
                      <m:t>𝑮</m:t>
                    </m:r>
                  </m:oMath>
                </a14:m>
                <a:r>
                  <a:rPr lang="en-US" sz="1600" dirty="0" smtClean="0"/>
                  <a:t>?</a:t>
                </a:r>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1163" y="3352800"/>
                <a:ext cx="3565720" cy="338554"/>
              </a:xfrm>
              <a:prstGeom prst="rect">
                <a:avLst/>
              </a:prstGeom>
              <a:blipFill rotWithShape="1">
                <a:blip r:embed="rId4"/>
                <a:stretch>
                  <a:fillRect l="-85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24400" y="3700046"/>
                <a:ext cx="3684663" cy="338554"/>
              </a:xfrm>
              <a:prstGeom prst="rect">
                <a:avLst/>
              </a:prstGeom>
              <a:noFill/>
            </p:spPr>
            <p:txBody>
              <a:bodyPr wrap="none" rtlCol="0">
                <a:spAutoFit/>
              </a:bodyPr>
              <a:lstStyle/>
              <a:p>
                <a:r>
                  <a:rPr lang="en-US" sz="1600" dirty="0" smtClean="0"/>
                  <a:t>Does there exist a cycle of length </a:t>
                </a:r>
                <a14:m>
                  <m:oMath xmlns:m="http://schemas.openxmlformats.org/officeDocument/2006/math">
                    <m:r>
                      <a:rPr lang="en-US" sz="1600" b="1" i="1" smtClean="0">
                        <a:solidFill>
                          <a:srgbClr val="0070C0"/>
                        </a:solidFill>
                        <a:latin typeface="Cambria Math"/>
                      </a:rPr>
                      <m:t>𝒏</m:t>
                    </m:r>
                  </m:oMath>
                </a14:m>
                <a:r>
                  <a:rPr lang="en-US" sz="1600" dirty="0" smtClean="0"/>
                  <a:t> in </a:t>
                </a:r>
                <a14:m>
                  <m:oMath xmlns:m="http://schemas.openxmlformats.org/officeDocument/2006/math">
                    <m:r>
                      <a:rPr lang="en-US" sz="1600" b="1" i="1" smtClean="0">
                        <a:latin typeface="Cambria Math"/>
                      </a:rPr>
                      <m:t>𝑮</m:t>
                    </m:r>
                  </m:oMath>
                </a14:m>
                <a:r>
                  <a:rPr lang="en-US" sz="1600" dirty="0" smtClean="0"/>
                  <a:t>?</a:t>
                </a:r>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724400" y="3700046"/>
                <a:ext cx="3684663" cy="338554"/>
              </a:xfrm>
              <a:prstGeom prst="rect">
                <a:avLst/>
              </a:prstGeom>
              <a:blipFill rotWithShape="1">
                <a:blip r:embed="rId5"/>
                <a:stretch>
                  <a:fillRect l="-828"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48200" y="4081046"/>
                <a:ext cx="4711867" cy="338554"/>
              </a:xfrm>
              <a:prstGeom prst="rect">
                <a:avLst/>
              </a:prstGeom>
              <a:noFill/>
            </p:spPr>
            <p:txBody>
              <a:bodyPr wrap="none" rtlCol="0">
                <a:spAutoFit/>
              </a:bodyPr>
              <a:lstStyle/>
              <a:p>
                <a:r>
                  <a:rPr lang="en-US" sz="1600" dirty="0" smtClean="0"/>
                  <a:t>Does there exist an independent set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smtClean="0"/>
                  <a:t> in </a:t>
                </a:r>
                <a14:m>
                  <m:oMath xmlns:m="http://schemas.openxmlformats.org/officeDocument/2006/math">
                    <m:r>
                      <a:rPr lang="en-US" sz="1600" b="1" i="1" smtClean="0">
                        <a:latin typeface="Cambria Math"/>
                      </a:rPr>
                      <m:t>𝑮</m:t>
                    </m:r>
                  </m:oMath>
                </a14:m>
                <a:r>
                  <a:rPr lang="en-US" sz="1600" dirty="0" smtClean="0"/>
                  <a:t>?</a:t>
                </a:r>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648200" y="4081046"/>
                <a:ext cx="4711867" cy="338554"/>
              </a:xfrm>
              <a:prstGeom prst="rect">
                <a:avLst/>
              </a:prstGeom>
              <a:blipFill rotWithShape="1">
                <a:blip r:embed="rId6"/>
                <a:stretch>
                  <a:fillRect l="-777" t="-5357" b="-21429"/>
                </a:stretch>
              </a:blipFill>
            </p:spPr>
            <p:txBody>
              <a:bodyPr/>
              <a:lstStyle/>
              <a:p>
                <a:r>
                  <a:rPr lang="en-US">
                    <a:noFill/>
                  </a:rPr>
                  <a:t> </a:t>
                </a:r>
              </a:p>
            </p:txBody>
          </p:sp>
        </mc:Fallback>
      </mc:AlternateContent>
      <p:grpSp>
        <p:nvGrpSpPr>
          <p:cNvPr id="24" name="Group 23"/>
          <p:cNvGrpSpPr/>
          <p:nvPr/>
        </p:nvGrpSpPr>
        <p:grpSpPr>
          <a:xfrm>
            <a:off x="6349424" y="4495801"/>
            <a:ext cx="584775" cy="773198"/>
            <a:chOff x="6349424" y="4495801"/>
            <a:chExt cx="584775" cy="773198"/>
          </a:xfrm>
        </p:grpSpPr>
        <p:sp>
          <p:nvSpPr>
            <p:cNvPr id="22" name="TextBox 21"/>
            <p:cNvSpPr txBox="1"/>
            <p:nvPr/>
          </p:nvSpPr>
          <p:spPr>
            <a:xfrm rot="5400000">
              <a:off x="6407613" y="4437612"/>
              <a:ext cx="468398" cy="584775"/>
            </a:xfrm>
            <a:prstGeom prst="rect">
              <a:avLst/>
            </a:prstGeom>
            <a:noFill/>
          </p:spPr>
          <p:txBody>
            <a:bodyPr wrap="none" rtlCol="0">
              <a:spAutoFit/>
            </a:bodyPr>
            <a:lstStyle/>
            <a:p>
              <a:r>
                <a:rPr lang="en-US" sz="3200" dirty="0" smtClean="0"/>
                <a:t>…</a:t>
              </a:r>
              <a:endParaRPr lang="en-US" sz="3200" dirty="0"/>
            </a:p>
          </p:txBody>
        </p:sp>
        <p:sp>
          <p:nvSpPr>
            <p:cNvPr id="23" name="TextBox 22"/>
            <p:cNvSpPr txBox="1"/>
            <p:nvPr/>
          </p:nvSpPr>
          <p:spPr>
            <a:xfrm rot="5400000">
              <a:off x="6407613" y="4742412"/>
              <a:ext cx="468398" cy="584775"/>
            </a:xfrm>
            <a:prstGeom prst="rect">
              <a:avLst/>
            </a:prstGeom>
            <a:noFill/>
          </p:spPr>
          <p:txBody>
            <a:bodyPr wrap="none" rtlCol="0">
              <a:spAutoFit/>
            </a:bodyPr>
            <a:lstStyle/>
            <a:p>
              <a:r>
                <a:rPr lang="en-US" sz="3200" dirty="0" smtClean="0"/>
                <a:t>…</a:t>
              </a:r>
              <a:endParaRPr lang="en-US" sz="3200" dirty="0"/>
            </a:p>
          </p:txBody>
        </p:sp>
      </p:grpSp>
      <p:sp>
        <p:nvSpPr>
          <p:cNvPr id="25" name="Cloud Callout 24"/>
          <p:cNvSpPr/>
          <p:nvPr/>
        </p:nvSpPr>
        <p:spPr>
          <a:xfrm>
            <a:off x="3352800" y="838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about verifying a proposed solution ?</a:t>
            </a:r>
            <a:endParaRPr lang="en-US" dirty="0">
              <a:solidFill>
                <a:schemeClr val="tx1"/>
              </a:solidFill>
            </a:endParaRPr>
          </a:p>
        </p:txBody>
      </p:sp>
      <p:sp>
        <p:nvSpPr>
          <p:cNvPr id="26" name="TextBox 25"/>
          <p:cNvSpPr txBox="1"/>
          <p:nvPr/>
        </p:nvSpPr>
        <p:spPr>
          <a:xfrm>
            <a:off x="7315200" y="1074158"/>
            <a:ext cx="593432"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smtClean="0"/>
              <a:t>Easy</a:t>
            </a:r>
            <a:endParaRPr lang="en-US" dirty="0"/>
          </a:p>
        </p:txBody>
      </p:sp>
      <p:sp>
        <p:nvSpPr>
          <p:cNvPr id="27" name="Cloud Callout 26"/>
          <p:cNvSpPr/>
          <p:nvPr/>
        </p:nvSpPr>
        <p:spPr>
          <a:xfrm>
            <a:off x="1524000" y="5791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if the answer of an instance is </a:t>
            </a:r>
            <a:r>
              <a:rPr lang="en-US" b="1" dirty="0" smtClean="0">
                <a:solidFill>
                  <a:srgbClr val="006C31"/>
                </a:solidFill>
              </a:rPr>
              <a:t>Yes</a:t>
            </a:r>
            <a:r>
              <a:rPr lang="en-US" dirty="0" smtClean="0">
                <a:solidFill>
                  <a:schemeClr val="tx1"/>
                </a:solidFill>
              </a:rPr>
              <a:t> ?</a:t>
            </a:r>
            <a:endParaRPr lang="en-US" dirty="0">
              <a:solidFill>
                <a:schemeClr val="tx1"/>
              </a:solidFill>
            </a:endParaRPr>
          </a:p>
        </p:txBody>
      </p:sp>
      <p:sp>
        <p:nvSpPr>
          <p:cNvPr id="28" name="TextBox 27"/>
          <p:cNvSpPr txBox="1"/>
          <p:nvPr/>
        </p:nvSpPr>
        <p:spPr>
          <a:xfrm>
            <a:off x="5562600" y="6027158"/>
            <a:ext cx="2680606"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smtClean="0"/>
              <a:t>There is a short </a:t>
            </a:r>
            <a:r>
              <a:rPr lang="en-US" i="1" dirty="0" smtClean="0"/>
              <a:t>certificate</a:t>
            </a:r>
            <a:r>
              <a:rPr lang="en-US" dirty="0" smtClean="0"/>
              <a:t>.</a:t>
            </a:r>
            <a:endParaRPr lang="en-US" dirty="0"/>
          </a:p>
        </p:txBody>
      </p:sp>
    </p:spTree>
    <p:extLst>
      <p:ext uri="{BB962C8B-B14F-4D97-AF65-F5344CB8AC3E}">
        <p14:creationId xmlns:p14="http://schemas.microsoft.com/office/powerpoint/2010/main" val="7602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up)">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80">
                                          <p:stCondLst>
                                            <p:cond delay="0"/>
                                          </p:stCondLst>
                                        </p:cTn>
                                        <p:tgtEl>
                                          <p:spTgt spid="13"/>
                                        </p:tgtEl>
                                      </p:cBhvr>
                                    </p:animEffect>
                                    <p:anim calcmode="lin" valueType="num">
                                      <p:cBhvr>
                                        <p:cTn id="5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6" dur="26">
                                          <p:stCondLst>
                                            <p:cond delay="650"/>
                                          </p:stCondLst>
                                        </p:cTn>
                                        <p:tgtEl>
                                          <p:spTgt spid="13"/>
                                        </p:tgtEl>
                                      </p:cBhvr>
                                      <p:to x="100000" y="60000"/>
                                    </p:animScale>
                                    <p:animScale>
                                      <p:cBhvr>
                                        <p:cTn id="57" dur="166" decel="50000">
                                          <p:stCondLst>
                                            <p:cond delay="676"/>
                                          </p:stCondLst>
                                        </p:cTn>
                                        <p:tgtEl>
                                          <p:spTgt spid="13"/>
                                        </p:tgtEl>
                                      </p:cBhvr>
                                      <p:to x="100000" y="100000"/>
                                    </p:animScale>
                                    <p:animScale>
                                      <p:cBhvr>
                                        <p:cTn id="58" dur="26">
                                          <p:stCondLst>
                                            <p:cond delay="1312"/>
                                          </p:stCondLst>
                                        </p:cTn>
                                        <p:tgtEl>
                                          <p:spTgt spid="13"/>
                                        </p:tgtEl>
                                      </p:cBhvr>
                                      <p:to x="100000" y="80000"/>
                                    </p:animScale>
                                    <p:animScale>
                                      <p:cBhvr>
                                        <p:cTn id="59" dur="166" decel="50000">
                                          <p:stCondLst>
                                            <p:cond delay="1338"/>
                                          </p:stCondLst>
                                        </p:cTn>
                                        <p:tgtEl>
                                          <p:spTgt spid="13"/>
                                        </p:tgtEl>
                                      </p:cBhvr>
                                      <p:to x="100000" y="100000"/>
                                    </p:animScale>
                                    <p:animScale>
                                      <p:cBhvr>
                                        <p:cTn id="60" dur="26">
                                          <p:stCondLst>
                                            <p:cond delay="1642"/>
                                          </p:stCondLst>
                                        </p:cTn>
                                        <p:tgtEl>
                                          <p:spTgt spid="13"/>
                                        </p:tgtEl>
                                      </p:cBhvr>
                                      <p:to x="100000" y="90000"/>
                                    </p:animScale>
                                    <p:animScale>
                                      <p:cBhvr>
                                        <p:cTn id="61" dur="166" decel="50000">
                                          <p:stCondLst>
                                            <p:cond delay="1668"/>
                                          </p:stCondLst>
                                        </p:cTn>
                                        <p:tgtEl>
                                          <p:spTgt spid="13"/>
                                        </p:tgtEl>
                                      </p:cBhvr>
                                      <p:to x="100000" y="100000"/>
                                    </p:animScale>
                                    <p:animScale>
                                      <p:cBhvr>
                                        <p:cTn id="62" dur="26">
                                          <p:stCondLst>
                                            <p:cond delay="1808"/>
                                          </p:stCondLst>
                                        </p:cTn>
                                        <p:tgtEl>
                                          <p:spTgt spid="13"/>
                                        </p:tgtEl>
                                      </p:cBhvr>
                                      <p:to x="100000" y="95000"/>
                                    </p:animScale>
                                    <p:animScale>
                                      <p:cBhvr>
                                        <p:cTn id="63" dur="166" decel="50000">
                                          <p:stCondLst>
                                            <p:cond delay="1834"/>
                                          </p:stCondLst>
                                        </p:cTn>
                                        <p:tgtEl>
                                          <p:spTgt spid="13"/>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up)">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1000"/>
                                        <p:tgtEl>
                                          <p:spTgt spid="25"/>
                                        </p:tgtEl>
                                      </p:cBhvr>
                                    </p:animEffect>
                                    <p:anim calcmode="lin" valueType="num">
                                      <p:cBhvr>
                                        <p:cTn id="99" dur="1000" fill="hold"/>
                                        <p:tgtEl>
                                          <p:spTgt spid="25"/>
                                        </p:tgtEl>
                                        <p:attrNameLst>
                                          <p:attrName>ppt_x</p:attrName>
                                        </p:attrNameLst>
                                      </p:cBhvr>
                                      <p:tavLst>
                                        <p:tav tm="0">
                                          <p:val>
                                            <p:strVal val="#ppt_x"/>
                                          </p:val>
                                        </p:tav>
                                        <p:tav tm="100000">
                                          <p:val>
                                            <p:strVal val="#ppt_x"/>
                                          </p:val>
                                        </p:tav>
                                      </p:tavLst>
                                    </p:anim>
                                    <p:anim calcmode="lin" valueType="num">
                                      <p:cBhvr>
                                        <p:cTn id="10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p:cTn id="105" dur="1000" fill="hold"/>
                                        <p:tgtEl>
                                          <p:spTgt spid="26"/>
                                        </p:tgtEl>
                                        <p:attrNameLst>
                                          <p:attrName>ppt_w</p:attrName>
                                        </p:attrNameLst>
                                      </p:cBhvr>
                                      <p:tavLst>
                                        <p:tav tm="0">
                                          <p:val>
                                            <p:fltVal val="0"/>
                                          </p:val>
                                        </p:tav>
                                        <p:tav tm="100000">
                                          <p:val>
                                            <p:strVal val="#ppt_w"/>
                                          </p:val>
                                        </p:tav>
                                      </p:tavLst>
                                    </p:anim>
                                    <p:anim calcmode="lin" valueType="num">
                                      <p:cBhvr>
                                        <p:cTn id="106" dur="1000" fill="hold"/>
                                        <p:tgtEl>
                                          <p:spTgt spid="26"/>
                                        </p:tgtEl>
                                        <p:attrNameLst>
                                          <p:attrName>ppt_h</p:attrName>
                                        </p:attrNameLst>
                                      </p:cBhvr>
                                      <p:tavLst>
                                        <p:tav tm="0">
                                          <p:val>
                                            <p:fltVal val="0"/>
                                          </p:val>
                                        </p:tav>
                                        <p:tav tm="100000">
                                          <p:val>
                                            <p:strVal val="#ppt_h"/>
                                          </p:val>
                                        </p:tav>
                                      </p:tavLst>
                                    </p:anim>
                                    <p:anim calcmode="lin" valueType="num">
                                      <p:cBhvr>
                                        <p:cTn id="107" dur="1000" fill="hold"/>
                                        <p:tgtEl>
                                          <p:spTgt spid="26"/>
                                        </p:tgtEl>
                                        <p:attrNameLst>
                                          <p:attrName>style.rotation</p:attrName>
                                        </p:attrNameLst>
                                      </p:cBhvr>
                                      <p:tavLst>
                                        <p:tav tm="0">
                                          <p:val>
                                            <p:fltVal val="90"/>
                                          </p:val>
                                        </p:tav>
                                        <p:tav tm="100000">
                                          <p:val>
                                            <p:fltVal val="0"/>
                                          </p:val>
                                        </p:tav>
                                      </p:tavLst>
                                    </p:anim>
                                    <p:animEffect transition="in" filter="fade">
                                      <p:cBhvr>
                                        <p:cTn id="108" dur="10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1000"/>
                                        <p:tgtEl>
                                          <p:spTgt spid="27"/>
                                        </p:tgtEl>
                                      </p:cBhvr>
                                    </p:animEffect>
                                    <p:anim calcmode="lin" valueType="num">
                                      <p:cBhvr>
                                        <p:cTn id="114" dur="1000" fill="hold"/>
                                        <p:tgtEl>
                                          <p:spTgt spid="27"/>
                                        </p:tgtEl>
                                        <p:attrNameLst>
                                          <p:attrName>ppt_x</p:attrName>
                                        </p:attrNameLst>
                                      </p:cBhvr>
                                      <p:tavLst>
                                        <p:tav tm="0">
                                          <p:val>
                                            <p:strVal val="#ppt_x"/>
                                          </p:val>
                                        </p:tav>
                                        <p:tav tm="100000">
                                          <p:val>
                                            <p:strVal val="#ppt_x"/>
                                          </p:val>
                                        </p:tav>
                                      </p:tavLst>
                                    </p:anim>
                                    <p:anim calcmode="lin" valueType="num">
                                      <p:cBhvr>
                                        <p:cTn id="11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31" presetClass="entr" presetSubtype="0" fill="hold" grpId="0" nodeType="clickEffect">
                                  <p:stCondLst>
                                    <p:cond delay="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6" grpId="0"/>
      <p:bldP spid="17" grpId="0"/>
      <p:bldP spid="18" grpId="0"/>
      <p:bldP spid="19" grpId="0"/>
      <p:bldP spid="20" grpId="0"/>
      <p:bldP spid="21" grpId="0"/>
      <p:bldP spid="25" grpId="0" animBg="1"/>
      <p:bldP spid="26" grpId="0" animBg="1"/>
      <p:bldP spid="27" grpId="0" animBg="1"/>
      <p:bldP spid="2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14032</TotalTime>
  <Words>2066</Words>
  <Application>Microsoft Office PowerPoint</Application>
  <PresentationFormat>On-screen Show (4:3)</PresentationFormat>
  <Paragraphs>444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Design and Analysis of Algorithms (CS345/CS345A)  </vt:lpstr>
      <vt:lpstr>This lecture is going to be different  from all other lectures.</vt:lpstr>
      <vt:lpstr>Definition of Continuous function</vt:lpstr>
      <vt:lpstr>Recap from last lecture</vt:lpstr>
      <vt:lpstr>A≤_P B </vt:lpstr>
      <vt:lpstr>NP A class of problems</vt:lpstr>
      <vt:lpstr>Go back to 1960’s</vt:lpstr>
      <vt:lpstr>PowerPoint Presentation</vt:lpstr>
      <vt:lpstr>PowerPoint Presentation</vt:lpstr>
      <vt:lpstr>PowerPoint Presentation</vt:lpstr>
      <vt:lpstr>NP class</vt:lpstr>
      <vt:lpstr>NP class</vt:lpstr>
      <vt:lpstr>PowerPoint Presentation</vt:lpstr>
      <vt:lpstr>NP class</vt:lpstr>
      <vt:lpstr>P is contained in NP</vt:lpstr>
      <vt:lpstr>NP versus P</vt:lpstr>
      <vt:lpstr>NP Complete   A class of problemS</vt:lpstr>
      <vt:lpstr>NP-complete</vt:lpstr>
      <vt:lpstr>Does any NP-complete problem exist ? </vt:lpstr>
      <vt:lpstr>Does any NP-complete problem exist ? </vt:lpstr>
      <vt:lpstr>This slide is optional. (meant for the student whose aim is beyond just a good grade)</vt:lpstr>
      <vt:lpstr>How many NP-complete problems exist ? </vt:lpstr>
      <vt:lpstr>NP versus P</vt:lpstr>
      <vt:lpstr>How to show a problem to be NP-complete ?</vt:lpstr>
      <vt:lpstr>Example </vt:lpstr>
      <vt:lpstr>Dominating  Set  </vt:lpstr>
      <vt:lpstr>Dominating  Set  </vt:lpstr>
      <vt:lpstr>Vertex Cover </vt:lpstr>
      <vt:lpstr>VC ≤_P DS</vt:lpstr>
      <vt:lpstr>VC ≤_P DS</vt:lpstr>
      <vt:lpstr>VC ≤_P 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cse</cp:lastModifiedBy>
  <cp:revision>1379</cp:revision>
  <dcterms:created xsi:type="dcterms:W3CDTF">2011-12-03T04:13:03Z</dcterms:created>
  <dcterms:modified xsi:type="dcterms:W3CDTF">2017-11-08T06:55:53Z</dcterms:modified>
</cp:coreProperties>
</file>