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380" r:id="rId2"/>
    <p:sldId id="476" r:id="rId3"/>
    <p:sldId id="472" r:id="rId4"/>
    <p:sldId id="478" r:id="rId5"/>
    <p:sldId id="483" r:id="rId6"/>
    <p:sldId id="498" r:id="rId7"/>
    <p:sldId id="479" r:id="rId8"/>
    <p:sldId id="471" r:id="rId9"/>
    <p:sldId id="501" r:id="rId10"/>
    <p:sldId id="502" r:id="rId11"/>
    <p:sldId id="485" r:id="rId12"/>
    <p:sldId id="481" r:id="rId13"/>
    <p:sldId id="486" r:id="rId14"/>
    <p:sldId id="491" r:id="rId15"/>
    <p:sldId id="504" r:id="rId16"/>
    <p:sldId id="505" r:id="rId17"/>
    <p:sldId id="506" r:id="rId18"/>
    <p:sldId id="507" r:id="rId19"/>
    <p:sldId id="493" r:id="rId20"/>
    <p:sldId id="492" r:id="rId21"/>
    <p:sldId id="494" r:id="rId22"/>
    <p:sldId id="508" r:id="rId23"/>
    <p:sldId id="4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249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40.png"/><Relationship Id="rId7" Type="http://schemas.openxmlformats.org/officeDocument/2006/relationships/image" Target="../media/image42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51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21.png"/><Relationship Id="rId28" Type="http://schemas.openxmlformats.org/officeDocument/2006/relationships/image" Target="../media/image2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26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image" Target="../media/image230.png"/><Relationship Id="rId34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130.png"/><Relationship Id="rId25" Type="http://schemas.openxmlformats.org/officeDocument/2006/relationships/image" Target="../media/image270.png"/><Relationship Id="rId33" Type="http://schemas.openxmlformats.org/officeDocument/2006/relationships/image" Target="../media/image300.png"/><Relationship Id="rId2" Type="http://schemas.openxmlformats.org/officeDocument/2006/relationships/image" Target="../media/image30.png"/><Relationship Id="rId20" Type="http://schemas.openxmlformats.org/officeDocument/2006/relationships/image" Target="../media/image220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0.png"/><Relationship Id="rId24" Type="http://schemas.openxmlformats.org/officeDocument/2006/relationships/image" Target="../media/image260.png"/><Relationship Id="rId32" Type="http://schemas.openxmlformats.org/officeDocument/2006/relationships/image" Target="../media/image290.png"/><Relationship Id="rId5" Type="http://schemas.openxmlformats.org/officeDocument/2006/relationships/image" Target="../media/image4.png"/><Relationship Id="rId15" Type="http://schemas.openxmlformats.org/officeDocument/2006/relationships/image" Target="../media/image160.png"/><Relationship Id="rId23" Type="http://schemas.openxmlformats.org/officeDocument/2006/relationships/image" Target="../media/image250.png"/><Relationship Id="rId28" Type="http://schemas.openxmlformats.org/officeDocument/2006/relationships/image" Target="../media/image190.png"/><Relationship Id="rId36" Type="http://schemas.openxmlformats.org/officeDocument/2006/relationships/image" Target="../media/image32.png"/><Relationship Id="rId10" Type="http://schemas.openxmlformats.org/officeDocument/2006/relationships/image" Target="../media/image110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Relationship Id="rId22" Type="http://schemas.openxmlformats.org/officeDocument/2006/relationships/image" Target="../media/image240.png"/><Relationship Id="rId27" Type="http://schemas.openxmlformats.org/officeDocument/2006/relationships/image" Target="../media/image180.png"/><Relationship Id="rId30" Type="http://schemas.openxmlformats.org/officeDocument/2006/relationships/image" Target="../media/image210.png"/><Relationship Id="rId35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3.png"/><Relationship Id="rId34" Type="http://schemas.openxmlformats.org/officeDocument/2006/relationships/image" Target="../media/image351.png"/><Relationship Id="rId38" Type="http://schemas.openxmlformats.org/officeDocument/2006/relationships/image" Target="../media/image40.png"/><Relationship Id="rId2" Type="http://schemas.openxmlformats.org/officeDocument/2006/relationships/image" Target="../media/image33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37" Type="http://schemas.openxmlformats.org/officeDocument/2006/relationships/image" Target="../media/image39.png"/><Relationship Id="rId28" Type="http://schemas.openxmlformats.org/officeDocument/2006/relationships/image" Target="../media/image35.png"/><Relationship Id="rId36" Type="http://schemas.openxmlformats.org/officeDocument/2006/relationships/image" Target="../media/image38.png"/><Relationship Id="rId10" Type="http://schemas.openxmlformats.org/officeDocument/2006/relationships/image" Target="../media/image110.png"/><Relationship Id="rId27" Type="http://schemas.openxmlformats.org/officeDocument/2006/relationships/image" Target="../media/image34.png"/><Relationship Id="rId35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8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0.png"/><Relationship Id="rId7" Type="http://schemas.openxmlformats.org/officeDocument/2006/relationships/image" Target="../media/image42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8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The art of algorithm design and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even  </a:t>
                </a:r>
                <a:r>
                  <a:rPr lang="en-US" sz="24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 smtClean="0"/>
                  <a:t>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 smtClean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29200" y="4572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blipFill rotWithShape="1">
                <a:blip r:embed="rId13"/>
                <a:stretch>
                  <a:fillRect t="-9783" r="-29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blipFill rotWithShape="1">
                <a:blip r:embed="rId14"/>
                <a:stretch>
                  <a:fillRect t="-9890" r="-53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2286000" y="52578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Great ! So in order to compute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all we need to determine is the parity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57800"/>
                <a:ext cx="4343400" cy="1447800"/>
              </a:xfrm>
              <a:prstGeom prst="cloudCallou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Given </a:t>
                </a:r>
                <a:r>
                  <a:rPr lang="en-US" sz="2000" dirty="0"/>
                  <a:t>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how </a:t>
                </a:r>
                <a:r>
                  <a:rPr lang="en-US" sz="2000" dirty="0"/>
                  <a:t>to compute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9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How to determine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</a:t>
                </a:r>
                <a:r>
                  <a:rPr lang="en-US" sz="2400" dirty="0" smtClean="0"/>
                  <a:t>or odd 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 smtClean="0"/>
                  <a:t>even </a:t>
                </a:r>
                <a:r>
                  <a:rPr lang="en-US" sz="2400" dirty="0" smtClean="0">
                    <a:sym typeface="Wingdings" pitchFamily="2" charset="2"/>
                  </a:rPr>
                  <a:t>  For each neighbor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 smtClean="0"/>
                  <a:t>odd  </a:t>
                </a:r>
                <a:r>
                  <a:rPr lang="en-US" sz="2400" dirty="0" smtClean="0">
                    <a:sym typeface="Wingdings" pitchFamily="2" charset="2"/>
                  </a:rPr>
                  <a:t>   </a:t>
                </a:r>
                <a:r>
                  <a:rPr lang="en-US" sz="2400" dirty="0">
                    <a:sym typeface="Wingdings" pitchFamily="2" charset="2"/>
                  </a:rPr>
                  <a:t>For each neighbor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343400"/>
            <a:ext cx="5406483" cy="152400"/>
            <a:chOff x="1763321" y="4964668"/>
            <a:chExt cx="5406483" cy="152400"/>
          </a:xfrm>
        </p:grpSpPr>
        <p:cxnSp>
          <p:nvCxnSpPr>
            <p:cNvPr id="7" name="Straight Connector 6"/>
            <p:cNvCxnSpPr>
              <a:stCxn id="5" idx="3"/>
              <a:endCxn id="13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68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 flipV="1">
            <a:off x="1678258" y="3629205"/>
            <a:ext cx="1" cy="702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1756317" y="3553005"/>
            <a:ext cx="5328424" cy="7787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962400" y="339569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?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923480" y="2895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00645" y="2831068"/>
            <a:ext cx="2286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0662" y="1981200"/>
            <a:ext cx="1357162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blipFill rotWithShape="1">
                <a:blip r:embed="rId8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blipFill rotWithShape="1">
                <a:blip r:embed="rId9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438400" y="52578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579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191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 us explore the neighborhood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and exploit the fact that the graph is </a:t>
                </a:r>
                <a:r>
                  <a:rPr lang="en-US" u="sng" dirty="0" smtClean="0"/>
                  <a:t>undirected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2614" r="-1704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6400800" y="3124200"/>
            <a:ext cx="2438400" cy="612648"/>
          </a:xfrm>
          <a:prstGeom prst="borderCallout2">
            <a:avLst>
              <a:gd name="adj1" fmla="val 53333"/>
              <a:gd name="adj2" fmla="val 356"/>
              <a:gd name="adj3" fmla="val 55154"/>
              <a:gd name="adj4" fmla="val -17582"/>
              <a:gd name="adj5" fmla="val 176206"/>
              <a:gd name="adj6" fmla="val -1541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about this neighbor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blipFill rotWithShape="1">
                <a:blip r:embed="rId11"/>
                <a:stretch>
                  <a:fillRect t="-8602" r="-727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4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If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even, then</a:t>
                </a:r>
                <a:r>
                  <a:rPr lang="en-US" sz="2000" dirty="0" smtClean="0">
                    <a:sym typeface="Wingdings" pitchFamily="2" charset="2"/>
                  </a:rPr>
                  <a:t>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odd, </a:t>
                </a:r>
                <a:r>
                  <a:rPr lang="en-US" sz="2000" dirty="0"/>
                  <a:t>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AND</a:t>
                </a:r>
                <a:r>
                  <a:rPr lang="en-US" sz="2000" dirty="0" smtClean="0"/>
                  <a:t> there exists </a:t>
                </a:r>
                <a:r>
                  <a:rPr lang="en-US" sz="2000" u="sng" dirty="0" smtClean="0"/>
                  <a:t>at least </a:t>
                </a:r>
                <a:r>
                  <a:rPr lang="en-US" sz="2000" dirty="0" smtClean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determine whether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even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odd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786423"/>
              </p:ext>
            </p:extLst>
          </p:nvPr>
        </p:nvGraphicFramePr>
        <p:xfrm>
          <a:off x="2286000" y="47117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4114800" y="5181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017284"/>
              </p:ext>
            </p:extLst>
          </p:nvPr>
        </p:nvGraphicFramePr>
        <p:xfrm>
          <a:off x="4724400" y="47244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7177" y="396802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?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3733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?</a:t>
            </a:r>
            <a:endParaRPr lang="en-US" sz="6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16176" r="-36129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1800" y="5105400"/>
                <a:ext cx="7312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05400"/>
                <a:ext cx="731289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16176" r="-47899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5257800"/>
                <a:ext cx="2098716" cy="76450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257800"/>
                <a:ext cx="2098716" cy="764505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 13"/>
          <p:cNvSpPr/>
          <p:nvPr/>
        </p:nvSpPr>
        <p:spPr>
          <a:xfrm>
            <a:off x="1524000" y="5257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16176" r="-49138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own Ribbon 15"/>
              <p:cNvSpPr/>
              <p:nvPr/>
            </p:nvSpPr>
            <p:spPr>
              <a:xfrm>
                <a:off x="5029200" y="3124200"/>
                <a:ext cx="3927516" cy="68732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Compare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24200"/>
                <a:ext cx="3927516" cy="68732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/>
      <p:bldP spid="9" grpId="1"/>
      <p:bldP spid="10" grpId="0"/>
      <p:bldP spid="10" grpId="1"/>
      <p:bldP spid="7" grpId="0"/>
      <p:bldP spid="11" grpId="0"/>
      <p:bldP spid="13" grpId="0" animBg="1"/>
      <p:bldP spid="14" grpId="0" animBg="1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Ponder over the entire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Redesign it on your own.</a:t>
            </a:r>
          </a:p>
          <a:p>
            <a:endParaRPr lang="en-US" sz="2400" dirty="0" smtClean="0"/>
          </a:p>
          <a:p>
            <a:r>
              <a:rPr lang="en-US" sz="2400" dirty="0" smtClean="0"/>
              <a:t>And get amazed by its beauty and simplicity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3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Problem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All-pairs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closest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points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45366" y="3972580"/>
            <a:ext cx="136107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farthest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81" t="-6452" r="-4516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Farthest pair of points must lie on the boundary of the convex hull of all points.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Compute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Compute farthest pair of points of </a:t>
                </a:r>
                <a:r>
                  <a:rPr lang="en-US" sz="2000" dirty="0" smtClean="0"/>
                  <a:t>the convex </a:t>
                </a:r>
                <a:r>
                  <a:rPr lang="en-US" sz="2000" dirty="0" smtClean="0"/>
                  <a:t>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708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6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Oval 15"/>
          <p:cNvSpPr/>
          <p:nvPr/>
        </p:nvSpPr>
        <p:spPr>
          <a:xfrm>
            <a:off x="3962400" y="229819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2662" y="36850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8868" y="327195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04943" y="29174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10799" y="46974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48498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386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33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5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56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670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3733800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Callout 34"/>
          <p:cNvSpPr/>
          <p:nvPr/>
        </p:nvSpPr>
        <p:spPr>
          <a:xfrm>
            <a:off x="5417239" y="1685231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locate the farthest pair of points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loud Callout 35"/>
          <p:cNvSpPr/>
          <p:nvPr/>
        </p:nvSpPr>
        <p:spPr>
          <a:xfrm>
            <a:off x="5410200" y="2130552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some structure on which these points must be lying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" y="2657037"/>
            <a:ext cx="151041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Convex hull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 smtClean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:</a:t>
                </a:r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Compute farthest point for each point in </a:t>
                </a:r>
                <a:r>
                  <a:rPr lang="en-US" sz="3200" b="1" dirty="0" smtClean="0"/>
                  <a:t>O</a:t>
                </a:r>
                <a:r>
                  <a:rPr lang="en-US" sz="32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) time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we scan in clockwise or anticlockwise order ,</a:t>
                </a:r>
              </a:p>
              <a:p>
                <a:pPr marL="0" indent="0">
                  <a:buNone/>
                </a:pPr>
                <a:r>
                  <a:rPr lang="en-US" sz="2000" dirty="0"/>
                  <a:t>d</a:t>
                </a:r>
                <a:r>
                  <a:rPr lang="en-US" sz="2000" dirty="0" smtClean="0"/>
                  <a:t>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seems to increase  monotonically and then decrease monotonically.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3"/>
                <a:stretch>
                  <a:fillRect l="-678" t="-674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27" idx="5"/>
          </p:cNvCxnSpPr>
          <p:nvPr/>
        </p:nvCxnSpPr>
        <p:spPr>
          <a:xfrm>
            <a:off x="3124200" y="4800600"/>
            <a:ext cx="1436641" cy="4460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2"/>
          </p:cNvCxnSpPr>
          <p:nvPr/>
        </p:nvCxnSpPr>
        <p:spPr>
          <a:xfrm>
            <a:off x="2732041" y="3494041"/>
            <a:ext cx="1763759" cy="17256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4"/>
          </p:cNvCxnSpPr>
          <p:nvPr/>
        </p:nvCxnSpPr>
        <p:spPr>
          <a:xfrm>
            <a:off x="2971800" y="2628900"/>
            <a:ext cx="1562100" cy="26289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5"/>
          </p:cNvCxnSpPr>
          <p:nvPr/>
        </p:nvCxnSpPr>
        <p:spPr>
          <a:xfrm>
            <a:off x="3744930" y="1975142"/>
            <a:ext cx="815911" cy="32714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7" idx="5"/>
          </p:cNvCxnSpPr>
          <p:nvPr/>
        </p:nvCxnSpPr>
        <p:spPr>
          <a:xfrm>
            <a:off x="4506959" y="2209800"/>
            <a:ext cx="53882" cy="30368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3"/>
          </p:cNvCxnSpPr>
          <p:nvPr/>
        </p:nvCxnSpPr>
        <p:spPr>
          <a:xfrm flipH="1">
            <a:off x="4506959" y="3773371"/>
            <a:ext cx="869664" cy="14732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 rot="20117586">
            <a:off x="2286347" y="1746425"/>
            <a:ext cx="238787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486400" y="5656287"/>
            <a:ext cx="35052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71800" y="5715000"/>
            <a:ext cx="35052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5376623" y="1676400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is it true for all convex polygons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7869600" y="3202542"/>
            <a:ext cx="716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6880" y="3428200"/>
            <a:ext cx="25532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 Use binary search …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4" grpId="0" animBg="1"/>
      <p:bldP spid="16" grpId="0" animBg="1"/>
      <p:bldP spid="17" grpId="0"/>
      <p:bldP spid="25" grpId="0" animBg="1"/>
      <p:bldP spid="26" grpId="0" animBg="1"/>
      <p:bldP spid="18" grpId="0" animBg="1"/>
      <p:bldP spid="2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Compute farthest point for each point in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Distance first increases</a:t>
            </a:r>
          </a:p>
          <a:p>
            <a:pPr marL="0" indent="0">
              <a:buNone/>
            </a:pPr>
            <a:r>
              <a:rPr lang="en-US" sz="2000" dirty="0" smtClean="0"/>
              <a:t>It then decreases</a:t>
            </a:r>
          </a:p>
          <a:p>
            <a:pPr marL="0" indent="0">
              <a:buNone/>
            </a:pPr>
            <a:r>
              <a:rPr lang="en-US" sz="2000" dirty="0" smtClean="0"/>
              <a:t>It increases again</a:t>
            </a:r>
          </a:p>
          <a:p>
            <a:pPr marL="0" indent="0">
              <a:buNone/>
            </a:pPr>
            <a:r>
              <a:rPr lang="en-US" sz="2000" dirty="0" smtClean="0"/>
              <a:t>Finally it decreases.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27" idx="2"/>
          </p:cNvCxnSpPr>
          <p:nvPr/>
        </p:nvCxnSpPr>
        <p:spPr>
          <a:xfrm>
            <a:off x="1524000" y="3646442"/>
            <a:ext cx="2971800" cy="15732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2"/>
          </p:cNvCxnSpPr>
          <p:nvPr/>
        </p:nvCxnSpPr>
        <p:spPr>
          <a:xfrm>
            <a:off x="3124200" y="3200400"/>
            <a:ext cx="1371600" cy="2019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4"/>
          </p:cNvCxnSpPr>
          <p:nvPr/>
        </p:nvCxnSpPr>
        <p:spPr>
          <a:xfrm flipH="1">
            <a:off x="4533900" y="3200399"/>
            <a:ext cx="2705099" cy="20574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5"/>
          </p:cNvCxnSpPr>
          <p:nvPr/>
        </p:nvCxnSpPr>
        <p:spPr>
          <a:xfrm flipH="1">
            <a:off x="4560841" y="3930439"/>
            <a:ext cx="3287758" cy="13162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3"/>
          </p:cNvCxnSpPr>
          <p:nvPr/>
        </p:nvCxnSpPr>
        <p:spPr>
          <a:xfrm flipH="1">
            <a:off x="4506959" y="4648199"/>
            <a:ext cx="2808240" cy="5984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505870" y="2539334"/>
            <a:ext cx="6369688" cy="3100312"/>
            <a:chOff x="1505870" y="2539334"/>
            <a:chExt cx="6369688" cy="3100312"/>
          </a:xfrm>
        </p:grpSpPr>
        <p:grpSp>
          <p:nvGrpSpPr>
            <p:cNvPr id="5" name="Group 4"/>
            <p:cNvGrpSpPr/>
            <p:nvPr/>
          </p:nvGrpSpPr>
          <p:grpSpPr>
            <a:xfrm rot="4382928">
              <a:off x="3140558" y="904646"/>
              <a:ext cx="3100312" cy="6369688"/>
              <a:chOff x="3242019" y="-1521310"/>
              <a:chExt cx="3664006" cy="935547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7217072">
                <a:off x="5024276" y="-1512650"/>
                <a:ext cx="895351" cy="87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3242019" y="-1211651"/>
                <a:ext cx="3664006" cy="9045815"/>
                <a:chOff x="3242019" y="-1211651"/>
                <a:chExt cx="3664006" cy="9045815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17217072" flipH="1">
                  <a:off x="2330444" y="5932573"/>
                  <a:ext cx="2350292" cy="5271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17217072" flipH="1" flipV="1">
                  <a:off x="3101115" y="5193879"/>
                  <a:ext cx="3375790" cy="19047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7217072" flipH="1" flipV="1">
                  <a:off x="5717496" y="4403763"/>
                  <a:ext cx="989040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7217072" flipH="1">
                  <a:off x="6065333" y="153689"/>
                  <a:ext cx="1231109" cy="450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7217072" flipH="1">
                  <a:off x="5904416" y="-1244066"/>
                  <a:ext cx="783431" cy="848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7217072" flipV="1">
                  <a:off x="1216269" y="2086032"/>
                  <a:ext cx="6043607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/>
            <p:cNvCxnSpPr/>
            <p:nvPr/>
          </p:nvCxnSpPr>
          <p:spPr>
            <a:xfrm flipH="1">
              <a:off x="4560842" y="5029200"/>
              <a:ext cx="1916158" cy="22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loud Callout 20"/>
          <p:cNvSpPr/>
          <p:nvPr/>
        </p:nvSpPr>
        <p:spPr>
          <a:xfrm>
            <a:off x="5376623" y="1676400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is it true for all convex polygons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7869600" y="3202542"/>
            <a:ext cx="716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3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 smtClean="0"/>
                  <a:t>Roll the convex polygon on the floor </a:t>
                </a:r>
                <a:r>
                  <a:rPr lang="en-US" sz="3200" dirty="0" smtClean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41478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>
            <a:off x="1969085" y="2819400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 rot="2273545">
            <a:off x="2881233" y="2580236"/>
            <a:ext cx="3352800" cy="2438400"/>
            <a:chOff x="2362200" y="2057400"/>
            <a:chExt cx="3962400" cy="3581400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 rot="4382928">
            <a:off x="3895488" y="2416233"/>
            <a:ext cx="3352800" cy="2438400"/>
            <a:chOff x="2362200" y="2057400"/>
            <a:chExt cx="3962400" cy="3581400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 rot="6768493">
            <a:off x="5084279" y="2475139"/>
            <a:ext cx="3352800" cy="2438400"/>
            <a:chOff x="2362200" y="2057400"/>
            <a:chExt cx="3962400" cy="3581400"/>
          </a:xfrm>
        </p:grpSpPr>
        <p:cxnSp>
          <p:nvCxnSpPr>
            <p:cNvPr id="39" name="Straight Connector 38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 rot="5182049">
            <a:off x="4282648" y="2364523"/>
            <a:ext cx="3352800" cy="2438400"/>
            <a:chOff x="2362200" y="2057400"/>
            <a:chExt cx="3962400" cy="3581400"/>
          </a:xfrm>
        </p:grpSpPr>
        <p:cxnSp>
          <p:nvCxnSpPr>
            <p:cNvPr id="55" name="Straight Connector 54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/>
          <p:cNvCxnSpPr/>
          <p:nvPr/>
        </p:nvCxnSpPr>
        <p:spPr>
          <a:xfrm flipV="1">
            <a:off x="6027851" y="1898364"/>
            <a:ext cx="12990" cy="3340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rved Down Arrow 3"/>
          <p:cNvSpPr/>
          <p:nvPr/>
        </p:nvSpPr>
        <p:spPr>
          <a:xfrm>
            <a:off x="4009401" y="4800600"/>
            <a:ext cx="855284" cy="4153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>
            <a:off x="4923801" y="4800600"/>
            <a:ext cx="855284" cy="4153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>
            <a:off x="5626685" y="4800600"/>
            <a:ext cx="855284" cy="4153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1969085" y="3863182"/>
            <a:ext cx="3345308" cy="2013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07485" y="517567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3340685" y="2618043"/>
            <a:ext cx="2540592" cy="22549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321885" y="518160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245685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007685" y="518160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4"/>
          </p:cNvCxnSpPr>
          <p:nvPr/>
        </p:nvCxnSpPr>
        <p:spPr>
          <a:xfrm flipV="1">
            <a:off x="6045785" y="2219229"/>
            <a:ext cx="1498015" cy="30445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loud Callout 71"/>
          <p:cNvSpPr/>
          <p:nvPr/>
        </p:nvSpPr>
        <p:spPr>
          <a:xfrm>
            <a:off x="2878129" y="5276393"/>
            <a:ext cx="4093222" cy="104820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 you notice the journey of farthest pair of points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65" grpId="0" animBg="1"/>
      <p:bldP spid="65" grpId="1" animBg="1"/>
      <p:bldP spid="66" grpId="0" animBg="1"/>
      <p:bldP spid="66" grpId="1" animBg="1"/>
      <p:bldP spid="51" grpId="0" animBg="1"/>
      <p:bldP spid="51" grpId="1" animBg="1"/>
      <p:bldP spid="70" grpId="0" animBg="1"/>
      <p:bldP spid="70" grpId="1" animBg="1"/>
      <p:bldP spid="75" grpId="0" animBg="1"/>
      <p:bldP spid="72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 smtClean="0"/>
                  <a:t>Floyd </a:t>
                </a:r>
                <a:r>
                  <a:rPr lang="en-US" sz="2000" b="1" dirty="0" err="1" smtClean="0"/>
                  <a:t>Warshal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Algorithm</a:t>
                </a:r>
              </a:p>
              <a:p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</a:t>
                </a:r>
              </a:p>
              <a:p>
                <a:r>
                  <a:rPr lang="en-US" sz="2000" dirty="0" smtClean="0"/>
                  <a:t>BFS traversal (for </a:t>
                </a:r>
                <a:r>
                  <a:rPr lang="en-US" sz="2000" dirty="0" err="1" smtClean="0"/>
                  <a:t>unweighted</a:t>
                </a:r>
                <a:r>
                  <a:rPr lang="en-US" sz="2000" dirty="0" smtClean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Seidel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On </a:t>
                </a:r>
                <a:r>
                  <a:rPr lang="en-US" sz="2000" dirty="0"/>
                  <a:t>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</a:t>
                </a:r>
                <a:r>
                  <a:rPr lang="en-US" sz="2000" dirty="0" smtClean="0"/>
                  <a:t>Graphs,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 smtClean="0"/>
                  <a:t> 51(3): 400-403 </a:t>
                </a:r>
                <a:r>
                  <a:rPr lang="en-US" sz="2000" dirty="0"/>
                  <a:t>(1995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for APSP: </a:t>
                </a:r>
                <a:r>
                  <a:rPr lang="en-US" sz="20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the exponent for multiplying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matrices,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currently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&lt;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2.317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time in the worst case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Matrix Multiplication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437"/>
            <a:ext cx="91440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Max </a:t>
            </a:r>
            <a:r>
              <a:rPr lang="en-US" sz="2000" dirty="0" smtClean="0"/>
              <a:t>height achieved = distance between the farthest pair of points</a:t>
            </a:r>
          </a:p>
          <a:p>
            <a:pPr marL="0" indent="0">
              <a:buNone/>
            </a:pPr>
            <a:r>
              <a:rPr lang="en-US" sz="2000" dirty="0" smtClean="0"/>
              <a:t>At the moment it is achieved,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/>
              <a:t>one </a:t>
            </a:r>
            <a:r>
              <a:rPr lang="en-US" sz="2000" dirty="0" smtClean="0"/>
              <a:t>of the two </a:t>
            </a:r>
            <a:r>
              <a:rPr lang="en-US" sz="2000" dirty="0" smtClean="0"/>
              <a:t>points </a:t>
            </a:r>
            <a:r>
              <a:rPr lang="en-US" sz="2000" dirty="0" smtClean="0"/>
              <a:t>is the pivot point.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For each point, if it is a potential candidate for the farthest pair of points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We need to search </a:t>
            </a:r>
            <a:r>
              <a:rPr lang="en-US" sz="2000" dirty="0" smtClean="0">
                <a:sym typeface="Wingdings" pitchFamily="2" charset="2"/>
              </a:rPr>
              <a:t>for its farthest point during the time interval it is a pivot of rolling.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 rot="4382928">
            <a:off x="3907603" y="2416233"/>
            <a:ext cx="3352800" cy="2438400"/>
            <a:chOff x="2362200" y="2057400"/>
            <a:chExt cx="3962400" cy="3581400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 rot="6768493">
            <a:off x="5160479" y="2475139"/>
            <a:ext cx="3352800" cy="2438400"/>
            <a:chOff x="2362200" y="2057400"/>
            <a:chExt cx="3962400" cy="3581400"/>
          </a:xfrm>
        </p:grpSpPr>
        <p:cxnSp>
          <p:nvCxnSpPr>
            <p:cNvPr id="39" name="Straight Connector 38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226113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19800" y="2219229"/>
            <a:ext cx="1498015" cy="30445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ircular Arrow 52"/>
          <p:cNvSpPr/>
          <p:nvPr/>
        </p:nvSpPr>
        <p:spPr>
          <a:xfrm>
            <a:off x="5508004" y="4345725"/>
            <a:ext cx="1273251" cy="1359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rot="5182049">
            <a:off x="4282648" y="2364523"/>
            <a:ext cx="3352800" cy="2438400"/>
            <a:chOff x="2362200" y="2057400"/>
            <a:chExt cx="3962400" cy="358140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Connector 86"/>
          <p:cNvCxnSpPr/>
          <p:nvPr/>
        </p:nvCxnSpPr>
        <p:spPr>
          <a:xfrm flipV="1">
            <a:off x="6027851" y="1898364"/>
            <a:ext cx="12990" cy="3340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8400" y="1295400"/>
            <a:ext cx="47704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207069" y="6096000"/>
            <a:ext cx="249853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9400" y="617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676400" y="57150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4" grpId="0" animBg="1"/>
      <p:bldP spid="89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Keep scanning the above points, until</a:t>
            </a:r>
            <a:endParaRPr lang="en-US" sz="2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160193" y="1898363"/>
            <a:ext cx="12990" cy="3340996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096470"/>
            <a:ext cx="483069" cy="11754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8600" y="2096470"/>
            <a:ext cx="483069" cy="314288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23958" y="1629936"/>
            <a:ext cx="48042" cy="3575969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81401" y="2108131"/>
            <a:ext cx="457199" cy="471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2293049">
            <a:off x="4505694" y="4618176"/>
            <a:ext cx="900364" cy="74585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9897702">
            <a:off x="4014936" y="2883166"/>
            <a:ext cx="567665" cy="49884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8" idx="3"/>
          </p:cNvCxnSpPr>
          <p:nvPr/>
        </p:nvCxnSpPr>
        <p:spPr>
          <a:xfrm>
            <a:off x="3581401" y="2155242"/>
            <a:ext cx="925558" cy="309139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19120160">
            <a:off x="3619918" y="3113774"/>
            <a:ext cx="1029113" cy="73557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199" y="2155242"/>
            <a:ext cx="2601800" cy="3146787"/>
            <a:chOff x="2743199" y="2155242"/>
            <a:chExt cx="2601800" cy="3146787"/>
          </a:xfrm>
        </p:grpSpPr>
        <p:grpSp>
          <p:nvGrpSpPr>
            <p:cNvPr id="7" name="Group 6"/>
            <p:cNvGrpSpPr/>
            <p:nvPr/>
          </p:nvGrpSpPr>
          <p:grpSpPr>
            <a:xfrm>
              <a:off x="2743199" y="2400567"/>
              <a:ext cx="2601800" cy="2901462"/>
              <a:chOff x="2743199" y="2400567"/>
              <a:chExt cx="2601800" cy="2901462"/>
            </a:xfrm>
          </p:grpSpPr>
          <p:grpSp>
            <p:nvGrpSpPr>
              <p:cNvPr id="29" name="Group 28"/>
              <p:cNvGrpSpPr/>
              <p:nvPr/>
            </p:nvGrpSpPr>
            <p:grpSpPr>
              <a:xfrm rot="4382928">
                <a:off x="2675068" y="2632098"/>
                <a:ext cx="2901462" cy="2438400"/>
                <a:chOff x="2895600" y="2057400"/>
                <a:chExt cx="3429000" cy="35814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733800" y="5638800"/>
                  <a:ext cx="1600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895600" y="2057400"/>
                  <a:ext cx="205740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2743199" y="3003654"/>
                <a:ext cx="1" cy="50154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280134" y="2155242"/>
              <a:ext cx="253766" cy="5877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loud Callout 35"/>
              <p:cNvSpPr/>
              <p:nvPr/>
            </p:nvSpPr>
            <p:spPr>
              <a:xfrm>
                <a:off x="4055331" y="88936"/>
                <a:ext cx="5105401" cy="134612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one of the point of the farthest pair, where might the other point (of the pair) be lying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loud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1" y="88936"/>
                <a:ext cx="5105401" cy="1346129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rot="5400000">
            <a:off x="2622332" y="334536"/>
            <a:ext cx="497912" cy="2590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44444" y="1002355"/>
            <a:ext cx="27365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 must lie on this side only.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8100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52600" y="6412468"/>
                <a:ext cx="53882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not, then that point will be farther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412468"/>
                <a:ext cx="53882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04" t="-6349" r="-10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Callout 2 20"/>
          <p:cNvSpPr/>
          <p:nvPr/>
        </p:nvSpPr>
        <p:spPr>
          <a:xfrm>
            <a:off x="0" y="2687369"/>
            <a:ext cx="2666999" cy="612648"/>
          </a:xfrm>
          <a:prstGeom prst="borderCallout2">
            <a:avLst>
              <a:gd name="adj1" fmla="val 49693"/>
              <a:gd name="adj2" fmla="val 99542"/>
              <a:gd name="adj3" fmla="val 47873"/>
              <a:gd name="adj4" fmla="val 130929"/>
              <a:gd name="adj5" fmla="val 130702"/>
              <a:gd name="adj6" fmla="val 15695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Perpendicular bisector of the base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79541" y="564938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1" y="5649380"/>
                <a:ext cx="83869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4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90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8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3" grpId="0" animBg="1"/>
      <p:bldP spid="39" grpId="0" animBg="1"/>
      <p:bldP spid="41" grpId="0" animBg="1"/>
      <p:bldP spid="36" grpId="0" animBg="1"/>
      <p:bldP spid="37" grpId="0"/>
      <p:bldP spid="12" grpId="0" animBg="1"/>
      <p:bldP spid="14" grpId="0" animBg="1"/>
      <p:bldP spid="43" grpId="0" animBg="1"/>
      <p:bldP spid="43" grpId="1" animBg="1"/>
      <p:bldP spid="44" grpId="0"/>
      <p:bldP spid="44" grpId="1"/>
      <p:bldP spid="17" grpId="0" animBg="1"/>
      <p:bldP spid="17" grpId="1" animBg="1"/>
      <p:bldP spid="21" grpId="0" animBg="1"/>
      <p:bldP spid="21" grpId="1" animBg="1"/>
      <p:bldP spid="24" grpId="0"/>
      <p:bldP spid="25" grpId="0"/>
      <p:bldP spid="28" grpId="0"/>
      <p:bldP spid="28" grpId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During rolling, one of the following happens: </a:t>
            </a:r>
          </a:p>
          <a:p>
            <a:r>
              <a:rPr lang="en-US" sz="2000" dirty="0" smtClean="0"/>
              <a:t>Either the base changes</a:t>
            </a:r>
          </a:p>
          <a:p>
            <a:r>
              <a:rPr lang="en-US" sz="2000" dirty="0" smtClean="0"/>
              <a:t>Or a new point attains its maximum height above ground.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The algorithm </a:t>
            </a:r>
            <a:r>
              <a:rPr lang="en-US" sz="2000" dirty="0" smtClean="0"/>
              <a:t>requires </a:t>
            </a:r>
            <a:r>
              <a:rPr lang="en-US" sz="2000" dirty="0"/>
              <a:t>just two </a:t>
            </a:r>
            <a:r>
              <a:rPr lang="en-US" sz="2000" dirty="0" smtClean="0"/>
              <a:t>parallel </a:t>
            </a:r>
            <a:r>
              <a:rPr lang="en-US" sz="2000" dirty="0"/>
              <a:t>scans of the list of points of convex hull.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160193" y="1898363"/>
            <a:ext cx="12990" cy="3340996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096470"/>
            <a:ext cx="483069" cy="11754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8600" y="2096470"/>
            <a:ext cx="483069" cy="314288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23958" y="1629936"/>
            <a:ext cx="48042" cy="3575969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81401" y="2108131"/>
            <a:ext cx="457199" cy="471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2293049">
            <a:off x="4505694" y="4618176"/>
            <a:ext cx="900364" cy="74585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9897702">
            <a:off x="4014936" y="2883166"/>
            <a:ext cx="567665" cy="49884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8" idx="3"/>
          </p:cNvCxnSpPr>
          <p:nvPr/>
        </p:nvCxnSpPr>
        <p:spPr>
          <a:xfrm>
            <a:off x="3581401" y="2155242"/>
            <a:ext cx="925558" cy="309139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19120160">
            <a:off x="3619918" y="3113774"/>
            <a:ext cx="1029113" cy="73557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199" y="2155242"/>
            <a:ext cx="2601800" cy="3146787"/>
            <a:chOff x="2743199" y="2155242"/>
            <a:chExt cx="2601800" cy="3146787"/>
          </a:xfrm>
        </p:grpSpPr>
        <p:grpSp>
          <p:nvGrpSpPr>
            <p:cNvPr id="7" name="Group 6"/>
            <p:cNvGrpSpPr/>
            <p:nvPr/>
          </p:nvGrpSpPr>
          <p:grpSpPr>
            <a:xfrm>
              <a:off x="2743199" y="2400567"/>
              <a:ext cx="2601800" cy="2901462"/>
              <a:chOff x="2743199" y="2400567"/>
              <a:chExt cx="2601800" cy="2901462"/>
            </a:xfrm>
          </p:grpSpPr>
          <p:grpSp>
            <p:nvGrpSpPr>
              <p:cNvPr id="29" name="Group 28"/>
              <p:cNvGrpSpPr/>
              <p:nvPr/>
            </p:nvGrpSpPr>
            <p:grpSpPr>
              <a:xfrm rot="4382928">
                <a:off x="2675068" y="2632098"/>
                <a:ext cx="2901462" cy="2438400"/>
                <a:chOff x="2895600" y="2057400"/>
                <a:chExt cx="3429000" cy="35814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733800" y="5638800"/>
                  <a:ext cx="1600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895600" y="2057400"/>
                  <a:ext cx="205740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2743199" y="3003654"/>
                <a:ext cx="1" cy="50154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280134" y="2155242"/>
              <a:ext cx="253766" cy="5877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loud Callout 35"/>
          <p:cNvSpPr/>
          <p:nvPr/>
        </p:nvSpPr>
        <p:spPr>
          <a:xfrm>
            <a:off x="5650939" y="3581870"/>
            <a:ext cx="3397174" cy="124177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the algorithm now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38100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0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10005" y="1619973"/>
                <a:ext cx="204094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 only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05" y="1619973"/>
                <a:ext cx="20409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81" t="-8065" r="-4167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Moral of </a:t>
            </a:r>
            <a:r>
              <a:rPr lang="en-US" b="1" dirty="0" smtClean="0">
                <a:solidFill>
                  <a:srgbClr val="7030A0"/>
                </a:solidFill>
              </a:rPr>
              <a:t>this </a:t>
            </a:r>
            <a:r>
              <a:rPr lang="en-US" b="1" dirty="0">
                <a:solidFill>
                  <a:srgbClr val="7030A0"/>
                </a:solidFill>
              </a:rPr>
              <a:t>course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Approach each problem with a fresh and unconditioned mind</a:t>
            </a:r>
          </a:p>
          <a:p>
            <a:endParaRPr lang="en-US" sz="2000" dirty="0"/>
          </a:p>
          <a:p>
            <a:r>
              <a:rPr lang="en-US" sz="2000" dirty="0" smtClean="0"/>
              <a:t>Try to develop </a:t>
            </a:r>
            <a:r>
              <a:rPr lang="en-US" sz="2000" u="sng" dirty="0" smtClean="0"/>
              <a:t>insight</a:t>
            </a:r>
            <a:r>
              <a:rPr lang="en-US" sz="2000" dirty="0" smtClean="0"/>
              <a:t> and </a:t>
            </a:r>
            <a:r>
              <a:rPr lang="en-US" sz="2000" u="sng" dirty="0" smtClean="0"/>
              <a:t>better understanding </a:t>
            </a:r>
            <a:r>
              <a:rPr lang="en-US" sz="2000" dirty="0" smtClean="0"/>
              <a:t>about the problem.</a:t>
            </a:r>
          </a:p>
          <a:p>
            <a:endParaRPr lang="en-US" sz="2000" dirty="0"/>
          </a:p>
          <a:p>
            <a:r>
              <a:rPr lang="en-US" sz="2000" dirty="0" smtClean="0"/>
              <a:t>You are bound to get hurdles.</a:t>
            </a:r>
          </a:p>
          <a:p>
            <a:endParaRPr lang="en-US" sz="2000" dirty="0"/>
          </a:p>
          <a:p>
            <a:r>
              <a:rPr lang="en-US" sz="2000" dirty="0" smtClean="0"/>
              <a:t>Handle each hurdle with </a:t>
            </a:r>
            <a:r>
              <a:rPr lang="en-US" sz="2000" u="sng" dirty="0" smtClean="0"/>
              <a:t>perseverance</a:t>
            </a:r>
            <a:r>
              <a:rPr lang="en-US" sz="2000" dirty="0" smtClean="0"/>
              <a:t> and continue working with </a:t>
            </a:r>
            <a:r>
              <a:rPr lang="en-US" sz="2000" u="sng" dirty="0" smtClean="0"/>
              <a:t>enthusiasm</a:t>
            </a:r>
          </a:p>
          <a:p>
            <a:endParaRPr lang="en-US" sz="2000" dirty="0"/>
          </a:p>
          <a:p>
            <a:r>
              <a:rPr lang="en-US" sz="2000" dirty="0" smtClean="0"/>
              <a:t>You will </a:t>
            </a:r>
            <a:r>
              <a:rPr lang="en-US" sz="2000" u="sng" dirty="0" smtClean="0"/>
              <a:t>surely</a:t>
            </a:r>
            <a:r>
              <a:rPr lang="en-US" sz="2000" dirty="0" smtClean="0"/>
              <a:t> be able to solve the problem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1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  Integer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of Matrices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26932"/>
              </p:ext>
            </p:extLst>
          </p:nvPr>
        </p:nvGraphicFramePr>
        <p:xfrm>
          <a:off x="7620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206679"/>
              </p:ext>
            </p:extLst>
          </p:nvPr>
        </p:nvGraphicFramePr>
        <p:xfrm>
          <a:off x="3200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752486"/>
              </p:ext>
            </p:extLst>
          </p:nvPr>
        </p:nvGraphicFramePr>
        <p:xfrm>
          <a:off x="5867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90800" y="2133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1336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505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505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429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23688" y="1686885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Connector 4"/>
              <p:cNvCxnSpPr>
                <a:stCxn id="4" idx="0"/>
                <a:endCxn id="8" idx="1"/>
              </p:cNvCxnSpPr>
              <p:nvPr/>
            </p:nvCxnSpPr>
            <p:spPr>
              <a:xfrm flipV="1">
                <a:off x="5034776" y="4724400"/>
                <a:ext cx="600307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Connector 13"/>
              <p:cNvCxnSpPr>
                <a:stCxn id="8" idx="3"/>
                <a:endCxn id="7" idx="0"/>
              </p:cNvCxnSpPr>
              <p:nvPr/>
            </p:nvCxnSpPr>
            <p:spPr>
              <a:xfrm>
                <a:off x="5791200" y="4724400"/>
                <a:ext cx="615176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2"/>
                <a:endCxn id="9" idx="1"/>
              </p:cNvCxnSpPr>
              <p:nvPr/>
            </p:nvCxnSpPr>
            <p:spPr>
              <a:xfrm>
                <a:off x="5034776" y="5486400"/>
                <a:ext cx="604024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2"/>
                <a:endCxn id="9" idx="3"/>
              </p:cNvCxnSpPr>
              <p:nvPr/>
            </p:nvCxnSpPr>
            <p:spPr>
              <a:xfrm flipH="1">
                <a:off x="5794917" y="5486400"/>
                <a:ext cx="611459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Connector 24"/>
              <p:cNvCxnSpPr>
                <a:endCxn id="4" idx="1"/>
              </p:cNvCxnSpPr>
              <p:nvPr/>
            </p:nvCxnSpPr>
            <p:spPr>
              <a:xfrm>
                <a:off x="4118517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24200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2"/>
                <a:endCxn id="9" idx="0"/>
              </p:cNvCxnSpPr>
              <p:nvPr/>
            </p:nvCxnSpPr>
            <p:spPr>
              <a:xfrm>
                <a:off x="5713142" y="4800600"/>
                <a:ext cx="3717" cy="1143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24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75591" y="3657600"/>
                <a:ext cx="2424573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91" y="3657600"/>
                <a:ext cx="2424573" cy="604717"/>
              </a:xfrm>
              <a:prstGeom prst="rect">
                <a:avLst/>
              </a:prstGeom>
              <a:blipFill rotWithShape="1">
                <a:blip r:embed="rId25"/>
                <a:stretch>
                  <a:fillRect r="-20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loud Callout 51"/>
              <p:cNvSpPr/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adjacency list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loud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Line Callout 2 53"/>
              <p:cNvSpPr/>
              <p:nvPr/>
            </p:nvSpPr>
            <p:spPr>
              <a:xfrm>
                <a:off x="3733800" y="76200"/>
                <a:ext cx="2438400" cy="612648"/>
              </a:xfrm>
              <a:prstGeom prst="borderCallout2">
                <a:avLst>
                  <a:gd name="adj1" fmla="val 49693"/>
                  <a:gd name="adj2" fmla="val 100508"/>
                  <a:gd name="adj3" fmla="val 49693"/>
                  <a:gd name="adj4" fmla="val 110009"/>
                  <a:gd name="adj5" fmla="val 94299"/>
                  <a:gd name="adj6" fmla="val 12299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Degree of each vertex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  <m:r>
                      <a:rPr lang="en-US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Line Callout 2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76200"/>
                <a:ext cx="2438400" cy="612648"/>
              </a:xfrm>
              <a:prstGeom prst="borderCallout2">
                <a:avLst>
                  <a:gd name="adj1" fmla="val 49693"/>
                  <a:gd name="adj2" fmla="val 100508"/>
                  <a:gd name="adj3" fmla="val 49693"/>
                  <a:gd name="adj4" fmla="val 110009"/>
                  <a:gd name="adj5" fmla="val 94299"/>
                  <a:gd name="adj6" fmla="val 122997"/>
                </a:avLst>
              </a:prstGeom>
              <a:blipFill rotWithShape="1">
                <a:blip r:embed="rId29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00600" y="3591580"/>
                <a:ext cx="3128292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800" dirty="0" smtClean="0"/>
                  <a:t> : degree of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591580"/>
                <a:ext cx="3128292" cy="523220"/>
              </a:xfrm>
              <a:prstGeom prst="rect">
                <a:avLst/>
              </a:prstGeom>
              <a:blipFill rotWithShape="1">
                <a:blip r:embed="rId30"/>
                <a:stretch>
                  <a:fillRect t="-9091" r="-6214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41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8" grpId="0"/>
      <p:bldP spid="80" grpId="0"/>
      <p:bldP spid="82" grpId="0"/>
      <p:bldP spid="82" grpId="1"/>
      <p:bldP spid="83" grpId="0"/>
      <p:bldP spid="52" grpId="0" animBg="1"/>
      <p:bldP spid="53" grpId="0"/>
      <p:bldP spid="54" grpId="0" animBg="1"/>
      <p:bldP spid="54" grpId="1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63056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63056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6721561" y="1515965"/>
            <a:ext cx="2206083" cy="3552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Connector 4"/>
              <p:cNvCxnSpPr>
                <a:stCxn id="4" idx="0"/>
                <a:endCxn id="8" idx="1"/>
              </p:cNvCxnSpPr>
              <p:nvPr/>
            </p:nvCxnSpPr>
            <p:spPr>
              <a:xfrm flipV="1">
                <a:off x="5034776" y="4724400"/>
                <a:ext cx="600307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Connector 13"/>
              <p:cNvCxnSpPr>
                <a:stCxn id="8" idx="3"/>
                <a:endCxn id="7" idx="0"/>
              </p:cNvCxnSpPr>
              <p:nvPr/>
            </p:nvCxnSpPr>
            <p:spPr>
              <a:xfrm>
                <a:off x="5791200" y="4724400"/>
                <a:ext cx="615176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2"/>
                <a:endCxn id="9" idx="1"/>
              </p:cNvCxnSpPr>
              <p:nvPr/>
            </p:nvCxnSpPr>
            <p:spPr>
              <a:xfrm>
                <a:off x="5034776" y="5486400"/>
                <a:ext cx="604024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2"/>
                <a:endCxn id="9" idx="3"/>
              </p:cNvCxnSpPr>
              <p:nvPr/>
            </p:nvCxnSpPr>
            <p:spPr>
              <a:xfrm flipH="1">
                <a:off x="5794917" y="5486400"/>
                <a:ext cx="611459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Connector 24"/>
              <p:cNvCxnSpPr>
                <a:endCxn id="4" idx="1"/>
              </p:cNvCxnSpPr>
              <p:nvPr/>
            </p:nvCxnSpPr>
            <p:spPr>
              <a:xfrm>
                <a:off x="4118517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24200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2"/>
                <a:endCxn id="9" idx="0"/>
              </p:cNvCxnSpPr>
              <p:nvPr/>
            </p:nvCxnSpPr>
            <p:spPr>
              <a:xfrm>
                <a:off x="5713142" y="4800600"/>
                <a:ext cx="3717" cy="1143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24185" y="77366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185" y="773668"/>
                <a:ext cx="304800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86600" y="1143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143000"/>
                <a:ext cx="3048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r="-22000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67600" y="1524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24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48600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71246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29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52246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78238" y="261280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38" y="2612802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/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791200" y="4712732"/>
            <a:ext cx="3352800" cy="1852136"/>
            <a:chOff x="5791200" y="4712732"/>
            <a:chExt cx="3352800" cy="1852136"/>
          </a:xfrm>
        </p:grpSpPr>
        <p:cxnSp>
          <p:nvCxnSpPr>
            <p:cNvPr id="79" name="Straight Connector 78"/>
            <p:cNvCxnSpPr>
              <a:endCxn id="58" idx="1"/>
            </p:cNvCxnSpPr>
            <p:nvPr/>
          </p:nvCxnSpPr>
          <p:spPr>
            <a:xfrm flipV="1">
              <a:off x="6333893" y="4712732"/>
              <a:ext cx="1526184" cy="6212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3" idx="3"/>
              <a:endCxn id="59" idx="1"/>
            </p:cNvCxnSpPr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/>
            <p:nvPr/>
          </p:nvSpPr>
          <p:spPr>
            <a:xfrm>
              <a:off x="5791200" y="5181600"/>
              <a:ext cx="3352800" cy="1383268"/>
            </a:xfrm>
            <a:prstGeom prst="arc">
              <a:avLst>
                <a:gd name="adj1" fmla="val 12273830"/>
                <a:gd name="adj2" fmla="val 2014131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/>
          <p:cNvCxnSpPr>
            <a:stCxn id="59" idx="0"/>
            <a:endCxn id="58" idx="2"/>
          </p:cNvCxnSpPr>
          <p:nvPr/>
        </p:nvCxnSpPr>
        <p:spPr>
          <a:xfrm flipH="1" flipV="1">
            <a:off x="7938136" y="4788932"/>
            <a:ext cx="3717" cy="114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259770" y="4712732"/>
            <a:ext cx="1293541" cy="1295400"/>
            <a:chOff x="7259770" y="4712732"/>
            <a:chExt cx="1293541" cy="1295400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259770" y="4712732"/>
              <a:ext cx="600307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59770" y="5474732"/>
              <a:ext cx="604024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4254631" y="5156216"/>
            <a:ext cx="622169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8016194" y="4712732"/>
            <a:ext cx="615176" cy="1295400"/>
            <a:chOff x="8016194" y="4712732"/>
            <a:chExt cx="615176" cy="1295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8016194" y="4712732"/>
              <a:ext cx="615176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019911" y="5474732"/>
              <a:ext cx="611459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75591" y="3657600"/>
                <a:ext cx="2424574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91" y="3657600"/>
                <a:ext cx="2424574" cy="604717"/>
              </a:xfrm>
              <a:prstGeom prst="rect">
                <a:avLst/>
              </a:prstGeom>
              <a:blipFill rotWithShape="1">
                <a:blip r:embed="rId31"/>
                <a:stretch>
                  <a:fillRect r="-20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226944" y="6248400"/>
                <a:ext cx="50359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944" y="6248400"/>
                <a:ext cx="503599" cy="375552"/>
              </a:xfrm>
              <a:prstGeom prst="rect">
                <a:avLst/>
              </a:prstGeom>
              <a:blipFill rotWithShape="1">
                <a:blip r:embed="rId32"/>
                <a:stretch>
                  <a:fillRect t="-6452" r="-1585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>
            <a:off x="6328317" y="54102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34000" y="54102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383" y="3646954"/>
                <a:ext cx="1174617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83" y="3646954"/>
                <a:ext cx="1174617" cy="391646"/>
              </a:xfrm>
              <a:prstGeom prst="rect">
                <a:avLst/>
              </a:prstGeom>
              <a:blipFill rotWithShape="1">
                <a:blip r:embed="rId33"/>
                <a:stretch>
                  <a:fillRect l="-4145" t="-6154" r="-829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543800" y="312420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9799" y="5855732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Every pair of vertices connected </a:t>
                </a:r>
              </a:p>
              <a:p>
                <a:r>
                  <a:rPr lang="en-US" dirty="0" smtClean="0"/>
                  <a:t>by a path of 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appear adjacent in this graph.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9" y="5855732"/>
                <a:ext cx="3569062" cy="923330"/>
              </a:xfrm>
              <a:prstGeom prst="rect">
                <a:avLst/>
              </a:prstGeom>
              <a:blipFill rotWithShape="1">
                <a:blip r:embed="rId35"/>
                <a:stretch>
                  <a:fillRect l="-1363" t="-261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505200" y="5867400"/>
                <a:ext cx="377577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us also add each edge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 well to this graph if it is not already there</a:t>
                </a:r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67400"/>
                <a:ext cx="3775778" cy="646331"/>
              </a:xfrm>
              <a:prstGeom prst="rect">
                <a:avLst/>
              </a:prstGeom>
              <a:blipFill rotWithShape="1">
                <a:blip r:embed="rId36"/>
                <a:stretch>
                  <a:fillRect l="-1127" t="-3704" r="-322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968408" y="5766309"/>
            <a:ext cx="4187283" cy="1102176"/>
          </a:xfrm>
          <a:prstGeom prst="cloudCallout">
            <a:avLst>
              <a:gd name="adj1" fmla="val -19768"/>
              <a:gd name="adj2" fmla="val 68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would  you interpret this row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 animBg="1"/>
      <p:bldP spid="97" grpId="0" animBg="1"/>
      <p:bldP spid="88" grpId="0"/>
      <p:bldP spid="6" grpId="0" animBg="1"/>
      <p:bldP spid="11" grpId="0" animBg="1"/>
      <p:bldP spid="11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72327"/>
              </p:ext>
            </p:extLst>
          </p:nvPr>
        </p:nvGraphicFramePr>
        <p:xfrm>
          <a:off x="6705600" y="762000"/>
          <a:ext cx="22098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423762" y="1515965"/>
            <a:ext cx="348638" cy="3552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if and only if  there is a path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06593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24068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449162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481222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77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0400" y="4424483"/>
                <a:ext cx="2439001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24483"/>
                <a:ext cx="2439001" cy="604717"/>
              </a:xfrm>
              <a:prstGeom prst="rect">
                <a:avLst/>
              </a:prstGeom>
              <a:blipFill rotWithShape="1">
                <a:blip r:embed="rId28"/>
                <a:stretch>
                  <a:fillRect r="-1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8192" y="4413837"/>
                <a:ext cx="1237134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92" y="4413837"/>
                <a:ext cx="1237134" cy="391646"/>
              </a:xfrm>
              <a:prstGeom prst="rect">
                <a:avLst/>
              </a:prstGeom>
              <a:blipFill rotWithShape="1">
                <a:blip r:embed="rId29"/>
                <a:stretch>
                  <a:fillRect l="-3941" t="-6250" r="-788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6501944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6326201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543800" y="3124200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38343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22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1820" y="3408556"/>
                <a:ext cx="1900905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Adj.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20" y="3408556"/>
                <a:ext cx="1900905" cy="379784"/>
              </a:xfrm>
              <a:prstGeom prst="rect">
                <a:avLst/>
              </a:prstGeom>
              <a:blipFill rotWithShape="1">
                <a:blip r:embed="rId35"/>
                <a:stretch>
                  <a:fillRect l="-2885" t="-4839" r="-128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81400" y="3433615"/>
                <a:ext cx="1888081" cy="3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Adj.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33615"/>
                <a:ext cx="1888081" cy="379206"/>
              </a:xfrm>
              <a:prstGeom prst="rect">
                <a:avLst/>
              </a:prstGeom>
              <a:blipFill rotWithShape="1">
                <a:blip r:embed="rId36"/>
                <a:stretch>
                  <a:fillRect l="-2913" t="-4839" r="-16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310268" y="50292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19400" y="51054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43600" y="51054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934200" y="51054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65889" y="1527116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9" y="1527116"/>
                <a:ext cx="318613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447503" y="3810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3" y="381000"/>
                <a:ext cx="324897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9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41" grpId="0" animBg="1"/>
      <p:bldP spid="44" grpId="0" animBg="1"/>
      <p:bldP spid="78" grpId="0"/>
      <p:bldP spid="80" grpId="0"/>
      <p:bldP spid="83" grpId="0"/>
      <p:bldP spid="6" grpId="0" animBg="1"/>
      <p:bldP spid="103" grpId="0"/>
      <p:bldP spid="12" grpId="0"/>
      <p:bldP spid="74" grpId="0"/>
      <p:bldP spid="13" grpId="0" animBg="1"/>
      <p:bldP spid="76" grpId="0" animBg="1"/>
      <p:bldP spid="82" grpId="0" animBg="1"/>
      <p:bldP spid="84" grpId="0" animBg="1"/>
      <p:bldP spid="15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 smtClean="0"/>
                  <a:t> 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r="-2300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5124308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5124308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8333" r="-505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39672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8333" r="-30333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8333" r="-20333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8333" r="-100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8333" r="-1667" b="-530000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106557" r="-505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106557" r="-39672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106557" r="-303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106557" r="-203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106557" r="-100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106557" r="-1667" b="-4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210000" r="-505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210000" r="-396721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210000" r="-303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210000" r="-203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210000" r="-1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210000" r="-1667" b="-3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310000" r="-5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310000" r="-39672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310000" r="-3033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310000" r="-2033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310000" r="-1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310000" r="-1667" b="-2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403279" r="-5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403279" r="-3967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403279" r="-3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403279" r="-2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403279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403279" r="-1667" b="-124590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511667" r="-5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511667" r="-39672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511667" r="-3033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511667" r="-2033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511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511667" r="-1667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even  </a:t>
                </a:r>
                <a:r>
                  <a:rPr lang="en-US" sz="24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 smtClean="0"/>
                  <a:t>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 smtClean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629398" y="1447800"/>
            <a:ext cx="17210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21336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29200" y="4572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5" grpId="0" animBg="1"/>
      <p:bldP spid="26" grpId="0" animBg="1"/>
      <p:bldP spid="27" grpId="0" animBg="1"/>
      <p:bldP spid="33" grpId="0"/>
      <p:bldP spid="34" grpId="0"/>
      <p:bldP spid="7" grpId="0"/>
      <p:bldP spid="35" grpId="0"/>
      <p:bldP spid="36" grpId="0" animBg="1"/>
      <p:bldP spid="37" grpId="0" animBg="1"/>
      <p:bldP spid="38" grpId="0" animBg="1"/>
      <p:bldP spid="39" grpId="0" animBg="1"/>
      <p:bldP spid="9" grpId="0"/>
      <p:bldP spid="41" grpId="0" animBg="1"/>
      <p:bldP spid="42" grpId="0" animBg="1"/>
      <p:bldP spid="17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 smtClean="0"/>
                  <a:t> 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r="-2300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4078652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5124308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8333" r="-505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39672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8333" r="-30333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8333" r="-20333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8333" r="-100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8333" r="-1667" b="-530000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106557" r="-505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106557" r="-39672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106557" r="-303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106557" r="-203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106557" r="-100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106557" r="-1667" b="-4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210000" r="-505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210000" r="-396721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210000" r="-303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210000" r="-203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210000" r="-1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210000" r="-1667" b="-3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310000" r="-5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310000" r="-39672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310000" r="-3033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310000" r="-2033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310000" r="-1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310000" r="-1667" b="-2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403279" r="-5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403279" r="-3967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403279" r="-3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403279" r="-2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403279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403279" r="-1667" b="-124590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511667" r="-5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511667" r="-39672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511667" r="-3033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511667" r="-2033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511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511667" r="-1667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Left Arrow 3"/>
          <p:cNvSpPr/>
          <p:nvPr/>
        </p:nvSpPr>
        <p:spPr>
          <a:xfrm>
            <a:off x="457200" y="4572000"/>
            <a:ext cx="7848600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</TotalTime>
  <Words>1834</Words>
  <Application>Microsoft Office PowerPoint</Application>
  <PresentationFormat>On-screen Show (4:3)</PresentationFormat>
  <Paragraphs>761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and Analysis of Algorithms (CS345/CS345A)  </vt:lpstr>
      <vt:lpstr>All Pairs Shortest Paths (APSP) </vt:lpstr>
      <vt:lpstr>  Integer Product of Matrices</vt:lpstr>
      <vt:lpstr>PowerPoint Presentation</vt:lpstr>
      <vt:lpstr>PowerPoint Presentation</vt:lpstr>
      <vt:lpstr>PowerPoint Presentation</vt:lpstr>
      <vt:lpstr>PowerPoint Presentation</vt:lpstr>
      <vt:lpstr>Distance in G^2             Distance in G</vt:lpstr>
      <vt:lpstr>PowerPoint Presentation</vt:lpstr>
      <vt:lpstr>Distance in G^2             Distance in G</vt:lpstr>
      <vt:lpstr>PowerPoint Presentation</vt:lpstr>
      <vt:lpstr>PowerPoint Presentation</vt:lpstr>
      <vt:lpstr>PowerPoint Presentation</vt:lpstr>
      <vt:lpstr>PowerPoint Presentation</vt:lpstr>
      <vt:lpstr>Problem 2</vt:lpstr>
      <vt:lpstr>PowerPoint Presentation</vt:lpstr>
      <vt:lpstr>Idea 1:  Compute farthest point for each point in O(log n) time </vt:lpstr>
      <vt:lpstr>Idea 1:  Compute farthest point for each point in O(log n) time </vt:lpstr>
      <vt:lpstr>Idea 2:  Roll the convex polygon on the floor </vt:lpstr>
      <vt:lpstr>Idea 2:  Roll the convex polygon on the floor </vt:lpstr>
      <vt:lpstr>PowerPoint Presentation</vt:lpstr>
      <vt:lpstr>PowerPoint Presentation</vt:lpstr>
      <vt:lpstr>Moral of this course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511</cp:revision>
  <dcterms:created xsi:type="dcterms:W3CDTF">2011-12-03T04:13:03Z</dcterms:created>
  <dcterms:modified xsi:type="dcterms:W3CDTF">2017-11-13T11:29:34Z</dcterms:modified>
</cp:coreProperties>
</file>