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274" r:id="rId2"/>
    <p:sldId id="590" r:id="rId3"/>
    <p:sldId id="586" r:id="rId4"/>
    <p:sldId id="587" r:id="rId5"/>
    <p:sldId id="588" r:id="rId6"/>
    <p:sldId id="592" r:id="rId7"/>
    <p:sldId id="583" r:id="rId8"/>
    <p:sldId id="582" r:id="rId9"/>
    <p:sldId id="556" r:id="rId10"/>
    <p:sldId id="594" r:id="rId11"/>
    <p:sldId id="595" r:id="rId12"/>
    <p:sldId id="596" r:id="rId13"/>
    <p:sldId id="597" r:id="rId14"/>
    <p:sldId id="598" r:id="rId15"/>
    <p:sldId id="589" r:id="rId16"/>
    <p:sldId id="579" r:id="rId17"/>
    <p:sldId id="578" r:id="rId18"/>
    <p:sldId id="573" r:id="rId19"/>
    <p:sldId id="560" r:id="rId20"/>
    <p:sldId id="562" r:id="rId21"/>
    <p:sldId id="563" r:id="rId22"/>
    <p:sldId id="600" r:id="rId23"/>
    <p:sldId id="576" r:id="rId24"/>
    <p:sldId id="601" r:id="rId25"/>
    <p:sldId id="566" r:id="rId26"/>
    <p:sldId id="568" r:id="rId27"/>
    <p:sldId id="593" r:id="rId28"/>
    <p:sldId id="575" r:id="rId29"/>
    <p:sldId id="602" r:id="rId30"/>
    <p:sldId id="603" r:id="rId31"/>
    <p:sldId id="604" r:id="rId32"/>
    <p:sldId id="605" r:id="rId33"/>
    <p:sldId id="60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676" autoAdjust="0"/>
  </p:normalViewPr>
  <p:slideViewPr>
    <p:cSldViewPr>
      <p:cViewPr>
        <p:scale>
          <a:sx n="94" d="100"/>
          <a:sy n="94" d="100"/>
        </p:scale>
        <p:origin x="-231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png"/><Relationship Id="rId5" Type="http://schemas.openxmlformats.org/officeDocument/2006/relationships/image" Target="../media/image54.png"/><Relationship Id="rId10" Type="http://schemas.openxmlformats.org/officeDocument/2006/relationships/image" Target="../media/image11.png"/><Relationship Id="rId4" Type="http://schemas.openxmlformats.org/officeDocument/2006/relationships/image" Target="../media/image5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png"/><Relationship Id="rId5" Type="http://schemas.openxmlformats.org/officeDocument/2006/relationships/image" Target="../media/image54.png"/><Relationship Id="rId10" Type="http://schemas.openxmlformats.org/officeDocument/2006/relationships/image" Target="../media/image11.png"/><Relationship Id="rId4" Type="http://schemas.openxmlformats.org/officeDocument/2006/relationships/image" Target="../media/image5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png"/><Relationship Id="rId5" Type="http://schemas.openxmlformats.org/officeDocument/2006/relationships/image" Target="../media/image54.png"/><Relationship Id="rId10" Type="http://schemas.openxmlformats.org/officeDocument/2006/relationships/image" Target="../media/image11.png"/><Relationship Id="rId4" Type="http://schemas.openxmlformats.org/officeDocument/2006/relationships/image" Target="../media/image53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png"/><Relationship Id="rId5" Type="http://schemas.openxmlformats.org/officeDocument/2006/relationships/image" Target="../media/image54.png"/><Relationship Id="rId10" Type="http://schemas.openxmlformats.org/officeDocument/2006/relationships/image" Target="../media/image11.png"/><Relationship Id="rId4" Type="http://schemas.openxmlformats.org/officeDocument/2006/relationships/image" Target="../media/image53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1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png"/><Relationship Id="rId5" Type="http://schemas.openxmlformats.org/officeDocument/2006/relationships/image" Target="../media/image5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60.png"/><Relationship Id="rId7" Type="http://schemas.openxmlformats.org/officeDocument/2006/relationships/image" Target="../media/image470.png"/><Relationship Id="rId12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60.png"/><Relationship Id="rId5" Type="http://schemas.openxmlformats.org/officeDocument/2006/relationships/image" Target="../media/image450.png"/><Relationship Id="rId15" Type="http://schemas.openxmlformats.org/officeDocument/2006/relationships/image" Target="../media/image51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0070C0"/>
                </a:solidFill>
              </a:rPr>
              <a:t>39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006C31"/>
                </a:solidFill>
              </a:rPr>
              <a:t>Approximation algorithms </a:t>
            </a:r>
            <a:r>
              <a:rPr lang="en-US" sz="1800" b="1" dirty="0" smtClean="0">
                <a:solidFill>
                  <a:schemeClr val="tx1"/>
                </a:solidFill>
              </a:rPr>
              <a:t>for NP-complete problems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set cover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Optimality </a:t>
            </a:r>
            <a:r>
              <a:rPr lang="en-US" sz="3200" b="1" dirty="0" smtClean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 animBg="1"/>
      <p:bldP spid="40" grpId="0" animBg="1"/>
      <p:bldP spid="41" grpId="0" animBg="1"/>
      <p:bldP spid="42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Optimality </a:t>
            </a:r>
            <a:r>
              <a:rPr lang="en-US" sz="3200" b="1" dirty="0" smtClean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41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Optimality </a:t>
            </a:r>
            <a:r>
              <a:rPr lang="en-US" sz="3200" b="1" dirty="0" smtClean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75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Optimality </a:t>
            </a:r>
            <a:r>
              <a:rPr lang="en-US" sz="3200" b="1" dirty="0" smtClean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 smtClean="0"/>
                  <a:t> sets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Optimality </a:t>
            </a:r>
            <a:r>
              <a:rPr lang="en-US" sz="3200" b="1" dirty="0" smtClean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en-US" sz="2400" b="1" dirty="0" smtClean="0">
                    <a:sym typeface="Wingdings" pitchFamily="2" charset="2"/>
                  </a:rPr>
                  <a:t> Approx. ratio for this instance: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 smtClean="0"/>
                  <a:t> sets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Optimal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 sets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74" t="-6349" r="-3104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452" r="-11429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loud Callout 33"/>
          <p:cNvSpPr/>
          <p:nvPr/>
        </p:nvSpPr>
        <p:spPr>
          <a:xfrm>
            <a:off x="0" y="2727556"/>
            <a:ext cx="4003510" cy="1202529"/>
          </a:xfrm>
          <a:prstGeom prst="cloudCallout">
            <a:avLst>
              <a:gd name="adj1" fmla="val -22073"/>
              <a:gd name="adj2" fmla="val 873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is the worst case approx. ratio guaranteed for every  possible instance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4294" t="-6349" r="-10429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099413" y="6478508"/>
            <a:ext cx="62829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shall establish this approx. ratio for even the generic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3" grpId="0" animBg="1"/>
      <p:bldP spid="3" grpId="0" animBg="1"/>
      <p:bldP spid="34" grpId="0" animBg="1"/>
      <p:bldP spid="45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has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 smtClean="0"/>
                  <a:t>sets of least cost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 smtClean="0"/>
                  <a:t>-complete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 smtClean="0"/>
                  <a:t>for the </a:t>
                </a:r>
                <a:r>
                  <a:rPr lang="en-US" sz="2000" u="sng" dirty="0" smtClean="0"/>
                  <a:t>optimization version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&lt;&gt; empty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maximum</a:t>
                </a:r>
                <a:r>
                  <a:rPr lang="en-US" sz="2000" dirty="0" smtClean="0"/>
                  <a:t>; 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; </a:t>
                </a:r>
                <a:r>
                  <a:rPr lang="en-US" sz="2800" dirty="0" smtClean="0"/>
                  <a:t>   </a:t>
                </a:r>
                <a:r>
                  <a:rPr lang="en-US" sz="2000" dirty="0" smtClean="0"/>
                  <a:t>  </a:t>
                </a:r>
                <a:endParaRPr lang="en-US" sz="44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all subsets </a:t>
                </a:r>
                <a:r>
                  <a:rPr lang="en-US" sz="2000" u="sng" dirty="0" smtClean="0"/>
                  <a:t>picked</a:t>
                </a:r>
                <a:r>
                  <a:rPr lang="en-US" sz="2000" dirty="0" smtClean="0"/>
                  <a:t> in the while loop.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  <a:blipFill rotWithShape="1">
                <a:blip r:embed="rId2"/>
                <a:stretch>
                  <a:fillRect l="-741" t="-49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blipFill rotWithShape="1">
                <a:blip r:embed="rId3"/>
                <a:stretch>
                  <a:fillRect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0" y="4572000"/>
            <a:ext cx="1499128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is </a:t>
            </a:r>
            <a:r>
              <a:rPr lang="en-US" sz="2000" b="1" dirty="0" smtClean="0">
                <a:solidFill>
                  <a:srgbClr val="C00000"/>
                </a:solidFill>
              </a:rPr>
              <a:t>minimum</a:t>
            </a:r>
            <a:r>
              <a:rPr lang="en-US" sz="2000" dirty="0" smtClean="0"/>
              <a:t>;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blipFill rotWithShape="1">
                <a:blip r:embed="rId4"/>
                <a:stretch>
                  <a:fillRect r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800" y="304800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Generic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5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</a:t>
            </a:r>
            <a:r>
              <a:rPr lang="en-US" sz="3200" b="1" dirty="0" smtClean="0">
                <a:solidFill>
                  <a:srgbClr val="7030A0"/>
                </a:solidFill>
              </a:rPr>
              <a:t>analyze</a:t>
            </a:r>
            <a:r>
              <a:rPr lang="en-US" sz="3200" b="1" dirty="0" smtClean="0"/>
              <a:t> the </a:t>
            </a:r>
            <a:r>
              <a:rPr lang="en-US" sz="3200" b="1" u="sng" dirty="0" smtClean="0"/>
              <a:t>greedy algorithm</a:t>
            </a:r>
            <a:r>
              <a:rPr lang="en-US" sz="3200" b="1" dirty="0" smtClean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The challenge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No knowledge of the </a:t>
            </a:r>
            <a:r>
              <a:rPr lang="en-US" sz="2000" b="1" dirty="0" smtClean="0">
                <a:solidFill>
                  <a:srgbClr val="C00000"/>
                </a:solidFill>
              </a:rPr>
              <a:t>optimal solution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Aim to get a </a:t>
            </a:r>
            <a:r>
              <a:rPr lang="en-US" sz="2000" b="1" dirty="0" smtClean="0">
                <a:solidFill>
                  <a:srgbClr val="C00000"/>
                </a:solidFill>
              </a:rPr>
              <a:t>worst case guarantee</a:t>
            </a:r>
            <a:r>
              <a:rPr lang="en-US" sz="2000" dirty="0" smtClean="0"/>
              <a:t> for </a:t>
            </a:r>
            <a:r>
              <a:rPr lang="en-US" sz="2000" u="sng" dirty="0" smtClean="0"/>
              <a:t>all possible instances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Conquering the challenge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Pick any </a:t>
            </a:r>
            <a:r>
              <a:rPr lang="en-US" sz="2000" b="1" dirty="0" smtClean="0"/>
              <a:t>arbitrary</a:t>
            </a:r>
            <a:r>
              <a:rPr lang="en-US" sz="2000" dirty="0" smtClean="0"/>
              <a:t> instance</a:t>
            </a:r>
          </a:p>
          <a:p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b="1" dirty="0" smtClean="0"/>
              <a:t>Compare</a:t>
            </a:r>
            <a:r>
              <a:rPr lang="en-US" sz="2000" dirty="0" smtClean="0"/>
              <a:t>” greedy solution with its optimal solution.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</a:t>
            </a:r>
            <a:r>
              <a:rPr lang="en-US" sz="3200" b="1" u="sng" dirty="0" smtClean="0"/>
              <a:t>algorithm</a:t>
            </a:r>
            <a:r>
              <a:rPr lang="en-US" sz="3200" b="1" dirty="0" smtClean="0"/>
              <a:t>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/>
                  <a:t> How to account for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the greedy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the sets </a:t>
                </a:r>
                <a:r>
                  <a:rPr lang="en-US" sz="2000" u="sng" dirty="0" smtClean="0"/>
                  <a:t>belonging</a:t>
                </a:r>
                <a:r>
                  <a:rPr lang="en-US" sz="2000" dirty="0" smtClean="0"/>
                  <a:t> to “</a:t>
                </a:r>
                <a:r>
                  <a:rPr lang="en-US" sz="2000" b="1" dirty="0" smtClean="0"/>
                  <a:t>Optimal</a:t>
                </a:r>
                <a:r>
                  <a:rPr lang="en-US" sz="2000" dirty="0" smtClean="0"/>
                  <a:t>” solution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Optimal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Greedy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4771" y="5638800"/>
            <a:ext cx="31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u="sng" dirty="0"/>
              <a:t>absent</a:t>
            </a:r>
            <a:r>
              <a:rPr lang="en-US" dirty="0"/>
              <a:t> in “</a:t>
            </a:r>
            <a:r>
              <a:rPr lang="en-US" b="1" dirty="0"/>
              <a:t>Greedy</a:t>
            </a:r>
            <a:r>
              <a:rPr lang="en-US" dirty="0" smtClean="0"/>
              <a:t>” solution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4953000"/>
            <a:ext cx="86868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8" grpId="0"/>
      <p:bldP spid="9" grpId="0" animBg="1"/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</a:t>
            </a:r>
            <a:r>
              <a:rPr lang="en-US" sz="3200" b="1" dirty="0" smtClean="0">
                <a:solidFill>
                  <a:srgbClr val="7030A0"/>
                </a:solidFill>
              </a:rPr>
              <a:t>analyze</a:t>
            </a:r>
            <a:r>
              <a:rPr lang="en-US" sz="3200" b="1" dirty="0" smtClean="0"/>
              <a:t> the </a:t>
            </a:r>
            <a:r>
              <a:rPr lang="en-US" sz="3200" b="1" u="sng" dirty="0" smtClean="0"/>
              <a:t>greedy algorithm</a:t>
            </a:r>
            <a:r>
              <a:rPr lang="en-US" sz="3200" b="1" dirty="0" smtClean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The key to analysis   </a:t>
            </a:r>
            <a:r>
              <a:rPr lang="en-US" sz="2000" b="1" dirty="0" smtClean="0">
                <a:solidFill>
                  <a:schemeClr val="bg2"/>
                </a:solidFill>
              </a:rPr>
              <a:t> :         </a:t>
            </a:r>
            <a:r>
              <a:rPr lang="en-US" sz="2000" dirty="0" smtClean="0">
                <a:solidFill>
                  <a:schemeClr val="bg2"/>
                </a:solidFill>
              </a:rPr>
              <a:t>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95600"/>
            <a:ext cx="16002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3493532"/>
            <a:ext cx="1278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Cost of </a:t>
            </a:r>
            <a:r>
              <a:rPr lang="en-US" b="1" dirty="0" smtClean="0">
                <a:solidFill>
                  <a:srgbClr val="C00000"/>
                </a:solidFill>
              </a:rPr>
              <a:t>Sets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3516868"/>
            <a:ext cx="1758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Cost of </a:t>
            </a:r>
            <a:r>
              <a:rPr lang="en-US" b="1" dirty="0" smtClean="0">
                <a:solidFill>
                  <a:srgbClr val="0070C0"/>
                </a:solidFill>
              </a:rPr>
              <a:t>Elements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Cost of </a:t>
            </a:r>
            <a:r>
              <a:rPr lang="en-US" sz="2800" b="1" u="sng" dirty="0" smtClean="0">
                <a:solidFill>
                  <a:srgbClr val="7030A0"/>
                </a:solidFill>
              </a:rPr>
              <a:t>each set </a:t>
            </a:r>
            <a:r>
              <a:rPr lang="en-US" sz="2800" b="1" dirty="0" smtClean="0">
                <a:sym typeface="Wingdings" pitchFamily="2" charset="2"/>
              </a:rPr>
              <a:t> cost of </a:t>
            </a:r>
            <a:r>
              <a:rPr lang="en-US" sz="2800" b="1" u="sng" dirty="0" smtClean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 smtClean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 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  <p:bldP spid="119" grpId="0"/>
      <p:bldP spid="120" grpId="0"/>
      <p:bldP spid="121" grpId="0"/>
      <p:bldP spid="122" grpId="0"/>
      <p:bldP spid="123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Set Cover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b="1" dirty="0" smtClean="0">
                <a:sym typeface="Wingdings" pitchFamily="2" charset="2"/>
              </a:rPr>
              <a:t> 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Sum of cost of </a:t>
            </a:r>
            <a:r>
              <a:rPr lang="en-US" sz="2000" b="1" dirty="0" smtClean="0">
                <a:solidFill>
                  <a:srgbClr val="C00000"/>
                </a:solidFill>
              </a:rPr>
              <a:t>sets</a:t>
            </a:r>
            <a:r>
              <a:rPr lang="en-US" sz="2000" dirty="0" smtClean="0"/>
              <a:t> </a:t>
            </a:r>
            <a:r>
              <a:rPr lang="en-US" sz="2000" b="1" dirty="0" smtClean="0"/>
              <a:t>selected</a:t>
            </a:r>
            <a:r>
              <a:rPr lang="en-US" sz="2000" dirty="0" smtClean="0"/>
              <a:t> =  sum of </a:t>
            </a:r>
            <a:r>
              <a:rPr lang="en-US" sz="2000" u="sng" dirty="0" smtClean="0"/>
              <a:t>cost paid for each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element</a:t>
            </a:r>
            <a:r>
              <a:rPr lang="en-US" sz="2000" dirty="0" smtClean="0"/>
              <a:t>.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Greedy algorithm</a:t>
            </a:r>
            <a:r>
              <a:rPr lang="en-US" sz="2000" dirty="0" smtClean="0"/>
              <a:t>:  Select the set with  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819400" y="20753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429000" y="2209800"/>
            <a:ext cx="2539552" cy="1195864"/>
            <a:chOff x="3276600" y="2057400"/>
            <a:chExt cx="2539552" cy="119586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276600" y="2057400"/>
              <a:ext cx="2539552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76600" y="2209800"/>
              <a:ext cx="2539552" cy="222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76600" y="2209800"/>
              <a:ext cx="2539552" cy="6167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76600" y="2209800"/>
              <a:ext cx="2539552" cy="10434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2819400" y="29897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429000" y="3276600"/>
            <a:ext cx="2561870" cy="904240"/>
            <a:chOff x="3581400" y="3429000"/>
            <a:chExt cx="2561870" cy="90424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581400" y="3429000"/>
              <a:ext cx="2539552" cy="904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581400" y="3429000"/>
              <a:ext cx="2561870" cy="46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3702123"/>
            <a:ext cx="295274" cy="641277"/>
            <a:chOff x="6629400" y="3702123"/>
            <a:chExt cx="295274" cy="64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Oval 97"/>
          <p:cNvSpPr/>
          <p:nvPr/>
        </p:nvSpPr>
        <p:spPr>
          <a:xfrm>
            <a:off x="2819400" y="39041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429000" y="4191000"/>
            <a:ext cx="2539552" cy="1143000"/>
            <a:chOff x="3581400" y="4343400"/>
            <a:chExt cx="2539552" cy="11430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581400" y="4343400"/>
              <a:ext cx="2539552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581400" y="4343400"/>
              <a:ext cx="2539552" cy="764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581400" y="4343400"/>
              <a:ext cx="2539552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629400" y="4419600"/>
            <a:ext cx="304800" cy="838200"/>
            <a:chOff x="6629400" y="4419600"/>
            <a:chExt cx="304800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blipFill rotWithShape="1">
                <a:blip r:embed="rId27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6400800" y="1600200"/>
            <a:ext cx="117801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Cost/element</a:t>
            </a:r>
            <a:endParaRPr lang="en-US" sz="14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968552" y="4478576"/>
            <a:ext cx="152400" cy="929640"/>
            <a:chOff x="5232400" y="4949428"/>
            <a:chExt cx="152400" cy="929640"/>
          </a:xfrm>
        </p:grpSpPr>
        <p:sp>
          <p:nvSpPr>
            <p:cNvPr id="153" name="Oval 152"/>
            <p:cNvSpPr/>
            <p:nvPr/>
          </p:nvSpPr>
          <p:spPr>
            <a:xfrm rot="5400000">
              <a:off x="5232400" y="53477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5400000">
              <a:off x="5232400" y="57266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rot="5400000">
              <a:off x="5232400" y="494942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68552" y="2133600"/>
            <a:ext cx="152400" cy="1348264"/>
            <a:chOff x="7467600" y="2121932"/>
            <a:chExt cx="152400" cy="1348264"/>
          </a:xfrm>
        </p:grpSpPr>
        <p:sp>
          <p:nvSpPr>
            <p:cNvPr id="155" name="Oval 154"/>
            <p:cNvSpPr/>
            <p:nvPr/>
          </p:nvSpPr>
          <p:spPr>
            <a:xfrm rot="5400000">
              <a:off x="7467600" y="21219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5400000">
              <a:off x="7467600" y="249662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5400000">
              <a:off x="7467600" y="289107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5400000">
              <a:off x="7467600" y="331779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68552" y="3732292"/>
            <a:ext cx="152400" cy="534908"/>
            <a:chOff x="7467600" y="3710464"/>
            <a:chExt cx="152400" cy="534908"/>
          </a:xfrm>
        </p:grpSpPr>
        <p:sp>
          <p:nvSpPr>
            <p:cNvPr id="159" name="Oval 158"/>
            <p:cNvSpPr/>
            <p:nvPr/>
          </p:nvSpPr>
          <p:spPr>
            <a:xfrm rot="5400000">
              <a:off x="7467600" y="409297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7467600" y="3710464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77000" y="6031468"/>
            <a:ext cx="2265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least</a:t>
            </a:r>
            <a:r>
              <a:rPr lang="en-US" dirty="0"/>
              <a:t> </a:t>
            </a:r>
            <a:r>
              <a:rPr lang="en-US" dirty="0" smtClean="0"/>
              <a:t>cost per element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30323" y="907702"/>
            <a:ext cx="305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Viewing </a:t>
            </a:r>
            <a:r>
              <a:rPr lang="en-US" sz="2400" b="1" u="sng" dirty="0">
                <a:solidFill>
                  <a:srgbClr val="006C31"/>
                </a:solidFill>
                <a:sym typeface="Wingdings" pitchFamily="2" charset="2"/>
              </a:rPr>
              <a:t>any</a:t>
            </a:r>
            <a:r>
              <a:rPr lang="en-US" sz="2400" b="1" dirty="0">
                <a:solidFill>
                  <a:srgbClr val="006C31"/>
                </a:solidFill>
                <a:sym typeface="Wingdings" pitchFamily="2" charset="2"/>
              </a:rPr>
              <a:t> algorithm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4267200" y="56388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4" grpId="0"/>
      <p:bldP spid="85" grpId="0"/>
      <p:bldP spid="87" grpId="0"/>
      <p:bldP spid="90" grpId="0"/>
      <p:bldP spid="91" grpId="0" animBg="1"/>
      <p:bldP spid="98" grpId="0" animBg="1"/>
      <p:bldP spid="125" grpId="0"/>
      <p:bldP spid="126" grpId="0" animBg="1"/>
      <p:bldP spid="39" grpId="0" animBg="1"/>
      <p:bldP spid="40" grpId="0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>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dirty="0" smtClean="0"/>
                  <a:t> : </a:t>
                </a:r>
                <a:r>
                  <a:rPr lang="en-US" sz="3200" b="1" dirty="0" smtClean="0"/>
                  <a:t>present in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Optimal</a:t>
                </a:r>
                <a:r>
                  <a:rPr lang="en-US" sz="3200" b="1" dirty="0" smtClean="0"/>
                  <a:t> but </a:t>
                </a:r>
                <a:r>
                  <a:rPr lang="en-US" sz="3200" b="1" u="sng" dirty="0" smtClean="0"/>
                  <a:t>not</a:t>
                </a:r>
                <a:r>
                  <a:rPr lang="en-US" sz="3200" b="1" dirty="0" smtClean="0"/>
                  <a:t> in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Greedy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  <a:blipFill rotWithShape="1">
                <a:blip r:embed="rId2"/>
                <a:stretch>
                  <a:fillRect t="-3191" r="-699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24384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35168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197" r="-88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533400" y="3505200"/>
            <a:ext cx="4038600" cy="2133600"/>
            <a:chOff x="533400" y="3505200"/>
            <a:chExt cx="4038600" cy="2133600"/>
          </a:xfrm>
        </p:grpSpPr>
        <p:grpSp>
          <p:nvGrpSpPr>
            <p:cNvPr id="78" name="Group 77"/>
            <p:cNvGrpSpPr/>
            <p:nvPr/>
          </p:nvGrpSpPr>
          <p:grpSpPr>
            <a:xfrm>
              <a:off x="533400" y="3505200"/>
              <a:ext cx="4038600" cy="2133600"/>
              <a:chOff x="1524000" y="3505200"/>
              <a:chExt cx="4038600" cy="2133600"/>
            </a:xfrm>
          </p:grpSpPr>
          <p:sp>
            <p:nvSpPr>
              <p:cNvPr id="79" name="Right Brace 78"/>
              <p:cNvSpPr/>
              <p:nvPr/>
            </p:nvSpPr>
            <p:spPr>
              <a:xfrm flipH="1">
                <a:off x="5029200" y="3505200"/>
                <a:ext cx="533400" cy="12954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24000" y="4992469"/>
                <a:ext cx="258013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of these elements    </a:t>
                </a:r>
              </a:p>
              <a:p>
                <a:r>
                  <a:rPr lang="en-US" dirty="0" smtClean="0"/>
                  <a:t>in optimal algorithm =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83" name="Straight Connector 82"/>
            <p:cNvCxnSpPr>
              <a:stCxn id="79" idx="1"/>
            </p:cNvCxnSpPr>
            <p:nvPr/>
          </p:nvCxnSpPr>
          <p:spPr>
            <a:xfrm flipH="1">
              <a:off x="3091026" y="4152900"/>
              <a:ext cx="947574" cy="8395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876800" y="3516868"/>
            <a:ext cx="3015203" cy="2121932"/>
            <a:chOff x="4876800" y="3516868"/>
            <a:chExt cx="3015203" cy="2121932"/>
          </a:xfrm>
        </p:grpSpPr>
        <p:grpSp>
          <p:nvGrpSpPr>
            <p:cNvPr id="75" name="Group 74"/>
            <p:cNvGrpSpPr/>
            <p:nvPr/>
          </p:nvGrpSpPr>
          <p:grpSpPr>
            <a:xfrm>
              <a:off x="4876800" y="3516868"/>
              <a:ext cx="3015203" cy="2121932"/>
              <a:chOff x="4869802" y="3516868"/>
              <a:chExt cx="3015203" cy="2121932"/>
            </a:xfrm>
          </p:grpSpPr>
          <p:sp>
            <p:nvSpPr>
              <p:cNvPr id="73" name="Right Brace 72"/>
              <p:cNvSpPr/>
              <p:nvPr/>
            </p:nvSpPr>
            <p:spPr>
              <a:xfrm>
                <a:off x="4869802" y="3516868"/>
                <a:ext cx="562636" cy="128373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86400" y="4992469"/>
                <a:ext cx="2398605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of these elements </a:t>
                </a:r>
              </a:p>
              <a:p>
                <a:r>
                  <a:rPr lang="en-US" dirty="0" smtClean="0"/>
                  <a:t>in greedy algorithm =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90" name="Straight Connector 89"/>
            <p:cNvCxnSpPr>
              <a:stCxn id="73" idx="1"/>
            </p:cNvCxnSpPr>
            <p:nvPr/>
          </p:nvCxnSpPr>
          <p:spPr>
            <a:xfrm>
              <a:off x="5439436" y="4158734"/>
              <a:ext cx="450202" cy="73646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15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4876800" y="2590800"/>
            <a:ext cx="4075677" cy="3048000"/>
            <a:chOff x="4883798" y="2590800"/>
            <a:chExt cx="4075677" cy="3048000"/>
          </a:xfrm>
        </p:grpSpPr>
        <p:grpSp>
          <p:nvGrpSpPr>
            <p:cNvPr id="97" name="Group 96"/>
            <p:cNvGrpSpPr/>
            <p:nvPr/>
          </p:nvGrpSpPr>
          <p:grpSpPr>
            <a:xfrm>
              <a:off x="4883798" y="2590800"/>
              <a:ext cx="4075677" cy="3048000"/>
              <a:chOff x="4876800" y="2590800"/>
              <a:chExt cx="4075677" cy="3048000"/>
            </a:xfrm>
          </p:grpSpPr>
          <p:sp>
            <p:nvSpPr>
              <p:cNvPr id="99" name="Right Brace 98"/>
              <p:cNvSpPr/>
              <p:nvPr/>
            </p:nvSpPr>
            <p:spPr>
              <a:xfrm>
                <a:off x="4876800" y="2590800"/>
                <a:ext cx="609600" cy="22098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Cost of all the elements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           </a:t>
                    </a:r>
                  </a:p>
                  <a:p>
                    <a:r>
                      <a:rPr lang="en-US" dirty="0" smtClean="0"/>
                      <a:t>in greedy algorithm =  </a:t>
                    </a:r>
                    <a:r>
                      <a:rPr lang="en-US" dirty="0" smtClean="0">
                        <a:solidFill>
                          <a:srgbClr val="C00000"/>
                        </a:solidFill>
                      </a:rPr>
                      <a:t>?</a:t>
                    </a:r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226" t="-3704" r="-1751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>
              <a:off x="5493398" y="3695700"/>
              <a:ext cx="450202" cy="1296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0" dirty="0" smtClean="0">
                          <a:latin typeface="Cambria Math"/>
                        </a:rPr>
                        <m:t>𝐥𝐨𝐠</m:t>
                      </m:r>
                      <m:r>
                        <a:rPr lang="en-US" sz="1400" b="1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133600" y="2590800"/>
            <a:ext cx="2667000" cy="2209800"/>
            <a:chOff x="2133600" y="2590800"/>
            <a:chExt cx="2667000" cy="22098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203" name="Straight Connector 202"/>
                    <p:cNvCxnSpPr>
                      <a:endCxn id="195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>
                      <a:endCxn id="19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>
                      <a:endCxn id="194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Straight Connector 201"/>
                  <p:cNvCxnSpPr>
                    <a:endCxn id="198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2" name="Straight Connector 181"/>
            <p:cNvCxnSpPr>
              <a:endCxn id="183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>
              <a:endCxn id="185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endCxn id="189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133600" y="3581400"/>
            <a:ext cx="2561870" cy="685800"/>
            <a:chOff x="2133600" y="4648200"/>
            <a:chExt cx="2561870" cy="685800"/>
          </a:xfrm>
        </p:grpSpPr>
        <p:grpSp>
          <p:nvGrpSpPr>
            <p:cNvPr id="176" name="Group 175"/>
            <p:cNvGrpSpPr/>
            <p:nvPr/>
          </p:nvGrpSpPr>
          <p:grpSpPr>
            <a:xfrm>
              <a:off x="2133600" y="4648200"/>
              <a:ext cx="2561870" cy="685800"/>
              <a:chOff x="2286000" y="3678410"/>
              <a:chExt cx="2561870" cy="6858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2286000" y="3678410"/>
                <a:ext cx="2514600" cy="1625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286000" y="3830810"/>
                <a:ext cx="2514600" cy="92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286000" y="3830810"/>
                <a:ext cx="2561870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/>
            <p:cNvCxnSpPr/>
            <p:nvPr/>
          </p:nvCxnSpPr>
          <p:spPr>
            <a:xfrm>
              <a:off x="2133600" y="4800600"/>
              <a:ext cx="2514600" cy="342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4648200" y="3495040"/>
            <a:ext cx="152400" cy="1305560"/>
            <a:chOff x="6172200" y="3352800"/>
            <a:chExt cx="152400" cy="1305560"/>
          </a:xfrm>
        </p:grpSpPr>
        <p:grpSp>
          <p:nvGrpSpPr>
            <p:cNvPr id="218" name="Group 217"/>
            <p:cNvGrpSpPr/>
            <p:nvPr/>
          </p:nvGrpSpPr>
          <p:grpSpPr>
            <a:xfrm>
              <a:off x="6172200" y="4277360"/>
              <a:ext cx="152400" cy="381000"/>
              <a:chOff x="5943600" y="4343400"/>
              <a:chExt cx="152400" cy="381000"/>
            </a:xfrm>
          </p:grpSpPr>
          <p:sp>
            <p:nvSpPr>
              <p:cNvPr id="216" name="Oval 215"/>
              <p:cNvSpPr/>
              <p:nvPr/>
            </p:nvSpPr>
            <p:spPr>
              <a:xfrm rot="5400000">
                <a:off x="5943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5400000">
                <a:off x="5943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172200" y="3352800"/>
              <a:ext cx="152400" cy="838200"/>
              <a:chOff x="6172200" y="3352800"/>
              <a:chExt cx="152400" cy="838200"/>
            </a:xfrm>
          </p:grpSpPr>
          <p:sp>
            <p:nvSpPr>
              <p:cNvPr id="219" name="Oval 218"/>
              <p:cNvSpPr/>
              <p:nvPr/>
            </p:nvSpPr>
            <p:spPr>
              <a:xfrm rot="5400000">
                <a:off x="6172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5400000">
                <a:off x="6172200" y="3352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5400000">
                <a:off x="6172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5400000">
                <a:off x="61722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9" name="Straight Connector 228"/>
          <p:cNvCxnSpPr>
            <a:endCxn id="217" idx="4"/>
          </p:cNvCxnSpPr>
          <p:nvPr/>
        </p:nvCxnSpPr>
        <p:spPr>
          <a:xfrm>
            <a:off x="2133600" y="3733800"/>
            <a:ext cx="251460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2133600" y="3743960"/>
            <a:ext cx="2561870" cy="904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419600" y="1523999"/>
            <a:ext cx="609600" cy="1981199"/>
            <a:chOff x="4419600" y="1523999"/>
            <a:chExt cx="609600" cy="1981199"/>
          </a:xfrm>
        </p:grpSpPr>
        <p:grpSp>
          <p:nvGrpSpPr>
            <p:cNvPr id="60" name="Group 59"/>
            <p:cNvGrpSpPr/>
            <p:nvPr/>
          </p:nvGrpSpPr>
          <p:grpSpPr>
            <a:xfrm>
              <a:off x="4419600" y="1523999"/>
              <a:ext cx="609600" cy="1981199"/>
              <a:chOff x="4419600" y="1524000"/>
              <a:chExt cx="609600" cy="1828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19600" y="1524000"/>
                <a:ext cx="609600" cy="1828800"/>
              </a:xfrm>
              <a:prstGeom prst="ellipse">
                <a:avLst/>
              </a:prstGeom>
              <a:noFill/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5400000">
                <a:off x="4648200" y="15943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648200" y="3048000"/>
              <a:ext cx="152400" cy="381000"/>
              <a:chOff x="6019800" y="3962400"/>
              <a:chExt cx="152400" cy="381000"/>
            </a:xfrm>
          </p:grpSpPr>
          <p:sp>
            <p:nvSpPr>
              <p:cNvPr id="211" name="Oval 210"/>
              <p:cNvSpPr/>
              <p:nvPr/>
            </p:nvSpPr>
            <p:spPr>
              <a:xfrm rot="5400000">
                <a:off x="60198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5400000">
                <a:off x="601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Oval 226"/>
            <p:cNvSpPr/>
            <p:nvPr/>
          </p:nvSpPr>
          <p:spPr>
            <a:xfrm rot="5400000">
              <a:off x="4641850" y="19113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 rot="5400000">
              <a:off x="4641850" y="22034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419600" y="990600"/>
            <a:ext cx="609600" cy="1981200"/>
            <a:chOff x="4419600" y="990600"/>
            <a:chExt cx="609600" cy="19812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4419600" y="990600"/>
              <a:ext cx="609600" cy="1981200"/>
              <a:chOff x="4419600" y="990600"/>
              <a:chExt cx="609600" cy="1981200"/>
            </a:xfrm>
          </p:grpSpPr>
          <p:sp>
            <p:nvSpPr>
              <p:cNvPr id="238" name="Oval 237"/>
              <p:cNvSpPr/>
              <p:nvPr/>
            </p:nvSpPr>
            <p:spPr>
              <a:xfrm rot="5400000">
                <a:off x="4641850" y="13017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5400000">
                <a:off x="4648200" y="2819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4419600" y="990600"/>
                <a:ext cx="609600" cy="198120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5400000">
                <a:off x="4641850" y="10731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Oval 243"/>
            <p:cNvSpPr/>
            <p:nvPr/>
          </p:nvSpPr>
          <p:spPr>
            <a:xfrm rot="5400000">
              <a:off x="46482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7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animBg="1"/>
      <p:bldP spid="72" grpId="0"/>
      <p:bldP spid="81" grpId="0" animBg="1"/>
      <p:bldP spid="76" grpId="0" animBg="1"/>
      <p:bldP spid="2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4000" y="3581400"/>
            <a:ext cx="2519690" cy="367108"/>
            <a:chOff x="1600200" y="3747692"/>
            <a:chExt cx="2519690" cy="36710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600200" y="3962598"/>
              <a:ext cx="2519685" cy="152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47041" cy="1143000"/>
          </a:xfrm>
        </p:spPr>
        <p:txBody>
          <a:bodyPr/>
          <a:lstStyle/>
          <a:p>
            <a:r>
              <a:rPr lang="en-US" sz="3200" b="1" u="sng" dirty="0" smtClean="0"/>
              <a:t>Any sequence</a:t>
            </a:r>
            <a:r>
              <a:rPr lang="en-US" sz="3200" b="1" dirty="0" smtClean="0"/>
              <a:t> of selecting the </a:t>
            </a:r>
            <a:r>
              <a:rPr lang="en-US" sz="3200" b="1" dirty="0" smtClean="0">
                <a:solidFill>
                  <a:srgbClr val="7030A0"/>
                </a:solidFill>
              </a:rPr>
              <a:t>Optimal</a:t>
            </a:r>
            <a:r>
              <a:rPr lang="en-US" sz="3200" b="1" dirty="0" smtClean="0"/>
              <a:t> set cover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962400" y="1447800"/>
            <a:ext cx="157491" cy="4800600"/>
            <a:chOff x="3962400" y="1447800"/>
            <a:chExt cx="157491" cy="4800600"/>
          </a:xfrm>
        </p:grpSpPr>
        <p:sp>
          <p:nvSpPr>
            <p:cNvPr id="31" name="Oval 30"/>
            <p:cNvSpPr/>
            <p:nvPr/>
          </p:nvSpPr>
          <p:spPr>
            <a:xfrm rot="5400000">
              <a:off x="3967485" y="48786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5400000">
              <a:off x="3967485" y="2133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5400000">
              <a:off x="3967485" y="25080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3967490" y="29092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3967485" y="410444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3967485" y="3276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3967485" y="52576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5400000">
              <a:off x="3967485" y="448036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3967485" y="37219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5400000">
              <a:off x="3967486" y="5057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5400000">
              <a:off x="3967486" y="23122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5400000">
              <a:off x="3967491" y="27162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5400000">
              <a:off x="3967486" y="30813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5400000">
              <a:off x="3967486" y="428327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5400000">
              <a:off x="3967486" y="35080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5400000">
              <a:off x="3967486" y="54364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5400000">
              <a:off x="3967486" y="46591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5400000">
              <a:off x="3967486" y="39007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39624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3962400" y="1676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3962400" y="563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3962400" y="586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5400000">
              <a:off x="3962400" y="609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5400000">
              <a:off x="3962400" y="144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62400" y="1447998"/>
            <a:ext cx="157485" cy="838002"/>
            <a:chOff x="4114800" y="1600200"/>
            <a:chExt cx="157485" cy="838002"/>
          </a:xfrm>
        </p:grpSpPr>
        <p:sp>
          <p:nvSpPr>
            <p:cNvPr id="51" name="Oval 50"/>
            <p:cNvSpPr/>
            <p:nvPr/>
          </p:nvSpPr>
          <p:spPr>
            <a:xfrm rot="5400000">
              <a:off x="4119885" y="2285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4114800" y="205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4114800" y="182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5400000">
              <a:off x="4114800" y="1600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Oval 79"/>
          <p:cNvSpPr/>
          <p:nvPr/>
        </p:nvSpPr>
        <p:spPr>
          <a:xfrm rot="5400000">
            <a:off x="1371600" y="19050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C3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524000" y="1523802"/>
            <a:ext cx="2443490" cy="685998"/>
            <a:chOff x="1676400" y="3505002"/>
            <a:chExt cx="2443490" cy="685998"/>
          </a:xfrm>
        </p:grpSpPr>
        <p:cxnSp>
          <p:nvCxnSpPr>
            <p:cNvPr id="81" name="Straight Connector 80"/>
            <p:cNvCxnSpPr>
              <a:endCxn id="51" idx="4"/>
            </p:cNvCxnSpPr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 rot="5400000">
            <a:off x="1335873" y="2321727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…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5400000">
            <a:off x="3462032" y="2242832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3962400" y="2312432"/>
            <a:ext cx="152406" cy="1116568"/>
            <a:chOff x="4119885" y="2464634"/>
            <a:chExt cx="152406" cy="1116568"/>
          </a:xfrm>
        </p:grpSpPr>
        <p:sp>
          <p:nvSpPr>
            <p:cNvPr id="90" name="Oval 89"/>
            <p:cNvSpPr/>
            <p:nvPr/>
          </p:nvSpPr>
          <p:spPr>
            <a:xfrm rot="5400000">
              <a:off x="4119885" y="2660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rot="5400000">
              <a:off x="4119890" y="30616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 rot="5400000">
              <a:off x="4119885" y="3428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5400000">
              <a:off x="4119886" y="24646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>
              <a:off x="4119891" y="28686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>
              <a:off x="4119886" y="32337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962400" y="3505200"/>
            <a:ext cx="152401" cy="545068"/>
            <a:chOff x="4119885" y="3660498"/>
            <a:chExt cx="152401" cy="545068"/>
          </a:xfrm>
        </p:grpSpPr>
        <p:sp>
          <p:nvSpPr>
            <p:cNvPr id="97" name="Oval 96"/>
            <p:cNvSpPr/>
            <p:nvPr/>
          </p:nvSpPr>
          <p:spPr>
            <a:xfrm rot="5400000">
              <a:off x="4119885" y="38743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5400000">
              <a:off x="4119886" y="3660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 rot="5400000">
              <a:off x="4119886" y="40531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3962400" y="348996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wn Arrow 105"/>
          <p:cNvSpPr/>
          <p:nvPr/>
        </p:nvSpPr>
        <p:spPr>
          <a:xfrm>
            <a:off x="4495800" y="2438004"/>
            <a:ext cx="381000" cy="838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1524000" y="1524000"/>
            <a:ext cx="2443490" cy="685998"/>
            <a:chOff x="1676400" y="3505002"/>
            <a:chExt cx="2443490" cy="685998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38200" y="3581400"/>
            <a:ext cx="685800" cy="369332"/>
            <a:chOff x="838200" y="3581400"/>
            <a:chExt cx="685800" cy="369332"/>
          </a:xfrm>
        </p:grpSpPr>
        <p:sp>
          <p:nvSpPr>
            <p:cNvPr id="56" name="Oval 55"/>
            <p:cNvSpPr/>
            <p:nvPr/>
          </p:nvSpPr>
          <p:spPr>
            <a:xfrm rot="5400000">
              <a:off x="1371600" y="3733998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884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533400" y="3505200"/>
            <a:ext cx="3390900" cy="2133600"/>
            <a:chOff x="533400" y="3505200"/>
            <a:chExt cx="3390900" cy="21336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533400" y="3505200"/>
              <a:ext cx="3390900" cy="2133600"/>
              <a:chOff x="1524000" y="3505200"/>
              <a:chExt cx="3390900" cy="2133600"/>
            </a:xfrm>
          </p:grpSpPr>
          <p:sp>
            <p:nvSpPr>
              <p:cNvPr id="118" name="Right Brace 117"/>
              <p:cNvSpPr/>
              <p:nvPr/>
            </p:nvSpPr>
            <p:spPr>
              <a:xfrm flipH="1">
                <a:off x="4648200" y="3505200"/>
                <a:ext cx="266700" cy="59924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Cost of these elements    </a:t>
                    </a:r>
                  </a:p>
                  <a:p>
                    <a:r>
                      <a:rPr lang="en-US" dirty="0" smtClean="0"/>
                      <a:t>in optimal algorithm 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882" t="-3704" r="-1647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Straight Connector 116"/>
            <p:cNvCxnSpPr>
              <a:stCxn id="118" idx="1"/>
            </p:cNvCxnSpPr>
            <p:nvPr/>
          </p:nvCxnSpPr>
          <p:spPr>
            <a:xfrm flipH="1">
              <a:off x="2710026" y="3804821"/>
              <a:ext cx="947574" cy="118764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/>
          <p:cNvCxnSpPr/>
          <p:nvPr/>
        </p:nvCxnSpPr>
        <p:spPr>
          <a:xfrm>
            <a:off x="4119892" y="3962400"/>
            <a:ext cx="1373506" cy="10300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524000" y="1806680"/>
            <a:ext cx="2460719" cy="2113506"/>
            <a:chOff x="1524000" y="1806680"/>
            <a:chExt cx="2460719" cy="2113506"/>
          </a:xfrm>
        </p:grpSpPr>
        <p:grpSp>
          <p:nvGrpSpPr>
            <p:cNvPr id="79" name="Group 78"/>
            <p:cNvGrpSpPr/>
            <p:nvPr/>
          </p:nvGrpSpPr>
          <p:grpSpPr>
            <a:xfrm>
              <a:off x="1524000" y="1806680"/>
              <a:ext cx="2460718" cy="2003518"/>
              <a:chOff x="1524000" y="1806680"/>
              <a:chExt cx="2460718" cy="2003518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2591196"/>
                <a:ext cx="2443490" cy="1219002"/>
                <a:chOff x="1524000" y="1981398"/>
                <a:chExt cx="2443490" cy="121900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1524000" y="2742804"/>
                  <a:ext cx="2443490" cy="457596"/>
                  <a:chOff x="1524000" y="2742804"/>
                  <a:chExt cx="2443490" cy="457596"/>
                </a:xfrm>
              </p:grpSpPr>
              <p:cxnSp>
                <p:nvCxnSpPr>
                  <p:cNvPr id="57" name="Straight Connector 56"/>
                  <p:cNvCxnSpPr>
                    <a:stCxn id="56" idx="0"/>
                    <a:endCxn id="21" idx="4"/>
                  </p:cNvCxnSpPr>
                  <p:nvPr/>
                </p:nvCxnSpPr>
                <p:spPr>
                  <a:xfrm flipV="1">
                    <a:off x="1524000" y="2742804"/>
                    <a:ext cx="2443485" cy="4575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endCxn id="25" idx="4"/>
                  </p:cNvCxnSpPr>
                  <p:nvPr/>
                </p:nvCxnSpPr>
                <p:spPr>
                  <a:xfrm flipV="1">
                    <a:off x="1524000" y="2985494"/>
                    <a:ext cx="2443490" cy="2149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endCxn id="37" idx="4"/>
                  </p:cNvCxnSpPr>
                  <p:nvPr/>
                </p:nvCxnSpPr>
                <p:spPr>
                  <a:xfrm flipV="1">
                    <a:off x="1524000" y="3157578"/>
                    <a:ext cx="2443486" cy="42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1524000" y="1981398"/>
                  <a:ext cx="2438400" cy="12190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>
                <a:stCxn id="56" idx="0"/>
                <a:endCxn id="21" idx="4"/>
              </p:cNvCxnSpPr>
              <p:nvPr/>
            </p:nvCxnSpPr>
            <p:spPr>
              <a:xfrm flipV="1">
                <a:off x="1524000" y="3352602"/>
                <a:ext cx="2443485" cy="4575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56" idx="0"/>
                <a:endCxn id="53" idx="5"/>
              </p:cNvCxnSpPr>
              <p:nvPr/>
            </p:nvCxnSpPr>
            <p:spPr>
              <a:xfrm flipV="1">
                <a:off x="1524000" y="1806680"/>
                <a:ext cx="2460718" cy="2003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Connector 129"/>
            <p:cNvCxnSpPr>
              <a:stCxn id="56" idx="0"/>
              <a:endCxn id="99" idx="3"/>
            </p:cNvCxnSpPr>
            <p:nvPr/>
          </p:nvCxnSpPr>
          <p:spPr>
            <a:xfrm>
              <a:off x="1524000" y="3810198"/>
              <a:ext cx="2460719" cy="1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>
            <a:stCxn id="15" idx="0"/>
          </p:cNvCxnSpPr>
          <p:nvPr/>
        </p:nvCxnSpPr>
        <p:spPr>
          <a:xfrm>
            <a:off x="4119885" y="3798134"/>
            <a:ext cx="1525913" cy="13467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39" idx="0"/>
          </p:cNvCxnSpPr>
          <p:nvPr/>
        </p:nvCxnSpPr>
        <p:spPr>
          <a:xfrm>
            <a:off x="4119886" y="3584298"/>
            <a:ext cx="1525912" cy="1549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119892" y="2627552"/>
            <a:ext cx="1525906" cy="25061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5" idx="0"/>
          </p:cNvCxnSpPr>
          <p:nvPr/>
        </p:nvCxnSpPr>
        <p:spPr>
          <a:xfrm>
            <a:off x="4114800" y="1752600"/>
            <a:ext cx="1530998" cy="33810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493398" y="4992469"/>
                <a:ext cx="3310843" cy="6771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of these elements in greedy </a:t>
                </a:r>
              </a:p>
              <a:p>
                <a:r>
                  <a:rPr lang="en-US" dirty="0" smtClean="0"/>
                  <a:t>algorithm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≤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dirty="0">
                        <a:latin typeface="Cambria Math"/>
                      </a:rPr>
                      <m:t>𝐥𝐨𝐠</m:t>
                    </m:r>
                    <m:r>
                      <a:rPr lang="en-US" b="1" i="1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98" y="4992469"/>
                <a:ext cx="3310843" cy="677108"/>
              </a:xfrm>
              <a:prstGeom prst="rect">
                <a:avLst/>
              </a:prstGeom>
              <a:blipFill rotWithShape="1">
                <a:blip r:embed="rId4"/>
                <a:stretch>
                  <a:fillRect l="-1284" t="-3540" r="-2202" b="-14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9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" grpId="0" animBg="1"/>
      <p:bldP spid="88" grpId="0"/>
      <p:bldP spid="89" grpId="0"/>
      <p:bldP spid="106" grpId="0" animBg="1"/>
      <p:bldP spid="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C00000"/>
                </a:solidFill>
              </a:rPr>
              <a:t>core</a:t>
            </a:r>
            <a:r>
              <a:rPr lang="en-US" sz="3200" dirty="0" smtClean="0"/>
              <a:t> of </a:t>
            </a:r>
            <a:r>
              <a:rPr lang="en-US" sz="3200" smtClean="0"/>
              <a:t>the </a:t>
            </a:r>
            <a:r>
              <a:rPr lang="en-US" sz="3200" smtClean="0">
                <a:solidFill>
                  <a:srgbClr val="7030A0"/>
                </a:solidFill>
              </a:rPr>
              <a:t>analysis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7772400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Visualize the </a:t>
            </a:r>
            <a:r>
              <a:rPr lang="en-US" b="1" dirty="0">
                <a:solidFill>
                  <a:srgbClr val="7030A0"/>
                </a:solidFill>
              </a:rPr>
              <a:t>Greedy </a:t>
            </a:r>
            <a:r>
              <a:rPr lang="en-US" b="1" dirty="0" smtClean="0">
                <a:solidFill>
                  <a:srgbClr val="7030A0"/>
                </a:solidFill>
              </a:rPr>
              <a:t>algorithm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852" t="-6452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5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Visualize the 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Greedy algorithm </a:t>
                </a:r>
                <a:br>
                  <a:rPr lang="en-US" sz="2800" b="1" dirty="0" smtClean="0">
                    <a:solidFill>
                      <a:srgbClr val="7030A0"/>
                    </a:solidFill>
                  </a:rPr>
                </a:br>
                <a:r>
                  <a:rPr lang="en-US" sz="2800" b="1" dirty="0" smtClean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88" idx="4"/>
            </p:cNvCxnSpPr>
            <p:nvPr/>
          </p:nvCxnSpPr>
          <p:spPr>
            <a:xfrm>
              <a:off x="2133600" y="3752705"/>
              <a:ext cx="2514600" cy="743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3200" y="8382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loud Callout 77"/>
              <p:cNvSpPr/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what </a:t>
                </a:r>
                <a:r>
                  <a:rPr lang="en-US" b="1" dirty="0">
                    <a:solidFill>
                      <a:schemeClr val="tx1"/>
                    </a:solidFill>
                  </a:rPr>
                  <a:t>forced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greedy algorithm </a:t>
                </a:r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not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include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at any stage of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 Greedy algorithm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Cloud Callout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4427" y="6096000"/>
            <a:ext cx="412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was always another set that offered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6096000"/>
            <a:ext cx="365228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“same or better cost per element</a:t>
            </a:r>
            <a:r>
              <a:rPr lang="en-US" dirty="0" smtClean="0"/>
              <a:t>”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  <p:bldP spid="6" grpId="0" animBg="1"/>
      <p:bldP spid="91" grpId="0" animBg="1"/>
      <p:bldP spid="35" grpId="0"/>
      <p:bldP spid="110" grpId="0" animBg="1"/>
      <p:bldP spid="48" grpId="0" animBg="1"/>
      <p:bldP spid="119" grpId="0" animBg="1"/>
      <p:bldP spid="124" grpId="0" animBg="1"/>
      <p:bldP spid="125" grpId="0"/>
      <p:bldP spid="76" grpId="0"/>
      <p:bldP spid="7" grpId="0" animBg="1"/>
      <p:bldP spid="78" grpId="0" animBg="1"/>
      <p:bldP spid="9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Cost of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elements covered by </a:t>
                </a:r>
                <a:r>
                  <a:rPr lang="en-US" sz="2000" dirty="0" smtClean="0"/>
                  <a:t>greedy  </a:t>
                </a:r>
                <a:r>
                  <a:rPr lang="en-US" sz="2000" dirty="0"/>
                  <a:t>= ?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Cost </a:t>
                </a:r>
                <a:r>
                  <a:rPr lang="en-US" sz="2000" dirty="0"/>
                  <a:t>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2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Cost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</a:t>
                </a:r>
                <a:r>
                  <a:rPr lang="en-US" sz="2000" dirty="0" smtClean="0"/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9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blipFill rotWithShape="1">
                <a:blip r:embed="rId11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blipFill rotWithShape="1">
                <a:blip r:embed="rId12"/>
                <a:stretch>
                  <a:fillRect r="-306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blipFill rotWithShape="1">
                <a:blip r:embed="rId13"/>
                <a:stretch>
                  <a:fillRect r="-23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blipFill rotWithShape="1">
                <a:blip r:embed="rId14"/>
                <a:stretch>
                  <a:fillRect r="-12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1" grpId="0" animBg="1"/>
      <p:bldP spid="35" grpId="0"/>
      <p:bldP spid="110" grpId="0" animBg="1"/>
      <p:bldP spid="119" grpId="0" animBg="1"/>
      <p:bldP spid="124" grpId="0" animBg="1"/>
      <p:bldP spid="125" grpId="0"/>
      <p:bldP spid="75" grpId="0" animBg="1"/>
      <p:bldP spid="76" grpId="0" animBg="1"/>
      <p:bldP spid="78" grpId="0" animBg="1"/>
      <p:bldP spid="7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Cost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covering all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by greedy </a:t>
                </a:r>
                <a:r>
                  <a:rPr lang="en-US" sz="2000" dirty="0"/>
                  <a:t>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ℓ−</m:t>
                                  </m:r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0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 rotWithShape="1">
                <a:blip r:embed="rId2"/>
                <a:stretch>
                  <a:fillRect l="-741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…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1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have we established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:r>
                  <a:rPr lang="en-US" sz="2000" dirty="0" smtClean="0"/>
                  <a:t>the Optimal solution and </a:t>
                </a:r>
                <a:r>
                  <a:rPr lang="en-US" sz="2000" dirty="0"/>
                  <a:t>absent from Greedy solution,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</a:t>
                </a:r>
                <a:r>
                  <a:rPr lang="en-US" sz="2000" dirty="0"/>
                  <a:t>showed that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cost of “all”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in Greedy algorithm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Optimal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Greedy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9" grpId="0" animBg="1"/>
      <p:bldP spid="66" grpId="0" animBg="1"/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The greedy algorithm achieves an </a:t>
                </a:r>
                <a:r>
                  <a:rPr lang="en-US" sz="2000" b="1" dirty="0" smtClean="0"/>
                  <a:t>approximation ratio </a:t>
                </a:r>
                <a:r>
                  <a:rPr lang="en-US" sz="2000" dirty="0" smtClean="0"/>
                  <a:t>of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for </a:t>
                </a:r>
              </a:p>
              <a:p>
                <a:pPr marL="0" indent="0">
                  <a:buNone/>
                </a:pPr>
                <a:r>
                  <a:rPr lang="en-US" sz="2000" u="sng" dirty="0" smtClean="0"/>
                  <a:t>every</a:t>
                </a:r>
                <a:r>
                  <a:rPr lang="en-US" sz="2000" dirty="0" smtClean="0"/>
                  <a:t> instance of set cover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 </a:t>
                </a:r>
                <a:r>
                  <a:rPr lang="en-US" sz="2000" dirty="0" smtClean="0"/>
                  <a:t>of greedy algorithm: </a:t>
                </a:r>
                <a:r>
                  <a:rPr lang="en-US" sz="2000" b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Any polynomial algorithm for set cover with approx. ratio </a:t>
                </a:r>
                <a:r>
                  <a:rPr lang="en-US" sz="2000" smtClean="0"/>
                  <a:t>= </a:t>
                </a:r>
                <a:r>
                  <a:rPr lang="en-US" sz="2000" b="1" smtClean="0"/>
                  <a:t>o</a:t>
                </a:r>
                <a:r>
                  <a:rPr lang="en-US" sz="2000" smtClean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?</a:t>
                </a:r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It is impossible unless “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P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 smtClean="0"/>
                  <a:t>=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”.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708" t="-674" r="-35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0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 smtClean="0">
                <a:solidFill>
                  <a:srgbClr val="7030A0"/>
                </a:solidFill>
              </a:rPr>
              <a:t>Finding Median of </a:t>
            </a:r>
            <a:r>
              <a:rPr lang="en-US" sz="3200" u="sng" dirty="0" smtClean="0">
                <a:solidFill>
                  <a:srgbClr val="0070C0"/>
                </a:solidFill>
              </a:rPr>
              <a:t>5 Trillion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numbers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problem of the next (last) class of the course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3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Set Cover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 smtClean="0"/>
                  <a:t>: Compute </a:t>
                </a:r>
                <a:r>
                  <a:rPr lang="en-US" sz="2000" u="sng" dirty="0" smtClean="0"/>
                  <a:t>least number of sets</a:t>
                </a:r>
                <a:r>
                  <a:rPr lang="en-US" sz="2000" dirty="0" smtClean="0"/>
                  <a:t> that can </a:t>
                </a:r>
                <a:r>
                  <a:rPr lang="en-US" sz="2000" b="1" dirty="0" smtClean="0"/>
                  <a:t>cover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subsets that can </a:t>
                </a:r>
                <a:r>
                  <a:rPr lang="en-US" sz="2000" b="1" u="sng" dirty="0" smtClean="0"/>
                  <a:t>cover</a:t>
                </a:r>
                <a:r>
                  <a:rPr lang="en-US" sz="2000" dirty="0" smtClean="0"/>
                  <a:t> all elements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Rectangle 38"/>
          <p:cNvSpPr/>
          <p:nvPr/>
        </p:nvSpPr>
        <p:spPr>
          <a:xfrm>
            <a:off x="2801855" y="1828800"/>
            <a:ext cx="51229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62200" y="2286000"/>
            <a:ext cx="571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real life computer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1600200"/>
            <a:ext cx="1462088" cy="10951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29000"/>
            <a:ext cx="3026918" cy="1044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105400"/>
            <a:ext cx="1275334" cy="1271111"/>
          </a:xfrm>
          <a:prstGeom prst="rect">
            <a:avLst/>
          </a:prstGeom>
        </p:spPr>
      </p:pic>
      <p:sp>
        <p:nvSpPr>
          <p:cNvPr id="8" name="Up-Down Arrow 7"/>
          <p:cNvSpPr/>
          <p:nvPr/>
        </p:nvSpPr>
        <p:spPr>
          <a:xfrm>
            <a:off x="4267200" y="2744724"/>
            <a:ext cx="304800" cy="6080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37454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4267199" y="4473966"/>
            <a:ext cx="332867" cy="631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An </a:t>
            </a:r>
            <a:r>
              <a:rPr lang="en-US" sz="3200" b="1" dirty="0" smtClean="0">
                <a:solidFill>
                  <a:srgbClr val="7030A0"/>
                </a:solidFill>
              </a:rPr>
              <a:t>accurate</a:t>
            </a:r>
            <a:r>
              <a:rPr lang="en-US" sz="3200" b="1" dirty="0" smtClean="0"/>
              <a:t> model of computer for large data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07248"/>
              </p:ext>
            </p:extLst>
          </p:nvPr>
        </p:nvGraphicFramePr>
        <p:xfrm>
          <a:off x="3810000" y="1764268"/>
          <a:ext cx="1524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blipFill rotWithShape="1">
                <a:blip r:embed="rId2"/>
                <a:stretch>
                  <a:fillRect l="-2857" t="-6557" r="-476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05257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  <a:gridCol w="269081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</a:t>
            </a:r>
            <a:endParaRPr lang="en-US" dirty="0"/>
          </a:p>
        </p:txBody>
      </p:sp>
      <p:sp>
        <p:nvSpPr>
          <p:cNvPr id="13" name="Cloud Callout 12"/>
          <p:cNvSpPr/>
          <p:nvPr/>
        </p:nvSpPr>
        <p:spPr>
          <a:xfrm>
            <a:off x="1210565" y="3505200"/>
            <a:ext cx="6934200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many </a:t>
            </a:r>
            <a:r>
              <a:rPr lang="en-US" b="1" u="sng" dirty="0" smtClean="0">
                <a:solidFill>
                  <a:schemeClr val="tx1"/>
                </a:solidFill>
              </a:rPr>
              <a:t>scans</a:t>
            </a:r>
            <a:r>
              <a:rPr lang="en-US" dirty="0" smtClean="0">
                <a:solidFill>
                  <a:schemeClr val="tx1"/>
                </a:solidFill>
              </a:rPr>
              <a:t> are sufficient to compute the median of </a:t>
            </a:r>
            <a:r>
              <a:rPr lang="en-US" b="1" dirty="0" smtClean="0">
                <a:solidFill>
                  <a:srgbClr val="0070C0"/>
                </a:solidFill>
              </a:rPr>
              <a:t>5 trillion numbers </a:t>
            </a:r>
            <a:r>
              <a:rPr lang="en-US" dirty="0" smtClean="0">
                <a:solidFill>
                  <a:schemeClr val="tx1"/>
                </a:solidFill>
              </a:rPr>
              <a:t>stored on the hard disc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1667 -1.11111E-6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  <p:bldP spid="17" grpId="0" animBg="1"/>
      <p:bldP spid="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Scans </a:t>
                </a:r>
                <a:r>
                  <a:rPr lang="en-US" sz="3200" dirty="0" smtClean="0">
                    <a:solidFill>
                      <a:srgbClr val="7030A0"/>
                    </a:solidFill>
                  </a:rPr>
                  <a:t>Algorithm</a:t>
                </a: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Median of medians </a:t>
            </a:r>
            <a:r>
              <a:rPr lang="en-US" sz="3200" b="1" dirty="0" smtClean="0"/>
              <a:t>algorithm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Recall this algorithm to design an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scan algorithm for this problem.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30712"/>
              </p:ext>
            </p:extLst>
          </p:nvPr>
        </p:nvGraphicFramePr>
        <p:xfrm>
          <a:off x="1524000" y="2590800"/>
          <a:ext cx="3733800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08075"/>
              </p:ext>
            </p:extLst>
          </p:nvPr>
        </p:nvGraphicFramePr>
        <p:xfrm>
          <a:off x="1524000" y="3733800"/>
          <a:ext cx="3733800" cy="3810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447800" y="2286000"/>
            <a:ext cx="3886200" cy="50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3176" y="1916668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76" y="1916668"/>
                <a:ext cx="3353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4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219200" y="2590800"/>
            <a:ext cx="0" cy="2667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85800" y="3664202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64202"/>
                <a:ext cx="3353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6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657600" y="2590800"/>
            <a:ext cx="0" cy="1524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0" y="4114800"/>
            <a:ext cx="2133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loud Callout 12"/>
              <p:cNvSpPr/>
              <p:nvPr/>
            </p:nvSpPr>
            <p:spPr>
              <a:xfrm>
                <a:off x="0" y="5506720"/>
                <a:ext cx="6934200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shall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design an algorithm that performs only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u="sng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u="sng" dirty="0" smtClean="0">
                    <a:solidFill>
                      <a:schemeClr val="tx1"/>
                    </a:solidFill>
                  </a:rPr>
                  <a:t> scans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to compute the median of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5 trillion numbers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stored on the hard disc.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loud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06720"/>
                <a:ext cx="6934200" cy="11430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147693" y="5893554"/>
            <a:ext cx="202170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Is it not surprising ?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5" grpId="0"/>
      <p:bldP spid="1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Set Cover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 smtClean="0"/>
                  <a:t>: Compute </a:t>
                </a:r>
                <a:r>
                  <a:rPr lang="en-US" sz="2000" u="sng" dirty="0" smtClean="0"/>
                  <a:t>least number of sets</a:t>
                </a:r>
                <a:r>
                  <a:rPr lang="en-US" sz="2000" dirty="0" smtClean="0"/>
                  <a:t> that can </a:t>
                </a:r>
                <a:r>
                  <a:rPr lang="en-US" sz="2000" b="1" dirty="0" smtClean="0"/>
                  <a:t>cover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subsets that can </a:t>
                </a:r>
                <a:r>
                  <a:rPr lang="en-US" sz="2000" b="1" u="sng" dirty="0" smtClean="0"/>
                  <a:t>cover</a:t>
                </a:r>
                <a:r>
                  <a:rPr lang="en-US" sz="2000" dirty="0" smtClean="0"/>
                  <a:t> all elements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246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Set Cover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}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 smtClean="0"/>
                  <a:t>: Compute </a:t>
                </a:r>
                <a:r>
                  <a:rPr lang="en-US" sz="2000" u="sng" dirty="0" smtClean="0"/>
                  <a:t>least number of sets</a:t>
                </a:r>
                <a:r>
                  <a:rPr lang="en-US" sz="2000" dirty="0" smtClean="0"/>
                  <a:t> that can </a:t>
                </a:r>
                <a:r>
                  <a:rPr lang="en-US" sz="2000" b="1" dirty="0" smtClean="0"/>
                  <a:t>cover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subsets that can </a:t>
                </a:r>
                <a:r>
                  <a:rPr lang="en-US" sz="2000" b="1" u="sng" dirty="0" smtClean="0"/>
                  <a:t>cover</a:t>
                </a:r>
                <a:r>
                  <a:rPr lang="en-US" sz="2000" dirty="0" smtClean="0"/>
                  <a:t> all elements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106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A discrete Math </a:t>
            </a:r>
            <a:r>
              <a:rPr lang="en-US" dirty="0" smtClean="0">
                <a:solidFill>
                  <a:srgbClr val="0070C0"/>
                </a:solidFill>
              </a:rPr>
              <a:t>Gem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discrete math</a:t>
            </a:r>
            <a:r>
              <a:rPr lang="en-US" sz="3200" b="1" dirty="0" smtClean="0"/>
              <a:t> gem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 smtClean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positive integers such that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What is a bound on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05400" y="3124200"/>
            <a:ext cx="2819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188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57400" y="1600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 </m:t>
                    </m:r>
                  </m:oMath>
                </a14:m>
                <a:r>
                  <a:rPr lang="en-US" sz="2000" dirty="0"/>
                  <a:t>positive integers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nary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8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2454473"/>
            <a:ext cx="4495800" cy="3505200"/>
            <a:chOff x="2438400" y="1752600"/>
            <a:chExt cx="44958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38400" y="1752600"/>
              <a:ext cx="0" cy="350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5257800"/>
              <a:ext cx="449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2875280" y="2621875"/>
            <a:ext cx="4104640" cy="2926080"/>
          </a:xfrm>
          <a:custGeom>
            <a:avLst/>
            <a:gdLst>
              <a:gd name="connsiteX0" fmla="*/ 0 w 4104640"/>
              <a:gd name="connsiteY0" fmla="*/ 0 h 2926080"/>
              <a:gd name="connsiteX1" fmla="*/ 91440 w 4104640"/>
              <a:gd name="connsiteY1" fmla="*/ 660400 h 2926080"/>
              <a:gd name="connsiteX2" fmla="*/ 396240 w 4104640"/>
              <a:gd name="connsiteY2" fmla="*/ 1493520 h 2926080"/>
              <a:gd name="connsiteX3" fmla="*/ 904240 w 4104640"/>
              <a:gd name="connsiteY3" fmla="*/ 2072640 h 2926080"/>
              <a:gd name="connsiteX4" fmla="*/ 2123440 w 4104640"/>
              <a:gd name="connsiteY4" fmla="*/ 2611120 h 2926080"/>
              <a:gd name="connsiteX5" fmla="*/ 4104640 w 4104640"/>
              <a:gd name="connsiteY5" fmla="*/ 2926080 h 2926080"/>
              <a:gd name="connsiteX6" fmla="*/ 4104640 w 4104640"/>
              <a:gd name="connsiteY6" fmla="*/ 292608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4640" h="2926080">
                <a:moveTo>
                  <a:pt x="0" y="0"/>
                </a:moveTo>
                <a:cubicBezTo>
                  <a:pt x="12700" y="205740"/>
                  <a:pt x="25400" y="411480"/>
                  <a:pt x="91440" y="660400"/>
                </a:cubicBezTo>
                <a:cubicBezTo>
                  <a:pt x="157480" y="909320"/>
                  <a:pt x="260773" y="1258147"/>
                  <a:pt x="396240" y="1493520"/>
                </a:cubicBezTo>
                <a:cubicBezTo>
                  <a:pt x="531707" y="1728893"/>
                  <a:pt x="616373" y="1886373"/>
                  <a:pt x="904240" y="2072640"/>
                </a:cubicBezTo>
                <a:cubicBezTo>
                  <a:pt x="1192107" y="2258907"/>
                  <a:pt x="1590040" y="2468880"/>
                  <a:pt x="2123440" y="2611120"/>
                </a:cubicBezTo>
                <a:cubicBezTo>
                  <a:pt x="2656840" y="2753360"/>
                  <a:pt x="4104640" y="2926080"/>
                  <a:pt x="4104640" y="2926080"/>
                </a:cubicBezTo>
                <a:lnTo>
                  <a:pt x="4104640" y="29260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5864423"/>
            <a:ext cx="1133323" cy="383977"/>
            <a:chOff x="6186195" y="5181600"/>
            <a:chExt cx="1133323" cy="38397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624805" y="5547955"/>
            <a:ext cx="1004595" cy="411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05605" y="5395555"/>
            <a:ext cx="1219200" cy="564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00400" y="5014555"/>
            <a:ext cx="1219200" cy="945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514600" y="5852755"/>
            <a:ext cx="1504258" cy="383977"/>
            <a:chOff x="5947918" y="5181600"/>
            <a:chExt cx="1504258" cy="38397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400800" y="5852755"/>
            <a:ext cx="391453" cy="395645"/>
            <a:chOff x="6400800" y="5181600"/>
            <a:chExt cx="391453" cy="39564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181600" y="5852755"/>
            <a:ext cx="762388" cy="383977"/>
            <a:chOff x="6186195" y="5181600"/>
            <a:chExt cx="762388" cy="38397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3886200" y="4252555"/>
            <a:ext cx="1133324" cy="838200"/>
            <a:chOff x="3886200" y="4252555"/>
            <a:chExt cx="1133324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24805" y="5439489"/>
            <a:ext cx="1004595" cy="314325"/>
            <a:chOff x="5548605" y="3534489"/>
            <a:chExt cx="1004595" cy="314325"/>
          </a:xfrm>
        </p:grpSpPr>
        <p:cxnSp>
          <p:nvCxnSpPr>
            <p:cNvPr id="44" name="Straight Arrow Connector 43"/>
            <p:cNvCxnSpPr>
              <a:stCxn id="30" idx="1"/>
              <a:endCxn id="30" idx="3"/>
            </p:cNvCxnSpPr>
            <p:nvPr/>
          </p:nvCxnSpPr>
          <p:spPr>
            <a:xfrm>
              <a:off x="5548605" y="3848814"/>
              <a:ext cx="10045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4405605" y="5334000"/>
            <a:ext cx="1219200" cy="343614"/>
            <a:chOff x="5534610" y="3534489"/>
            <a:chExt cx="1219200" cy="343614"/>
          </a:xfrm>
        </p:grpSpPr>
        <p:cxnSp>
          <p:nvCxnSpPr>
            <p:cNvPr id="52" name="Straight Arrow Connector 51"/>
            <p:cNvCxnSpPr>
              <a:stCxn id="31" idx="1"/>
              <a:endCxn id="31" idx="3"/>
            </p:cNvCxnSpPr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200400" y="5142786"/>
            <a:ext cx="1219200" cy="343614"/>
            <a:chOff x="5534610" y="3534489"/>
            <a:chExt cx="1219200" cy="34361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6466547" y="4822296"/>
            <a:ext cx="391453" cy="725659"/>
            <a:chOff x="6466547" y="4822296"/>
            <a:chExt cx="391453" cy="725659"/>
          </a:xfrm>
        </p:grpSpPr>
        <p:sp>
          <p:nvSpPr>
            <p:cNvPr id="38" name="Oval 37"/>
            <p:cNvSpPr/>
            <p:nvPr/>
          </p:nvSpPr>
          <p:spPr>
            <a:xfrm>
              <a:off x="6584302" y="53955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334000" y="4709755"/>
            <a:ext cx="762388" cy="762000"/>
            <a:chOff x="5334000" y="4709755"/>
            <a:chExt cx="762388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5593702" y="5319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Cloud Callout 66"/>
          <p:cNvSpPr/>
          <p:nvPr/>
        </p:nvSpPr>
        <p:spPr>
          <a:xfrm>
            <a:off x="5715194" y="2454473"/>
            <a:ext cx="3428806" cy="1050727"/>
          </a:xfrm>
          <a:prstGeom prst="cloudCallout">
            <a:avLst>
              <a:gd name="adj1" fmla="val 36156"/>
              <a:gd name="adj2" fmla="val 833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Relate the pink rectangles with the terms in the expression.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752876" y="3352800"/>
            <a:ext cx="1504258" cy="838200"/>
            <a:chOff x="3886200" y="4252555"/>
            <a:chExt cx="1504258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dirty="0">
                          <a:latin typeface="Cambria Math"/>
                        </a:rPr>
                        <m:t>𝐥𝐨𝐠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618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10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9" grpId="0"/>
      <p:bldP spid="30" grpId="0" animBg="1"/>
      <p:bldP spid="31" grpId="0" animBg="1"/>
      <p:bldP spid="32" grpId="0" animBg="1"/>
      <p:bldP spid="6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 smtClean="0"/>
                  <a:t>: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 smtClean="0"/>
                  <a:t>-complete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 smtClean="0"/>
                  <a:t>for the </a:t>
                </a:r>
                <a:r>
                  <a:rPr lang="en-US" sz="2000" u="sng" dirty="0" smtClean="0"/>
                  <a:t>optimization version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&lt;&gt; empty </a:t>
                </a:r>
                <a:r>
                  <a:rPr lang="en-US" sz="2000" b="1" dirty="0" smtClean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is maximum;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all subsets </a:t>
                </a:r>
                <a:r>
                  <a:rPr lang="en-US" sz="2000" u="sng" dirty="0" smtClean="0"/>
                  <a:t>picked</a:t>
                </a:r>
                <a:r>
                  <a:rPr lang="en-US" sz="2000" dirty="0" smtClean="0"/>
                  <a:t> in the while loop.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15370</TotalTime>
  <Words>3027</Words>
  <Application>Microsoft Office PowerPoint</Application>
  <PresentationFormat>On-screen Show (4:3)</PresentationFormat>
  <Paragraphs>475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Design and Analysis of Algorithms (CS345/CS345A)  </vt:lpstr>
      <vt:lpstr>Set Cover Problem</vt:lpstr>
      <vt:lpstr>Set Cover Problem </vt:lpstr>
      <vt:lpstr>Set Cover Problem </vt:lpstr>
      <vt:lpstr>Set Cover Problem </vt:lpstr>
      <vt:lpstr>A discrete Math Gem</vt:lpstr>
      <vt:lpstr>A discrete math gem</vt:lpstr>
      <vt:lpstr>PowerPoint Presentation</vt:lpstr>
      <vt:lpstr>Set Cover Problem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Set Cover Problem </vt:lpstr>
      <vt:lpstr>How to analyze the greedy algorithm ?</vt:lpstr>
      <vt:lpstr>How to analyze the greedy algorithm ?</vt:lpstr>
      <vt:lpstr>How to analyze the greedy algorithm ?</vt:lpstr>
      <vt:lpstr>Cost of each set  cost of each element  </vt:lpstr>
      <vt:lpstr>Cost of each set  cost of each element   </vt:lpstr>
      <vt:lpstr>Any set s_i : present in Optimal but not in Greedy </vt:lpstr>
      <vt:lpstr>Any sequence of selecting the Optimal set cover</vt:lpstr>
      <vt:lpstr>The core of the analysis</vt:lpstr>
      <vt:lpstr>Visualize the Greedy algorithm  from perspective of s_i</vt:lpstr>
      <vt:lpstr>PowerPoint Presentation</vt:lpstr>
      <vt:lpstr>PowerPoint Presentation</vt:lpstr>
      <vt:lpstr>What have we established ?</vt:lpstr>
      <vt:lpstr>Conclusion</vt:lpstr>
      <vt:lpstr>Finding Median of 5 Trillion numbers</vt:lpstr>
      <vt:lpstr>A real life computer</vt:lpstr>
      <vt:lpstr>An accurate model of computer for large data </vt:lpstr>
      <vt:lpstr>O(log n) Scans Algorithm</vt:lpstr>
      <vt:lpstr>Median of medians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1446</cp:revision>
  <dcterms:created xsi:type="dcterms:W3CDTF">2011-12-03T04:13:03Z</dcterms:created>
  <dcterms:modified xsi:type="dcterms:W3CDTF">2017-11-13T05:44:13Z</dcterms:modified>
</cp:coreProperties>
</file>