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274" r:id="rId2"/>
    <p:sldId id="444" r:id="rId3"/>
    <p:sldId id="445" r:id="rId4"/>
    <p:sldId id="438" r:id="rId5"/>
    <p:sldId id="461" r:id="rId6"/>
    <p:sldId id="462" r:id="rId7"/>
    <p:sldId id="463" r:id="rId8"/>
    <p:sldId id="464" r:id="rId9"/>
    <p:sldId id="486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8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76" autoAdjust="0"/>
  </p:normalViewPr>
  <p:slideViewPr>
    <p:cSldViewPr>
      <p:cViewPr>
        <p:scale>
          <a:sx n="85" d="100"/>
          <a:sy n="85" d="100"/>
        </p:scale>
        <p:origin x="-255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7391400" cy="1371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Data Structures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</a:rPr>
              <a:t> The power of </a:t>
            </a:r>
            <a:r>
              <a:rPr lang="en-US" sz="1800" b="1" dirty="0" smtClean="0">
                <a:solidFill>
                  <a:srgbClr val="006C31"/>
                </a:solidFill>
              </a:rPr>
              <a:t>Binary Search Tree</a:t>
            </a:r>
            <a:endParaRPr lang="en-US" sz="1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</a:t>
            </a:r>
            <a:r>
              <a:rPr lang="en-US" sz="3200" b="1" dirty="0" smtClean="0"/>
              <a:t> algorithm that does not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/>
              <a:t>Time complexity: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(log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590800"/>
            <a:ext cx="1978555" cy="762000"/>
            <a:chOff x="1143000" y="2971800"/>
            <a:chExt cx="1978555" cy="762000"/>
          </a:xfrm>
        </p:grpSpPr>
        <p:sp>
          <p:nvSpPr>
            <p:cNvPr id="30" name="Smiley Face 29"/>
            <p:cNvSpPr/>
            <p:nvPr/>
          </p:nvSpPr>
          <p:spPr>
            <a:xfrm>
              <a:off x="1981200" y="2971800"/>
              <a:ext cx="304800" cy="3810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Height balance lost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8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Towards an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(log </a:t>
            </a:r>
            <a:r>
              <a:rPr lang="en-US" sz="2400" b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/>
              <a:t>) time for </a:t>
            </a:r>
            <a:r>
              <a:rPr lang="en-US" sz="24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T’</a:t>
            </a:r>
            <a:r>
              <a:rPr lang="en-US" sz="2400" b="1" dirty="0" smtClean="0"/>
              <a:t>) 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Simplifying </a:t>
            </a:r>
            <a:r>
              <a:rPr lang="en-US" sz="2400" b="1" dirty="0" smtClean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 smtClean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Extending </a:t>
            </a:r>
            <a:r>
              <a:rPr lang="en-US" sz="2400" b="1" dirty="0" smtClean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715000" y="1219200"/>
            <a:ext cx="3429000" cy="1371600"/>
          </a:xfrm>
          <a:prstGeom prst="cloudCallout">
            <a:avLst>
              <a:gd name="adj1" fmla="val -28580"/>
              <a:gd name="adj2" fmla="val 780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solve some </a:t>
            </a:r>
            <a:r>
              <a:rPr lang="en-US" dirty="0" smtClean="0">
                <a:solidFill>
                  <a:schemeClr val="tx1"/>
                </a:solidFill>
              </a:rPr>
              <a:t>simple </a:t>
            </a:r>
            <a:r>
              <a:rPr lang="en-US" dirty="0">
                <a:solidFill>
                  <a:schemeClr val="tx1"/>
                </a:solidFill>
              </a:rPr>
              <a:t>cases easily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9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Simplifying</a:t>
            </a:r>
            <a:r>
              <a:rPr lang="en-US" sz="3200" b="1" dirty="0" smtClean="0"/>
              <a:t> the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0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Solving the simplified</a:t>
            </a:r>
            <a:r>
              <a:rPr lang="en-US" sz="3200" b="1" dirty="0" smtClean="0"/>
              <a:t>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2329934"/>
            <a:ext cx="1133644" cy="1022866"/>
            <a:chOff x="1533356" y="2710934"/>
            <a:chExt cx="1133644" cy="1022866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10934"/>
              <a:ext cx="533400" cy="489466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 </a:t>
              </a:r>
              <a:r>
                <a:rPr lang="en-US" dirty="0" smtClean="0">
                  <a:solidFill>
                    <a:srgbClr val="002060"/>
                  </a:solidFill>
                </a:rPr>
                <a:t>(1) time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7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51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775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8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33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 smtClean="0"/>
                  <a:t>: Given a set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chords in a circle,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Count the number of their intersections.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593" t="-594" b="-1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19812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2895600" y="3505200"/>
            <a:ext cx="1981200" cy="144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48000" y="3276600"/>
            <a:ext cx="28956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67200" y="4419600"/>
            <a:ext cx="13716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 flipH="1" flipV="1">
            <a:off x="4419600" y="1981200"/>
            <a:ext cx="68580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29000" y="2057400"/>
            <a:ext cx="144780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6"/>
          </p:cNvCxnSpPr>
          <p:nvPr/>
        </p:nvCxnSpPr>
        <p:spPr>
          <a:xfrm flipV="1">
            <a:off x="5791200" y="3505200"/>
            <a:ext cx="152400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2362200"/>
            <a:ext cx="45720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48200" y="1981200"/>
            <a:ext cx="114300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124200" y="2667000"/>
            <a:ext cx="2819400" cy="1162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73" t="-3448" r="-625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Algorithm</a:t>
            </a:r>
            <a:r>
              <a:rPr lang="en-US" sz="2000" dirty="0" smtClean="0"/>
              <a:t> for </a:t>
            </a:r>
            <a:r>
              <a:rPr lang="en-US" sz="20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be the node storing smallest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Delete</a:t>
            </a:r>
            <a:r>
              <a:rPr lang="en-US" sz="2000" dirty="0" smtClean="0"/>
              <a:t> the node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0070C0"/>
                </a:solidFill>
              </a:rPr>
              <a:t>T’.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≤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>
                <a:solidFill>
                  <a:srgbClr val="0070C0"/>
                </a:solidFill>
              </a:rPr>
              <a:t>T</a:t>
            </a:r>
            <a:r>
              <a:rPr lang="en-US" sz="2000" b="1" smtClean="0">
                <a:solidFill>
                  <a:srgbClr val="0070C0"/>
                </a:solidFill>
              </a:rPr>
              <a:t>’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Keep following left pointer of</a:t>
            </a:r>
            <a:r>
              <a:rPr lang="en-US" sz="2000" b="1" dirty="0" smtClean="0">
                <a:solidFill>
                  <a:srgbClr val="0070C0"/>
                </a:solidFill>
              </a:rPr>
              <a:t> T’ </a:t>
            </a:r>
            <a:r>
              <a:rPr lang="en-US" sz="2000" dirty="0" smtClean="0"/>
              <a:t>until we reach a node </a:t>
            </a:r>
            <a:r>
              <a:rPr lang="en-US" sz="2000" b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T”</a:t>
            </a:r>
            <a:r>
              <a:rPr lang="en-US" sz="1800" b="1" dirty="0" smtClean="0"/>
              <a:t> </a:t>
            </a:r>
            <a:r>
              <a:rPr lang="en-US" sz="1800" dirty="0" smtClean="0"/>
              <a:t>rooted at </a:t>
            </a: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/>
              <a:t>v</a:t>
            </a:r>
            <a:r>
              <a:rPr lang="en-US" sz="1800" dirty="0" smtClean="0"/>
              <a:t>) has black height same as that of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</a:t>
            </a:r>
            <a:r>
              <a:rPr lang="en-US" sz="1800" b="1" dirty="0" smtClean="0"/>
              <a:t>eft(</a:t>
            </a:r>
            <a:r>
              <a:rPr lang="en-US" sz="1800" b="1" dirty="0" smtClean="0">
                <a:solidFill>
                  <a:srgbClr val="0070C0"/>
                </a:solidFill>
              </a:rPr>
              <a:t>x</a:t>
            </a:r>
            <a:r>
              <a:rPr lang="en-US" sz="1800" b="1" dirty="0" smtClean="0"/>
              <a:t>)</a:t>
            </a:r>
            <a:r>
              <a:rPr lang="en-US" sz="1800" b="1" dirty="0" smtClean="0">
                <a:sym typeface="Wingdings" pitchFamily="2" charset="2"/>
              </a:rPr>
              <a:t>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 smtClean="0">
                <a:sym typeface="Wingdings" pitchFamily="2" charset="2"/>
              </a:rPr>
              <a:t>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right(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) 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left(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)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parent(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color(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</a:t>
            </a:r>
            <a:r>
              <a:rPr lang="en-US" sz="1800" dirty="0" smtClean="0">
                <a:sym typeface="Wingdings" pitchFamily="2" charset="2"/>
              </a:rPr>
              <a:t>is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 smtClean="0">
                <a:sym typeface="Wingdings" pitchFamily="2" charset="2"/>
              </a:rPr>
              <a:t>, </a:t>
            </a:r>
            <a:r>
              <a:rPr lang="en-US" sz="1800" dirty="0" smtClean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 smtClean="0">
                <a:sym typeface="Wingdings" pitchFamily="2" charset="2"/>
              </a:rPr>
              <a:t>red-black</a:t>
            </a:r>
            <a:r>
              <a:rPr lang="en-US" sz="1800" dirty="0" smtClean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7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Split(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Achieving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 smtClean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) time for </a:t>
                </a:r>
                <a:r>
                  <a:rPr lang="en-US" sz="3200" b="1" dirty="0" smtClean="0">
                    <a:solidFill>
                      <a:srgbClr val="002060"/>
                    </a:solidFill>
                  </a:rPr>
                  <a:t>Split</a:t>
                </a:r>
                <a:r>
                  <a:rPr lang="en-US" sz="3200" b="1" dirty="0" smtClean="0"/>
                  <a:t>(</a:t>
                </a:r>
                <a:r>
                  <a:rPr lang="en-US" sz="32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3200" b="1" dirty="0" err="1" smtClean="0"/>
                  <a:t>,x</a:t>
                </a:r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 smtClean="0"/>
                  <a:t>Take a scissor</a:t>
                </a:r>
              </a:p>
              <a:p>
                <a:r>
                  <a:rPr lang="en-US" sz="2000" dirty="0" smtClean="0"/>
                  <a:t>cut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dirty="0" smtClean="0"/>
                  <a:t> into trees starting from </a:t>
                </a:r>
                <a:r>
                  <a:rPr lang="en-US" sz="2000" b="1" dirty="0" smtClean="0"/>
                  <a:t>x</a:t>
                </a:r>
              </a:p>
              <a:p>
                <a:r>
                  <a:rPr lang="en-US" sz="2000" dirty="0" smtClean="0"/>
                  <a:t>Make use of </a:t>
                </a:r>
                <a:r>
                  <a:rPr lang="en-US" sz="2000" b="1" dirty="0" err="1" smtClean="0"/>
                  <a:t>SpecialUnion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algorithm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Provide details for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algorithm for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,x</a:t>
                </a:r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111" t="-97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99454" y="5567271"/>
            <a:ext cx="916691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loud Callout 2"/>
              <p:cNvSpPr/>
              <p:nvPr/>
            </p:nvSpPr>
            <p:spPr>
              <a:xfrm>
                <a:off x="-1" y="1295400"/>
                <a:ext cx="5131417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is easy.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you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analyse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carefully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the time complexity will be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95400"/>
                <a:ext cx="5131417" cy="12954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C -0.00364 -0.0125 -0.00138 -0.02616 -0.00381 -0.03912 C -0.0026 -0.06967 -0.00781 -0.06898 0.0073 -0.07662 C 0.00764 -0.07824 0.00869 -0.07986 0.00851 -0.08148 C 0.00834 -0.08333 0.00678 -0.08449 0.00608 -0.08634 C 0.004 -0.0919 0.00261 -0.09722 -4.44444E-6 -0.10255 C -0.00312 -0.11667 0.00105 -0.10185 -0.00503 -0.11389 C -0.00954 -0.12292 -0.00538 -0.13356 -0.01597 -0.13819 C -0.02031 -0.14722 -0.01736 -0.1419 -0.02569 -0.15301 C -0.03055 -0.15949 -0.02586 -0.15671 -0.03055 -0.16435 C -0.03333 -0.16898 -0.03888 -0.17315 -0.0427 -0.17569 C -0.04409 -0.18333 -0.04739 -0.1919 -0.04392 -0.2 C -0.04253 -0.20347 -0.03663 -0.20648 -0.03663 -0.20648 C -0.03975 -0.23171 -0.03559 -0.20417 -0.04027 -0.22292 C -0.04097 -0.22546 -0.04027 -0.22893 -0.04149 -0.23102 C -0.04322 -0.23403 -0.04878 -0.2375 -0.04878 -0.2375 C -0.04409 -0.24699 -0.04184 -0.24028 -0.03541 -0.24884 C -0.03125 -0.26551 -0.03437 -0.275 -0.04635 -0.27824 C -0.05347 -0.29259 -0.04809 -0.30324 -0.03906 -0.31227 C -0.03663 -0.32176 -0.03715 -0.34421 -0.04513 -0.35139 C -0.04774 -0.3537 -0.04947 -0.35486 -0.05138 -0.35787 C -0.05677 -0.36643 -0.06024 -0.37616 -0.06475 -0.38542 C -0.06597 -0.3919 -0.0677 -0.3956 -0.06961 -0.40162 C -0.07066 -0.40486 -0.07204 -0.41157 -0.07204 -0.41157 C -0.0717 -0.41528 -0.07204 -0.41944 -0.07083 -0.42292 C -0.07031 -0.42477 -0.06822 -0.42477 -0.06718 -0.42616 C -0.05833 -0.43958 -0.06649 -0.43194 -0.05746 -0.44398 C -0.05399 -0.44861 -0.05052 -0.45116 -0.04756 -0.45694 C -0.04791 -0.46018 -0.04756 -0.46389 -0.04878 -0.46667 C -0.05017 -0.47014 -0.05503 -0.47477 -0.05503 -0.47477 C -0.05607 -0.48333 -0.05816 -0.49143 -0.06111 -0.4993 L -0.06354 -0.50903 " pathEditMode="relative" ptsTypes="ffffffffffffffffffffffffffffffAA">
                                      <p:cBhvr>
                                        <p:cTn id="25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Height Balanced BST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(Red-black tree, AVL tree)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you already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Search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Predecessor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solidFill>
                  <a:srgbClr val="002060"/>
                </a:solidFill>
              </a:rPr>
              <a:t>SpecialMerge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)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Split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operation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9" y="2174875"/>
            <a:ext cx="4419601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10.  </a:t>
            </a:r>
            <a:r>
              <a:rPr lang="en-US" sz="1800" b="1" dirty="0" err="1" smtClean="0">
                <a:solidFill>
                  <a:srgbClr val="002060"/>
                </a:solidFill>
              </a:rPr>
              <a:t>FindRank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smtClean="0"/>
              <a:t>x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600" dirty="0" smtClean="0"/>
              <a:t>return the  no. of elements  in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/>
              <a:t> that are smaller </a:t>
            </a:r>
          </a:p>
          <a:p>
            <a:pPr marL="0" indent="0">
              <a:buNone/>
            </a:pPr>
            <a:r>
              <a:rPr lang="en-US" sz="1600" dirty="0" smtClean="0"/>
              <a:t>than </a:t>
            </a:r>
            <a:r>
              <a:rPr lang="en-US" sz="1600" b="1" dirty="0" smtClean="0"/>
              <a:t>x</a:t>
            </a:r>
            <a:r>
              <a:rPr lang="en-US" sz="1600" dirty="0" smtClean="0"/>
              <a:t>.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operation in </a:t>
            </a:r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(log </a:t>
            </a:r>
            <a:r>
              <a:rPr lang="en-US" sz="1600" b="1" dirty="0" smtClean="0">
                <a:solidFill>
                  <a:srgbClr val="0070C0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time.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 flipV="1">
            <a:off x="5562600" y="2514600"/>
            <a:ext cx="13716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5200" y="2324100"/>
            <a:ext cx="1676400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uiExpand="1" build="p"/>
      <p:bldP spid="8" grpId="0" build="p"/>
      <p:bldP spid="9" grpId="0" uiExpand="1" build="p"/>
      <p:bldP spid="10" grpId="0" animBg="1"/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Find-rank(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trivial </a:t>
            </a:r>
            <a:r>
              <a:rPr lang="en-US" sz="3600" b="1" dirty="0" smtClean="0"/>
              <a:t>algorithm for </a:t>
            </a:r>
            <a:r>
              <a:rPr lang="en-US" sz="3200" b="1" dirty="0">
                <a:solidFill>
                  <a:srgbClr val="002060"/>
                </a:solidFill>
              </a:rPr>
              <a:t>Find-rank(</a:t>
            </a:r>
            <a:r>
              <a:rPr lang="en-US" sz="3200" b="1" dirty="0" err="1">
                <a:solidFill>
                  <a:srgbClr val="0070C0"/>
                </a:solidFill>
              </a:rPr>
              <a:t>T,x</a:t>
            </a:r>
            <a:r>
              <a:rPr lang="en-US" sz="3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Repeatedly</a:t>
                </a:r>
                <a:r>
                  <a:rPr lang="en-US" sz="2000" dirty="0" smtClean="0"/>
                  <a:t> find predecessors of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and stop when you reach the min element.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Time complexity: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      (where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is rank of 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 smtClean="0"/>
                  <a:t> Show that all predecessors can be computed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+ 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1601" r="-741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07068"/>
            <a:ext cx="5586736" cy="3374142"/>
            <a:chOff x="1143000" y="1535668"/>
            <a:chExt cx="5586736" cy="3374142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526276" y="1535668"/>
              <a:ext cx="502924" cy="642699"/>
              <a:chOff x="1310628" y="3849469"/>
              <a:chExt cx="502924" cy="642699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310628" y="3849469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T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>
            <a:off x="4038600" y="5410200"/>
            <a:ext cx="93223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029200" y="5410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 smtClean="0">
                <a:solidFill>
                  <a:srgbClr val="002060"/>
                </a:solidFill>
              </a:rPr>
              <a:t>FindRank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without loss of generality that </a:t>
            </a:r>
            <a:r>
              <a:rPr lang="en-US" sz="2400" b="1" dirty="0" smtClean="0"/>
              <a:t>x </a:t>
            </a:r>
            <a:r>
              <a:rPr lang="en-US" sz="2400" u="sng" dirty="0" smtClean="0"/>
              <a:t>belongs to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76600" y="2057400"/>
            <a:ext cx="3124200" cy="3352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343400" y="2057400"/>
            <a:ext cx="990600" cy="2917918"/>
            <a:chOff x="4343400" y="2057400"/>
            <a:chExt cx="990600" cy="2917918"/>
          </a:xfrm>
        </p:grpSpPr>
        <p:grpSp>
          <p:nvGrpSpPr>
            <p:cNvPr id="36" name="Group 35"/>
            <p:cNvGrpSpPr/>
            <p:nvPr/>
          </p:nvGrpSpPr>
          <p:grpSpPr>
            <a:xfrm>
              <a:off x="4343400" y="2176338"/>
              <a:ext cx="990600" cy="2798980"/>
              <a:chOff x="4343400" y="2176338"/>
              <a:chExt cx="990600" cy="279898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628678" y="2176338"/>
                <a:ext cx="174718" cy="3271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4958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5"/>
              </p:cNvCxnSpPr>
              <p:nvPr/>
            </p:nvCxnSpPr>
            <p:spPr>
              <a:xfrm>
                <a:off x="4625882" y="2644682"/>
                <a:ext cx="212818" cy="3159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648200" y="3124200"/>
                <a:ext cx="2286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799671" y="2960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720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408433" y="3733800"/>
                <a:ext cx="217449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7244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81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endCxn id="26" idx="2"/>
              </p:cNvCxnSpPr>
              <p:nvPr/>
            </p:nvCxnSpPr>
            <p:spPr>
              <a:xfrm>
                <a:off x="4495800" y="4256041"/>
                <a:ext cx="2286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7" idx="2"/>
              </p:cNvCxnSpPr>
              <p:nvPr/>
            </p:nvCxnSpPr>
            <p:spPr>
              <a:xfrm>
                <a:off x="4876800" y="4484641"/>
                <a:ext cx="3048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4"/>
                <a:endCxn id="8" idx="7"/>
              </p:cNvCxnSpPr>
              <p:nvPr/>
            </p:nvCxnSpPr>
            <p:spPr>
              <a:xfrm flipH="1">
                <a:off x="5083082" y="4724400"/>
                <a:ext cx="174718" cy="2509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48006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4659868"/>
            <a:ext cx="290464" cy="445532"/>
            <a:chOff x="4876800" y="4659868"/>
            <a:chExt cx="290464" cy="445532"/>
          </a:xfrm>
        </p:grpSpPr>
        <p:sp>
          <p:nvSpPr>
            <p:cNvPr id="8" name="Oval 7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381000" y="2667001"/>
            <a:ext cx="35814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View the entire tree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2060"/>
                </a:solidFill>
              </a:rPr>
              <a:t> from perspective of the path from </a:t>
            </a:r>
            <a:r>
              <a:rPr lang="en-US" sz="1600" b="1" dirty="0" smtClean="0"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solidFill>
                  <a:srgbClr val="002060"/>
                </a:solidFill>
              </a:rPr>
              <a:t> to the </a:t>
            </a:r>
            <a:r>
              <a:rPr lang="en-US" sz="1600" b="1" dirty="0" smtClean="0">
                <a:solidFill>
                  <a:srgbClr val="002060"/>
                </a:solidFill>
              </a:rPr>
              <a:t>root</a:t>
            </a:r>
            <a:r>
              <a:rPr lang="en-US" sz="1600" dirty="0" smtClean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will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C00000"/>
                </a:solidFill>
              </a:rPr>
              <a:t> look like 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 smtClean="0">
                <a:solidFill>
                  <a:srgbClr val="002060"/>
                </a:solidFill>
              </a:rPr>
              <a:t>FindRank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Elements that are present in the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lying to the left of this path.</a:t>
            </a:r>
          </a:p>
          <a:p>
            <a:r>
              <a:rPr lang="en-US" sz="2000" dirty="0" smtClean="0"/>
              <a:t>And </a:t>
            </a:r>
            <a:r>
              <a:rPr lang="en-US" sz="2000" i="1" dirty="0" smtClean="0"/>
              <a:t>some</a:t>
            </a:r>
            <a:r>
              <a:rPr lang="en-US" sz="2000" dirty="0" smtClean="0"/>
              <a:t> elements on this path.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53000" y="4953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43400" y="2187482"/>
            <a:ext cx="990600" cy="2787836"/>
            <a:chOff x="4343400" y="2187482"/>
            <a:chExt cx="990600" cy="2787836"/>
          </a:xfrm>
        </p:grpSpPr>
        <p:cxnSp>
          <p:nvCxnSpPr>
            <p:cNvPr id="11" name="Straight Arrow Connector 10"/>
            <p:cNvCxnSpPr>
              <a:stCxn id="45" idx="3"/>
            </p:cNvCxnSpPr>
            <p:nvPr/>
          </p:nvCxnSpPr>
          <p:spPr>
            <a:xfrm flipH="1">
              <a:off x="4648200" y="2187482"/>
              <a:ext cx="174718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95800" y="2514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5"/>
            </p:cNvCxnSpPr>
            <p:nvPr/>
          </p:nvCxnSpPr>
          <p:spPr>
            <a:xfrm>
              <a:off x="4625882" y="2644682"/>
              <a:ext cx="212818" cy="3159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648200" y="3124200"/>
              <a:ext cx="22860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799671" y="2960641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000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14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408433" y="3733800"/>
              <a:ext cx="21744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7244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81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6" idx="2"/>
            </p:cNvCxnSpPr>
            <p:nvPr/>
          </p:nvCxnSpPr>
          <p:spPr>
            <a:xfrm>
              <a:off x="4495800" y="42560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7" idx="2"/>
            </p:cNvCxnSpPr>
            <p:nvPr/>
          </p:nvCxnSpPr>
          <p:spPr>
            <a:xfrm>
              <a:off x="4876800" y="4484641"/>
              <a:ext cx="3048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4"/>
              <a:endCxn id="8" idx="7"/>
            </p:cNvCxnSpPr>
            <p:nvPr/>
          </p:nvCxnSpPr>
          <p:spPr>
            <a:xfrm flipH="1">
              <a:off x="5083082" y="4724400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14800" y="2644682"/>
            <a:ext cx="381000" cy="708118"/>
            <a:chOff x="4114800" y="2644682"/>
            <a:chExt cx="381000" cy="708118"/>
          </a:xfrm>
        </p:grpSpPr>
        <p:sp>
          <p:nvSpPr>
            <p:cNvPr id="25" name="Isosceles Triangle 24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38600" y="4244882"/>
            <a:ext cx="381000" cy="708118"/>
            <a:chOff x="4114800" y="2644682"/>
            <a:chExt cx="381000" cy="708118"/>
          </a:xfrm>
        </p:grpSpPr>
        <p:sp>
          <p:nvSpPr>
            <p:cNvPr id="34" name="Isosceles Triangle 33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419600" y="4495800"/>
            <a:ext cx="381000" cy="708118"/>
            <a:chOff x="4114800" y="2644682"/>
            <a:chExt cx="381000" cy="708118"/>
          </a:xfrm>
        </p:grpSpPr>
        <p:sp>
          <p:nvSpPr>
            <p:cNvPr id="38" name="Isosceles Triangle 37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14900" y="2209800"/>
            <a:ext cx="419100" cy="620759"/>
            <a:chOff x="5562600" y="2808241"/>
            <a:chExt cx="419100" cy="620759"/>
          </a:xfrm>
        </p:grpSpPr>
        <p:sp>
          <p:nvSpPr>
            <p:cNvPr id="29" name="Isosceles Triangle 28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4000" y="4648200"/>
            <a:ext cx="419100" cy="620759"/>
            <a:chOff x="5562600" y="2808241"/>
            <a:chExt cx="419100" cy="620759"/>
          </a:xfrm>
        </p:grpSpPr>
        <p:sp>
          <p:nvSpPr>
            <p:cNvPr id="42" name="Isosceles Triangle 41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4800600" y="2057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53000" y="3048000"/>
            <a:ext cx="419100" cy="620759"/>
            <a:chOff x="5562600" y="2808241"/>
            <a:chExt cx="419100" cy="620759"/>
          </a:xfrm>
        </p:grpSpPr>
        <p:sp>
          <p:nvSpPr>
            <p:cNvPr id="47" name="Isosceles Triangle 46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4400" y="3657600"/>
            <a:ext cx="419100" cy="620759"/>
            <a:chOff x="5562600" y="2808241"/>
            <a:chExt cx="419100" cy="620759"/>
          </a:xfrm>
        </p:grpSpPr>
        <p:sp>
          <p:nvSpPr>
            <p:cNvPr id="50" name="Isosceles Triangle 49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067300" y="5105400"/>
            <a:ext cx="381000" cy="561945"/>
            <a:chOff x="5562600" y="2808241"/>
            <a:chExt cx="381000" cy="561945"/>
          </a:xfrm>
        </p:grpSpPr>
        <p:sp>
          <p:nvSpPr>
            <p:cNvPr id="53" name="Isosceles Triangle 52"/>
            <p:cNvSpPr/>
            <p:nvPr/>
          </p:nvSpPr>
          <p:spPr>
            <a:xfrm>
              <a:off x="5600700" y="2971800"/>
              <a:ext cx="342900" cy="39838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648200" y="5083082"/>
            <a:ext cx="381000" cy="584263"/>
            <a:chOff x="4114800" y="2644682"/>
            <a:chExt cx="381000" cy="584263"/>
          </a:xfrm>
        </p:grpSpPr>
        <p:sp>
          <p:nvSpPr>
            <p:cNvPr id="56" name="Isosceles Triangle 55"/>
            <p:cNvSpPr/>
            <p:nvPr/>
          </p:nvSpPr>
          <p:spPr>
            <a:xfrm>
              <a:off x="4114800" y="2895600"/>
              <a:ext cx="381000" cy="333345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8768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4" name="Freeform 13"/>
          <p:cNvSpPr/>
          <p:nvPr/>
        </p:nvSpPr>
        <p:spPr>
          <a:xfrm>
            <a:off x="4415883" y="2163337"/>
            <a:ext cx="836341" cy="2888165"/>
          </a:xfrm>
          <a:custGeom>
            <a:avLst/>
            <a:gdLst>
              <a:gd name="connsiteX0" fmla="*/ 412595 w 836341"/>
              <a:gd name="connsiteY0" fmla="*/ 0 h 2888165"/>
              <a:gd name="connsiteX1" fmla="*/ 178419 w 836341"/>
              <a:gd name="connsiteY1" fmla="*/ 412595 h 2888165"/>
              <a:gd name="connsiteX2" fmla="*/ 457200 w 836341"/>
              <a:gd name="connsiteY2" fmla="*/ 892097 h 2888165"/>
              <a:gd name="connsiteX3" fmla="*/ 211873 w 836341"/>
              <a:gd name="connsiteY3" fmla="*/ 1505414 h 2888165"/>
              <a:gd name="connsiteX4" fmla="*/ 0 w 836341"/>
              <a:gd name="connsiteY4" fmla="*/ 2040673 h 2888165"/>
              <a:gd name="connsiteX5" fmla="*/ 836341 w 836341"/>
              <a:gd name="connsiteY5" fmla="*/ 2497873 h 2888165"/>
              <a:gd name="connsiteX6" fmla="*/ 624468 w 836341"/>
              <a:gd name="connsiteY6" fmla="*/ 2888165 h 2888165"/>
              <a:gd name="connsiteX7" fmla="*/ 635619 w 836341"/>
              <a:gd name="connsiteY7" fmla="*/ 2877014 h 28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6341" h="2888165">
                <a:moveTo>
                  <a:pt x="412595" y="0"/>
                </a:moveTo>
                <a:lnTo>
                  <a:pt x="178419" y="412595"/>
                </a:lnTo>
                <a:lnTo>
                  <a:pt x="457200" y="892097"/>
                </a:lnTo>
                <a:lnTo>
                  <a:pt x="211873" y="1505414"/>
                </a:lnTo>
                <a:lnTo>
                  <a:pt x="0" y="2040673"/>
                </a:lnTo>
                <a:lnTo>
                  <a:pt x="836341" y="2497873"/>
                </a:lnTo>
                <a:lnTo>
                  <a:pt x="624468" y="2888165"/>
                </a:lnTo>
                <a:lnTo>
                  <a:pt x="635619" y="2877014"/>
                </a:ln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81000" y="1524000"/>
            <a:ext cx="3429000" cy="1600200"/>
          </a:xfrm>
          <a:prstGeom prst="cloudCallout">
            <a:avLst>
              <a:gd name="adj1" fmla="val -29939"/>
              <a:gd name="adj2" fmla="val 764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identify the elements that contribute to Rank of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this picture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elegant solution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Fields associated with a node </a:t>
            </a:r>
            <a:r>
              <a:rPr lang="en-US" sz="1800" b="1" i="1" dirty="0" smtClean="0">
                <a:solidFill>
                  <a:srgbClr val="0070C0"/>
                </a:solidFill>
              </a:rPr>
              <a:t>v </a:t>
            </a:r>
            <a:r>
              <a:rPr lang="en-US" sz="1800" b="1" dirty="0" smtClean="0"/>
              <a:t>in </a:t>
            </a:r>
            <a:r>
              <a:rPr lang="en-US" sz="1800" b="1" i="1" dirty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: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Value(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Left(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right</a:t>
            </a:r>
            <a:r>
              <a:rPr lang="en-US" sz="1800" dirty="0" smtClean="0"/>
              <a:t> 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parent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Keep one more field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Size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): The number of nodes stored in the </a:t>
            </a:r>
            <a:r>
              <a:rPr lang="en-US" sz="1800" b="1" dirty="0" err="1" smtClean="0"/>
              <a:t>subtree</a:t>
            </a:r>
            <a:r>
              <a:rPr lang="en-US" sz="1800" dirty="0" smtClean="0"/>
              <a:t> rooted at 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9644" y="4191000"/>
            <a:ext cx="759955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Algorithm for </a:t>
            </a:r>
            <a:r>
              <a:rPr lang="en-US" sz="3600" b="1" dirty="0" err="1" smtClean="0">
                <a:solidFill>
                  <a:srgbClr val="002060"/>
                </a:solidFill>
              </a:rPr>
              <a:t>FindRank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High level description </a:t>
                </a:r>
              </a:p>
              <a:p>
                <a:pPr marL="0" indent="0" algn="ctr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Modify the algorithm for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Search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T,x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):</a:t>
                </a:r>
              </a:p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rank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0;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 whenever we follow </a:t>
                </a:r>
                <a:r>
                  <a:rPr lang="en-US" sz="2000" b="1" dirty="0" smtClean="0"/>
                  <a:t>a right link </a:t>
                </a:r>
                <a:r>
                  <a:rPr lang="en-US" sz="2000" dirty="0" smtClean="0"/>
                  <a:t>of some node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whenever </a:t>
                </a:r>
                <a:r>
                  <a:rPr lang="en-US" sz="2000" dirty="0"/>
                  <a:t>we follow </a:t>
                </a:r>
                <a:r>
                  <a:rPr lang="en-US" sz="2000" b="1" dirty="0"/>
                  <a:t>a </a:t>
                </a:r>
                <a:r>
                  <a:rPr lang="en-US" sz="2000" b="1" dirty="0" smtClean="0"/>
                  <a:t>left </a:t>
                </a:r>
                <a:r>
                  <a:rPr lang="en-US" sz="2000" b="1" dirty="0"/>
                  <a:t>link </a:t>
                </a:r>
                <a:r>
                  <a:rPr lang="en-US" sz="2000" dirty="0"/>
                  <a:t>of some node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of the algorithm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Are we done 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</a:t>
                </a:r>
                <a:r>
                  <a:rPr lang="en-US" sz="2400" b="1" dirty="0"/>
                  <a:t> </a:t>
                </a:r>
                <a:r>
                  <a:rPr lang="en-US" sz="2000" dirty="0"/>
                  <a:t>…(We need to efficiently maintain this field under deletion/insertion)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1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5331" y="3733800"/>
            <a:ext cx="299626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rank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</a:rPr>
              <a:t>rank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ym typeface="Wingdings" pitchFamily="2" charset="2"/>
              </a:rPr>
              <a:t>+ </a:t>
            </a:r>
            <a:r>
              <a:rPr lang="en-US" b="1" dirty="0" smtClean="0"/>
              <a:t>size(left(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b="1" dirty="0"/>
              <a:t>)) + </a:t>
            </a:r>
            <a:r>
              <a:rPr lang="en-US" b="1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0779" y="4457804"/>
            <a:ext cx="12282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 nothing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6019800"/>
            <a:ext cx="759955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Surprising </a:t>
            </a:r>
            <a:r>
              <a:rPr lang="en-US" sz="3200" b="1" dirty="0" smtClean="0"/>
              <a:t>applications of data structures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determine if any two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22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73" t="-3448" r="-625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Maintaining </a:t>
            </a:r>
            <a:r>
              <a:rPr lang="en-US" sz="2800" b="1" dirty="0" smtClean="0">
                <a:solidFill>
                  <a:srgbClr val="7030A0"/>
                </a:solidFill>
              </a:rPr>
              <a:t>size</a:t>
            </a:r>
            <a:r>
              <a:rPr lang="en-US" sz="2800" b="1" dirty="0" smtClean="0"/>
              <a:t> field </a:t>
            </a:r>
            <a:r>
              <a:rPr lang="en-US" sz="2800" b="1" dirty="0" smtClean="0">
                <a:solidFill>
                  <a:srgbClr val="0070C0"/>
                </a:solidFill>
              </a:rPr>
              <a:t>T </a:t>
            </a:r>
            <a:r>
              <a:rPr lang="en-US" sz="2800" b="1" dirty="0" smtClean="0"/>
              <a:t>under </a:t>
            </a:r>
            <a:r>
              <a:rPr lang="en-US" sz="2800" b="1" dirty="0" smtClean="0">
                <a:solidFill>
                  <a:srgbClr val="C00000"/>
                </a:solidFill>
              </a:rPr>
              <a:t>insertion/deletion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High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level description </a:t>
                </a: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r>
                  <a:rPr lang="en-US" sz="2000" dirty="0"/>
                  <a:t>Modify the algorithm for </a:t>
                </a:r>
                <a:r>
                  <a:rPr lang="en-US" sz="2000" b="1" dirty="0" smtClean="0"/>
                  <a:t>Insert(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 smtClean="0"/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Delete(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 smtClean="0"/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smtClean="0"/>
                  <a:t>)</a:t>
                </a:r>
              </a:p>
              <a:p>
                <a:endParaRPr lang="en-US" sz="2000" b="1" dirty="0" smtClean="0"/>
              </a:p>
              <a:p>
                <a:r>
                  <a:rPr lang="en-US" sz="2000" dirty="0"/>
                  <a:t>W</a:t>
                </a:r>
                <a:r>
                  <a:rPr lang="en-US" sz="2000" dirty="0" smtClean="0"/>
                  <a:t>hile performing </a:t>
                </a:r>
                <a:r>
                  <a:rPr lang="en-US" sz="2000" b="1" u="sng" dirty="0" smtClean="0">
                    <a:solidFill>
                      <a:srgbClr val="002060"/>
                    </a:solidFill>
                  </a:rPr>
                  <a:t>rotations</a:t>
                </a:r>
                <a:r>
                  <a:rPr lang="en-US" sz="2000" dirty="0" smtClean="0"/>
                  <a:t>, show that it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 to update the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/>
                  <a:t> field of the corresponding nodes.</a:t>
                </a:r>
              </a:p>
              <a:p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</a:t>
                </a:r>
                <a:r>
                  <a:rPr lang="en-US" sz="2000" b="1" dirty="0"/>
                  <a:t>complexity of the </a:t>
                </a:r>
                <a:r>
                  <a:rPr lang="en-US" sz="2000" b="1" dirty="0" smtClean="0"/>
                  <a:t>modified Insert/Delete operation :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                                            … O</a:t>
                </a:r>
                <a:r>
                  <a:rPr lang="en-US" sz="2000" b="1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still.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Write </a:t>
                </a:r>
                <a:r>
                  <a:rPr lang="en-US" sz="2000" dirty="0"/>
                  <a:t>pseudo-code for </a:t>
                </a:r>
                <a:r>
                  <a:rPr lang="en-US" sz="2000" dirty="0" smtClean="0"/>
                  <a:t>updating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/>
                  <a:t> field </a:t>
                </a:r>
                <a:r>
                  <a:rPr lang="en-US" sz="2000" dirty="0" smtClean="0"/>
                  <a:t>during rotation.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213" b="-2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37160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Hopefully  you would have understood the idea of </a:t>
            </a:r>
            <a:r>
              <a:rPr lang="en-US" sz="2000" dirty="0" err="1" smtClean="0">
                <a:solidFill>
                  <a:srgbClr val="7030A0"/>
                </a:solidFill>
              </a:rPr>
              <a:t>augmentING</a:t>
            </a:r>
            <a:r>
              <a:rPr lang="en-US" sz="2000" dirty="0" smtClean="0"/>
              <a:t> A BST by now.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Let us </a:t>
            </a:r>
            <a:r>
              <a:rPr lang="en-US" dirty="0" smtClean="0">
                <a:solidFill>
                  <a:schemeClr val="tx1"/>
                </a:solidFill>
              </a:rPr>
              <a:t>visit a very interesting problem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that employs this powerful technique.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Orthogonal</a:t>
            </a:r>
            <a:r>
              <a:rPr lang="en-US" sz="4000" b="1" dirty="0" smtClean="0"/>
              <a:t>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Preprocessing time 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6705600" y="4800600"/>
            <a:ext cx="2133600" cy="650748"/>
          </a:xfrm>
          <a:prstGeom prst="borderCallout2">
            <a:avLst>
              <a:gd name="adj1" fmla="val 53022"/>
              <a:gd name="adj2" fmla="val 1075"/>
              <a:gd name="adj3" fmla="val 54735"/>
              <a:gd name="adj4" fmla="val -15622"/>
              <a:gd name="adj5" fmla="val 174190"/>
              <a:gd name="adj6" fmla="val -1626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points in query rectangle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Orthogonal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Report all points in the rectangle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3938239"/>
            <a:ext cx="481157" cy="1929161"/>
            <a:chOff x="3124200" y="3938239"/>
            <a:chExt cx="481157" cy="1929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393823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9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14843" y="3950319"/>
            <a:ext cx="481157" cy="1905413"/>
            <a:chOff x="5614843" y="3950319"/>
            <a:chExt cx="481157" cy="190541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820007" y="395031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7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447800" y="3733800"/>
            <a:ext cx="1905000" cy="369332"/>
            <a:chOff x="1447800" y="3733800"/>
            <a:chExt cx="1905000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28800" y="3938239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1447800" y="2602468"/>
            <a:ext cx="1905000" cy="369332"/>
            <a:chOff x="1447800" y="2602468"/>
            <a:chExt cx="1905000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8800" y="2819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Orthogonal Range searching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Idea: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Let us simplify the queries to one dimension only.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Report all points </a:t>
                </a:r>
                <a:r>
                  <a:rPr lang="en-US" sz="2000" dirty="0" smtClean="0"/>
                  <a:t>whose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-coordinate lie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000" dirty="0" smtClean="0"/>
                  <a:t>What data structure to use for this simplified query?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 simple BST storing points according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 </a:t>
                </a:r>
                <a:r>
                  <a:rPr lang="en-US" sz="2000" dirty="0" smtClean="0"/>
                  <a:t>will do the job.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7200" y="2438400"/>
            <a:ext cx="609600" cy="762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34290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 smtClean="0"/>
                  <a:t>-coordinates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View the entire tree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 from perspective of the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to the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root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algn="ctr"/>
                <a:r>
                  <a:rPr lang="en-US" sz="1600" dirty="0" smtClean="0">
                    <a:solidFill>
                      <a:srgbClr val="C00000"/>
                    </a:solidFill>
                  </a:rPr>
                  <a:t>How will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look like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481157" cy="521732"/>
            <a:chOff x="4876800" y="4583668"/>
            <a:chExt cx="481157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27" t="-8333" r="-227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316779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31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21" name="Oval 120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4" name="Oval 123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loud Callout 87"/>
              <p:cNvSpPr/>
              <p:nvPr/>
            </p:nvSpPr>
            <p:spPr>
              <a:xfrm>
                <a:off x="0" y="2413306"/>
                <a:ext cx="3276600" cy="1464784"/>
              </a:xfrm>
              <a:prstGeom prst="cloudCallout">
                <a:avLst>
                  <a:gd name="adj1" fmla="val -24537"/>
                  <a:gd name="adj2" fmla="val 769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What are the nodes whose points have x-coordinate in 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8" name="Cloud Callout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3306"/>
                <a:ext cx="3276600" cy="1464784"/>
              </a:xfrm>
              <a:prstGeom prst="cloudCallout">
                <a:avLst>
                  <a:gd name="adj1" fmla="val -24537"/>
                  <a:gd name="adj2" fmla="val 76915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63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0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</a:t>
            </a:r>
            <a:r>
              <a:rPr lang="en-US" sz="2400" dirty="0" smtClean="0"/>
              <a:t>x-coordinates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Suitably </a:t>
            </a:r>
            <a:r>
              <a:rPr lang="en-US" sz="1800" dirty="0" smtClean="0">
                <a:solidFill>
                  <a:srgbClr val="7030A0"/>
                </a:solidFill>
              </a:rPr>
              <a:t>augment</a:t>
            </a:r>
            <a:r>
              <a:rPr lang="en-US" sz="1800" dirty="0" smtClean="0"/>
              <a:t> each node…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Oval 121"/>
          <p:cNvSpPr/>
          <p:nvPr/>
        </p:nvSpPr>
        <p:spPr>
          <a:xfrm>
            <a:off x="4648200" y="296555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How to efficiently do </a:t>
                </a:r>
              </a:p>
              <a:p>
                <a:r>
                  <a:rPr lang="en-US" b="1" dirty="0" err="1" smtClean="0"/>
                  <a:t>RangeSearch</a:t>
                </a:r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b="1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11" t="-3704" r="-224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1" y="2590800"/>
            <a:ext cx="3516358" cy="2019300"/>
            <a:chOff x="1" y="2590800"/>
            <a:chExt cx="3516358" cy="2019300"/>
          </a:xfrm>
          <a:solidFill>
            <a:schemeClr val="accent1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Down Ribbon 99"/>
                <p:cNvSpPr/>
                <p:nvPr/>
              </p:nvSpPr>
              <p:spPr>
                <a:xfrm>
                  <a:off x="1" y="2869589"/>
                  <a:ext cx="3516358" cy="1740511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2060"/>
                      </a:solidFill>
                    </a:rPr>
                    <a:t>These are the only nodes whose points may </a:t>
                  </a:r>
                  <a:r>
                    <a:rPr lang="en-US" sz="1600" u="sng" dirty="0" smtClean="0">
                      <a:solidFill>
                        <a:srgbClr val="002060"/>
                      </a:solidFill>
                    </a:rPr>
                    <a:t>possibly</a:t>
                  </a:r>
                  <a:r>
                    <a:rPr lang="en-US" sz="1600" dirty="0" smtClean="0">
                      <a:solidFill>
                        <a:srgbClr val="002060"/>
                      </a:solidFill>
                    </a:rPr>
                    <a:t> belong to the query rectangle (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)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But how to retrieve them efficiently</a:t>
                  </a:r>
                  <a:r>
                    <a:rPr lang="en-US" sz="1600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?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Down Ribbon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869589"/>
                  <a:ext cx="3516358" cy="1740511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6"/>
                  <a:stretch>
                    <a:fillRect b="-69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Smiley Face 100"/>
            <p:cNvSpPr/>
            <p:nvPr/>
          </p:nvSpPr>
          <p:spPr>
            <a:xfrm>
              <a:off x="1524000" y="2590800"/>
              <a:ext cx="533400" cy="576123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84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430730" y="3886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343400" y="3429000"/>
            <a:ext cx="4191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should we </a:t>
            </a:r>
            <a:r>
              <a:rPr lang="en-US" sz="3200" b="1" dirty="0" smtClean="0">
                <a:solidFill>
                  <a:srgbClr val="7030A0"/>
                </a:solidFill>
              </a:rPr>
              <a:t>augment</a:t>
            </a:r>
            <a:r>
              <a:rPr lang="en-US" sz="3200" b="1" dirty="0" smtClean="0"/>
              <a:t> each node?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2590800"/>
            <a:ext cx="2209800" cy="2133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76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67200" y="2667000"/>
            <a:ext cx="762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2971800"/>
            <a:ext cx="8382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Color-bit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4343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90800" y="4343400"/>
            <a:ext cx="10668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057400" y="5181600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715000" y="5233973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3276600"/>
            <a:ext cx="8382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Y-tree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7086600" y="1981200"/>
            <a:ext cx="1676400" cy="223362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endCxn id="20" idx="0"/>
          </p:cNvCxnSpPr>
          <p:nvPr/>
        </p:nvCxnSpPr>
        <p:spPr>
          <a:xfrm flipV="1">
            <a:off x="5014164" y="3098014"/>
            <a:ext cx="1793823" cy="388601"/>
          </a:xfrm>
          <a:prstGeom prst="curved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26"/>
          <p:cNvSpPr/>
          <p:nvPr/>
        </p:nvSpPr>
        <p:spPr>
          <a:xfrm>
            <a:off x="7467600" y="4343400"/>
            <a:ext cx="1447800" cy="1066800"/>
          </a:xfrm>
          <a:prstGeom prst="borderCallout1">
            <a:avLst>
              <a:gd name="adj1" fmla="val 2368"/>
              <a:gd name="adj2" fmla="val 50204"/>
              <a:gd name="adj3" fmla="val -820"/>
              <a:gd name="adj4" fmla="val 500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BST storing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) according to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-coordinate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3400" y="4648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2666999"/>
            <a:ext cx="384048" cy="4062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495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dirty="0"/>
              <a:t>)</a:t>
            </a:r>
          </a:p>
        </p:txBody>
      </p:sp>
      <p:sp>
        <p:nvSpPr>
          <p:cNvPr id="24" name="Down Ribbon 23"/>
          <p:cNvSpPr/>
          <p:nvPr/>
        </p:nvSpPr>
        <p:spPr>
          <a:xfrm>
            <a:off x="69695" y="1612866"/>
            <a:ext cx="3283105" cy="1282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Augment each 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with a pointer to another </a:t>
            </a:r>
            <a:r>
              <a:rPr lang="en-US" sz="1600" b="1" dirty="0">
                <a:solidFill>
                  <a:schemeClr val="tx1"/>
                </a:solidFill>
              </a:rPr>
              <a:t>BST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storing all </a:t>
            </a:r>
            <a:r>
              <a:rPr lang="en-US" sz="1600" dirty="0">
                <a:solidFill>
                  <a:schemeClr val="tx1"/>
                </a:solidFill>
              </a:rPr>
              <a:t>points of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according  to  </a:t>
            </a:r>
            <a:r>
              <a:rPr lang="en-US" sz="1600" dirty="0" smtClean="0">
                <a:solidFill>
                  <a:srgbClr val="C00000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oordinates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  <p:bldP spid="2" grpId="0"/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19" grpId="0" animBg="1"/>
      <p:bldP spid="20" grpId="0" animBg="1"/>
      <p:bldP spid="27" grpId="0" animBg="1"/>
      <p:bldP spid="23" grpId="0"/>
      <p:bldP spid="5" grpId="0" animBg="1"/>
      <p:bldP spid="7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Revisiting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Binary Search Tree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sz="2000" dirty="0" smtClean="0"/>
                  <a:t>For each </a:t>
                </a:r>
                <a:r>
                  <a:rPr lang="en-US" sz="2000" dirty="0" err="1" smtClean="0"/>
                  <a:t>subtree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  <a:r>
                  <a:rPr lang="en-US" sz="2000" dirty="0" smtClean="0"/>
                  <a:t> whose all points belong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perform </a:t>
                </a:r>
                <a:r>
                  <a:rPr lang="en-US" sz="2000" b="1" dirty="0" err="1" smtClean="0"/>
                  <a:t>RangeSearch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2" name="Oval 121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Isosceles Triangle 123"/>
          <p:cNvSpPr/>
          <p:nvPr/>
        </p:nvSpPr>
        <p:spPr>
          <a:xfrm rot="16200000">
            <a:off x="4572000" y="37218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4279114" y="41790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>
            <a:off x="4255286" y="50172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4202914" y="59316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5626886" y="54744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 rot="16200000">
            <a:off x="5650714" y="46362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16200000">
            <a:off x="5269714" y="41790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16200000">
            <a:off x="4964914" y="37218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990600"/>
            <a:ext cx="4495800" cy="433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Write a neat &amp; compact pseudo-code of  </a:t>
                </a: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b="1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</a:t>
                </a:r>
                <a:r>
                  <a:rPr lang="en-US" sz="2000" dirty="0"/>
                  <a:t>that the query time </a:t>
                </a:r>
                <a:r>
                  <a:rPr lang="en-US" sz="2000" dirty="0" smtClean="0"/>
                  <a:t>for orthogonal range searching is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Important announcement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Since many students could not follow orthogonal range </a:t>
            </a:r>
            <a:r>
              <a:rPr lang="en-US" sz="2400" dirty="0" smtClean="0"/>
              <a:t>searching fully, </a:t>
            </a:r>
            <a:r>
              <a:rPr lang="en-US" sz="2400" dirty="0"/>
              <a:t>we shall </a:t>
            </a:r>
            <a:r>
              <a:rPr lang="en-US" sz="2400" i="1" u="sng" dirty="0"/>
              <a:t>revisit</a:t>
            </a:r>
            <a:r>
              <a:rPr lang="en-US" sz="2400" dirty="0"/>
              <a:t> it in the next class as well.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But </a:t>
            </a:r>
            <a:r>
              <a:rPr lang="en-US" sz="2400" dirty="0"/>
              <a:t>students are encouraged to make an attempt on their own from these slides so that we can clarify all doubts in the next </a:t>
            </a:r>
            <a:r>
              <a:rPr lang="en-US" sz="2400" dirty="0" smtClean="0"/>
              <a:t>class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you already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Search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Predecessor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A  NOTATION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b="1" dirty="0" smtClean="0"/>
              <a:t>&lt;</a:t>
            </a:r>
            <a:r>
              <a:rPr lang="en-US" sz="1800" b="1" dirty="0" smtClean="0">
                <a:solidFill>
                  <a:srgbClr val="0070C0"/>
                </a:solidFill>
              </a:rPr>
              <a:t> T’ 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every </a:t>
            </a:r>
            <a:r>
              <a:rPr lang="en-US" sz="1600" dirty="0"/>
              <a:t>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element </a:t>
            </a:r>
            <a:r>
              <a:rPr lang="en-US" sz="1600" dirty="0"/>
              <a:t>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8.    </a:t>
            </a:r>
            <a:r>
              <a:rPr lang="en-US" sz="18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0070C0"/>
                </a:solidFill>
              </a:rPr>
              <a:t> T’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800" dirty="0" smtClean="0"/>
              <a:t>Given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</a:t>
            </a:r>
          </a:p>
          <a:p>
            <a:pPr marL="0" indent="0">
              <a:buNone/>
            </a:pPr>
            <a:r>
              <a:rPr lang="en-US" sz="1800" dirty="0" smtClean="0"/>
              <a:t>compute </a:t>
            </a:r>
            <a:r>
              <a:rPr lang="en-US" sz="1800" b="1" dirty="0" smtClean="0">
                <a:solidFill>
                  <a:srgbClr val="0070C0"/>
                </a:solidFill>
              </a:rPr>
              <a:t>T*</a:t>
            </a:r>
            <a:r>
              <a:rPr lang="en-US" sz="1800" dirty="0" smtClean="0"/>
              <a:t>=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/>
              <a:t>U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.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T’ </a:t>
            </a:r>
            <a:r>
              <a:rPr lang="en-US" sz="1800" dirty="0" smtClean="0"/>
              <a:t>don’t exist after the union.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9.   Split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 smtClean="0"/>
              <a:t>): </a:t>
            </a:r>
          </a:p>
          <a:p>
            <a:pPr marL="0" indent="0">
              <a:buNone/>
            </a:pPr>
            <a:r>
              <a:rPr lang="en-US" sz="1800" dirty="0" smtClean="0"/>
              <a:t>Split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/>
              <a:t> </a:t>
            </a:r>
            <a:r>
              <a:rPr lang="en-US" sz="1800" dirty="0" smtClean="0"/>
              <a:t>into 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 smtClean="0">
                <a:solidFill>
                  <a:srgbClr val="0070C0"/>
                </a:solidFill>
              </a:rPr>
              <a:t>’’</a:t>
            </a:r>
            <a:r>
              <a:rPr lang="en-US" sz="1800" dirty="0" smtClean="0"/>
              <a:t> </a:t>
            </a:r>
            <a:r>
              <a:rPr lang="en-US" sz="1800" dirty="0"/>
              <a:t>such that </a:t>
            </a:r>
            <a:r>
              <a:rPr lang="en-US" sz="1800" b="1" dirty="0" smtClean="0">
                <a:solidFill>
                  <a:srgbClr val="0070C0"/>
                </a:solidFill>
              </a:rPr>
              <a:t>T’ </a:t>
            </a:r>
            <a:r>
              <a:rPr lang="en-US" sz="1800" dirty="0" smtClean="0"/>
              <a:t>&lt; </a:t>
            </a:r>
            <a:r>
              <a:rPr lang="en-US" sz="1800" b="1" dirty="0"/>
              <a:t>x</a:t>
            </a:r>
            <a:r>
              <a:rPr lang="en-US" sz="1800" dirty="0" smtClean="0"/>
              <a:t> &lt; </a:t>
            </a:r>
            <a:r>
              <a:rPr lang="en-US" sz="1800" b="1" dirty="0" smtClean="0">
                <a:solidFill>
                  <a:srgbClr val="0070C0"/>
                </a:solidFill>
              </a:rPr>
              <a:t>T’’</a:t>
            </a:r>
            <a:r>
              <a:rPr lang="en-US" sz="1800" dirty="0" smtClean="0"/>
              <a:t>.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operation in </a:t>
            </a:r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(log </a:t>
            </a:r>
            <a:r>
              <a:rPr lang="en-US" sz="1600" b="1" dirty="0" smtClean="0">
                <a:solidFill>
                  <a:srgbClr val="0070C0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time.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35052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5146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8006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  <p:bldP spid="10" grpId="0" animBg="1"/>
      <p:bldP spid="2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Red</a:t>
            </a:r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Black</a:t>
            </a:r>
            <a:r>
              <a:rPr lang="en-US" sz="3600" b="1" dirty="0" smtClean="0">
                <a:solidFill>
                  <a:srgbClr val="7030A0"/>
                </a:solidFill>
              </a:rPr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How well have you understood it ?</a:t>
            </a:r>
            <a:endParaRPr lang="en-US" sz="2400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3822068" y="758952"/>
            <a:ext cx="5245732" cy="1069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</a:t>
            </a:r>
            <a:r>
              <a:rPr lang="en-US" dirty="0" smtClean="0">
                <a:solidFill>
                  <a:schemeClr val="tx1"/>
                </a:solidFill>
              </a:rPr>
              <a:t>handle </a:t>
            </a:r>
            <a:r>
              <a:rPr lang="en-US" dirty="0" smtClean="0">
                <a:solidFill>
                  <a:schemeClr val="tx1"/>
                </a:solidFill>
              </a:rPr>
              <a:t>color-imbalance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in general </a:t>
            </a:r>
            <a:r>
              <a:rPr lang="en-US" dirty="0">
                <a:solidFill>
                  <a:schemeClr val="tx1"/>
                </a:solidFill>
              </a:rPr>
              <a:t>as well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6247" y="2396344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T,T’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Remember: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is </a:t>
            </a:r>
            <a:r>
              <a:rPr lang="en-US" sz="2000" b="1" u="sng" dirty="0" smtClean="0">
                <a:solidFill>
                  <a:srgbClr val="7030A0"/>
                </a:solidFill>
              </a:rPr>
              <a:t>smaller</a:t>
            </a:r>
            <a:r>
              <a:rPr lang="en-US" sz="2000" b="1" dirty="0" smtClean="0">
                <a:solidFill>
                  <a:schemeClr val="tx1"/>
                </a:solidFill>
              </a:rPr>
              <a:t> than 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21196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T,T’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11903</TotalTime>
  <Words>1789</Words>
  <Application>Microsoft Office PowerPoint</Application>
  <PresentationFormat>On-screen Show (4:3)</PresentationFormat>
  <Paragraphs>553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Design and Analysis of Algorithms (CS345/CS345A) </vt:lpstr>
      <vt:lpstr>PowerPoint Presentation</vt:lpstr>
      <vt:lpstr>Surprising applications of data structures </vt:lpstr>
      <vt:lpstr>Revisiting  Binary Search Tree</vt:lpstr>
      <vt:lpstr>Red Black tree  (Height Balanced BST)</vt:lpstr>
      <vt:lpstr>Red-Black Tree</vt:lpstr>
      <vt:lpstr>Insertion in a red-black tree </vt:lpstr>
      <vt:lpstr>SpecialUnion(T,T’)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  <vt:lpstr>Height Balanced BST (Red-black tree, AVL tree)</vt:lpstr>
      <vt:lpstr>Find-rank(T,x)</vt:lpstr>
      <vt:lpstr>A trivial algorithm for Find-rank(T,x)</vt:lpstr>
      <vt:lpstr>Achieving O(log n) time for FindRank(T,x)</vt:lpstr>
      <vt:lpstr>Achieving O(log n) time for FindRank(T,x)</vt:lpstr>
      <vt:lpstr>An elegant solution</vt:lpstr>
      <vt:lpstr>Algorithm for FindRank(T,x)</vt:lpstr>
      <vt:lpstr>Maintaining size field T under insertion/deletion</vt:lpstr>
      <vt:lpstr>Hopefully  you would have understood the idea of augmentING A BST by now. </vt:lpstr>
      <vt:lpstr>Orthogonal Range searching</vt:lpstr>
      <vt:lpstr>Orthogonal Range searching</vt:lpstr>
      <vt:lpstr>Orthogonal Range searching</vt:lpstr>
      <vt:lpstr>RangeSearch(T, x_1, x_2):</vt:lpstr>
      <vt:lpstr>RangeSearch(T, x_1, x_2):</vt:lpstr>
      <vt:lpstr>RangeSearch(T, x_1, x_2):</vt:lpstr>
      <vt:lpstr>RangeSearch(T, x_1, x_2):</vt:lpstr>
      <vt:lpstr>How should we augment each node?</vt:lpstr>
      <vt:lpstr>RangeSearch(T, x_1, x_2, y_1, y_2) </vt:lpstr>
      <vt:lpstr>Homework</vt:lpstr>
      <vt:lpstr>Important announcement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1158</cp:revision>
  <dcterms:created xsi:type="dcterms:W3CDTF">2011-12-03T04:13:03Z</dcterms:created>
  <dcterms:modified xsi:type="dcterms:W3CDTF">2017-08-07T10:42:41Z</dcterms:modified>
</cp:coreProperties>
</file>