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74" r:id="rId2"/>
    <p:sldId id="548" r:id="rId3"/>
    <p:sldId id="530" r:id="rId4"/>
    <p:sldId id="541" r:id="rId5"/>
    <p:sldId id="583" r:id="rId6"/>
    <p:sldId id="528" r:id="rId7"/>
    <p:sldId id="585" r:id="rId8"/>
    <p:sldId id="584" r:id="rId9"/>
    <p:sldId id="586" r:id="rId10"/>
    <p:sldId id="544" r:id="rId11"/>
    <p:sldId id="590" r:id="rId12"/>
    <p:sldId id="545" r:id="rId13"/>
    <p:sldId id="547" r:id="rId14"/>
    <p:sldId id="573" r:id="rId15"/>
    <p:sldId id="552" r:id="rId16"/>
    <p:sldId id="587" r:id="rId17"/>
    <p:sldId id="553" r:id="rId18"/>
    <p:sldId id="551" r:id="rId19"/>
    <p:sldId id="556" r:id="rId20"/>
    <p:sldId id="595" r:id="rId21"/>
    <p:sldId id="593" r:id="rId22"/>
    <p:sldId id="576" r:id="rId23"/>
    <p:sldId id="555" r:id="rId24"/>
    <p:sldId id="558" r:id="rId25"/>
    <p:sldId id="596" r:id="rId26"/>
    <p:sldId id="597" r:id="rId27"/>
    <p:sldId id="598" r:id="rId28"/>
    <p:sldId id="599" r:id="rId29"/>
    <p:sldId id="600" r:id="rId30"/>
    <p:sldId id="574" r:id="rId31"/>
    <p:sldId id="563" r:id="rId32"/>
    <p:sldId id="588" r:id="rId33"/>
    <p:sldId id="581" r:id="rId34"/>
    <p:sldId id="550" r:id="rId35"/>
    <p:sldId id="567" r:id="rId36"/>
    <p:sldId id="570" r:id="rId37"/>
    <p:sldId id="569" r:id="rId38"/>
    <p:sldId id="57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6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1.png"/><Relationship Id="rId7" Type="http://schemas.openxmlformats.org/officeDocument/2006/relationships/image" Target="../media/image3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8.png"/><Relationship Id="rId4" Type="http://schemas.openxmlformats.org/officeDocument/2006/relationships/image" Target="../media/image4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1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49.png"/><Relationship Id="rId4" Type="http://schemas.openxmlformats.org/officeDocument/2006/relationships/image" Target="../media/image220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6.png"/><Relationship Id="rId5" Type="http://schemas.openxmlformats.org/officeDocument/2006/relationships/image" Target="../media/image170.png"/><Relationship Id="rId15" Type="http://schemas.openxmlformats.org/officeDocument/2006/relationships/image" Target="../media/image61.png"/><Relationship Id="rId10" Type="http://schemas.openxmlformats.org/officeDocument/2006/relationships/image" Target="../media/image55.png"/><Relationship Id="rId4" Type="http://schemas.openxmlformats.org/officeDocument/2006/relationships/image" Target="../media/image16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41.png"/><Relationship Id="rId3" Type="http://schemas.openxmlformats.org/officeDocument/2006/relationships/image" Target="../media/image370.png"/><Relationship Id="rId7" Type="http://schemas.openxmlformats.org/officeDocument/2006/relationships/image" Target="../media/image413.png"/><Relationship Id="rId12" Type="http://schemas.openxmlformats.org/officeDocument/2006/relationships/image" Target="../media/image431.png"/><Relationship Id="rId2" Type="http://schemas.openxmlformats.org/officeDocument/2006/relationships/image" Target="../media/image401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12.png"/><Relationship Id="rId5" Type="http://schemas.openxmlformats.org/officeDocument/2006/relationships/image" Target="../media/image350.png"/><Relationship Id="rId15" Type="http://schemas.openxmlformats.org/officeDocument/2006/relationships/image" Target="../media/image46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14" Type="http://schemas.openxmlformats.org/officeDocument/2006/relationships/image" Target="../media/image4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4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41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9.png"/><Relationship Id="rId5" Type="http://schemas.openxmlformats.org/officeDocument/2006/relationships/image" Target="../media/image231.png"/><Relationship Id="rId10" Type="http://schemas.openxmlformats.org/officeDocument/2006/relationships/image" Target="../media/image28.png"/><Relationship Id="rId4" Type="http://schemas.openxmlformats.org/officeDocument/2006/relationships/image" Target="../media/image2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0070C0"/>
                </a:solidFill>
              </a:rPr>
              <a:t>40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700" b="1" dirty="0">
                <a:solidFill>
                  <a:srgbClr val="0070C0"/>
                </a:solidFill>
              </a:rPr>
              <a:t> </a:t>
            </a:r>
            <a:endParaRPr lang="en-US" sz="600" b="1" dirty="0" smtClean="0">
              <a:solidFill>
                <a:srgbClr val="0070C0"/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Median finding using tiny </a:t>
            </a:r>
            <a:r>
              <a:rPr lang="en-US" sz="2000" b="1" dirty="0" smtClean="0">
                <a:solidFill>
                  <a:schemeClr val="tx1"/>
                </a:solidFill>
              </a:rPr>
              <a:t>space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Median of medians </a:t>
            </a:r>
            <a:r>
              <a:rPr lang="en-US" sz="3200" b="1" dirty="0" smtClean="0"/>
              <a:t>algorithm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78038"/>
              </p:ext>
            </p:extLst>
          </p:nvPr>
        </p:nvGraphicFramePr>
        <p:xfrm>
          <a:off x="1524000" y="3276599"/>
          <a:ext cx="3048000" cy="38100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91066"/>
            <a:ext cx="6172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8103" y="1642289"/>
                <a:ext cx="513282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03" y="1642289"/>
                <a:ext cx="513282" cy="570669"/>
              </a:xfrm>
              <a:prstGeom prst="rect">
                <a:avLst/>
              </a:prstGeom>
              <a:blipFill rotWithShape="1">
                <a:blip r:embed="rId2"/>
                <a:stretch>
                  <a:fillRect r="-1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1905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10" idx="0"/>
          </p:cNvCxnSpPr>
          <p:nvPr/>
        </p:nvCxnSpPr>
        <p:spPr>
          <a:xfrm>
            <a:off x="4572000" y="2570480"/>
            <a:ext cx="1" cy="1093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18668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Recall your DS course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50195"/>
              </p:ext>
            </p:extLst>
          </p:nvPr>
        </p:nvGraphicFramePr>
        <p:xfrm>
          <a:off x="1524000" y="2570480"/>
          <a:ext cx="6096000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524000" y="3664202"/>
            <a:ext cx="304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7779"/>
              </p:ext>
            </p:extLst>
          </p:nvPr>
        </p:nvGraphicFramePr>
        <p:xfrm>
          <a:off x="4076700" y="3276600"/>
          <a:ext cx="4191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0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2" name="Cloud Callout 21"/>
          <p:cNvSpPr/>
          <p:nvPr/>
        </p:nvSpPr>
        <p:spPr>
          <a:xfrm>
            <a:off x="2819400" y="4786781"/>
            <a:ext cx="3886200" cy="699619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make use of it to solve the current problem ?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343401" y="1277778"/>
            <a:ext cx="4665318" cy="2227422"/>
            <a:chOff x="4343401" y="1277778"/>
            <a:chExt cx="4665318" cy="222742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99" r="-1679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Change the dimensions of the table.</a:t>
                </a:r>
              </a:p>
              <a:p>
                <a:r>
                  <a:rPr lang="en-US" dirty="0" smtClean="0"/>
                  <a:t>(Remember the RAM size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blipFill rotWithShape="1">
                <a:blip r:embed="rId5"/>
                <a:stretch>
                  <a:fillRect l="-1190" t="-3604" r="-2211" b="-99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  <p:bldP spid="7" grpId="0" animBg="1"/>
      <p:bldP spid="2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Median of medians </a:t>
            </a:r>
            <a:r>
              <a:rPr lang="en-US" sz="3200" b="1" dirty="0" smtClean="0"/>
              <a:t>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2275"/>
              </p:ext>
            </p:extLst>
          </p:nvPr>
        </p:nvGraphicFramePr>
        <p:xfrm>
          <a:off x="1524000" y="2590800"/>
          <a:ext cx="373380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82848"/>
              </p:ext>
            </p:extLst>
          </p:nvPr>
        </p:nvGraphicFramePr>
        <p:xfrm>
          <a:off x="1524000" y="3733800"/>
          <a:ext cx="3733800" cy="38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86000"/>
            <a:ext cx="3886200" cy="50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blipFill rotWithShape="1">
                <a:blip r:embed="rId2"/>
                <a:stretch>
                  <a:fillRect t="-6452" r="-1460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2667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477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657600" y="2590800"/>
            <a:ext cx="0" cy="152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4114800"/>
            <a:ext cx="213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18668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Recall your DS course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29000" y="1582578"/>
            <a:ext cx="4665318" cy="2227422"/>
            <a:chOff x="4343401" y="1277778"/>
            <a:chExt cx="4665318" cy="222742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7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27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Finding element with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 smtClean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 smtClean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 smtClean="0"/>
                  <a:t>]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8110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04848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4799" y="2667000"/>
            <a:ext cx="4318001" cy="3165563"/>
            <a:chOff x="304799" y="2667000"/>
            <a:chExt cx="4318001" cy="3165563"/>
          </a:xfrm>
        </p:grpSpPr>
        <p:sp>
          <p:nvSpPr>
            <p:cNvPr id="13" name="Right Brace 12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1"/>
              <a:endCxn id="16" idx="2"/>
            </p:cNvCxnSpPr>
            <p:nvPr/>
          </p:nvCxnSpPr>
          <p:spPr>
            <a:xfrm flipV="1">
              <a:off x="952500" y="2667000"/>
              <a:ext cx="367030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84261"/>
              </p:ext>
            </p:extLst>
          </p:nvPr>
        </p:nvGraphicFramePr>
        <p:xfrm>
          <a:off x="3987800" y="2297668"/>
          <a:ext cx="127000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00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00200" y="2667000"/>
            <a:ext cx="3022600" cy="3165563"/>
            <a:chOff x="304799" y="2667000"/>
            <a:chExt cx="3022600" cy="3165563"/>
          </a:xfrm>
        </p:grpSpPr>
        <p:sp>
          <p:nvSpPr>
            <p:cNvPr id="27" name="Right Brace 26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1"/>
              <a:endCxn id="16" idx="2"/>
            </p:cNvCxnSpPr>
            <p:nvPr/>
          </p:nvCxnSpPr>
          <p:spPr>
            <a:xfrm flipV="1">
              <a:off x="952500" y="2667000"/>
              <a:ext cx="2374899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956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10959" y="18288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776691" y="1828800"/>
            <a:ext cx="465950" cy="228600"/>
            <a:chOff x="4776691" y="1828800"/>
            <a:chExt cx="465950" cy="228600"/>
          </a:xfrm>
        </p:grpSpPr>
        <p:sp>
          <p:nvSpPr>
            <p:cNvPr id="34" name="Oval 33"/>
            <p:cNvSpPr/>
            <p:nvPr/>
          </p:nvSpPr>
          <p:spPr>
            <a:xfrm>
              <a:off x="4776691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29200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1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5503 -0.083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4167 -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3003 -0.0833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64166 -1.11111E-6 " pathEditMode="relative" rAng="0" ptsTypes="AA">
                                      <p:cBhvr>
                                        <p:cTn id="104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2" grpId="2" animBg="1"/>
      <p:bldP spid="30" grpId="0" animBg="1"/>
      <p:bldP spid="30" grpId="1" animBg="1"/>
      <p:bldP spid="30" grpId="2" animBg="1"/>
      <p:bldP spid="30" grpId="3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Finding </a:t>
                </a:r>
                <a:r>
                  <a:rPr lang="en-US" sz="3200" b="1" dirty="0" smtClean="0"/>
                  <a:t>an element </a:t>
                </a:r>
                <a:r>
                  <a:rPr lang="en-US" sz="3200" b="1" dirty="0"/>
                  <a:t>with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Scan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For each contiguous chunk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 smtClean="0"/>
                  <a:t> elements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1.  </a:t>
                </a:r>
                <a:r>
                  <a:rPr lang="en-US" sz="2000" b="1" dirty="0" smtClean="0"/>
                  <a:t>Bring</a:t>
                </a:r>
                <a:r>
                  <a:rPr lang="en-US" sz="2000" dirty="0" smtClean="0"/>
                  <a:t> them to RAM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2.  </a:t>
                </a:r>
                <a:r>
                  <a:rPr lang="en-US" sz="2000" b="1" dirty="0" smtClean="0"/>
                  <a:t>Sort</a:t>
                </a:r>
                <a:r>
                  <a:rPr lang="en-US" sz="2000" dirty="0" smtClean="0"/>
                  <a:t> them to find median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3. </a:t>
                </a:r>
                <a:r>
                  <a:rPr lang="en-US" sz="2000" u="sng" dirty="0" smtClean="0"/>
                  <a:t>Keep only the median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discard</a:t>
                </a:r>
                <a:r>
                  <a:rPr lang="en-US" sz="2000" dirty="0" smtClean="0"/>
                  <a:t> all the rest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Find </a:t>
                </a:r>
                <a:r>
                  <a:rPr lang="en-US" sz="2000" u="sng" dirty="0" smtClean="0"/>
                  <a:t>median of all medians</a:t>
                </a:r>
                <a:r>
                  <a:rPr lang="en-US" sz="2000" dirty="0" smtClean="0"/>
                  <a:t> in RAM.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stored on disc, </a:t>
                </a:r>
                <a:r>
                  <a:rPr lang="en-US" sz="2000" dirty="0" smtClean="0"/>
                  <a:t>if the RAM size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there is an algorithm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which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scan and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reports an element with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rank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  <a:blipFill rotWithShape="1">
                <a:blip r:embed="rId3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scan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Execute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obtain an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with rank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.                      (</a:t>
                </a: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Perform one more scan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Execute once again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 but </a:t>
                </a:r>
                <a:r>
                  <a:rPr lang="en-US" sz="2000" u="sng" dirty="0" smtClean="0"/>
                  <a:t>ignoring</a:t>
                </a:r>
                <a:r>
                  <a:rPr lang="en-US" sz="2000" dirty="0" smtClean="0"/>
                  <a:t> all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(Note that effective size of input has been reduced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1800" dirty="0" smtClean="0"/>
                  <a:t> at least in this execution.)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Keep on executing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till the effective size of the input drops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Perform one more scan to report the </a:t>
                </a:r>
                <a:r>
                  <a:rPr lang="en-US" sz="2000" b="1" dirty="0" smtClean="0"/>
                  <a:t>exact</a:t>
                </a:r>
                <a:r>
                  <a:rPr lang="en-US" sz="2000" dirty="0" smtClean="0"/>
                  <a:t> median.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Total number of times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executed: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r="-7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SCANs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Algorithm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∈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519" t="-21809" r="-163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Keep largest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numbers less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 smtClean="0">
                  <a:solidFill>
                    <a:schemeClr val="bg2"/>
                  </a:solidFill>
                </a:endParaRPr>
              </a:p>
              <a:p>
                <a:r>
                  <a:rPr lang="en-US" sz="2000" dirty="0"/>
                  <a:t>Keep </a:t>
                </a:r>
                <a:r>
                  <a:rPr lang="en-US" sz="2000" dirty="0" smtClean="0"/>
                  <a:t>smallest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numbers </a:t>
                </a:r>
                <a:r>
                  <a:rPr lang="en-US" sz="2000" dirty="0" smtClean="0"/>
                  <a:t>greater </a:t>
                </a:r>
                <a:r>
                  <a:rPr lang="en-US" sz="2000" dirty="0"/>
                  <a:t>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 smtClean="0">
                  <a:solidFill>
                    <a:schemeClr val="bg2"/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 smtClean="0">
                    <a:sym typeface="Wingdings" pitchFamily="2" charset="2"/>
                  </a:rPr>
                  <a:t> The RAM </a:t>
                </a:r>
                <a:r>
                  <a:rPr lang="en-US" sz="2000" dirty="0" smtClean="0">
                    <a:sym typeface="Wingdings" pitchFamily="2" charset="2"/>
                  </a:rPr>
                  <a:t>has the median</a:t>
                </a:r>
                <a:endParaRPr lang="en-US" sz="2000" b="1" dirty="0"/>
              </a:p>
              <a:p>
                <a:endParaRPr lang="en-US" sz="2000" b="1" dirty="0" smtClean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77654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3597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81320"/>
              </p:ext>
            </p:extLst>
          </p:nvPr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/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81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2816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354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3429000" y="31242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3581400" y="37338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02482" y="2209800"/>
            <a:ext cx="4518970" cy="473528"/>
            <a:chOff x="4419601" y="1277778"/>
            <a:chExt cx="4518970" cy="47352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419601" y="1524000"/>
              <a:ext cx="2057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35" r="-1975" b="-37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4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38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9" grpId="0"/>
      <p:bldP spid="37" grpId="0"/>
      <p:bldP spid="68" grpId="0"/>
      <p:bldP spid="69" grpId="0" animBg="1"/>
      <p:bldP spid="6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scan algorithm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0655"/>
              </p:ext>
            </p:extLst>
          </p:nvPr>
        </p:nvGraphicFramePr>
        <p:xfrm>
          <a:off x="3810000" y="1764268"/>
          <a:ext cx="1371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92613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04799" y="2133600"/>
            <a:ext cx="8534401" cy="3698963"/>
            <a:chOff x="304799" y="2133600"/>
            <a:chExt cx="8534401" cy="3698963"/>
          </a:xfrm>
        </p:grpSpPr>
        <p:grpSp>
          <p:nvGrpSpPr>
            <p:cNvPr id="13" name="Group 12"/>
            <p:cNvGrpSpPr/>
            <p:nvPr/>
          </p:nvGrpSpPr>
          <p:grpSpPr>
            <a:xfrm>
              <a:off x="304799" y="2133600"/>
              <a:ext cx="3657601" cy="3698963"/>
              <a:chOff x="304799" y="2133600"/>
              <a:chExt cx="3657601" cy="3698963"/>
            </a:xfrm>
          </p:grpSpPr>
          <p:sp>
            <p:nvSpPr>
              <p:cNvPr id="15" name="Right Brace 14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</p:cNvCxnSpPr>
              <p:nvPr/>
            </p:nvCxnSpPr>
            <p:spPr>
              <a:xfrm flipV="1">
                <a:off x="952500" y="2133600"/>
                <a:ext cx="30099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676398" y="2133600"/>
              <a:ext cx="2560481" cy="3698963"/>
              <a:chOff x="380997" y="2133600"/>
              <a:chExt cx="2560481" cy="3698963"/>
            </a:xfrm>
          </p:grpSpPr>
          <p:sp>
            <p:nvSpPr>
              <p:cNvPr id="19" name="Right Brace 18"/>
              <p:cNvSpPr/>
              <p:nvPr/>
            </p:nvSpPr>
            <p:spPr>
              <a:xfrm rot="5400000" flipH="1">
                <a:off x="893716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1"/>
              </p:cNvCxnSpPr>
              <p:nvPr/>
            </p:nvCxnSpPr>
            <p:spPr>
              <a:xfrm flipV="1">
                <a:off x="1028698" y="2133600"/>
                <a:ext cx="191278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124199" y="2133600"/>
              <a:ext cx="1295401" cy="3698963"/>
              <a:chOff x="304799" y="2133600"/>
              <a:chExt cx="1295401" cy="3698963"/>
            </a:xfrm>
          </p:grpSpPr>
          <p:sp>
            <p:nvSpPr>
              <p:cNvPr id="22" name="Right Brace 2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1"/>
              </p:cNvCxnSpPr>
              <p:nvPr/>
            </p:nvCxnSpPr>
            <p:spPr>
              <a:xfrm flipV="1">
                <a:off x="952500" y="2133600"/>
                <a:ext cx="571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05190" y="2133600"/>
              <a:ext cx="1414610" cy="3698963"/>
              <a:chOff x="185590" y="2133600"/>
              <a:chExt cx="1414610" cy="3698963"/>
            </a:xfrm>
          </p:grpSpPr>
          <p:sp>
            <p:nvSpPr>
              <p:cNvPr id="28" name="Right Brace 27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1"/>
              </p:cNvCxnSpPr>
              <p:nvPr/>
            </p:nvCxnSpPr>
            <p:spPr>
              <a:xfrm flipH="1" flipV="1">
                <a:off x="185590" y="2133600"/>
                <a:ext cx="76691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876800" y="2133600"/>
              <a:ext cx="2743200" cy="3698963"/>
              <a:chOff x="-1143000" y="2133600"/>
              <a:chExt cx="2743200" cy="3698963"/>
            </a:xfrm>
          </p:grpSpPr>
          <p:sp>
            <p:nvSpPr>
              <p:cNvPr id="32" name="Right Brace 3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2" idx="1"/>
              </p:cNvCxnSpPr>
              <p:nvPr/>
            </p:nvCxnSpPr>
            <p:spPr>
              <a:xfrm flipH="1" flipV="1">
                <a:off x="-1143000" y="2133600"/>
                <a:ext cx="2095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05400" y="2133600"/>
              <a:ext cx="3733800" cy="3698962"/>
              <a:chOff x="-2286000" y="2133600"/>
              <a:chExt cx="3733800" cy="3698962"/>
            </a:xfrm>
          </p:grpSpPr>
          <p:sp>
            <p:nvSpPr>
              <p:cNvPr id="37" name="Right Brace 36"/>
              <p:cNvSpPr/>
              <p:nvPr/>
            </p:nvSpPr>
            <p:spPr>
              <a:xfrm rot="5400000" flipH="1">
                <a:off x="741318" y="5126081"/>
                <a:ext cx="269963" cy="1143000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1"/>
              </p:cNvCxnSpPr>
              <p:nvPr/>
            </p:nvCxnSpPr>
            <p:spPr>
              <a:xfrm flipH="1" flipV="1">
                <a:off x="-2286000" y="2133600"/>
                <a:ext cx="3162300" cy="3429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810000" y="1828800"/>
            <a:ext cx="1380350" cy="228600"/>
            <a:chOff x="3810000" y="1828800"/>
            <a:chExt cx="1380350" cy="228600"/>
          </a:xfrm>
        </p:grpSpPr>
        <p:grpSp>
          <p:nvGrpSpPr>
            <p:cNvPr id="42" name="Group 41"/>
            <p:cNvGrpSpPr/>
            <p:nvPr/>
          </p:nvGrpSpPr>
          <p:grpSpPr>
            <a:xfrm>
              <a:off x="4724400" y="1828800"/>
              <a:ext cx="465950" cy="228600"/>
              <a:chOff x="4776691" y="1828800"/>
              <a:chExt cx="465950" cy="2286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810000" y="1828800"/>
              <a:ext cx="465950" cy="228600"/>
              <a:chOff x="4776691" y="1828800"/>
              <a:chExt cx="465950" cy="2286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267200" y="1828800"/>
              <a:ext cx="465950" cy="228600"/>
              <a:chOff x="4776691" y="1828800"/>
              <a:chExt cx="465950" cy="2286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2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505200" y="1066800"/>
            <a:ext cx="2849719" cy="1371600"/>
            <a:chOff x="3505200" y="1066800"/>
            <a:chExt cx="2849719" cy="1371600"/>
          </a:xfrm>
        </p:grpSpPr>
        <p:sp>
          <p:nvSpPr>
            <p:cNvPr id="100" name="Rectangle 99"/>
            <p:cNvSpPr/>
            <p:nvPr/>
          </p:nvSpPr>
          <p:spPr>
            <a:xfrm>
              <a:off x="3505200" y="1524000"/>
              <a:ext cx="2133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15000" y="17642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RAM size=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57" t="-6557" r="-4762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160" y="1562100"/>
            <a:ext cx="7606940" cy="3200400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51582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67" name="Right Brace 66"/>
          <p:cNvSpPr/>
          <p:nvPr/>
        </p:nvSpPr>
        <p:spPr>
          <a:xfrm rot="5400000" flipH="1">
            <a:off x="8175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 rot="5400000" flipH="1">
            <a:off x="2189117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 rot="5400000" flipH="1">
            <a:off x="36369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5400000" flipH="1">
            <a:off x="52371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 rot="5400000" flipH="1">
            <a:off x="68373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 flipH="1">
            <a:off x="8132718" y="5126081"/>
            <a:ext cx="269963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27" idx="4"/>
            <a:endCxn id="67" idx="1"/>
          </p:cNvCxnSpPr>
          <p:nvPr/>
        </p:nvCxnSpPr>
        <p:spPr>
          <a:xfrm flipH="1">
            <a:off x="952500" y="4762500"/>
            <a:ext cx="1306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4"/>
            <a:endCxn id="68" idx="1"/>
          </p:cNvCxnSpPr>
          <p:nvPr/>
        </p:nvCxnSpPr>
        <p:spPr>
          <a:xfrm>
            <a:off x="2324099" y="4762500"/>
            <a:ext cx="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7" idx="4"/>
            <a:endCxn id="69" idx="1"/>
          </p:cNvCxnSpPr>
          <p:nvPr/>
        </p:nvCxnSpPr>
        <p:spPr>
          <a:xfrm>
            <a:off x="3746860" y="4724400"/>
            <a:ext cx="2504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4"/>
            <a:endCxn id="70" idx="1"/>
          </p:cNvCxnSpPr>
          <p:nvPr/>
        </p:nvCxnSpPr>
        <p:spPr>
          <a:xfrm>
            <a:off x="53721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4"/>
            <a:endCxn id="71" idx="1"/>
          </p:cNvCxnSpPr>
          <p:nvPr/>
        </p:nvCxnSpPr>
        <p:spPr>
          <a:xfrm>
            <a:off x="69723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4"/>
            <a:endCxn id="74" idx="1"/>
          </p:cNvCxnSpPr>
          <p:nvPr/>
        </p:nvCxnSpPr>
        <p:spPr>
          <a:xfrm>
            <a:off x="8267700" y="4735286"/>
            <a:ext cx="0" cy="82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Up Arrow 103"/>
          <p:cNvSpPr/>
          <p:nvPr/>
        </p:nvSpPr>
        <p:spPr>
          <a:xfrm>
            <a:off x="3200399" y="2392680"/>
            <a:ext cx="312419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2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numbers </a:t>
                </a:r>
                <a:r>
                  <a:rPr lang="en-US" sz="1800" dirty="0" smtClean="0"/>
                  <a:t>at the root can be viewed as </a:t>
                </a:r>
                <a:r>
                  <a:rPr lang="en-US" sz="1800" dirty="0" smtClean="0"/>
                  <a:t>a “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 smtClean="0"/>
                  <a:t>” of </a:t>
                </a:r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numbers.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Ideally this sample should consist of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well-separated</a:t>
                </a:r>
                <a:r>
                  <a:rPr lang="en-US" sz="1800" dirty="0" smtClean="0"/>
                  <a:t> numbers.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Unfortunately, there could be a huge deviation.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(For example, median of root could </a:t>
                </a:r>
                <a:r>
                  <a:rPr lang="en-US" sz="1800" dirty="0" smtClean="0"/>
                  <a:t>have rank anywhere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b="1" dirty="0" smtClean="0"/>
                  <a:t> to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What </a:t>
                </a:r>
                <a:r>
                  <a:rPr lang="en-US" sz="1800" dirty="0" smtClean="0"/>
                  <a:t>strategy to use to ensure that the sample consists of well-separated numbers ?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  <a:blipFill rotWithShape="1">
                <a:blip r:embed="rId3"/>
                <a:stretch>
                  <a:fillRect l="-684" t="-426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160" y="1562100"/>
            <a:ext cx="7606940" cy="3200400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urved Up Arrow 103"/>
          <p:cNvSpPr/>
          <p:nvPr/>
        </p:nvSpPr>
        <p:spPr>
          <a:xfrm>
            <a:off x="3200399" y="2392680"/>
            <a:ext cx="312419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457200" y="6016752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sample can be of large size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57824" y="6130985"/>
                <a:ext cx="3492366" cy="460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Yes, it is possible if sample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24" y="6130985"/>
                <a:ext cx="3492366" cy="460382"/>
              </a:xfrm>
              <a:prstGeom prst="rect">
                <a:avLst/>
              </a:prstGeom>
              <a:blipFill rotWithShape="1">
                <a:blip r:embed="rId5"/>
                <a:stretch>
                  <a:fillRect l="-1217" b="-77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619500" y="1219200"/>
            <a:ext cx="24003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Line Callout 2 14"/>
              <p:cNvSpPr/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element with rank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in the sample has rank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set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blipFill rotWithShape="1">
                <a:blip r:embed="rId6"/>
                <a:stretch>
                  <a:fillRect r="-2089" b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2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7030A0"/>
                </a:solidFill>
              </a:rPr>
              <a:t>Finding Median of </a:t>
            </a:r>
            <a:r>
              <a:rPr lang="en-US" sz="3200" u="sng" dirty="0" smtClean="0">
                <a:solidFill>
                  <a:srgbClr val="0070C0"/>
                </a:solidFill>
              </a:rPr>
              <a:t>5 Trillion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numbers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Efficiently using a computer of </a:t>
            </a:r>
            <a:r>
              <a:rPr lang="en-US" sz="2800" b="1" dirty="0" smtClean="0">
                <a:solidFill>
                  <a:srgbClr val="C00000"/>
                </a:solidFill>
              </a:rPr>
              <a:t>1980</a:t>
            </a:r>
            <a:r>
              <a:rPr lang="en-US" sz="2800" b="1" dirty="0" smtClean="0">
                <a:solidFill>
                  <a:schemeClr val="tx1"/>
                </a:solidFill>
              </a:rPr>
              <a:t>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Sort each contiguous chunk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numbers.</a:t>
                </a:r>
              </a:p>
              <a:p>
                <a:r>
                  <a:rPr lang="en-US" sz="2000" dirty="0" smtClean="0"/>
                  <a:t>Pick alternate numbers in the sample.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27660"/>
              </p:ext>
            </p:extLst>
          </p:nvPr>
        </p:nvGraphicFramePr>
        <p:xfrm>
          <a:off x="42225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60622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2395" y="59860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37719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40162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39864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37259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36989" y="3352800"/>
            <a:ext cx="258811" cy="332952"/>
            <a:chOff x="4236989" y="1295400"/>
            <a:chExt cx="258811" cy="332952"/>
          </a:xfrm>
        </p:grpSpPr>
        <p:sp>
          <p:nvSpPr>
            <p:cNvPr id="79" name="Rectangle 78"/>
            <p:cNvSpPr/>
            <p:nvPr/>
          </p:nvSpPr>
          <p:spPr>
            <a:xfrm>
              <a:off x="4236989" y="1315594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419600" y="3352800"/>
            <a:ext cx="335010" cy="334373"/>
            <a:chOff x="4419600" y="1295400"/>
            <a:chExt cx="335010" cy="334373"/>
          </a:xfrm>
        </p:grpSpPr>
        <p:sp>
          <p:nvSpPr>
            <p:cNvPr id="85" name="Rectangle 84"/>
            <p:cNvSpPr/>
            <p:nvPr/>
          </p:nvSpPr>
          <p:spPr>
            <a:xfrm>
              <a:off x="449579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24400" y="3352800"/>
            <a:ext cx="304800" cy="334373"/>
            <a:chOff x="4724400" y="1295400"/>
            <a:chExt cx="304800" cy="334373"/>
          </a:xfrm>
        </p:grpSpPr>
        <p:sp>
          <p:nvSpPr>
            <p:cNvPr id="86" name="Rectangle 85"/>
            <p:cNvSpPr/>
            <p:nvPr/>
          </p:nvSpPr>
          <p:spPr>
            <a:xfrm>
              <a:off x="477038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91100" y="3352800"/>
            <a:ext cx="296911" cy="334373"/>
            <a:chOff x="4991100" y="1295400"/>
            <a:chExt cx="296911" cy="334373"/>
          </a:xfrm>
        </p:grpSpPr>
        <p:sp>
          <p:nvSpPr>
            <p:cNvPr id="87" name="Rectangle 86"/>
            <p:cNvSpPr/>
            <p:nvPr/>
          </p:nvSpPr>
          <p:spPr>
            <a:xfrm>
              <a:off x="5029200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03755" y="5638800"/>
            <a:ext cx="1035245" cy="358682"/>
            <a:chOff x="2622355" y="4899118"/>
            <a:chExt cx="1035245" cy="358682"/>
          </a:xfrm>
        </p:grpSpPr>
        <p:sp>
          <p:nvSpPr>
            <p:cNvPr id="11" name="Rectangle 10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0"/>
              <a:endCxn id="11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129401" y="5638800"/>
                <a:ext cx="1109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01" y="5638800"/>
                <a:ext cx="1109599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327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57400" y="5717977"/>
            <a:ext cx="1035245" cy="358682"/>
            <a:chOff x="2622355" y="4899118"/>
            <a:chExt cx="1035245" cy="358682"/>
          </a:xfrm>
        </p:grpSpPr>
        <p:sp>
          <p:nvSpPr>
            <p:cNvPr id="51" name="Rectangle 50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050726" y="5788223"/>
                <a:ext cx="1149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𝟗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6" y="5788223"/>
                <a:ext cx="1149674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1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165526" y="5638800"/>
                <a:ext cx="1149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𝟓𝟏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26" y="5638800"/>
                <a:ext cx="1149674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31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057400" y="5788223"/>
                <a:ext cx="1109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𝟗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88223"/>
                <a:ext cx="1109599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r="-32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6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/>
      <p:bldP spid="48" grpId="0"/>
      <p:bldP spid="34" grpId="0"/>
      <p:bldP spid="34" grpId="1"/>
      <p:bldP spid="50" grpId="0"/>
      <p:bldP spid="50" grpId="1"/>
      <p:bldP spid="56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4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be any element.</a:t>
                </a:r>
                <a:endParaRPr lang="en-US" sz="1800" dirty="0"/>
              </a:p>
            </p:txBody>
          </p:sp>
        </mc:Choice>
        <mc:Fallback>
          <p:sp>
            <p:nvSpPr>
              <p:cNvPr id="50" name="Content Placeholder 4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8508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88932"/>
              <a:ext cx="0" cy="769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0" y="5867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/>
          <p:cNvSpPr txBox="1"/>
          <p:nvPr/>
        </p:nvSpPr>
        <p:spPr>
          <a:xfrm>
            <a:off x="0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12081"/>
              </p:ext>
            </p:extLst>
          </p:nvPr>
        </p:nvGraphicFramePr>
        <p:xfrm>
          <a:off x="10221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79939"/>
              </p:ext>
            </p:extLst>
          </p:nvPr>
        </p:nvGraphicFramePr>
        <p:xfrm>
          <a:off x="33843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6791"/>
              </p:ext>
            </p:extLst>
          </p:nvPr>
        </p:nvGraphicFramePr>
        <p:xfrm>
          <a:off x="53655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9342"/>
              </p:ext>
            </p:extLst>
          </p:nvPr>
        </p:nvGraphicFramePr>
        <p:xfrm>
          <a:off x="74991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5624" y="33528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3  9  11 39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76600" y="33528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5   7  23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69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57800" y="3352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2  18 29 5</a:t>
            </a:r>
            <a:r>
              <a:rPr lang="en-US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91400" y="33528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15 17 </a:t>
            </a:r>
            <a:r>
              <a:rPr lang="en-US" dirty="0">
                <a:solidFill>
                  <a:schemeClr val="bg2"/>
                </a:solidFill>
              </a:rPr>
              <a:t>7</a:t>
            </a:r>
            <a:r>
              <a:rPr lang="en-US" dirty="0" smtClean="0">
                <a:solidFill>
                  <a:schemeClr val="bg2"/>
                </a:solidFill>
              </a:rPr>
              <a:t>9 87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ight Brace 100"/>
          <p:cNvSpPr/>
          <p:nvPr/>
        </p:nvSpPr>
        <p:spPr>
          <a:xfrm rot="5400000" flipH="1">
            <a:off x="1250225" y="2818855"/>
            <a:ext cx="274321" cy="79357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Brace 101"/>
          <p:cNvSpPr/>
          <p:nvPr/>
        </p:nvSpPr>
        <p:spPr>
          <a:xfrm rot="5400000" flipH="1">
            <a:off x="3657054" y="2818854"/>
            <a:ext cx="274321" cy="79357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Brace 102"/>
          <p:cNvSpPr/>
          <p:nvPr/>
        </p:nvSpPr>
        <p:spPr>
          <a:xfrm rot="5400000" flipH="1">
            <a:off x="5568082" y="2824882"/>
            <a:ext cx="289019" cy="7668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Brace 103"/>
          <p:cNvSpPr/>
          <p:nvPr/>
        </p:nvSpPr>
        <p:spPr>
          <a:xfrm rot="5400000" flipH="1">
            <a:off x="7597144" y="2918457"/>
            <a:ext cx="274322" cy="5334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37164"/>
              </p:ext>
            </p:extLst>
          </p:nvPr>
        </p:nvGraphicFramePr>
        <p:xfrm>
          <a:off x="260164" y="443484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29286"/>
              </p:ext>
            </p:extLst>
          </p:nvPr>
        </p:nvGraphicFramePr>
        <p:xfrm>
          <a:off x="16317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220323" y="44196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3       39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2687" y="44196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9       11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8200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1799"/>
              </p:ext>
            </p:extLst>
          </p:nvPr>
        </p:nvGraphicFramePr>
        <p:xfrm>
          <a:off x="2774764" y="4434840"/>
          <a:ext cx="91440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2"/>
                <a:gridCol w="228602"/>
                <a:gridCol w="228602"/>
                <a:gridCol w="228602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19967"/>
              </p:ext>
            </p:extLst>
          </p:nvPr>
        </p:nvGraphicFramePr>
        <p:xfrm>
          <a:off x="3886200" y="4419600"/>
          <a:ext cx="927480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870"/>
                <a:gridCol w="231870"/>
                <a:gridCol w="231870"/>
                <a:gridCol w="23187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38584"/>
              </p:ext>
            </p:extLst>
          </p:nvPr>
        </p:nvGraphicFramePr>
        <p:xfrm>
          <a:off x="4953000" y="4434840"/>
          <a:ext cx="97482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07"/>
                <a:gridCol w="243707"/>
                <a:gridCol w="243707"/>
                <a:gridCol w="243707"/>
              </a:tblGrid>
              <a:tr h="35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44152"/>
              </p:ext>
            </p:extLst>
          </p:nvPr>
        </p:nvGraphicFramePr>
        <p:xfrm>
          <a:off x="6096000" y="4419600"/>
          <a:ext cx="9590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761"/>
                <a:gridCol w="239761"/>
                <a:gridCol w="239761"/>
                <a:gridCol w="239761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32116"/>
              </p:ext>
            </p:extLst>
          </p:nvPr>
        </p:nvGraphicFramePr>
        <p:xfrm>
          <a:off x="7162800" y="4419600"/>
          <a:ext cx="9590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761"/>
                <a:gridCol w="239761"/>
                <a:gridCol w="239761"/>
                <a:gridCol w="239761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3954"/>
              </p:ext>
            </p:extLst>
          </p:nvPr>
        </p:nvGraphicFramePr>
        <p:xfrm>
          <a:off x="8273216" y="4434840"/>
          <a:ext cx="87078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696"/>
                <a:gridCol w="217696"/>
                <a:gridCol w="217696"/>
                <a:gridCol w="217696"/>
              </a:tblGrid>
              <a:tr h="35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2715687" y="4431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5     23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00" y="44312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7      69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02186" y="44312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2      29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45186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18     57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100765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15     79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91365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17     87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419600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74037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696200" y="4573524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731437" y="4573524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Brace 132"/>
          <p:cNvSpPr/>
          <p:nvPr/>
        </p:nvSpPr>
        <p:spPr>
          <a:xfrm rot="5400000" flipH="1">
            <a:off x="392974" y="4045095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Brace 133"/>
          <p:cNvSpPr/>
          <p:nvPr/>
        </p:nvSpPr>
        <p:spPr>
          <a:xfrm rot="5400000" flipH="1">
            <a:off x="2018760" y="3771358"/>
            <a:ext cx="274323" cy="102215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7409" y="1066800"/>
                <a:ext cx="1745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09" y="1066800"/>
                <a:ext cx="17459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87" t="-8197" r="-48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880996"/>
                  </p:ext>
                </p:extLst>
              </p:nvPr>
            </p:nvGraphicFramePr>
            <p:xfrm>
              <a:off x="1425481" y="144780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55919"/>
                    <a:gridCol w="3940081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elements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</a:rPr>
                                <m:t>𝒙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880996"/>
                  </p:ext>
                </p:extLst>
              </p:nvPr>
            </p:nvGraphicFramePr>
            <p:xfrm>
              <a:off x="1425481" y="144780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55919"/>
                    <a:gridCol w="3940081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4954" t="-8333" b="-2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105400" y="1848221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48221"/>
                <a:ext cx="5132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306119" y="1828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19" y="1828800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2286000" y="222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21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3581400" y="2209800"/>
                <a:ext cx="1232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12329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455" t="-8333" r="-79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5843736" y="2198914"/>
                <a:ext cx="108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36" y="2198914"/>
                <a:ext cx="10806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085" t="-8333" r="-90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Brace 143"/>
          <p:cNvSpPr/>
          <p:nvPr/>
        </p:nvSpPr>
        <p:spPr>
          <a:xfrm rot="5400000" flipH="1">
            <a:off x="3116584" y="3816535"/>
            <a:ext cx="243847" cy="901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Brace 144"/>
          <p:cNvSpPr/>
          <p:nvPr/>
        </p:nvSpPr>
        <p:spPr>
          <a:xfrm rot="5400000" flipH="1">
            <a:off x="3954825" y="4006992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/>
          <p:cNvSpPr/>
          <p:nvPr/>
        </p:nvSpPr>
        <p:spPr>
          <a:xfrm rot="5400000" flipH="1">
            <a:off x="5294821" y="3885113"/>
            <a:ext cx="243847" cy="901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Brace 146"/>
          <p:cNvSpPr/>
          <p:nvPr/>
        </p:nvSpPr>
        <p:spPr>
          <a:xfrm rot="5400000" flipH="1">
            <a:off x="6196182" y="4014619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/>
          <p:cNvSpPr/>
          <p:nvPr/>
        </p:nvSpPr>
        <p:spPr>
          <a:xfrm rot="5400000" flipH="1">
            <a:off x="7262982" y="4014619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Brace 148"/>
          <p:cNvSpPr/>
          <p:nvPr/>
        </p:nvSpPr>
        <p:spPr>
          <a:xfrm rot="5400000" flipH="1">
            <a:off x="8313096" y="4061778"/>
            <a:ext cx="274326" cy="4413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6731996" y="2209800"/>
                <a:ext cx="51328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96" y="2209800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2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/>
          <p:cNvSpPr txBox="1"/>
          <p:nvPr/>
        </p:nvSpPr>
        <p:spPr>
          <a:xfrm>
            <a:off x="6858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58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33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-76200" y="6248400"/>
                <a:ext cx="9156609" cy="65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general, if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elements smaller than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at level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,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the number of elements smaller than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at level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 </a:t>
                </a:r>
                <a:r>
                  <a:rPr lang="en-US" dirty="0" smtClean="0"/>
                  <a:t>is at </a:t>
                </a:r>
                <a:r>
                  <a:rPr lang="en-US" dirty="0"/>
                  <a:t>least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𝒓  </a:t>
                </a:r>
                <a:r>
                  <a:rPr lang="en-US" dirty="0" smtClean="0"/>
                  <a:t>and at most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6248400"/>
                <a:ext cx="9156609" cy="651397"/>
              </a:xfrm>
              <a:prstGeom prst="rect">
                <a:avLst/>
              </a:prstGeom>
              <a:blipFill rotWithShape="1">
                <a:blip r:embed="rId15"/>
                <a:stretch>
                  <a:fillRect l="-532" t="-4673" r="-466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33606" y="6256935"/>
            <a:ext cx="4833802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28798" y="6584289"/>
            <a:ext cx="4833802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566455" y="6549886"/>
            <a:ext cx="1357961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34200" y="6553200"/>
            <a:ext cx="2057400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/>
          <p:cNvSpPr/>
          <p:nvPr/>
        </p:nvSpPr>
        <p:spPr>
          <a:xfrm rot="18771187">
            <a:off x="760724" y="3811660"/>
            <a:ext cx="690616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riped Right Arrow 156"/>
          <p:cNvSpPr/>
          <p:nvPr/>
        </p:nvSpPr>
        <p:spPr>
          <a:xfrm rot="14266206">
            <a:off x="1756798" y="3833234"/>
            <a:ext cx="690616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Line Callout 1 67"/>
              <p:cNvSpPr/>
              <p:nvPr/>
            </p:nvSpPr>
            <p:spPr>
              <a:xfrm>
                <a:off x="0" y="2556747"/>
                <a:ext cx="3905137" cy="338853"/>
              </a:xfrm>
              <a:prstGeom prst="borderCallout1">
                <a:avLst>
                  <a:gd name="adj1" fmla="val 99062"/>
                  <a:gd name="adj2" fmla="val 23904"/>
                  <a:gd name="adj3" fmla="val 555828"/>
                  <a:gd name="adj4" fmla="val 243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this element smaller/larger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6747"/>
                <a:ext cx="3905137" cy="338853"/>
              </a:xfrm>
              <a:prstGeom prst="borderCallout1">
                <a:avLst>
                  <a:gd name="adj1" fmla="val 99062"/>
                  <a:gd name="adj2" fmla="val 23904"/>
                  <a:gd name="adj3" fmla="val 555828"/>
                  <a:gd name="adj4" fmla="val 24315"/>
                </a:avLst>
              </a:prstGeom>
              <a:blipFill rotWithShape="1">
                <a:blip r:embed="rId16"/>
                <a:stretch>
                  <a:fillRect l="-620" t="-1592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Cloud Callout 157"/>
          <p:cNvSpPr/>
          <p:nvPr/>
        </p:nvSpPr>
        <p:spPr>
          <a:xfrm>
            <a:off x="301686" y="0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good ! But how to reduce the sample size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Cloud Callout 158"/>
          <p:cNvSpPr/>
          <p:nvPr/>
        </p:nvSpPr>
        <p:spPr>
          <a:xfrm>
            <a:off x="4700991" y="0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picture emerges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942" y="729734"/>
            <a:ext cx="31506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the same idea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53" presetClass="exit" presetSubtype="3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95" grpId="0"/>
      <p:bldP spid="70" grpId="0"/>
      <p:bldP spid="93" grpId="0"/>
      <p:bldP spid="3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9" grpId="0"/>
      <p:bldP spid="110" grpId="0"/>
      <p:bldP spid="44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48" grpId="0"/>
      <p:bldP spid="52" grpId="0"/>
      <p:bldP spid="139" grpId="0"/>
      <p:bldP spid="140" grpId="0"/>
      <p:bldP spid="141" grpId="0"/>
      <p:bldP spid="142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1" grpId="1"/>
      <p:bldP spid="152" grpId="0"/>
      <p:bldP spid="152" grpId="1"/>
      <p:bldP spid="62" grpId="0"/>
      <p:bldP spid="64" grpId="0" animBg="1"/>
      <p:bldP spid="154" grpId="0" animBg="1"/>
      <p:bldP spid="155" grpId="0" animBg="1"/>
      <p:bldP spid="156" grpId="0" animBg="1"/>
      <p:bldP spid="67" grpId="0" animBg="1"/>
      <p:bldP spid="67" grpId="1" animBg="1"/>
      <p:bldP spid="157" grpId="0" animBg="1"/>
      <p:bldP spid="157" grpId="1" animBg="1"/>
      <p:bldP spid="68" grpId="0" animBg="1"/>
      <p:bldP spid="68" grpId="1" animBg="1"/>
      <p:bldP spid="158" grpId="0" animBg="1"/>
      <p:bldP spid="159" grpId="0" animBg="1"/>
      <p:bldP spid="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38" name="Oval 37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8" idx="5"/>
              <a:endCxn id="39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3"/>
              <a:endCxn id="40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  <a:endCxn id="41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7" idx="3"/>
              <a:endCxn id="42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62" idx="5"/>
              <a:endCxn id="50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9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5"/>
              <a:endCxn id="48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5" idx="0"/>
              <a:endCxn id="62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39" idx="5"/>
              <a:endCxn id="47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38" idx="3"/>
              <a:endCxn id="57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7" idx="3"/>
              <a:endCxn id="59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3"/>
              <a:endCxn id="60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5"/>
              <a:endCxn id="61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7" idx="5"/>
              <a:endCxn id="62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loud Callout 66"/>
              <p:cNvSpPr/>
              <p:nvPr/>
            </p:nvSpPr>
            <p:spPr>
              <a:xfrm>
                <a:off x="301686" y="0"/>
                <a:ext cx="5565995" cy="838200"/>
              </a:xfrm>
              <a:prstGeom prst="cloudCallout">
                <a:avLst>
                  <a:gd name="adj1" fmla="val -23139"/>
                  <a:gd name="adj2" fmla="val 768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ensure that the total space used at every stage is close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Cloud Callout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6" y="0"/>
                <a:ext cx="5565995" cy="838200"/>
              </a:xfrm>
              <a:prstGeom prst="cloudCallout">
                <a:avLst>
                  <a:gd name="adj1" fmla="val -23139"/>
                  <a:gd name="adj2" fmla="val 7687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934407" y="152400"/>
                <a:ext cx="3209593" cy="6513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Keep only one buffer of size</a:t>
                </a:r>
              </a:p>
              <a:p>
                <a:r>
                  <a:rPr lang="en-US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/>
                  <a:t> at each level.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407" y="152400"/>
                <a:ext cx="3209593" cy="651397"/>
              </a:xfrm>
              <a:prstGeom prst="rect">
                <a:avLst/>
              </a:prstGeom>
              <a:blipFill rotWithShape="1">
                <a:blip r:embed="rId3"/>
                <a:stretch>
                  <a:fillRect l="-1323" t="-3670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57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96908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62500"/>
              <a:ext cx="38101" cy="795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33245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56168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44657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0731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48723"/>
              </p:ext>
            </p:extLst>
          </p:nvPr>
        </p:nvGraphicFramePr>
        <p:xfrm>
          <a:off x="533400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4676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4518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433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66800" y="46101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Line Callout 1 36"/>
          <p:cNvSpPr/>
          <p:nvPr/>
        </p:nvSpPr>
        <p:spPr>
          <a:xfrm>
            <a:off x="2787844" y="6248400"/>
            <a:ext cx="3308163" cy="612648"/>
          </a:xfrm>
          <a:prstGeom prst="borderCallout1">
            <a:avLst>
              <a:gd name="adj1" fmla="val 52510"/>
              <a:gd name="adj2" fmla="val -436"/>
              <a:gd name="adj3" fmla="val -159355"/>
              <a:gd name="adj4" fmla="val -4425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additional buffer for temporary storage.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003371" y="304800"/>
                <a:ext cx="3842719" cy="3743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RAM size required = </a:t>
                </a:r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71" y="304800"/>
                <a:ext cx="3842719" cy="374398"/>
              </a:xfrm>
              <a:prstGeom prst="rect">
                <a:avLst/>
              </a:prstGeom>
              <a:blipFill rotWithShape="1">
                <a:blip r:embed="rId6"/>
                <a:stretch>
                  <a:fillRect l="-1266" t="-4762" r="-1108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1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70" grpId="0"/>
      <p:bldP spid="93" grpId="0"/>
      <p:bldP spid="94" grpId="0"/>
      <p:bldP spid="96" grpId="0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Execution of the algorithm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8406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5399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78481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1488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6562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747"/>
              </p:ext>
            </p:extLst>
          </p:nvPr>
        </p:nvGraphicFramePr>
        <p:xfrm>
          <a:off x="533400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6200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6200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43000" y="3581400"/>
            <a:ext cx="76200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78037" y="5257800"/>
            <a:ext cx="945963" cy="609600"/>
            <a:chOff x="1644845" y="3467100"/>
            <a:chExt cx="945963" cy="60960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1980667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H="1" flipV="1">
              <a:off x="2117826" y="3467100"/>
              <a:ext cx="1" cy="335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52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33400" y="4899118"/>
            <a:ext cx="1035245" cy="358682"/>
            <a:chOff x="2622355" y="4899118"/>
            <a:chExt cx="1035245" cy="358682"/>
          </a:xfrm>
        </p:grpSpPr>
        <p:sp>
          <p:nvSpPr>
            <p:cNvPr id="40" name="Rectangle 39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0"/>
              <a:endCxn id="40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0" y="44196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85369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28158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06286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7496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1293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67765"/>
              </p:ext>
            </p:extLst>
          </p:nvPr>
        </p:nvGraphicFramePr>
        <p:xfrm>
          <a:off x="16317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1" name="Straight Connector 90"/>
          <p:cNvCxnSpPr/>
          <p:nvPr/>
        </p:nvCxnSpPr>
        <p:spPr>
          <a:xfrm>
            <a:off x="1143000" y="3581400"/>
            <a:ext cx="3096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676400" y="4785360"/>
            <a:ext cx="990600" cy="1082040"/>
            <a:chOff x="2743208" y="2994660"/>
            <a:chExt cx="990600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30790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V="1">
              <a:off x="3216190" y="2994660"/>
              <a:ext cx="0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195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607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631755" y="4419600"/>
            <a:ext cx="1035245" cy="358682"/>
            <a:chOff x="2622355" y="4899118"/>
            <a:chExt cx="1035245" cy="358682"/>
          </a:xfrm>
        </p:grpSpPr>
        <p:sp>
          <p:nvSpPr>
            <p:cNvPr id="40" name="Rectangle 39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0"/>
              <a:endCxn id="40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0" y="44196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3352800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" idx="5"/>
            <a:endCxn id="5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0"/>
            <a:endCxn id="9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88840"/>
              </p:ext>
            </p:extLst>
          </p:nvPr>
        </p:nvGraphicFramePr>
        <p:xfrm>
          <a:off x="4222564" y="1295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40048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2395" y="39286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17145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19588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19290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16685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36989" y="1295400"/>
            <a:ext cx="258811" cy="332952"/>
            <a:chOff x="4236989" y="1295400"/>
            <a:chExt cx="258811" cy="332952"/>
          </a:xfrm>
        </p:grpSpPr>
        <p:sp>
          <p:nvSpPr>
            <p:cNvPr id="79" name="Rectangle 78"/>
            <p:cNvSpPr/>
            <p:nvPr/>
          </p:nvSpPr>
          <p:spPr>
            <a:xfrm>
              <a:off x="4236989" y="1315594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419600" y="1295400"/>
            <a:ext cx="335010" cy="334373"/>
            <a:chOff x="4419600" y="1295400"/>
            <a:chExt cx="335010" cy="334373"/>
          </a:xfrm>
        </p:grpSpPr>
        <p:sp>
          <p:nvSpPr>
            <p:cNvPr id="85" name="Rectangle 84"/>
            <p:cNvSpPr/>
            <p:nvPr/>
          </p:nvSpPr>
          <p:spPr>
            <a:xfrm>
              <a:off x="449579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24400" y="1295400"/>
            <a:ext cx="304800" cy="334373"/>
            <a:chOff x="4724400" y="1295400"/>
            <a:chExt cx="304800" cy="334373"/>
          </a:xfrm>
        </p:grpSpPr>
        <p:sp>
          <p:nvSpPr>
            <p:cNvPr id="86" name="Rectangle 85"/>
            <p:cNvSpPr/>
            <p:nvPr/>
          </p:nvSpPr>
          <p:spPr>
            <a:xfrm>
              <a:off x="477038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91100" y="1295400"/>
            <a:ext cx="296911" cy="334373"/>
            <a:chOff x="4991100" y="1295400"/>
            <a:chExt cx="296911" cy="334373"/>
          </a:xfrm>
        </p:grpSpPr>
        <p:sp>
          <p:nvSpPr>
            <p:cNvPr id="87" name="Rectangle 86"/>
            <p:cNvSpPr/>
            <p:nvPr/>
          </p:nvSpPr>
          <p:spPr>
            <a:xfrm>
              <a:off x="5029200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1794"/>
              </p:ext>
            </p:extLst>
          </p:nvPr>
        </p:nvGraphicFramePr>
        <p:xfrm>
          <a:off x="2057400" y="3657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34334"/>
              </p:ext>
            </p:extLst>
          </p:nvPr>
        </p:nvGraphicFramePr>
        <p:xfrm>
          <a:off x="6203764" y="3581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03755" y="3581400"/>
            <a:ext cx="1151521" cy="358682"/>
            <a:chOff x="6203755" y="3603718"/>
            <a:chExt cx="1151521" cy="358682"/>
          </a:xfrm>
        </p:grpSpPr>
        <p:grpSp>
          <p:nvGrpSpPr>
            <p:cNvPr id="10" name="Group 9"/>
            <p:cNvGrpSpPr/>
            <p:nvPr/>
          </p:nvGrpSpPr>
          <p:grpSpPr>
            <a:xfrm>
              <a:off x="6203755" y="3603718"/>
              <a:ext cx="1035245" cy="358682"/>
              <a:chOff x="2622355" y="4899118"/>
              <a:chExt cx="1035245" cy="3586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𝟒𝟑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26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057400" y="3657600"/>
            <a:ext cx="1109599" cy="381000"/>
            <a:chOff x="2057400" y="3657600"/>
            <a:chExt cx="1109599" cy="381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057400" y="3657600"/>
              <a:ext cx="1035245" cy="358682"/>
              <a:chOff x="2622355" y="4899118"/>
              <a:chExt cx="1035245" cy="35868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𝟐𝟏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329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2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" idx="5"/>
            <a:endCxn id="5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0"/>
            <a:endCxn id="9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18809"/>
              </p:ext>
            </p:extLst>
          </p:nvPr>
        </p:nvGraphicFramePr>
        <p:xfrm>
          <a:off x="4222564" y="1295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40048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2395" y="39286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1   2    3   4 </a:t>
            </a:r>
            <a:endParaRPr lang="en-US" sz="1600" dirty="0"/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17145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19588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19290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16685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36989" y="1315594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495799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70389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29200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267200" y="1295400"/>
            <a:ext cx="952500" cy="307777"/>
            <a:chOff x="4267200" y="1295400"/>
            <a:chExt cx="952500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05706"/>
              </p:ext>
            </p:extLst>
          </p:nvPr>
        </p:nvGraphicFramePr>
        <p:xfrm>
          <a:off x="2057400" y="3657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24"/>
              </p:ext>
            </p:extLst>
          </p:nvPr>
        </p:nvGraphicFramePr>
        <p:xfrm>
          <a:off x="6203764" y="3581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03755" y="3581400"/>
            <a:ext cx="1151521" cy="358682"/>
            <a:chOff x="6203755" y="3603718"/>
            <a:chExt cx="1151521" cy="358682"/>
          </a:xfrm>
        </p:grpSpPr>
        <p:grpSp>
          <p:nvGrpSpPr>
            <p:cNvPr id="10" name="Group 9"/>
            <p:cNvGrpSpPr/>
            <p:nvPr/>
          </p:nvGrpSpPr>
          <p:grpSpPr>
            <a:xfrm>
              <a:off x="6203755" y="3603718"/>
              <a:ext cx="1035245" cy="358682"/>
              <a:chOff x="2622355" y="4899118"/>
              <a:chExt cx="1035245" cy="3586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𝟒𝟑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26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057400" y="3657600"/>
            <a:ext cx="1109599" cy="381000"/>
            <a:chOff x="2057400" y="3657600"/>
            <a:chExt cx="1109599" cy="381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057400" y="3657600"/>
              <a:ext cx="1035245" cy="358682"/>
              <a:chOff x="2622355" y="4899118"/>
              <a:chExt cx="1035245" cy="35868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𝟐𝟏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329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191000" y="1295400"/>
            <a:ext cx="1028700" cy="307777"/>
            <a:chOff x="4267200" y="1295400"/>
            <a:chExt cx="1028700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000" r="-8918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10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000" r="-8918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4838700" y="12954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/>
                  </a:solidFill>
                </a:rPr>
                <a:t>51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673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295400"/>
                  <a:ext cx="22860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Left Arrow 27"/>
          <p:cNvSpPr/>
          <p:nvPr/>
        </p:nvSpPr>
        <p:spPr>
          <a:xfrm>
            <a:off x="5715000" y="1219200"/>
            <a:ext cx="1219200" cy="582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15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36174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5063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49725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15253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97838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8940"/>
              </p:ext>
            </p:extLst>
          </p:nvPr>
        </p:nvGraphicFramePr>
        <p:xfrm>
          <a:off x="70419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>
            <a:off x="1142991" y="2590800"/>
            <a:ext cx="56388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32140"/>
            <a:ext cx="4648208" cy="492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086600" y="4785360"/>
            <a:ext cx="945963" cy="1082040"/>
            <a:chOff x="8153408" y="2994660"/>
            <a:chExt cx="945963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84892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V="1">
              <a:off x="8626390" y="2994660"/>
              <a:ext cx="0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607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0" y="33528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2460718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70866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0" y="4441918"/>
            <a:ext cx="1035245" cy="358682"/>
            <a:chOff x="2622355" y="4899118"/>
            <a:chExt cx="1035245" cy="358682"/>
          </a:xfrm>
        </p:grpSpPr>
        <p:sp>
          <p:nvSpPr>
            <p:cNvPr id="69" name="Rectangle 6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9" idx="0"/>
              <a:endCxn id="6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041955" y="4419600"/>
            <a:ext cx="1035245" cy="358682"/>
            <a:chOff x="2622355" y="4899118"/>
            <a:chExt cx="1035245" cy="358682"/>
          </a:xfrm>
        </p:grpSpPr>
        <p:sp>
          <p:nvSpPr>
            <p:cNvPr id="78" name="Rectangle 7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 -1.11111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6963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9034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94118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97123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291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8882"/>
              </p:ext>
            </p:extLst>
          </p:nvPr>
        </p:nvGraphicFramePr>
        <p:xfrm>
          <a:off x="807720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34652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56388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32140"/>
            <a:ext cx="4648208" cy="492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121837" y="4785360"/>
            <a:ext cx="945963" cy="1082040"/>
            <a:chOff x="8153408" y="2994660"/>
            <a:chExt cx="945963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84892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H="1" flipV="1">
              <a:off x="8626389" y="2994660"/>
              <a:ext cx="1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0" y="3375118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2460718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807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0" y="4441918"/>
            <a:ext cx="1035245" cy="358682"/>
            <a:chOff x="2622355" y="4899118"/>
            <a:chExt cx="1035245" cy="358682"/>
          </a:xfrm>
        </p:grpSpPr>
        <p:sp>
          <p:nvSpPr>
            <p:cNvPr id="69" name="Rectangle 6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9" idx="0"/>
              <a:endCxn id="6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077200" y="4419600"/>
            <a:ext cx="1035245" cy="358682"/>
            <a:chOff x="2622355" y="4899118"/>
            <a:chExt cx="1035245" cy="358682"/>
          </a:xfrm>
        </p:grpSpPr>
        <p:sp>
          <p:nvSpPr>
            <p:cNvPr id="78" name="Rectangle 7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781800" y="3352800"/>
            <a:ext cx="1035245" cy="358682"/>
            <a:chOff x="2622355" y="4899118"/>
            <a:chExt cx="1035245" cy="358682"/>
          </a:xfrm>
        </p:grpSpPr>
        <p:sp>
          <p:nvSpPr>
            <p:cNvPr id="83" name="Rectangle 82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880155" y="2384518"/>
            <a:ext cx="1035245" cy="358682"/>
            <a:chOff x="2622355" y="4899118"/>
            <a:chExt cx="1035245" cy="358682"/>
          </a:xfrm>
        </p:grpSpPr>
        <p:sp>
          <p:nvSpPr>
            <p:cNvPr id="88" name="Rectangle 8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0"/>
              <a:endCxn id="8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0" y="1447800"/>
            <a:ext cx="1035245" cy="358682"/>
            <a:chOff x="2622355" y="4899118"/>
            <a:chExt cx="1035245" cy="358682"/>
          </a:xfrm>
        </p:grpSpPr>
        <p:sp>
          <p:nvSpPr>
            <p:cNvPr id="96" name="Rectangle 95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96" idx="0"/>
              <a:endCxn id="96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>
            <a:endCxn id="9" idx="2"/>
          </p:cNvCxnSpPr>
          <p:nvPr/>
        </p:nvCxnSpPr>
        <p:spPr>
          <a:xfrm flipV="1">
            <a:off x="1142992" y="4572000"/>
            <a:ext cx="6248416" cy="76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 -1.11111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real computer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3026918" cy="104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05400"/>
            <a:ext cx="1275334" cy="1271111"/>
          </a:xfrm>
          <a:prstGeom prst="rect">
            <a:avLst/>
          </a:prstGeom>
        </p:spPr>
      </p:pic>
      <p:sp>
        <p:nvSpPr>
          <p:cNvPr id="8" name="Up-Down Arrow 7"/>
          <p:cNvSpPr/>
          <p:nvPr/>
        </p:nvSpPr>
        <p:spPr>
          <a:xfrm>
            <a:off x="4267200" y="2744724"/>
            <a:ext cx="304800" cy="608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37454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4267199" y="4473966"/>
            <a:ext cx="332867" cy="631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0" y="1371600"/>
            <a:ext cx="4648200" cy="310236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3731" y="2209800"/>
            <a:ext cx="16603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RAM model</a:t>
            </a:r>
          </a:p>
          <a:p>
            <a:pPr algn="ctr"/>
            <a:r>
              <a:rPr lang="en-US" b="1" dirty="0" smtClean="0"/>
              <a:t>of computation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77198" y="3734582"/>
            <a:ext cx="684803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Assumption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Entire input resides in RAM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639924"/>
            <a:ext cx="1463040" cy="10911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91200" y="4609055"/>
            <a:ext cx="29055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 when data is too large …</a:t>
            </a:r>
            <a:endParaRPr lang="en-US" dirty="0"/>
          </a:p>
        </p:txBody>
      </p:sp>
      <p:sp>
        <p:nvSpPr>
          <p:cNvPr id="21" name="Cross 20"/>
          <p:cNvSpPr/>
          <p:nvPr/>
        </p:nvSpPr>
        <p:spPr>
          <a:xfrm rot="2791157">
            <a:off x="646351" y="4320127"/>
            <a:ext cx="914400" cy="914400"/>
          </a:xfrm>
          <a:prstGeom prst="plus">
            <a:avLst>
              <a:gd name="adj" fmla="val 4649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0" grpId="0" animBg="1"/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7" grpId="0" uiExpand="1" build="p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scan </a:t>
                </a:r>
                <a:r>
                  <a:rPr lang="en-US" sz="3200" b="1" dirty="0"/>
                  <a:t>Algorithm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RAM</a:t>
                </a:r>
                <a:r>
                  <a:rPr lang="en-US" sz="2000" dirty="0" smtClean="0"/>
                  <a:t> size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𝛀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algorithm will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  <m:r>
                          <a:rPr lang="en-US" sz="20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buffers each of size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𝚯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One buffer for </a:t>
                </a:r>
                <a:r>
                  <a:rPr lang="en-US" sz="2000" b="1" dirty="0" smtClean="0"/>
                  <a:t>each level</a:t>
                </a:r>
                <a:r>
                  <a:rPr lang="en-US" sz="2000" dirty="0" smtClean="0"/>
                  <a:t> of the binary tree.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One extra buffer.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 First scan </a:t>
                </a:r>
                <a:r>
                  <a:rPr lang="en-US" sz="2000" dirty="0" smtClean="0"/>
                  <a:t>:  It reports an element with rank in range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±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first scan is the </a:t>
                </a:r>
                <a:r>
                  <a:rPr lang="en-US" sz="2000" u="sng" dirty="0" smtClean="0"/>
                  <a:t>main part </a:t>
                </a:r>
                <a:r>
                  <a:rPr lang="en-US" sz="2000" dirty="0" smtClean="0"/>
                  <a:t>of the algorithm.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Its execution </a:t>
                </a:r>
                <a:r>
                  <a:rPr lang="en-US" sz="2000" dirty="0"/>
                  <a:t>is captured as a full binary tree 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leaves shown in previous slide.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Second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scan </a:t>
                </a:r>
                <a:r>
                  <a:rPr lang="en-US" sz="2000" dirty="0"/>
                  <a:t>:  It </a:t>
                </a:r>
                <a:r>
                  <a:rPr lang="en-US" sz="2000" dirty="0" smtClean="0"/>
                  <a:t>reports the exact median.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3"/>
                <a:stretch>
                  <a:fillRect l="-765" t="-539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Analysis of </a:t>
            </a:r>
            <a:r>
              <a:rPr lang="en-US" sz="3200" dirty="0" smtClean="0">
                <a:solidFill>
                  <a:srgbClr val="0070C0"/>
                </a:solidFill>
              </a:rPr>
              <a:t>first</a:t>
            </a:r>
            <a:r>
              <a:rPr lang="en-US" sz="3200" dirty="0" smtClean="0"/>
              <a:t> </a:t>
            </a:r>
            <a:r>
              <a:rPr lang="en-US" sz="3200" dirty="0" smtClean="0"/>
              <a:t>scan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sym typeface="Wingdings" pitchFamily="2" charset="2"/>
              </a:rPr>
              <a:t>Main-Lemma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 median </a:t>
                </a:r>
                <a:r>
                  <a:rPr lang="en-US" sz="2000" dirty="0">
                    <a:sym typeface="Wingdings" pitchFamily="2" charset="2"/>
                  </a:rPr>
                  <a:t>of the root is away from the median of the set by at most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124200"/>
            <a:ext cx="3581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3124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Proof of </a:t>
            </a:r>
            <a:r>
              <a:rPr lang="en-US" sz="3200" dirty="0">
                <a:solidFill>
                  <a:srgbClr val="C00000"/>
                </a:solidFill>
                <a:sym typeface="Wingdings" pitchFamily="2" charset="2"/>
              </a:rPr>
              <a:t>Main-Lemma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basic </a:t>
            </a:r>
            <a:r>
              <a:rPr lang="en-US" sz="3600" b="1" dirty="0" smtClean="0">
                <a:solidFill>
                  <a:srgbClr val="7030A0"/>
                </a:solidFill>
              </a:rPr>
              <a:t>terminologies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element reach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level of root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assign </a:t>
                </a:r>
                <a:r>
                  <a:rPr lang="en-US" sz="2000" b="1" u="sng" dirty="0" smtClean="0"/>
                  <a:t>weight</a:t>
                </a:r>
                <a:r>
                  <a:rPr lang="en-US" sz="2000" dirty="0" smtClean="0"/>
                  <a:t> to every number at various levels.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(Note: a number may have different weights on different levels)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Weight of a number at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Sum of weights of all numbers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A number present at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has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weight of a number at root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Sum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weights of all </a:t>
                </a:r>
                <a:r>
                  <a:rPr lang="en-US" sz="2000" dirty="0"/>
                  <a:t>elements at </a:t>
                </a:r>
                <a:r>
                  <a:rPr lang="en-US" sz="2000" dirty="0" smtClean="0"/>
                  <a:t>root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Sum of weights </a:t>
                </a:r>
                <a:r>
                  <a:rPr lang="en-US" sz="2000" dirty="0"/>
                  <a:t>of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root level 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Sum of weights </a:t>
                </a:r>
                <a:r>
                  <a:rPr lang="en-US" sz="2000" dirty="0"/>
                  <a:t>of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at </a:t>
                </a:r>
                <a:r>
                  <a:rPr lang="en-US" sz="2000" dirty="0" smtClean="0"/>
                  <a:t>children of </a:t>
                </a:r>
                <a:r>
                  <a:rPr lang="en-US" sz="2000" dirty="0"/>
                  <a:t>root is </a:t>
                </a:r>
                <a:r>
                  <a:rPr lang="en-US" sz="2000" b="1" dirty="0"/>
                  <a:t>at least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Sum of weights of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at children of root is </a:t>
                </a:r>
                <a:r>
                  <a:rPr lang="en-US" sz="2000" b="1" dirty="0"/>
                  <a:t>at </a:t>
                </a:r>
                <a:r>
                  <a:rPr lang="en-US" sz="2000" b="1" dirty="0" smtClean="0"/>
                  <a:t>most</a:t>
                </a:r>
                <a:r>
                  <a:rPr lang="en-US" sz="2000" dirty="0" smtClean="0"/>
                  <a:t> 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Elbow Connector 86"/>
          <p:cNvCxnSpPr/>
          <p:nvPr/>
        </p:nvCxnSpPr>
        <p:spPr>
          <a:xfrm rot="5400000" flipH="1" flipV="1">
            <a:off x="2750584" y="1885951"/>
            <a:ext cx="2766537" cy="2324100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Analyzing root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67200"/>
              </p:ext>
            </p:extLst>
          </p:nvPr>
        </p:nvGraphicFramePr>
        <p:xfrm>
          <a:off x="3200400" y="129540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9109"/>
              </p:ext>
            </p:extLst>
          </p:nvPr>
        </p:nvGraphicFramePr>
        <p:xfrm>
          <a:off x="914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2" idx="5"/>
            <a:endCxn id="8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0"/>
            <a:endCxn id="12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86343" y="990600"/>
            <a:ext cx="301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1      2      3      4      5      6      7      8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3262543" y="990600"/>
            <a:ext cx="14323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14800" y="697468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97468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5257800"/>
                <a:ext cx="730585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730585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3410" y="5486400"/>
                <a:ext cx="963790" cy="521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.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10" y="5486400"/>
                <a:ext cx="963790" cy="521105"/>
              </a:xfrm>
              <a:prstGeom prst="rect">
                <a:avLst/>
              </a:prstGeom>
              <a:blipFill rotWithShape="1">
                <a:blip r:embed="rId5"/>
                <a:stretch>
                  <a:fillRect r="-10127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582386" y="5450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86" y="545068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276600" y="1295400"/>
            <a:ext cx="1371600" cy="304800"/>
            <a:chOff x="3276600" y="1295400"/>
            <a:chExt cx="1371600" cy="304800"/>
          </a:xfrm>
        </p:grpSpPr>
        <p:sp>
          <p:nvSpPr>
            <p:cNvPr id="30" name="Oval 29"/>
            <p:cNvSpPr/>
            <p:nvPr/>
          </p:nvSpPr>
          <p:spPr>
            <a:xfrm>
              <a:off x="3276600" y="1295400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57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38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1295400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1600" y="4075147"/>
            <a:ext cx="990600" cy="312891"/>
            <a:chOff x="3276600" y="1331947"/>
            <a:chExt cx="990600" cy="312891"/>
          </a:xfrm>
        </p:grpSpPr>
        <p:sp>
          <p:nvSpPr>
            <p:cNvPr id="37" name="Oval 36"/>
            <p:cNvSpPr/>
            <p:nvPr/>
          </p:nvSpPr>
          <p:spPr>
            <a:xfrm>
              <a:off x="3276600" y="1340038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1331947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/>
          <p:cNvSpPr/>
          <p:nvPr/>
        </p:nvSpPr>
        <p:spPr>
          <a:xfrm>
            <a:off x="2590800" y="4114800"/>
            <a:ext cx="152400" cy="2601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16200000" flipV="1">
            <a:off x="3751640" y="1776165"/>
            <a:ext cx="2407343" cy="228137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4142038" y="1714999"/>
            <a:ext cx="2753563" cy="2655638"/>
          </a:xfrm>
          <a:prstGeom prst="bentConnector3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13639"/>
              </p:ext>
            </p:extLst>
          </p:nvPr>
        </p:nvGraphicFramePr>
        <p:xfrm>
          <a:off x="5486400" y="403860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981699" y="4075887"/>
            <a:ext cx="990600" cy="304800"/>
            <a:chOff x="3276600" y="1295400"/>
            <a:chExt cx="990600" cy="304800"/>
          </a:xfrm>
        </p:grpSpPr>
        <p:sp>
          <p:nvSpPr>
            <p:cNvPr id="45" name="Oval 44"/>
            <p:cNvSpPr/>
            <p:nvPr/>
          </p:nvSpPr>
          <p:spPr>
            <a:xfrm>
              <a:off x="3276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038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ight Brace 83"/>
          <p:cNvSpPr/>
          <p:nvPr/>
        </p:nvSpPr>
        <p:spPr>
          <a:xfrm rot="5400000">
            <a:off x="1452765" y="3869565"/>
            <a:ext cx="487677" cy="1564411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/>
          <p:cNvSpPr/>
          <p:nvPr/>
        </p:nvSpPr>
        <p:spPr>
          <a:xfrm rot="5400000">
            <a:off x="5997178" y="3920490"/>
            <a:ext cx="464341" cy="1485900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Line Callout 1 91"/>
              <p:cNvSpPr/>
              <p:nvPr/>
            </p:nvSpPr>
            <p:spPr>
              <a:xfrm>
                <a:off x="0" y="1905000"/>
                <a:ext cx="1676400" cy="612648"/>
              </a:xfrm>
              <a:prstGeom prst="borderCallout1">
                <a:avLst>
                  <a:gd name="adj1" fmla="val 45403"/>
                  <a:gd name="adj2" fmla="val 101191"/>
                  <a:gd name="adj3" fmla="val 347025"/>
                  <a:gd name="adj4" fmla="val 1811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Line Callout 1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1676400" cy="612648"/>
              </a:xfrm>
              <a:prstGeom prst="borderCallout1">
                <a:avLst>
                  <a:gd name="adj1" fmla="val 45403"/>
                  <a:gd name="adj2" fmla="val 101191"/>
                  <a:gd name="adj3" fmla="val 347025"/>
                  <a:gd name="adj4" fmla="val 181169"/>
                </a:avLst>
              </a:prstGeom>
              <a:blipFill rotWithShape="1">
                <a:blip r:embed="rId7"/>
                <a:stretch>
                  <a:fillRect l="-996" t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94899" y="2152529"/>
            <a:ext cx="967819" cy="344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never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Line Callout 1 93"/>
              <p:cNvSpPr/>
              <p:nvPr/>
            </p:nvSpPr>
            <p:spPr>
              <a:xfrm>
                <a:off x="-152400" y="1905000"/>
                <a:ext cx="1828800" cy="612648"/>
              </a:xfrm>
              <a:prstGeom prst="borderCallout1">
                <a:avLst>
                  <a:gd name="adj1" fmla="val 45403"/>
                  <a:gd name="adj2" fmla="val 101191"/>
                  <a:gd name="adj3" fmla="val 347805"/>
                  <a:gd name="adj4" fmla="val 1529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Line Callout 1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905000"/>
                <a:ext cx="1828800" cy="612648"/>
              </a:xfrm>
              <a:prstGeom prst="borderCallout1">
                <a:avLst>
                  <a:gd name="adj1" fmla="val 45403"/>
                  <a:gd name="adj2" fmla="val 101191"/>
                  <a:gd name="adj3" fmla="val 347805"/>
                  <a:gd name="adj4" fmla="val 152944"/>
                </a:avLst>
              </a:prstGeom>
              <a:blipFill rotWithShape="1">
                <a:blip r:embed="rId8"/>
                <a:stretch>
                  <a:fillRect l="-216" t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/>
          <p:cNvSpPr/>
          <p:nvPr/>
        </p:nvSpPr>
        <p:spPr>
          <a:xfrm>
            <a:off x="1828800" y="2093976"/>
            <a:ext cx="9144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Can be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156023" y="5955895"/>
                <a:ext cx="1402307" cy="521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3" y="5955895"/>
                <a:ext cx="1402307" cy="521105"/>
              </a:xfrm>
              <a:prstGeom prst="rect">
                <a:avLst/>
              </a:prstGeom>
              <a:blipFill rotWithShape="1">
                <a:blip r:embed="rId10"/>
                <a:stretch>
                  <a:fillRect r="-652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086600" y="5569202"/>
                <a:ext cx="730585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569202"/>
                <a:ext cx="730585" cy="374398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428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731428" y="838200"/>
            <a:ext cx="1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086600" y="4083238"/>
            <a:ext cx="152400" cy="2601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81600" y="1295400"/>
            <a:ext cx="228600" cy="304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1892" y="4060919"/>
            <a:ext cx="2286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/>
          <p:nvPr/>
        </p:nvCxnSpPr>
        <p:spPr>
          <a:xfrm rot="16200000" flipV="1">
            <a:off x="4905897" y="1723517"/>
            <a:ext cx="2666989" cy="257277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6400800" y="2206752"/>
                <a:ext cx="1752600" cy="612648"/>
              </a:xfrm>
              <a:prstGeom prst="borderCallout1">
                <a:avLst>
                  <a:gd name="adj1" fmla="val 92829"/>
                  <a:gd name="adj2" fmla="val 45929"/>
                  <a:gd name="adj3" fmla="val 300379"/>
                  <a:gd name="adj4" fmla="val 4534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06752"/>
                <a:ext cx="1752600" cy="612648"/>
              </a:xfrm>
              <a:prstGeom prst="borderCallout1">
                <a:avLst>
                  <a:gd name="adj1" fmla="val 92829"/>
                  <a:gd name="adj2" fmla="val 45929"/>
                  <a:gd name="adj3" fmla="val 300379"/>
                  <a:gd name="adj4" fmla="val 45347"/>
                </a:avLst>
              </a:prstGeom>
              <a:blipFill rotWithShape="1">
                <a:blip r:embed="rId12"/>
                <a:stretch>
                  <a:fillRect l="-2055" t="-1634" r="-445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8101130" y="2322576"/>
            <a:ext cx="9144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Can be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800600" y="1295400"/>
            <a:ext cx="2286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Line Callout 1 68"/>
              <p:cNvSpPr/>
              <p:nvPr/>
            </p:nvSpPr>
            <p:spPr>
              <a:xfrm>
                <a:off x="6255428" y="2133600"/>
                <a:ext cx="1814743" cy="612648"/>
              </a:xfrm>
              <a:prstGeom prst="borderCallout1">
                <a:avLst>
                  <a:gd name="adj1" fmla="val 99803"/>
                  <a:gd name="adj2" fmla="val 75824"/>
                  <a:gd name="adj3" fmla="val 312152"/>
                  <a:gd name="adj4" fmla="val 758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this element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Line Callout 1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28" y="2133600"/>
                <a:ext cx="1814743" cy="612648"/>
              </a:xfrm>
              <a:prstGeom prst="borderCallout1">
                <a:avLst>
                  <a:gd name="adj1" fmla="val 99803"/>
                  <a:gd name="adj2" fmla="val 75824"/>
                  <a:gd name="adj3" fmla="val 312152"/>
                  <a:gd name="adj4" fmla="val 75805"/>
                </a:avLst>
              </a:prstGeom>
              <a:blipFill rotWithShape="1">
                <a:blip r:embed="rId13"/>
                <a:stretch>
                  <a:fillRect l="-662" t="-1572" r="-298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8077200" y="2354490"/>
            <a:ext cx="9906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never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710" y="4061938"/>
            <a:ext cx="54329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34400" y="4038600"/>
            <a:ext cx="613951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Right</a:t>
            </a:r>
            <a:endParaRPr lang="en-US" sz="16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633947" y="3285914"/>
            <a:ext cx="370614" cy="772463"/>
            <a:chOff x="7249386" y="457200"/>
            <a:chExt cx="370614" cy="7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>
              <a:off x="7434692" y="772463"/>
              <a:ext cx="1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195578" y="3259700"/>
            <a:ext cx="370614" cy="772463"/>
            <a:chOff x="7249386" y="457200"/>
            <a:chExt cx="370614" cy="7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 flipH="1">
              <a:off x="7434692" y="772463"/>
              <a:ext cx="1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2895600" y="4114800"/>
            <a:ext cx="228600" cy="304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/>
          <p:cNvSpPr/>
          <p:nvPr/>
        </p:nvSpPr>
        <p:spPr>
          <a:xfrm rot="5400000">
            <a:off x="1622987" y="3711012"/>
            <a:ext cx="487677" cy="1904853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/>
          <p:cNvSpPr/>
          <p:nvPr/>
        </p:nvSpPr>
        <p:spPr>
          <a:xfrm rot="5400000">
            <a:off x="6181825" y="3721323"/>
            <a:ext cx="500781" cy="1897335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50322" y="6019800"/>
                <a:ext cx="1369542" cy="4058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22" y="6019800"/>
                <a:ext cx="1369542" cy="405817"/>
              </a:xfrm>
              <a:prstGeom prst="rect">
                <a:avLst/>
              </a:prstGeom>
              <a:blipFill rotWithShape="1">
                <a:blip r:embed="rId16"/>
                <a:stretch>
                  <a:fillRect t="-6061" r="-80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Elbow Connector 88"/>
          <p:cNvCxnSpPr/>
          <p:nvPr/>
        </p:nvCxnSpPr>
        <p:spPr>
          <a:xfrm rot="5400000" flipH="1" flipV="1">
            <a:off x="1275393" y="2012370"/>
            <a:ext cx="2406834" cy="1824177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 flipH="1" flipV="1">
            <a:off x="2041625" y="1882687"/>
            <a:ext cx="2698551" cy="2286000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8" grpId="0"/>
      <p:bldP spid="41" grpId="0" animBg="1"/>
      <p:bldP spid="42" grpId="0" animBg="1"/>
      <p:bldP spid="42" grpId="1" animBg="1"/>
      <p:bldP spid="43" grpId="0"/>
      <p:bldP spid="56" grpId="0" animBg="1"/>
      <p:bldP spid="84" grpId="0" animBg="1"/>
      <p:bldP spid="84" grpId="1" animBg="1"/>
      <p:bldP spid="86" grpId="0" animBg="1"/>
      <p:bldP spid="86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7" grpId="0" animBg="1"/>
      <p:bldP spid="60" grpId="0" animBg="1"/>
      <p:bldP spid="53" grpId="0" animBg="1"/>
      <p:bldP spid="5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35" grpId="0" animBg="1"/>
      <p:bldP spid="71" grpId="0" animBg="1"/>
      <p:bldP spid="81" grpId="0" animBg="1"/>
      <p:bldP spid="82" grpId="0" animBg="1"/>
      <p:bldP spid="85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Analysis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4573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62500"/>
              <a:ext cx="38101" cy="795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9514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92787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81152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51263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30845"/>
              </p:ext>
            </p:extLst>
          </p:nvPr>
        </p:nvGraphicFramePr>
        <p:xfrm>
          <a:off x="488764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/>
                <a:gridCol w="258809"/>
                <a:gridCol w="258809"/>
                <a:gridCol w="258809"/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4676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4518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433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66800" y="46101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267200" y="1905000"/>
            <a:ext cx="1187089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267200" y="2857500"/>
            <a:ext cx="1187089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04842" y="1841095"/>
                <a:ext cx="600742" cy="3743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42" y="1841095"/>
                <a:ext cx="600742" cy="374398"/>
              </a:xfrm>
              <a:prstGeom prst="rect">
                <a:avLst/>
              </a:prstGeom>
              <a:blipFill rotWithShape="1">
                <a:blip r:embed="rId6"/>
                <a:stretch>
                  <a:fillRect l="-6931" t="-4762" r="-1584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715000" y="2895600"/>
                <a:ext cx="600742" cy="3743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895600"/>
                <a:ext cx="600742" cy="374398"/>
              </a:xfrm>
              <a:prstGeom prst="rect">
                <a:avLst/>
              </a:prstGeom>
              <a:blipFill rotWithShape="1">
                <a:blip r:embed="rId7"/>
                <a:stretch>
                  <a:fillRect l="-8000" t="-4762" r="-16000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4724400" y="3657600"/>
            <a:ext cx="170298" cy="762000"/>
            <a:chOff x="6696651" y="990600"/>
            <a:chExt cx="170298" cy="762000"/>
          </a:xfrm>
        </p:grpSpPr>
        <p:sp>
          <p:nvSpPr>
            <p:cNvPr id="39" name="Oval 38"/>
            <p:cNvSpPr/>
            <p:nvPr/>
          </p:nvSpPr>
          <p:spPr>
            <a:xfrm>
              <a:off x="6696651" y="9906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696651" y="12954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705600" y="16002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9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7" grpId="0" animBg="1"/>
      <p:bldP spid="38" grpId="0" animBg="1"/>
      <p:bldP spid="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Analysis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868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be an element </a:t>
                </a:r>
                <a:r>
                  <a:rPr lang="en-US" sz="2000" dirty="0" smtClean="0"/>
                  <a:t>with rank at the root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Sum of weight of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root level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every fall of one level, 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increase</a:t>
                </a:r>
                <a:r>
                  <a:rPr lang="en-US" sz="2000" dirty="0" smtClean="0"/>
                  <a:t> in the weight of elements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From root to leaf level,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levels.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Sum of weights of elements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:r>
                  <a:rPr lang="en-US" sz="2000" dirty="0" smtClean="0"/>
                  <a:t>leaf level is at most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weight of each element at leaf level is 1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 smtClean="0">
                    <a:sym typeface="Wingdings" pitchFamily="2" charset="2"/>
                  </a:rPr>
                  <a:t>Number of </a:t>
                </a:r>
                <a:r>
                  <a:rPr lang="en-US" sz="2000" dirty="0">
                    <a:sym typeface="Wingdings" pitchFamily="2" charset="2"/>
                  </a:rPr>
                  <a:t>elements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leaf level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at most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Rank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leaf level </a:t>
                </a:r>
                <a:r>
                  <a:rPr lang="en-US" sz="2000" b="1" dirty="0" smtClean="0"/>
                  <a:t>at least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 median of the root is away from the median of the set by at most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This completes the analysis 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86800" cy="4983163"/>
              </a:xfrm>
              <a:blipFill rotWithShape="1">
                <a:blip r:embed="rId2"/>
                <a:stretch>
                  <a:fillRect l="-702" t="-612" b="-2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53200" y="3157770"/>
                <a:ext cx="1879232" cy="6522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>
                          <a:latin typeface="Cambria Math"/>
                        </a:rPr>
                        <m:t>𝐥𝐨𝐠</m:t>
                      </m:r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57770"/>
                <a:ext cx="1879232" cy="652230"/>
              </a:xfrm>
              <a:prstGeom prst="rect">
                <a:avLst/>
              </a:prstGeom>
              <a:blipFill rotWithShape="1">
                <a:blip r:embed="rId3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is a 2 pass algorithm to find a median of a 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if the RAM size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Lower bound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 2 pass algorithm is possible that uses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 smtClean="0"/>
                  <a:t>  RAM.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for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winter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vacation: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generalize the algorithm to compute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passes if the RAM size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accurate</a:t>
            </a:r>
            <a:r>
              <a:rPr lang="en-US" sz="3200" b="1" dirty="0" smtClean="0"/>
              <a:t> model of computer for large data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CPU time: </a:t>
            </a:r>
            <a:r>
              <a:rPr lang="en-US" sz="2000" b="1" dirty="0" smtClean="0">
                <a:solidFill>
                  <a:srgbClr val="006C31"/>
                </a:solidFill>
              </a:rPr>
              <a:t>free</a:t>
            </a: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Time Complexity : No. of </a:t>
            </a:r>
            <a:r>
              <a:rPr lang="en-US" sz="2000" b="1" dirty="0" smtClean="0">
                <a:solidFill>
                  <a:srgbClr val="0070C0"/>
                </a:solidFill>
              </a:rPr>
              <a:t>scans</a:t>
            </a:r>
            <a:r>
              <a:rPr lang="en-US" sz="2000" dirty="0" smtClean="0"/>
              <a:t> to solve the problem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39124"/>
              </p:ext>
            </p:extLst>
          </p:nvPr>
        </p:nvGraphicFramePr>
        <p:xfrm>
          <a:off x="3810000" y="1764268"/>
          <a:ext cx="1524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2122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3048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2" grpId="0"/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median</a:t>
                </a:r>
                <a:r>
                  <a:rPr lang="en-US" sz="36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 elements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47120"/>
              </p:ext>
            </p:extLst>
          </p:nvPr>
        </p:nvGraphicFramePr>
        <p:xfrm>
          <a:off x="2819400" y="2057401"/>
          <a:ext cx="3733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10271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scans</a:t>
                      </a:r>
                      <a:endParaRPr lang="en-US" dirty="0"/>
                    </a:p>
                  </a:txBody>
                  <a:tcPr anchor="ctr"/>
                </a:tc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blipFill rotWithShape="1">
                <a:blip r:embed="rId4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48" t="-8197" r="-103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52800" y="3837620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202" y="4421165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5040868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423" y="5941233"/>
            <a:ext cx="24899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Assumptions: </a:t>
            </a:r>
          </a:p>
          <a:p>
            <a:pPr algn="ctr"/>
            <a:r>
              <a:rPr lang="en-US" sz="1600" dirty="0" smtClean="0"/>
              <a:t>(for ease of understanding)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blipFill rotWithShape="1">
                <a:blip r:embed="rId7"/>
                <a:stretch>
                  <a:fillRect l="-3061" t="-4839" r="-816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553200" y="5040868"/>
            <a:ext cx="9564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Optimal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blipFill rotWithShape="1">
                <a:blip r:embed="rId9"/>
                <a:stretch>
                  <a:fillRect l="-2857" t="-6452" r="-44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19400" y="6260068"/>
            <a:ext cx="27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elements are </a:t>
            </a:r>
            <a:r>
              <a:rPr lang="en-US" i="1" dirty="0" smtClean="0"/>
              <a:t>distinct</a:t>
            </a:r>
            <a:r>
              <a:rPr lang="en-US" dirty="0" smtClean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        </a:t>
            </a:r>
            <a:r>
              <a:rPr lang="en-US" sz="3200" dirty="0" err="1" smtClean="0"/>
              <a:t>ScAns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Algorithm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blipFill rotWithShape="1">
                <a:blip r:embed="rId2"/>
                <a:stretch>
                  <a:fillRect r="-23881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 smtClean="0"/>
                  <a:t> scans algorithm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Compute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elements in one scan. </a:t>
                </a:r>
              </a:p>
              <a:p>
                <a:r>
                  <a:rPr lang="en-US" sz="1800" dirty="0"/>
                  <a:t>Compute </a:t>
                </a:r>
                <a:r>
                  <a:rPr lang="en-US" sz="1800" b="1" dirty="0" smtClean="0"/>
                  <a:t>next</a:t>
                </a:r>
                <a:r>
                  <a:rPr lang="en-US" sz="1800" dirty="0" smtClean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  <a:endParaRPr lang="en-US" sz="1800" dirty="0" smtClean="0"/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Compute </a:t>
                </a:r>
                <a:r>
                  <a:rPr lang="en-US" sz="1800" b="1" dirty="0" smtClean="0"/>
                  <a:t>next</a:t>
                </a:r>
                <a:r>
                  <a:rPr lang="en-US" sz="1800" dirty="0" smtClean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  <a:endParaRPr lang="en-US" sz="1800" dirty="0" smtClean="0"/>
              </a:p>
              <a:p>
                <a:r>
                  <a:rPr lang="en-US" sz="1800" dirty="0"/>
                  <a:t> </a:t>
                </a:r>
                <a:endParaRPr lang="en-US" sz="1800" dirty="0" smtClean="0"/>
              </a:p>
              <a:p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42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5628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68559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34439"/>
              </p:ext>
            </p:extLst>
          </p:nvPr>
        </p:nvGraphicFramePr>
        <p:xfrm>
          <a:off x="3987800" y="2297668"/>
          <a:ext cx="25400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455" r="-262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1025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1012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1379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6200" y="2286000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286000"/>
                <a:ext cx="478015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397254" y="5867400"/>
            <a:ext cx="5587492" cy="353943"/>
            <a:chOff x="1397254" y="5867400"/>
            <a:chExt cx="5587492" cy="353943"/>
          </a:xfrm>
        </p:grpSpPr>
        <p:sp>
          <p:nvSpPr>
            <p:cNvPr id="7" name="Rectangle 6"/>
            <p:cNvSpPr/>
            <p:nvPr/>
          </p:nvSpPr>
          <p:spPr>
            <a:xfrm>
              <a:off x="1397254" y="5879383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3313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6905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484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2438400"/>
            <a:ext cx="1928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r="-1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blipFill rotWithShape="1">
                <a:blip r:embed="rId13"/>
                <a:stretch>
                  <a:fillRect r="-465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blipFill rotWithShape="1">
                <a:blip r:embed="rId14"/>
                <a:stretch>
                  <a:fillRect r="-40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Arrow 34"/>
          <p:cNvSpPr/>
          <p:nvPr/>
        </p:nvSpPr>
        <p:spPr>
          <a:xfrm>
            <a:off x="6705600" y="2895600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7086600" y="3080266"/>
            <a:ext cx="2057400" cy="1052971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Can’t we speed it up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23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84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  <p:bldP spid="5" grpId="0"/>
      <p:bldP spid="5" grpId="1"/>
      <p:bldP spid="6" grpId="0"/>
      <p:bldP spid="29" grpId="0"/>
      <p:bldP spid="31" grpId="0"/>
      <p:bldP spid="36" grpId="0"/>
      <p:bldP spid="38" grpId="0"/>
      <p:bldP spid="39" grpId="0"/>
      <p:bldP spid="28" grpId="0" animBg="1"/>
      <p:bldP spid="30" grpId="0" animBg="1"/>
      <p:bldP spid="33" grpId="0" animBg="1"/>
      <p:bldP spid="34" grpId="0" animBg="1"/>
      <p:bldP spid="35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Scans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Algorithm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Approach:</a:t>
            </a:r>
          </a:p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2400" b="1" dirty="0" smtClean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]</a:t>
                </a:r>
                <a:br>
                  <a:rPr lang="en-US" sz="2400" b="1" dirty="0"/>
                </a:br>
                <a:r>
                  <a:rPr lang="en-US" sz="2400" b="1" dirty="0" smtClean="0"/>
                  <a:t>in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 smtClean="0"/>
                  <a:t> scan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809" b="-36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18725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73333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28398"/>
              </p:ext>
            </p:extLst>
          </p:nvPr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/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8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97254" y="5867400"/>
            <a:ext cx="6679946" cy="353943"/>
            <a:chOff x="1397254" y="5867400"/>
            <a:chExt cx="6679946" cy="353943"/>
          </a:xfrm>
        </p:grpSpPr>
        <p:grpSp>
          <p:nvGrpSpPr>
            <p:cNvPr id="14" name="Group 13"/>
            <p:cNvGrpSpPr/>
            <p:nvPr/>
          </p:nvGrpSpPr>
          <p:grpSpPr>
            <a:xfrm>
              <a:off x="1397254" y="5867400"/>
              <a:ext cx="5587492" cy="353943"/>
              <a:chOff x="1397254" y="5867400"/>
              <a:chExt cx="5587492" cy="35394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89708" y="5867400"/>
              <a:ext cx="5587492" cy="353943"/>
              <a:chOff x="1397254" y="5867400"/>
              <a:chExt cx="5587492" cy="3539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69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1498727" y="4601191"/>
            <a:ext cx="6502273" cy="1437189"/>
            <a:chOff x="1498727" y="4601191"/>
            <a:chExt cx="6502273" cy="1437189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98727" y="4601191"/>
              <a:ext cx="3073273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565528" y="4601191"/>
              <a:ext cx="2006472" cy="143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124200" y="4601191"/>
              <a:ext cx="1447800" cy="1401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191000" y="4601191"/>
              <a:ext cx="381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45254" y="4601191"/>
              <a:ext cx="126746" cy="14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0" y="4601191"/>
              <a:ext cx="990600" cy="1389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4601191"/>
              <a:ext cx="1803146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0" y="4601191"/>
              <a:ext cx="23622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72000" y="4601191"/>
              <a:ext cx="28956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572000" y="4601191"/>
              <a:ext cx="3429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&lt;412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blipFill rotWithShape="1">
                <a:blip r:embed="rId7"/>
                <a:stretch>
                  <a:fillRect l="-5233" r="-87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blipFill rotWithShape="1">
                <a:blip r:embed="rId9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𝟐𝟕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blipFill rotWithShape="1">
                <a:blip r:embed="rId10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Down Arrow 71"/>
          <p:cNvSpPr/>
          <p:nvPr/>
        </p:nvSpPr>
        <p:spPr>
          <a:xfrm>
            <a:off x="1752600" y="2511758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𝑶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scans to reduce </a:t>
                </a:r>
              </a:p>
              <a:p>
                <a:r>
                  <a:rPr lang="en-US" dirty="0" smtClean="0"/>
                  <a:t>the effective input size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blipFill rotWithShape="1">
                <a:blip r:embed="rId11"/>
                <a:stretch>
                  <a:fillRect l="-1282" t="-3670" r="-2198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But how to find an element with rank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]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scan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56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37" grpId="0"/>
      <p:bldP spid="65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5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14562</TotalTime>
  <Words>1908</Words>
  <Application>Microsoft Office PowerPoint</Application>
  <PresentationFormat>On-screen Show (4:3)</PresentationFormat>
  <Paragraphs>465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Design and Analysis of Algorithms (CS345/CS345A)  </vt:lpstr>
      <vt:lpstr>Finding Median of 5 Trillion numbers</vt:lpstr>
      <vt:lpstr>A real computer</vt:lpstr>
      <vt:lpstr>An accurate model of computer for large data </vt:lpstr>
      <vt:lpstr>Computing median of n elements</vt:lpstr>
      <vt:lpstr>        ScAns Algorithm</vt:lpstr>
      <vt:lpstr>√n/2 scans algorithm </vt:lpstr>
      <vt:lpstr>O(log n) Scans Algorithm</vt:lpstr>
      <vt:lpstr>If we could find an element with rank ∈ [n/4, 3n/4] in 1 scan  </vt:lpstr>
      <vt:lpstr>Median of medians algorithm</vt:lpstr>
      <vt:lpstr>Median of medians algorithm</vt:lpstr>
      <vt:lpstr>Finding element with rank ∈ [n/4, 3n/4] </vt:lpstr>
      <vt:lpstr>Finding an element with rank ∈ [n/4, 3n/4] </vt:lpstr>
      <vt:lpstr>O(log n) scan Algorithm</vt:lpstr>
      <vt:lpstr>2 SCANs Algorithm</vt:lpstr>
      <vt:lpstr>If we could find an element with rank ∈n/2±√n/2  </vt:lpstr>
      <vt:lpstr>Learning from log n scan algorithm  </vt:lpstr>
      <vt:lpstr>Learning from log n scan algorithm  </vt:lpstr>
      <vt:lpstr>Learning from log n scan algorithm  </vt:lpstr>
      <vt:lpstr>PowerPoint Presentation</vt:lpstr>
      <vt:lpstr>PowerPoint Presentation</vt:lpstr>
      <vt:lpstr>PowerPoint Presentation</vt:lpstr>
      <vt:lpstr>PowerPoint Presentation</vt:lpstr>
      <vt:lpstr>Execution of the algorithm</vt:lpstr>
      <vt:lpstr>Execution of the algorithm</vt:lpstr>
      <vt:lpstr>Execution of the algorithm</vt:lpstr>
      <vt:lpstr>Execution of the algorithm</vt:lpstr>
      <vt:lpstr>Execution of the algorithm</vt:lpstr>
      <vt:lpstr>Execution of the algorithm</vt:lpstr>
      <vt:lpstr>The 2 scan Algorithm</vt:lpstr>
      <vt:lpstr>Analysis of first scan</vt:lpstr>
      <vt:lpstr>Main-Lemma</vt:lpstr>
      <vt:lpstr>Proof of Main-Lemma</vt:lpstr>
      <vt:lpstr>Some basic terminologies</vt:lpstr>
      <vt:lpstr>Analyzing root  </vt:lpstr>
      <vt:lpstr>Analysis</vt:lpstr>
      <vt:lpstr>Analysis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1410</cp:revision>
  <dcterms:created xsi:type="dcterms:W3CDTF">2011-12-03T04:13:03Z</dcterms:created>
  <dcterms:modified xsi:type="dcterms:W3CDTF">2017-11-15T17:23:45Z</dcterms:modified>
</cp:coreProperties>
</file>