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432" r:id="rId3"/>
    <p:sldId id="484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94" r:id="rId15"/>
    <p:sldId id="485" r:id="rId16"/>
    <p:sldId id="486" r:id="rId17"/>
    <p:sldId id="487" r:id="rId18"/>
    <p:sldId id="392" r:id="rId19"/>
    <p:sldId id="452" r:id="rId20"/>
    <p:sldId id="454" r:id="rId21"/>
    <p:sldId id="422" r:id="rId22"/>
    <p:sldId id="423" r:id="rId23"/>
    <p:sldId id="429" r:id="rId24"/>
    <p:sldId id="449" r:id="rId25"/>
    <p:sldId id="450" r:id="rId26"/>
    <p:sldId id="427" r:id="rId27"/>
    <p:sldId id="428" r:id="rId28"/>
    <p:sldId id="431" r:id="rId29"/>
    <p:sldId id="451" r:id="rId30"/>
    <p:sldId id="433" r:id="rId31"/>
    <p:sldId id="43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100" d="100"/>
          <a:sy n="100" d="100"/>
        </p:scale>
        <p:origin x="-211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0.png"/><Relationship Id="rId7" Type="http://schemas.openxmlformats.org/officeDocument/2006/relationships/image" Target="../media/image65.png"/><Relationship Id="rId12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2.png"/><Relationship Id="rId5" Type="http://schemas.openxmlformats.org/officeDocument/2006/relationships/image" Target="../media/image54.png"/><Relationship Id="rId15" Type="http://schemas.openxmlformats.org/officeDocument/2006/relationships/image" Target="../media/image82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12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39.png"/><Relationship Id="rId10" Type="http://schemas.openxmlformats.org/officeDocument/2006/relationships/image" Target="../media/image100.png"/><Relationship Id="rId4" Type="http://schemas.openxmlformats.org/officeDocument/2006/relationships/image" Target="../media/image44.png"/><Relationship Id="rId9" Type="http://schemas.openxmlformats.org/officeDocument/2006/relationships/image" Target="../media/image90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10.png"/><Relationship Id="rId1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160.png"/><Relationship Id="rId12" Type="http://schemas.openxmlformats.org/officeDocument/2006/relationships/image" Target="../media/image130.pn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18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00.png"/><Relationship Id="rId5" Type="http://schemas.openxmlformats.org/officeDocument/2006/relationships/image" Target="../media/image50.png"/><Relationship Id="rId15" Type="http://schemas.openxmlformats.org/officeDocument/2006/relationships/image" Target="../media/image23.png"/><Relationship Id="rId10" Type="http://schemas.openxmlformats.org/officeDocument/2006/relationships/image" Target="../media/image190.png"/><Relationship Id="rId19" Type="http://schemas.openxmlformats.org/officeDocument/2006/relationships/image" Target="../media/image24.png"/><Relationship Id="rId4" Type="http://schemas.openxmlformats.org/officeDocument/2006/relationships/image" Target="../media/image150.png"/><Relationship Id="rId9" Type="http://schemas.openxmlformats.org/officeDocument/2006/relationships/image" Target="../media/image18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2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914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Data structures </a:t>
            </a:r>
            <a:r>
              <a:rPr lang="en-US" sz="2400" b="1" dirty="0" smtClean="0">
                <a:solidFill>
                  <a:schemeClr val="tx1"/>
                </a:solidFill>
              </a:rPr>
              <a:t>for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Orthogonal Range Searching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Dynamic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5181600"/>
            <a:ext cx="24606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Revisiting from last class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430730" y="3886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343400" y="3429000"/>
            <a:ext cx="4191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should we </a:t>
            </a:r>
            <a:r>
              <a:rPr lang="en-US" sz="3200" b="1" dirty="0" smtClean="0">
                <a:solidFill>
                  <a:srgbClr val="7030A0"/>
                </a:solidFill>
              </a:rPr>
              <a:t>augment</a:t>
            </a:r>
            <a:r>
              <a:rPr lang="en-US" sz="3200" b="1" dirty="0" smtClean="0"/>
              <a:t> each node?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2590800"/>
            <a:ext cx="2209800" cy="2133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76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67200" y="2667000"/>
            <a:ext cx="762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1000" y="2971800"/>
            <a:ext cx="8382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Color-bit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4343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90800" y="4343400"/>
            <a:ext cx="10668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057400" y="5181600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715000" y="5233973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3276600"/>
            <a:ext cx="8382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Y-tree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7086600" y="1981200"/>
            <a:ext cx="1676400" cy="223362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endCxn id="20" idx="0"/>
          </p:cNvCxnSpPr>
          <p:nvPr/>
        </p:nvCxnSpPr>
        <p:spPr>
          <a:xfrm flipV="1">
            <a:off x="5014164" y="3098014"/>
            <a:ext cx="1793823" cy="388601"/>
          </a:xfrm>
          <a:prstGeom prst="curved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26"/>
          <p:cNvSpPr/>
          <p:nvPr/>
        </p:nvSpPr>
        <p:spPr>
          <a:xfrm>
            <a:off x="7467600" y="4343400"/>
            <a:ext cx="1447800" cy="1066800"/>
          </a:xfrm>
          <a:prstGeom prst="borderCallout1">
            <a:avLst>
              <a:gd name="adj1" fmla="val 2368"/>
              <a:gd name="adj2" fmla="val 50204"/>
              <a:gd name="adj3" fmla="val -820"/>
              <a:gd name="adj4" fmla="val 500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BST storing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) according to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-coordinate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3400" y="4648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2666999"/>
            <a:ext cx="384048" cy="4062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495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6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  <p:bldP spid="2" grpId="0"/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19" grpId="0" animBg="1"/>
      <p:bldP spid="20" grpId="0" animBg="1"/>
      <p:bldP spid="27" grpId="0" animBg="1"/>
      <p:bldP spid="23" grpId="0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  <a:r>
                  <a:rPr lang="en-US" sz="3600" b="1" dirty="0" smtClean="0"/>
                  <a:t/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sz="2000" dirty="0" smtClean="0"/>
                  <a:t>For each </a:t>
                </a:r>
                <a:r>
                  <a:rPr lang="en-US" sz="2000" dirty="0" err="1" smtClean="0"/>
                  <a:t>subtree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  <a:r>
                  <a:rPr lang="en-US" sz="2000" dirty="0" smtClean="0"/>
                  <a:t> whose all points belong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perform </a:t>
                </a:r>
                <a:r>
                  <a:rPr lang="en-US" sz="2000" b="1" dirty="0" err="1" smtClean="0"/>
                  <a:t>RangeSearch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Y-tree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741" t="-602" b="-1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2" name="Oval 121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Isosceles Triangle 123"/>
          <p:cNvSpPr/>
          <p:nvPr/>
        </p:nvSpPr>
        <p:spPr>
          <a:xfrm rot="16200000">
            <a:off x="4572000" y="37218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4279114" y="41790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>
            <a:off x="4255286" y="50172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4202914" y="59316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5626886" y="54744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 rot="16200000">
            <a:off x="5650714" y="46362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16200000">
            <a:off x="5269714" y="41790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16200000">
            <a:off x="4964914" y="37218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990600"/>
            <a:ext cx="4495800" cy="433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3400" y="4491335"/>
                <a:ext cx="2114233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Hence Query </a:t>
                </a:r>
                <a:r>
                  <a:rPr lang="en-US" dirty="0" smtClean="0"/>
                  <a:t>time </a:t>
                </a:r>
                <a:r>
                  <a:rPr lang="en-US" dirty="0" smtClean="0"/>
                  <a:t>=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),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1335"/>
                <a:ext cx="2114233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99" t="-3704" r="-402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Down Ribbon 7"/>
              <p:cNvSpPr/>
              <p:nvPr/>
            </p:nvSpPr>
            <p:spPr>
              <a:xfrm>
                <a:off x="0" y="1828801"/>
                <a:ext cx="3935430" cy="16763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For each such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subtree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time complexity will be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lo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), where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are the points present in that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subtree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that belong to rectangle(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).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1"/>
                <a:ext cx="3935430" cy="16763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Down Ribbon 8"/>
              <p:cNvSpPr/>
              <p:nvPr/>
            </p:nvSpPr>
            <p:spPr>
              <a:xfrm>
                <a:off x="0" y="3581400"/>
                <a:ext cx="3429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are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lo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such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subtrees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  </a:t>
                </a:r>
                <a:endParaRPr lang="en-US" sz="1600" dirty="0"/>
              </a:p>
            </p:txBody>
          </p:sp>
        </mc:Choice>
        <mc:Fallback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3429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Space</a:t>
            </a:r>
            <a:r>
              <a:rPr lang="en-US" sz="3600" b="1" dirty="0" smtClean="0">
                <a:solidFill>
                  <a:srgbClr val="002060"/>
                </a:solidFill>
              </a:rPr>
              <a:t> of the data structure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Consider all the nodes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19450" y="2209800"/>
            <a:ext cx="5490169" cy="4343400"/>
            <a:chOff x="3219450" y="2209800"/>
            <a:chExt cx="5490169" cy="434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419600" y="2438400"/>
              <a:ext cx="460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67200" y="2743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30480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0" y="3352800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1"/>
              <a:endCxn id="5" idx="5"/>
            </p:cNvCxnSpPr>
            <p:nvPr/>
          </p:nvCxnSpPr>
          <p:spPr>
            <a:xfrm>
              <a:off x="3219450" y="42672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54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2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314" y="313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</a:rPr>
                    <a:t>O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(Log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22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 rot="5400000">
              <a:off x="4601072" y="36285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3599677">
              <a:off x="6060540" y="35523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599677">
              <a:off x="6883773" y="470385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4601072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BST before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Space</a:t>
            </a:r>
            <a:r>
              <a:rPr lang="en-US" sz="3600" b="1" dirty="0" smtClean="0">
                <a:solidFill>
                  <a:srgbClr val="002060"/>
                </a:solidFill>
              </a:rPr>
              <a:t> of the data structure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 smtClean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Total space due to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y-trees</a:t>
                </a:r>
                <a:r>
                  <a:rPr lang="en-US" sz="2000" dirty="0" smtClean="0"/>
                  <a:t>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19450" y="4267200"/>
            <a:ext cx="29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43200" y="4343400"/>
            <a:ext cx="3810000" cy="2209800"/>
            <a:chOff x="2743200" y="4343400"/>
            <a:chExt cx="3810000" cy="2209800"/>
          </a:xfrm>
        </p:grpSpPr>
        <p:sp>
          <p:nvSpPr>
            <p:cNvPr id="7" name="Isosceles Triangle 6"/>
            <p:cNvSpPr/>
            <p:nvPr/>
          </p:nvSpPr>
          <p:spPr>
            <a:xfrm>
              <a:off x="27432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36576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7244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7150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00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3657600"/>
            <a:ext cx="3228510" cy="457200"/>
            <a:chOff x="3048000" y="3657600"/>
            <a:chExt cx="3228510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5410200" y="365760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49177" y="3733800"/>
                  <a:ext cx="327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177" y="3733800"/>
                  <a:ext cx="3273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895600" y="5562600"/>
            <a:ext cx="3469934" cy="395621"/>
            <a:chOff x="2895600" y="5562600"/>
            <a:chExt cx="3469934" cy="3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46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903613" y="5562600"/>
                  <a:ext cx="461921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613" y="5562600"/>
                  <a:ext cx="461921" cy="3956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250" r="-1710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BST before augmentation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24200" y="3886201"/>
            <a:ext cx="2209800" cy="838200"/>
            <a:chOff x="3124200" y="3886201"/>
            <a:chExt cx="2209800" cy="838200"/>
          </a:xfrm>
        </p:grpSpPr>
        <p:sp>
          <p:nvSpPr>
            <p:cNvPr id="55" name="Isosceles Triangle 54"/>
            <p:cNvSpPr/>
            <p:nvPr/>
          </p:nvSpPr>
          <p:spPr>
            <a:xfrm rot="16200000">
              <a:off x="38100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038600" y="3886201"/>
            <a:ext cx="2209800" cy="838200"/>
            <a:chOff x="4038600" y="3886201"/>
            <a:chExt cx="2209800" cy="838200"/>
          </a:xfrm>
        </p:grpSpPr>
        <p:sp>
          <p:nvSpPr>
            <p:cNvPr id="56" name="Isosceles Triangle 55"/>
            <p:cNvSpPr/>
            <p:nvPr/>
          </p:nvSpPr>
          <p:spPr>
            <a:xfrm rot="16200000">
              <a:off x="47244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05400" y="3886201"/>
            <a:ext cx="2209800" cy="838200"/>
            <a:chOff x="5105400" y="3886201"/>
            <a:chExt cx="2209800" cy="838200"/>
          </a:xfrm>
        </p:grpSpPr>
        <p:sp>
          <p:nvSpPr>
            <p:cNvPr id="57" name="Isosceles Triangle 56"/>
            <p:cNvSpPr/>
            <p:nvPr/>
          </p:nvSpPr>
          <p:spPr>
            <a:xfrm rot="16200000">
              <a:off x="57912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096000" y="3886201"/>
            <a:ext cx="2209800" cy="838200"/>
            <a:chOff x="6096000" y="3886201"/>
            <a:chExt cx="2209800" cy="838200"/>
          </a:xfrm>
        </p:grpSpPr>
        <p:sp>
          <p:nvSpPr>
            <p:cNvPr id="58" name="Isosceles Triangle 57"/>
            <p:cNvSpPr/>
            <p:nvPr/>
          </p:nvSpPr>
          <p:spPr>
            <a:xfrm rot="16200000">
              <a:off x="67818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26009" y="4114800"/>
                  <a:ext cx="461921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09" y="4114800"/>
                  <a:ext cx="461921" cy="3956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154" r="-17105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85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Orthogonal</a:t>
            </a:r>
            <a:r>
              <a:rPr lang="en-US" sz="3600" b="1" dirty="0" smtClean="0"/>
              <a:t> Range Searching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269253"/>
              </p:ext>
            </p:extLst>
          </p:nvPr>
        </p:nvGraphicFramePr>
        <p:xfrm>
          <a:off x="2209800" y="2590800"/>
          <a:ext cx="55626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2362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Query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Preprocessing time</a:t>
                      </a:r>
                      <a:endParaRPr lang="en-US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3200400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00400"/>
                <a:ext cx="116891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167" t="-8197" r="-7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739039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739039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767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95683" y="3200400"/>
                <a:ext cx="1514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683" y="3200400"/>
                <a:ext cx="15145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13" t="-8197" r="-60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9800" y="3200400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200400"/>
                <a:ext cx="11689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93890" y="3767614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90" y="3767614"/>
                <a:ext cx="116891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167" t="-8197" r="-8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95682" y="3786664"/>
                <a:ext cx="1200265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682" y="3786664"/>
                <a:ext cx="1200265" cy="374398"/>
              </a:xfrm>
              <a:prstGeom prst="rect">
                <a:avLst/>
              </a:prstGeom>
              <a:blipFill rotWithShape="1">
                <a:blip r:embed="rId7"/>
                <a:stretch>
                  <a:fillRect l="-4061" t="-6452" r="-8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2476500" y="3739039"/>
            <a:ext cx="4712210" cy="369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6150" y="4572000"/>
            <a:ext cx="5518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Meant for students with </a:t>
            </a:r>
            <a:r>
              <a:rPr lang="en-US" b="1" i="1" dirty="0" smtClean="0">
                <a:solidFill>
                  <a:srgbClr val="7030A0"/>
                </a:solidFill>
              </a:rPr>
              <a:t>pure interest </a:t>
            </a:r>
            <a:r>
              <a:rPr lang="en-US" dirty="0" smtClean="0"/>
              <a:t>in </a:t>
            </a:r>
            <a:r>
              <a:rPr lang="en-US" dirty="0" err="1"/>
              <a:t>A</a:t>
            </a:r>
            <a:r>
              <a:rPr lang="en-US" dirty="0" err="1" smtClean="0"/>
              <a:t>lgo</a:t>
            </a:r>
            <a:r>
              <a:rPr lang="en-US" dirty="0" smtClean="0"/>
              <a:t>. &amp; Data str.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0" y="4108371"/>
            <a:ext cx="0" cy="4636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Dynamic Sequences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Data Structure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6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2390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48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06461" y="5334000"/>
            <a:ext cx="727339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5334000"/>
            <a:ext cx="5334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Sequences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: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  <a:blipFill rotWithShape="1">
                <a:blip r:embed="rId2"/>
                <a:stretch>
                  <a:fillRect l="-741" t="-1359" b="-5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86577" y="5410200"/>
            <a:ext cx="8294646" cy="381000"/>
            <a:chOff x="386577" y="5410200"/>
            <a:chExt cx="8294646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300976" y="5421868"/>
                  <a:ext cx="37542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976" y="54218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1875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215377" y="5421868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7" y="54218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349" r="-1875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6577" y="5410200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7" y="54102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452" r="-18750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1118" y="5421868"/>
                  <a:ext cx="51328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68518" y="5421868"/>
                  <a:ext cx="51328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05800" y="5421868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54218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1904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349" r="-1009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75766" y="4202668"/>
                <a:ext cx="1405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Add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66" y="4202668"/>
                <a:ext cx="14058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463" t="-8197" r="-73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Up Arrow 24"/>
          <p:cNvSpPr/>
          <p:nvPr/>
        </p:nvSpPr>
        <p:spPr>
          <a:xfrm>
            <a:off x="43296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4202668"/>
                <a:ext cx="13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Report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02668"/>
                <a:ext cx="131747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167" t="-8197" r="-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2" grpId="0"/>
      <p:bldP spid="3" grpId="0" uiExpand="1" build="p"/>
      <p:bldP spid="18" grpId="0"/>
      <p:bldP spid="25" grpId="0" uiExpand="1" animBg="1"/>
      <p:bldP spid="26" grpId="0" uiExpand="1"/>
      <p:bldP spid="12" grpId="0" uiExpand="1"/>
      <p:bldP spid="12" grpId="1" uiExpand="1"/>
      <p:bldP spid="14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Sequences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: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/>
                  <a:t>Rotate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  <a:blipFill rotWithShape="1">
                <a:blip r:embed="rId2"/>
                <a:stretch>
                  <a:fillRect l="-741" t="-1359" b="-85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0976" y="5421868"/>
                <a:ext cx="3754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76" y="5421868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87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5377" y="5421868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77" y="54218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87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577" y="5410200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7" y="5410200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87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05800" y="5421868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4218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0" y="5410200"/>
            <a:ext cx="4780481" cy="381000"/>
            <a:chOff x="3048000" y="5410200"/>
            <a:chExt cx="47804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1511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349" r="-1009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Up Arrow 15"/>
          <p:cNvSpPr/>
          <p:nvPr/>
        </p:nvSpPr>
        <p:spPr>
          <a:xfrm>
            <a:off x="43296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000" y="4202668"/>
                <a:ext cx="147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Rotate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02668"/>
                <a:ext cx="14747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734" t="-8197" r="-7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144319" y="5410200"/>
            <a:ext cx="4745820" cy="381000"/>
            <a:chOff x="3144319" y="5410200"/>
            <a:chExt cx="474582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349" r="-1511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239000" y="5410200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5410200"/>
                  <a:ext cx="65113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6452" r="-11111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44319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319" y="5410200"/>
                  <a:ext cx="513281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3120" y="2753009"/>
                <a:ext cx="93403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log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20" y="2753009"/>
                <a:ext cx="93403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161" t="-6452" r="-967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52600" y="5421868"/>
                <a:ext cx="5132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421868"/>
                <a:ext cx="513282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8" grpId="0"/>
      <p:bldP spid="24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Sequence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under the following operations.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Application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report minimum element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  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i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Flip all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r="-296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5029200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5498068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276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5814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4038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5105400"/>
            <a:ext cx="45720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5474732"/>
            <a:ext cx="4419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5855732"/>
            <a:ext cx="44958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29000" y="2057400"/>
            <a:ext cx="51054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Representing </a:t>
            </a:r>
            <a:r>
              <a:rPr lang="en-US" sz="3200" b="1" dirty="0" smtClean="0">
                <a:solidFill>
                  <a:srgbClr val="7030A0"/>
                </a:solidFill>
              </a:rPr>
              <a:t>sequence</a:t>
            </a:r>
            <a:r>
              <a:rPr lang="en-US" sz="3200" b="1" dirty="0" smtClean="0"/>
              <a:t> using a </a:t>
            </a:r>
            <a:r>
              <a:rPr lang="en-US" sz="3200" b="1" dirty="0" smtClean="0">
                <a:solidFill>
                  <a:srgbClr val="006C31"/>
                </a:solidFill>
              </a:rPr>
              <a:t>BST </a:t>
            </a:r>
            <a:endParaRPr lang="en-US" sz="2400" u="sng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 </a:t>
                </a:r>
                <a:r>
                  <a:rPr lang="en-US" sz="2400" b="1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 err="1" smtClean="0"/>
                  <a:t>Inorder</a:t>
                </a:r>
                <a:r>
                  <a:rPr lang="en-US" sz="2000" dirty="0" smtClean="0"/>
                  <a:t> traversal produces the sequence.”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541643" y="1600200"/>
            <a:ext cx="3373757" cy="1287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we represent </a:t>
            </a:r>
            <a:r>
              <a:rPr lang="en-US" dirty="0" smtClean="0">
                <a:solidFill>
                  <a:schemeClr val="tx1"/>
                </a:solidFill>
              </a:rPr>
              <a:t>a sequence </a:t>
            </a:r>
            <a:r>
              <a:rPr lang="en-US" dirty="0">
                <a:solidFill>
                  <a:schemeClr val="tx1"/>
                </a:solidFill>
              </a:rPr>
              <a:t>using BST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3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472" y="2727960"/>
            <a:ext cx="4569122" cy="3291840"/>
            <a:chOff x="2590472" y="2727960"/>
            <a:chExt cx="4569122" cy="3291840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32938" y="2807227"/>
            <a:ext cx="4573533" cy="3136373"/>
            <a:chOff x="2784177" y="2797108"/>
            <a:chExt cx="4573533" cy="3136373"/>
          </a:xfrm>
        </p:grpSpPr>
        <p:grpSp>
          <p:nvGrpSpPr>
            <p:cNvPr id="52" name="Group 51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82457" y="2145268"/>
            <a:ext cx="2551943" cy="369332"/>
            <a:chOff x="5982457" y="2145268"/>
            <a:chExt cx="2551943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What makes BST </a:t>
            </a:r>
            <a:r>
              <a:rPr lang="en-US" sz="3600" b="1" dirty="0" smtClean="0">
                <a:solidFill>
                  <a:srgbClr val="0070C0"/>
                </a:solidFill>
              </a:rPr>
              <a:t>powerful</a:t>
            </a:r>
            <a:r>
              <a:rPr lang="en-US" sz="3600" b="1" dirty="0" smtClean="0"/>
              <a:t> and </a:t>
            </a:r>
            <a:r>
              <a:rPr lang="en-US" sz="3600" b="1" dirty="0" smtClean="0">
                <a:solidFill>
                  <a:srgbClr val="7030A0"/>
                </a:solidFill>
              </a:rPr>
              <a:t>pervasive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3820274" y="533400"/>
            <a:ext cx="181536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38800" y="533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Representing </a:t>
            </a:r>
            <a:r>
              <a:rPr lang="en-US" sz="3200" b="1" dirty="0" smtClean="0">
                <a:solidFill>
                  <a:srgbClr val="7030A0"/>
                </a:solidFill>
              </a:rPr>
              <a:t>sequence</a:t>
            </a:r>
            <a:r>
              <a:rPr lang="en-US" sz="3200" b="1" dirty="0" smtClean="0"/>
              <a:t> using a </a:t>
            </a:r>
            <a:r>
              <a:rPr lang="en-US" sz="3200" b="1" dirty="0" smtClean="0">
                <a:solidFill>
                  <a:srgbClr val="006C31"/>
                </a:solidFill>
              </a:rPr>
              <a:t>BST</a:t>
            </a:r>
            <a:r>
              <a:rPr lang="en-US" sz="3200" b="1" dirty="0" smtClean="0"/>
              <a:t>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 </a:t>
                </a:r>
                <a:r>
                  <a:rPr lang="en-US" sz="2400" b="1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/>
                  <a:t>: By </a:t>
                </a:r>
                <a:r>
                  <a:rPr lang="en-US" sz="2000" dirty="0" smtClean="0"/>
                  <a:t>suitable </a:t>
                </a:r>
                <a:r>
                  <a:rPr lang="en-US" sz="2000" dirty="0"/>
                  <a:t>augmentation: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“Keep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field in each node”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85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loud Callout 41"/>
              <p:cNvSpPr/>
              <p:nvPr/>
            </p:nvSpPr>
            <p:spPr>
              <a:xfrm>
                <a:off x="2486" y="2392273"/>
                <a:ext cx="4114800" cy="1143000"/>
              </a:xfrm>
              <a:prstGeom prst="cloudCallout">
                <a:avLst>
                  <a:gd name="adj1" fmla="val -13205"/>
                  <a:gd name="adj2" fmla="val 7602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access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element of the sequence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loud Callou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" y="2392273"/>
                <a:ext cx="4114800" cy="1143000"/>
              </a:xfrm>
              <a:prstGeom prst="cloudCallout">
                <a:avLst>
                  <a:gd name="adj1" fmla="val -13205"/>
                  <a:gd name="adj2" fmla="val 76027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2895600" y="2678668"/>
            <a:ext cx="4295204" cy="2655332"/>
            <a:chOff x="2895600" y="2678668"/>
            <a:chExt cx="4295204" cy="2655332"/>
          </a:xfrm>
        </p:grpSpPr>
        <p:sp>
          <p:nvSpPr>
            <p:cNvPr id="44" name="Rounded Rectangle 43"/>
            <p:cNvSpPr/>
            <p:nvPr/>
          </p:nvSpPr>
          <p:spPr>
            <a:xfrm>
              <a:off x="4953000" y="2678668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581400" y="3505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8956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191000" y="43413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572000" y="5027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20396" y="3503184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26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858000" y="43434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25196" y="2297668"/>
            <a:ext cx="1519821" cy="371348"/>
            <a:chOff x="6525196" y="2297668"/>
            <a:chExt cx="1519821" cy="371348"/>
          </a:xfrm>
        </p:grpSpPr>
        <p:sp>
          <p:nvSpPr>
            <p:cNvPr id="54" name="Rounded Rectangle 5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4200" y="2297668"/>
              <a:ext cx="11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 size field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53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found</a:t>
                </a:r>
                <a:r>
                  <a:rPr lang="en-US" sz="2000" dirty="0" smtClean="0"/>
                  <a:t>=false;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/>
                  <a:t>While( </a:t>
                </a:r>
                <a:r>
                  <a:rPr lang="en-US" sz="2000" dirty="0" smtClean="0"/>
                  <a:t>not</a:t>
                </a:r>
                <a:r>
                  <a:rPr lang="en-US" sz="2000" b="1" dirty="0" smtClean="0"/>
                  <a:t> found)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s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  ;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{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 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return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 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59" y="3657600"/>
                <a:ext cx="129234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found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8268"/>
                <a:ext cx="14847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9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size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 smtClean="0">
                    <a:sym typeface="Wingdings" pitchFamily="2" charset="2"/>
                  </a:rPr>
                  <a:t>))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421743"/>
                <a:ext cx="23491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57" y="4791075"/>
                <a:ext cx="13644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71" t="-9836" r="-6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2667000"/>
            <a:ext cx="2571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)=NULL)    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;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else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107" y="1752600"/>
            <a:ext cx="9846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9" grpId="0" animBg="1"/>
      <p:bldP spid="10" grpId="0" animBg="1"/>
      <p:bldP spid="2" grpId="0" animBg="1"/>
      <p:bldP spid="8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x)</a:t>
                </a:r>
                <a:br>
                  <a:rPr lang="en-US" sz="3600" b="1" dirty="0" smtClean="0">
                    <a:solidFill>
                      <a:srgbClr val="002060"/>
                    </a:solidFill>
                  </a:rPr>
                </a:b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=NULL)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{     create a new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</a:t>
                </a:r>
                <a:r>
                  <a:rPr lang="en-US" sz="2000" b="1" dirty="0" err="1" smtClean="0"/>
                  <a:t>val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x</a:t>
                </a:r>
                <a:r>
                  <a:rPr lang="en-US" sz="2000" dirty="0" smtClean="0"/>
                  <a:t>; </a:t>
                </a:r>
                <a:r>
                  <a:rPr lang="en-US" sz="2000" b="1" dirty="0" smtClean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; </a:t>
                </a:r>
                <a:r>
                  <a:rPr lang="en-US" sz="2000" b="1" dirty="0" smtClean="0"/>
                  <a:t>right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NULL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/>
                  <a:t>{     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) + 1;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2000" dirty="0" smtClean="0">
                    <a:sym typeface="Wingdings" pitchFamily="2" charset="2"/>
                  </a:rPr>
                  <a:t>)=NULL)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  <a:r>
                  <a:rPr lang="en-US" sz="2000" b="1" dirty="0" smtClean="0"/>
                  <a:t>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ym typeface="Wingdings" pitchFamily="2" charset="2"/>
                  </a:rPr>
                  <a:t>size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left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</a:t>
                </a:r>
                <a:r>
                  <a:rPr lang="en-US" sz="2000" dirty="0" smtClean="0">
                    <a:sym typeface="Wingdings" pitchFamily="2" charset="2"/>
                  </a:rPr>
                  <a:t>)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</a:t>
                </a:r>
                <a:r>
                  <a:rPr lang="en-US" sz="2000" dirty="0" smtClean="0"/>
                  <a:t>  ;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	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 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                  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</a:t>
                </a:r>
                <a:r>
                  <a:rPr lang="en-US" sz="2000" dirty="0" smtClean="0"/>
                  <a:t>return</a:t>
                </a:r>
                <a:r>
                  <a:rPr lang="en-US" sz="2000" b="1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T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1">
                <a:blip r:embed="rId3"/>
                <a:stretch>
                  <a:fillRect l="-741" t="-579" b="-20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17068"/>
                <a:ext cx="10855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4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105400"/>
                <a:ext cx="28793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 smtClean="0">
                          <a:sym typeface="Wingdings" pitchFamily="2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0" dirty="0" smtClean="0"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sym typeface="Wingdings" pitchFamily="2" charset="2"/>
                        </a:rPr>
                        <m:t></m:t>
                      </m:r>
                      <m:r>
                        <m:rPr>
                          <m:nor/>
                        </m:rPr>
                        <a:rPr lang="en-US" b="1" dirty="0"/>
                        <m:t>Insert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sym typeface="Wingdings" pitchFamily="2" charset="2"/>
                        </a:rPr>
                        <m:t>left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))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b="1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105400"/>
                <a:ext cx="28793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99233" y="5474732"/>
                <a:ext cx="3919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 smtClean="0"/>
                      <m:t>Insert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m:rPr>
                        <m:nor/>
                      </m:rPr>
                      <a:rPr lang="en-US" dirty="0" smtClean="0">
                        <a:sym typeface="Wingdings" pitchFamily="2" charset="2"/>
                      </a:rPr>
                      <m:t>))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3" y="5474732"/>
                <a:ext cx="39196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6" t="-8197" r="-18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6347568" y="3429000"/>
            <a:ext cx="2796432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Don’t forget to rebalance the tree height at the end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2209800"/>
            <a:ext cx="137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uiExpand="1" animBg="1"/>
      <p:bldP spid="10" grpId="0" animBg="1"/>
      <p:bldP spid="15" grpId="0" animBg="1"/>
      <p:bldP spid="2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2: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0" y="2111282"/>
            <a:ext cx="3810000" cy="13969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View the entire tree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2060"/>
                </a:solidFill>
              </a:rPr>
              <a:t> from perspective of the paths from </a:t>
            </a:r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 and </a:t>
            </a:r>
            <a:r>
              <a:rPr lang="en-US" sz="1600" b="1" dirty="0" smtClean="0">
                <a:solidFill>
                  <a:schemeClr val="tx1"/>
                </a:solidFill>
              </a:rPr>
              <a:t>j </a:t>
            </a:r>
            <a:r>
              <a:rPr lang="en-US" sz="1600" dirty="0" smtClean="0">
                <a:solidFill>
                  <a:srgbClr val="002060"/>
                </a:solidFill>
              </a:rPr>
              <a:t>to the </a:t>
            </a:r>
            <a:r>
              <a:rPr lang="en-US" sz="1600" b="1" dirty="0" smtClean="0">
                <a:solidFill>
                  <a:srgbClr val="002060"/>
                </a:solidFill>
              </a:rPr>
              <a:t>root</a:t>
            </a:r>
            <a:r>
              <a:rPr lang="en-US" sz="1600" dirty="0" smtClean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will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C00000"/>
                </a:solidFill>
              </a:rPr>
              <a:t> look like 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223035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38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95" name="Oval 94"/>
          <p:cNvSpPr/>
          <p:nvPr/>
        </p:nvSpPr>
        <p:spPr>
          <a:xfrm>
            <a:off x="4656580" y="293953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5715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609600" y="1676401"/>
            <a:ext cx="2819400" cy="121730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What are the nodes whose values has to be incremented by </a:t>
            </a:r>
            <a:r>
              <a:rPr lang="en-US" sz="1400" b="1" dirty="0">
                <a:solidFill>
                  <a:srgbClr val="002060"/>
                </a:solidFill>
              </a:rPr>
              <a:t>x 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6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Performing </a:t>
            </a:r>
            <a:r>
              <a:rPr lang="en-US" sz="3600" b="1" dirty="0" smtClean="0">
                <a:solidFill>
                  <a:srgbClr val="002060"/>
                </a:solidFill>
              </a:rPr>
              <a:t>Add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,i,j,x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</p:spPr>
            <p:txBody>
              <a:bodyPr/>
              <a:lstStyle/>
              <a:p>
                <a:r>
                  <a:rPr lang="en-US" sz="1800" dirty="0" smtClean="0"/>
                  <a:t>There are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nodes on the two paths whose value needs to incremented.</a:t>
                </a:r>
              </a:p>
              <a:p>
                <a:r>
                  <a:rPr lang="en-US" sz="1800" dirty="0"/>
                  <a:t>There are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err="1" smtClean="0"/>
                  <a:t>subtrees</a:t>
                </a:r>
                <a:r>
                  <a:rPr lang="en-US" sz="1800" dirty="0" smtClean="0"/>
                  <a:t> also </a:t>
                </a:r>
                <a:r>
                  <a:rPr lang="en-US" sz="1800" dirty="0" err="1" smtClean="0"/>
                  <a:t>s.t.</a:t>
                </a:r>
                <a:r>
                  <a:rPr lang="en-US" sz="1800" dirty="0" smtClean="0"/>
                  <a:t> value of each of their elements needs </a:t>
                </a:r>
                <a:r>
                  <a:rPr lang="en-US" sz="1800" dirty="0"/>
                  <a:t>to </a:t>
                </a:r>
                <a:r>
                  <a:rPr lang="en-US" sz="1800" dirty="0" smtClean="0"/>
                  <a:t>incremented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159" y="1371600"/>
                <a:ext cx="9155159" cy="4754563"/>
              </a:xfrm>
              <a:blipFill rotWithShape="1">
                <a:blip r:embed="rId2"/>
                <a:stretch>
                  <a:fillRect l="-666" t="-641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296876" cy="521732"/>
            <a:chOff x="4876800" y="4583668"/>
            <a:chExt cx="296876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6800" y="4583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j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810000" y="5410200"/>
            <a:ext cx="304800" cy="457200"/>
            <a:chOff x="4876800" y="4659868"/>
            <a:chExt cx="304800" cy="457200"/>
          </a:xfrm>
        </p:grpSpPr>
        <p:sp>
          <p:nvSpPr>
            <p:cNvPr id="100" name="Oval 99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76800" y="4659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i</a:t>
              </a:r>
              <a:endParaRPr lang="en-US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520241" cy="369332"/>
            <a:chOff x="4808980" y="2831068"/>
            <a:chExt cx="2520241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LCA(</a:t>
              </a:r>
              <a:r>
                <a:rPr lang="en-US" b="1" dirty="0" err="1"/>
                <a:t>i,j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4351779" y="382263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038600" y="42672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038600" y="5181600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38600" y="603246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24400" y="3816228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035704" y="4302186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88129" y="4714952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334000" y="5578489"/>
            <a:ext cx="381000" cy="520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3368" y="1307068"/>
            <a:ext cx="5934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123" name="Cloud Callout 122"/>
          <p:cNvSpPr/>
          <p:nvPr/>
        </p:nvSpPr>
        <p:spPr>
          <a:xfrm>
            <a:off x="76200" y="2221468"/>
            <a:ext cx="3200400" cy="1359932"/>
          </a:xfrm>
          <a:prstGeom prst="cloudCallout">
            <a:avLst>
              <a:gd name="adj1" fmla="val -29301"/>
              <a:gd name="adj2" fmla="val 769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We can not afford to increment the value of each node in these </a:t>
            </a:r>
            <a:r>
              <a:rPr lang="en-US" sz="1400" dirty="0" err="1" smtClean="0">
                <a:solidFill>
                  <a:srgbClr val="002060"/>
                </a:solidFill>
              </a:rPr>
              <a:t>subtrees</a:t>
            </a:r>
            <a:r>
              <a:rPr lang="en-US" sz="1400" dirty="0" smtClean="0">
                <a:solidFill>
                  <a:srgbClr val="002060"/>
                </a:solidFill>
              </a:rPr>
              <a:t> explicitly. So what to do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-11159" y="4173880"/>
            <a:ext cx="3614877" cy="154112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Keep an extra field </a:t>
            </a:r>
            <a:r>
              <a:rPr lang="en-US" sz="1600" b="1" dirty="0" err="1" smtClean="0">
                <a:solidFill>
                  <a:srgbClr val="C00000"/>
                </a:solidFill>
              </a:rPr>
              <a:t>incr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such that adding </a:t>
            </a:r>
            <a:r>
              <a:rPr lang="en-US" sz="1600" b="1" dirty="0" smtClean="0"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 to </a:t>
            </a:r>
            <a:r>
              <a:rPr lang="en-US" sz="1600" b="1" dirty="0" err="1" smtClean="0">
                <a:solidFill>
                  <a:srgbClr val="C00000"/>
                </a:solidFill>
              </a:rPr>
              <a:t>incr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field of </a:t>
            </a:r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 means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601" y="5380087"/>
            <a:ext cx="26593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b="1" dirty="0" smtClean="0"/>
              <a:t>x</a:t>
            </a:r>
            <a:r>
              <a:rPr lang="en-US" sz="1400" dirty="0" smtClean="0"/>
              <a:t> to each element in </a:t>
            </a:r>
            <a:r>
              <a:rPr lang="en-US" sz="1400" b="1" dirty="0" smtClean="0">
                <a:solidFill>
                  <a:srgbClr val="0070C0"/>
                </a:solidFill>
              </a:rPr>
              <a:t>T</a:t>
            </a:r>
            <a:r>
              <a:rPr lang="en-US" sz="1400" dirty="0" smtClean="0"/>
              <a:t>(</a:t>
            </a:r>
            <a:r>
              <a:rPr lang="en-US" sz="1400" b="1" dirty="0"/>
              <a:t>v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6525196" y="2297668"/>
            <a:ext cx="1061747" cy="371348"/>
            <a:chOff x="6525196" y="2297668"/>
            <a:chExt cx="1061747" cy="371348"/>
          </a:xfrm>
        </p:grpSpPr>
        <p:sp>
          <p:nvSpPr>
            <p:cNvPr id="124" name="Rounded Rectangle 123"/>
            <p:cNvSpPr/>
            <p:nvPr/>
          </p:nvSpPr>
          <p:spPr>
            <a:xfrm>
              <a:off x="6525196" y="2362200"/>
              <a:ext cx="332804" cy="30681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934200" y="22976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incr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71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8" grpId="0" animBg="1"/>
      <p:bldP spid="95" grpId="0" animBg="1"/>
      <p:bldP spid="96" grpId="0" animBg="1"/>
      <p:bldP spid="97" grpId="0" animBg="1"/>
      <p:bldP spid="118" grpId="0" animBg="1"/>
      <p:bldP spid="119" grpId="0" animBg="1"/>
      <p:bldP spid="120" grpId="0" animBg="1"/>
      <p:bldP spid="9" grpId="0" animBg="1"/>
      <p:bldP spid="123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Performing </a:t>
            </a:r>
            <a:r>
              <a:rPr lang="en-US" sz="3600" b="1" dirty="0">
                <a:solidFill>
                  <a:srgbClr val="002060"/>
                </a:solidFill>
              </a:rPr>
              <a:t>Add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,i,j,x</a:t>
            </a:r>
            <a:r>
              <a:rPr lang="en-US" sz="3600" b="1" dirty="0" smtClean="0"/>
              <a:t>)</a:t>
            </a:r>
            <a:br>
              <a:rPr lang="en-US" sz="3600" b="1" dirty="0" smtClean="0"/>
            </a:b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Add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,i,j,x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 be the node storing </a:t>
                </a:r>
                <a:r>
                  <a:rPr lang="en-US" sz="2000" b="1" dirty="0" err="1"/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/>
                  <a:t> be the node storing </a:t>
                </a:r>
                <a:r>
                  <a:rPr lang="en-US" sz="2000" b="1" dirty="0" err="1" smtClean="0"/>
                  <a:t>j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dirty="0" smtClean="0"/>
                  <a:t>LCA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dirty="0" err="1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)</a:t>
                </a:r>
                <a:r>
                  <a:rPr lang="en-US" sz="2000" b="1" dirty="0">
                    <a:sym typeface="Wingdings" pitchFamily="2" charset="2"/>
                  </a:rPr>
                  <a:t> 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if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right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)&lt;&gt;NULL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 smtClean="0"/>
                  <a:t>While</a:t>
                </a:r>
                <a:r>
                  <a:rPr lang="en-US" sz="2000" b="1" dirty="0"/>
                  <a:t>( </a:t>
                </a:r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)&lt;&gt;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</a:t>
                </a:r>
                <a:r>
                  <a:rPr lang="en-US" sz="2000" b="1" dirty="0">
                    <a:sym typeface="Wingdings" pitchFamily="2" charset="2"/>
                  </a:rPr>
                  <a:t>val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))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err="1" smtClean="0">
                    <a:sym typeface="Wingdings" pitchFamily="2" charset="2"/>
                  </a:rPr>
                  <a:t>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parent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))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/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)&lt;&gt;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NULL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 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5562600"/>
              </a:xfrm>
              <a:blipFill rotWithShape="1">
                <a:blip r:embed="rId2"/>
                <a:stretch>
                  <a:fillRect l="-779" t="-548" b="-7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2" y="5562600"/>
                <a:ext cx="149912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0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)))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ym typeface="Wingdings" pitchFamily="2" charset="2"/>
                      </a:rPr>
                      <m:t>parent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))) </a:t>
                </a:r>
                <a:r>
                  <a:rPr lang="en-US" dirty="0">
                    <a:sym typeface="Wingdings" pitchFamily="2" charset="2"/>
                  </a:rPr>
                  <a:t>+ </a:t>
                </a:r>
                <a:r>
                  <a:rPr lang="en-US" b="1" dirty="0"/>
                  <a:t>x</a:t>
                </a:r>
                <a:r>
                  <a:rPr lang="en-US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94455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=</a:t>
                </a:r>
                <a:r>
                  <a:rPr lang="en-US" b="1" dirty="0">
                    <a:sym typeface="Wingdings" pitchFamily="2" charset="2"/>
                  </a:rPr>
                  <a:t>left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parent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>
                    <a:sym typeface="Wingdings" pitchFamily="2" charset="2"/>
                  </a:rPr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7861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err="1">
                    <a:sym typeface="Wingdings" pitchFamily="2" charset="2"/>
                  </a:rPr>
                  <a:t>val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w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+ </a:t>
                </a:r>
                <a:r>
                  <a:rPr lang="en-US" b="1" dirty="0"/>
                  <a:t>x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80" y="2286000"/>
                <a:ext cx="19668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86" t="-9836" r="-43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6198" y="4431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))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incr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right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)) + </a:t>
                </a:r>
                <a:r>
                  <a:rPr lang="en-US" b="1" dirty="0" smtClean="0"/>
                  <a:t>x ;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364468"/>
                <a:ext cx="33303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48" t="-9836" r="-2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76598" y="2983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0502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{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------- similarly process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v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---------(do it as </a:t>
                </a:r>
                <a:r>
                  <a:rPr lang="en-US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20" y="6336268"/>
                <a:ext cx="50732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62" t="-8197" r="-19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2" grpId="0" animBg="1"/>
      <p:bldP spid="3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US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Modify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pseudo-code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Report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 </a:t>
                </a:r>
                <a:r>
                  <a:rPr lang="en-US" sz="2000" dirty="0"/>
                  <a:t>suitably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dirty="0" err="1" smtClean="0"/>
                  <a:t>s.t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it reports the correct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Revisit the previous slide.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    Modify the pseudo-code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Insert(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,</a:t>
                </a:r>
                <a:r>
                  <a:rPr lang="en-US" sz="2000" b="1" dirty="0"/>
                  <a:t> x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Hint 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You need to consider the field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</a:t>
                </a:r>
                <a:r>
                  <a:rPr lang="en-US" sz="2000" dirty="0" smtClean="0"/>
                  <a:t>on the path from root to the newly inserted node containing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. There are two options: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Option 1</a:t>
                </a:r>
                <a:r>
                  <a:rPr lang="en-US" sz="2000" dirty="0" smtClean="0"/>
                  <a:t>: You subtract the value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</a:t>
                </a:r>
                <a:r>
                  <a:rPr lang="en-US" sz="2000" dirty="0" smtClean="0"/>
                  <a:t> field of each node on this path from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, and store that value at the newly inserted leaf node.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Option 2</a:t>
                </a:r>
                <a:r>
                  <a:rPr lang="en-US" sz="2000" dirty="0" smtClean="0"/>
                  <a:t>: Propagate the </a:t>
                </a:r>
                <a:r>
                  <a:rPr lang="en-US" sz="2000" i="1" dirty="0" smtClean="0"/>
                  <a:t>influence</a:t>
                </a:r>
                <a:r>
                  <a:rPr lang="en-US" sz="2000" dirty="0" smtClean="0"/>
                  <a:t> of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 smtClean="0"/>
                  <a:t>() field of each node on the path downward </a:t>
                </a:r>
                <a:r>
                  <a:rPr lang="en-US" sz="2000" i="1" dirty="0" smtClean="0"/>
                  <a:t>lazily</a:t>
                </a:r>
                <a:r>
                  <a:rPr lang="en-US" sz="2000" dirty="0" smtClean="0"/>
                  <a:t> such that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incr</a:t>
                </a:r>
                <a:r>
                  <a:rPr lang="en-US" sz="2000" dirty="0"/>
                  <a:t>() </a:t>
                </a:r>
                <a:r>
                  <a:rPr lang="en-US" sz="2000" dirty="0" smtClean="0"/>
                  <a:t>field of all nodes on the path become 0.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In this case, the newly inserted node has value =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r="-222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Orthogonal</a:t>
            </a:r>
            <a:r>
              <a:rPr lang="en-US" sz="4000" b="1" dirty="0" smtClean="0"/>
              <a:t>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36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Preprocessing time 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985846" y="5632966"/>
            <a:ext cx="2016816" cy="463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3:  sequence of </a:t>
            </a:r>
            <a:r>
              <a:rPr lang="en-US" sz="3600" b="1" dirty="0" smtClean="0">
                <a:solidFill>
                  <a:srgbClr val="C00000"/>
                </a:solidFill>
              </a:rPr>
              <a:t>bits</a:t>
            </a:r>
            <a:r>
              <a:rPr lang="en-US" sz="3600" b="1" dirty="0" smtClean="0">
                <a:solidFill>
                  <a:srgbClr val="7030A0"/>
                </a:solidFill>
              </a:rPr>
              <a:t> 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Flip all bits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(</a:t>
                </a:r>
                <a:r>
                  <a:rPr lang="en-US" sz="2000" dirty="0"/>
                  <a:t>Do it as a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1: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Report the smallest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                                     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Do it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556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Orthogonal </a:t>
            </a:r>
            <a:r>
              <a:rPr lang="en-US" sz="4000" b="1" dirty="0" smtClean="0"/>
              <a:t>Range searching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 smtClean="0"/>
                  <a:t>):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Report </a:t>
                </a:r>
                <a:r>
                  <a:rPr lang="en-US" sz="2000" dirty="0"/>
                  <a:t>all points in the rectangle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3938239"/>
            <a:ext cx="481157" cy="1929161"/>
            <a:chOff x="3124200" y="3938239"/>
            <a:chExt cx="481157" cy="1929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393823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9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14843" y="3950319"/>
            <a:ext cx="481157" cy="1905413"/>
            <a:chOff x="5614843" y="3950319"/>
            <a:chExt cx="481157" cy="190541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820007" y="395031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7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447800" y="3733800"/>
            <a:ext cx="1905000" cy="369332"/>
            <a:chOff x="1447800" y="3733800"/>
            <a:chExt cx="1905000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28800" y="3938239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1447800" y="2602468"/>
            <a:ext cx="1905000" cy="369332"/>
            <a:chOff x="1447800" y="2602468"/>
            <a:chExt cx="1905000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8800" y="2819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73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Orthogonal</a:t>
            </a:r>
            <a:r>
              <a:rPr lang="en-US" sz="4000" b="1" dirty="0"/>
              <a:t> Range searching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err="1" smtClean="0"/>
                  <a:t>RangeSearch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Report all points </a:t>
                </a:r>
                <a:r>
                  <a:rPr lang="en-US" sz="2000" dirty="0" smtClean="0"/>
                  <a:t>whose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-coordinate lie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22595" y="3124200"/>
            <a:ext cx="609600" cy="1066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4572000"/>
            <a:ext cx="3048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 smtClean="0"/>
                  <a:t>-coordinates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481157" cy="521732"/>
            <a:chOff x="4876800" y="4583668"/>
            <a:chExt cx="481157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27" t="-8333" r="-227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316779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03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21" name="Oval 120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4" name="Oval 123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6" name="Straight Connector 5"/>
            <p:cNvCxnSpPr>
              <a:stCxn id="84" idx="0"/>
              <a:endCxn id="121" idx="2"/>
            </p:cNvCxnSpPr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3"/>
              <a:endCxn id="84" idx="0"/>
            </p:cNvCxnSpPr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4" idx="5"/>
              <a:endCxn id="82" idx="7"/>
            </p:cNvCxnSpPr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3" idx="3"/>
            </p:cNvCxnSpPr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0" idx="3"/>
            </p:cNvCxnSpPr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5" idx="5"/>
              <a:endCxn id="20" idx="1"/>
            </p:cNvCxnSpPr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5" idx="7"/>
            </p:cNvCxnSpPr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30" name="Straight Connector 129"/>
            <p:cNvCxnSpPr>
              <a:endCxn id="44" idx="1"/>
            </p:cNvCxnSpPr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51" idx="0"/>
            </p:cNvCxnSpPr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Striped Right Arrow 65"/>
          <p:cNvSpPr/>
          <p:nvPr/>
        </p:nvSpPr>
        <p:spPr>
          <a:xfrm>
            <a:off x="4178014" y="4532982"/>
            <a:ext cx="838200" cy="973165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triped Right Arrow 134"/>
          <p:cNvSpPr/>
          <p:nvPr/>
        </p:nvSpPr>
        <p:spPr>
          <a:xfrm flipH="1">
            <a:off x="4583159" y="4532982"/>
            <a:ext cx="979441" cy="906600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loud Callout 135"/>
              <p:cNvSpPr/>
              <p:nvPr/>
            </p:nvSpPr>
            <p:spPr>
              <a:xfrm>
                <a:off x="182263" y="1892710"/>
                <a:ext cx="3535476" cy="128778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are points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-coordinate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36" name="Cloud Callout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3" y="1892710"/>
                <a:ext cx="3535476" cy="1287780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Cloud Callout 136"/>
              <p:cNvSpPr/>
              <p:nvPr/>
            </p:nvSpPr>
            <p:spPr>
              <a:xfrm>
                <a:off x="261525" y="1972030"/>
                <a:ext cx="3526157" cy="119290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are points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-coordinate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37" name="Cloud Callout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5" y="1972030"/>
                <a:ext cx="3526157" cy="1192904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Cloud Callout 137"/>
              <p:cNvSpPr/>
              <p:nvPr/>
            </p:nvSpPr>
            <p:spPr>
              <a:xfrm>
                <a:off x="152400" y="2236096"/>
                <a:ext cx="3526157" cy="119290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are the points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-coordinate in the range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38" name="Cloud Callout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36096"/>
                <a:ext cx="3526157" cy="1192904"/>
              </a:xfrm>
              <a:prstGeom prst="cloudCallou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6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</a:t>
            </a:r>
            <a:r>
              <a:rPr lang="en-US" sz="2400" dirty="0" smtClean="0"/>
              <a:t>x-coordinates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Oval 121"/>
          <p:cNvSpPr/>
          <p:nvPr/>
        </p:nvSpPr>
        <p:spPr>
          <a:xfrm>
            <a:off x="4648200" y="296555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How to efficiently do </a:t>
                </a:r>
              </a:p>
              <a:p>
                <a:r>
                  <a:rPr lang="en-US" b="1" dirty="0" err="1" smtClean="0"/>
                  <a:t>RangeSearch</a:t>
                </a:r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b="1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11" t="-3704" r="-224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5581650" y="2205407"/>
                <a:ext cx="28812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Query </a:t>
                </a:r>
                <a:r>
                  <a:rPr lang="en-US" dirty="0" smtClean="0"/>
                  <a:t>time =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), </a:t>
                </a:r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50" y="2205407"/>
                <a:ext cx="288123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88" t="-6452" r="-10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Line Callout 1 4"/>
              <p:cNvSpPr/>
              <p:nvPr/>
            </p:nvSpPr>
            <p:spPr>
              <a:xfrm>
                <a:off x="2743200" y="1219200"/>
                <a:ext cx="3733800" cy="533400"/>
              </a:xfrm>
              <a:prstGeom prst="borderCallout1">
                <a:avLst>
                  <a:gd name="adj1" fmla="val 49845"/>
                  <a:gd name="adj2" fmla="val 98959"/>
                  <a:gd name="adj3" fmla="val 198835"/>
                  <a:gd name="adj4" fmla="val 12153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Number of points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-coordinate in range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219200"/>
                <a:ext cx="3733800" cy="533400"/>
              </a:xfrm>
              <a:prstGeom prst="borderCallout1">
                <a:avLst>
                  <a:gd name="adj1" fmla="val 49845"/>
                  <a:gd name="adj2" fmla="val 98959"/>
                  <a:gd name="adj3" fmla="val 198835"/>
                  <a:gd name="adj4" fmla="val 121538"/>
                </a:avLst>
              </a:prstGeom>
              <a:blipFill rotWithShape="1">
                <a:blip r:embed="rId7"/>
                <a:stretch>
                  <a:fillRect t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6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" grpId="0" animBg="1"/>
      <p:bldP spid="134" grpId="0" animBg="1"/>
      <p:bldP spid="13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12138</TotalTime>
  <Words>2329</Words>
  <Application>Microsoft Office PowerPoint</Application>
  <PresentationFormat>On-screen Show (4:3)</PresentationFormat>
  <Paragraphs>479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Design and Analysis of Algorithms (CS345/CS345A) </vt:lpstr>
      <vt:lpstr>What makes BST powerful and pervasive ?</vt:lpstr>
      <vt:lpstr>Orthogonal Range searching</vt:lpstr>
      <vt:lpstr>Orthogonal Range searching</vt:lpstr>
      <vt:lpstr>Orthogonal Range searching</vt:lpstr>
      <vt:lpstr>RangeSearch(T, x_1, x_2):</vt:lpstr>
      <vt:lpstr>RangeSearch(T, x_1, x_2):</vt:lpstr>
      <vt:lpstr>RangeSearch(T, x_1, x_2):</vt:lpstr>
      <vt:lpstr>RangeSearch(T, x_1, x_2):</vt:lpstr>
      <vt:lpstr>How should we augment each node?</vt:lpstr>
      <vt:lpstr>RangeSearch(T, x_1, x_2, y_1, y_2) </vt:lpstr>
      <vt:lpstr>Space of the data structure</vt:lpstr>
      <vt:lpstr>Space of the data structure</vt:lpstr>
      <vt:lpstr>Orthogonal Range Searching</vt:lpstr>
      <vt:lpstr>PowerPoint Presentation</vt:lpstr>
      <vt:lpstr>Dynamic Sequences</vt:lpstr>
      <vt:lpstr>Dynamic Sequences</vt:lpstr>
      <vt:lpstr>Dynamic Sequence </vt:lpstr>
      <vt:lpstr>Representing sequence using a BST </vt:lpstr>
      <vt:lpstr>Representing sequence using a BST </vt:lpstr>
      <vt:lpstr>Report(T, i)</vt:lpstr>
      <vt:lpstr>Insert(T, i, x) </vt:lpstr>
      <vt:lpstr>Example 2: sequence of numbers</vt:lpstr>
      <vt:lpstr>Performing Add(T,i,j,x)</vt:lpstr>
      <vt:lpstr>Performing Add(T,i,j,x)</vt:lpstr>
      <vt:lpstr>Performing Add(T,i,j,x)</vt:lpstr>
      <vt:lpstr>Performing Add(T,i,j,x)</vt:lpstr>
      <vt:lpstr>Performing Add(T,i,j,x) </vt:lpstr>
      <vt:lpstr>Homework</vt:lpstr>
      <vt:lpstr>Example 3:  sequence of bits  </vt:lpstr>
      <vt:lpstr>Example 1: sequence of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1204</cp:revision>
  <dcterms:created xsi:type="dcterms:W3CDTF">2011-12-03T04:13:03Z</dcterms:created>
  <dcterms:modified xsi:type="dcterms:W3CDTF">2017-08-09T12:00:17Z</dcterms:modified>
</cp:coreProperties>
</file>