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510" r:id="rId2"/>
    <p:sldId id="433" r:id="rId3"/>
    <p:sldId id="434" r:id="rId4"/>
    <p:sldId id="458" r:id="rId5"/>
    <p:sldId id="459" r:id="rId6"/>
    <p:sldId id="460" r:id="rId7"/>
    <p:sldId id="461" r:id="rId8"/>
    <p:sldId id="462" r:id="rId9"/>
    <p:sldId id="463" r:id="rId10"/>
    <p:sldId id="465" r:id="rId11"/>
    <p:sldId id="466" r:id="rId12"/>
    <p:sldId id="499" r:id="rId13"/>
    <p:sldId id="469" r:id="rId14"/>
    <p:sldId id="470" r:id="rId15"/>
    <p:sldId id="494" r:id="rId16"/>
    <p:sldId id="495" r:id="rId17"/>
    <p:sldId id="496" r:id="rId18"/>
    <p:sldId id="497" r:id="rId19"/>
    <p:sldId id="503" r:id="rId20"/>
    <p:sldId id="504" r:id="rId21"/>
    <p:sldId id="505" r:id="rId22"/>
    <p:sldId id="506" r:id="rId23"/>
    <p:sldId id="50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32" autoAdjust="0"/>
    <p:restoredTop sz="94676" autoAdjust="0"/>
  </p:normalViewPr>
  <p:slideViewPr>
    <p:cSldViewPr>
      <p:cViewPr>
        <p:scale>
          <a:sx n="100" d="100"/>
          <a:sy n="100" d="100"/>
        </p:scale>
        <p:origin x="-4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0.png"/><Relationship Id="rId7" Type="http://schemas.openxmlformats.org/officeDocument/2006/relationships/image" Target="../media/image9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10" Type="http://schemas.openxmlformats.org/officeDocument/2006/relationships/image" Target="../media/image121.png"/><Relationship Id="rId4" Type="http://schemas.openxmlformats.org/officeDocument/2006/relationships/image" Target="../media/image60.png"/><Relationship Id="rId9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7" Type="http://schemas.openxmlformats.org/officeDocument/2006/relationships/image" Target="../media/image80.png"/><Relationship Id="rId12" Type="http://schemas.openxmlformats.org/officeDocument/2006/relationships/image" Target="../media/image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2.png"/><Relationship Id="rId5" Type="http://schemas.openxmlformats.org/officeDocument/2006/relationships/image" Target="../media/image60.png"/><Relationship Id="rId10" Type="http://schemas.openxmlformats.org/officeDocument/2006/relationships/image" Target="../media/image1.png"/><Relationship Id="rId4" Type="http://schemas.openxmlformats.org/officeDocument/2006/relationships/image" Target="../media/image50.png"/><Relationship Id="rId9" Type="http://schemas.openxmlformats.org/officeDocument/2006/relationships/image" Target="../media/image1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50.png"/><Relationship Id="rId12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3.png"/><Relationship Id="rId5" Type="http://schemas.openxmlformats.org/officeDocument/2006/relationships/image" Target="../media/image21.png"/><Relationship Id="rId10" Type="http://schemas.openxmlformats.org/officeDocument/2006/relationships/image" Target="../media/image80.png"/><Relationship Id="rId4" Type="http://schemas.openxmlformats.org/officeDocument/2006/relationships/image" Target="../media/image20.png"/><Relationship Id="rId9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11.png"/><Relationship Id="rId7" Type="http://schemas.openxmlformats.org/officeDocument/2006/relationships/image" Target="../media/image10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4" Type="http://schemas.openxmlformats.org/officeDocument/2006/relationships/image" Target="../media/image3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</a:t>
            </a:r>
            <a:r>
              <a:rPr lang="en-US" sz="2400" b="1" dirty="0">
                <a:solidFill>
                  <a:srgbClr val="C00000"/>
                </a:solidFill>
              </a:rPr>
              <a:t>6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 Augmented BST </a:t>
            </a:r>
            <a:r>
              <a:rPr lang="en-US" sz="1800" b="1" dirty="0" smtClean="0">
                <a:solidFill>
                  <a:schemeClr val="tx1"/>
                </a:solidFill>
              </a:rPr>
              <a:t>(Final lecture)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Interval tree: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61379" y="5181600"/>
            <a:ext cx="534922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b="1" dirty="0">
                <a:solidFill>
                  <a:srgbClr val="7030A0"/>
                </a:solidFill>
              </a:rPr>
              <a:t>an augmented BST </a:t>
            </a:r>
            <a:r>
              <a:rPr lang="en-US" sz="2000" b="1" dirty="0"/>
              <a:t> used for geometric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8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</a:t>
            </a:r>
            <a:r>
              <a:rPr lang="en-US" sz="3600" b="1" dirty="0" smtClean="0"/>
              <a:t>augment the </a:t>
            </a:r>
            <a:r>
              <a:rPr lang="en-US" sz="3600" b="1" dirty="0" smtClean="0">
                <a:solidFill>
                  <a:srgbClr val="7030A0"/>
                </a:solidFill>
              </a:rPr>
              <a:t>BST</a:t>
            </a:r>
            <a:r>
              <a:rPr lang="en-US" sz="3600" b="1" dirty="0" smtClean="0"/>
              <a:t> ?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6482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Main </a:t>
                </a:r>
                <a:r>
                  <a:rPr lang="en-US" sz="2000" b="1" dirty="0" smtClean="0"/>
                  <a:t>objective</a:t>
                </a:r>
                <a:r>
                  <a:rPr lang="en-US" sz="2000" dirty="0" smtClean="0"/>
                  <a:t>: How to perform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) efficiently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“determine </a:t>
                </a:r>
                <a:r>
                  <a:rPr lang="en-US" sz="2000" dirty="0"/>
                  <a:t>if </a:t>
                </a:r>
                <a:r>
                  <a:rPr lang="en-US" sz="2000" dirty="0" smtClean="0"/>
                  <a:t>a query interval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overlaps any interval </a:t>
                </a:r>
                <a:r>
                  <a:rPr lang="en-US" sz="2000" dirty="0" smtClean="0"/>
                  <a:t>in tree storing intervals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.” 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648200"/>
              </a:xfrm>
              <a:blipFill rotWithShape="1">
                <a:blip r:embed="rId2"/>
                <a:stretch>
                  <a:fillRect l="-720" t="-1706" r="-1153" b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810000" y="4343400"/>
            <a:ext cx="1371600" cy="152400"/>
            <a:chOff x="3810000" y="4343400"/>
            <a:chExt cx="1371600" cy="152400"/>
          </a:xfrm>
        </p:grpSpPr>
        <p:grpSp>
          <p:nvGrpSpPr>
            <p:cNvPr id="18" name="Group 17"/>
            <p:cNvGrpSpPr/>
            <p:nvPr/>
          </p:nvGrpSpPr>
          <p:grpSpPr>
            <a:xfrm>
              <a:off x="3886200" y="4343400"/>
              <a:ext cx="1295400" cy="152400"/>
              <a:chOff x="2743200" y="2514600"/>
              <a:chExt cx="1295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Oval 1"/>
            <p:cNvSpPr/>
            <p:nvPr/>
          </p:nvSpPr>
          <p:spPr>
            <a:xfrm>
              <a:off x="38100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52600" y="4572000"/>
            <a:ext cx="3657600" cy="152400"/>
            <a:chOff x="1752600" y="4572000"/>
            <a:chExt cx="3657600" cy="152400"/>
          </a:xfrm>
        </p:grpSpPr>
        <p:grpSp>
          <p:nvGrpSpPr>
            <p:cNvPr id="43" name="Group 42"/>
            <p:cNvGrpSpPr/>
            <p:nvPr/>
          </p:nvGrpSpPr>
          <p:grpSpPr>
            <a:xfrm>
              <a:off x="1828800" y="4572000"/>
              <a:ext cx="3581400" cy="152400"/>
              <a:chOff x="1828800" y="4572000"/>
              <a:chExt cx="3581400" cy="1524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828800" y="4648200"/>
                <a:ext cx="3581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4102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8288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/>
            <p:cNvSpPr/>
            <p:nvPr/>
          </p:nvSpPr>
          <p:spPr>
            <a:xfrm>
              <a:off x="17526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2000" y="4267200"/>
            <a:ext cx="723900" cy="152400"/>
            <a:chOff x="762000" y="4267200"/>
            <a:chExt cx="723900" cy="152400"/>
          </a:xfrm>
        </p:grpSpPr>
        <p:grpSp>
          <p:nvGrpSpPr>
            <p:cNvPr id="27" name="Group 26"/>
            <p:cNvGrpSpPr/>
            <p:nvPr/>
          </p:nvGrpSpPr>
          <p:grpSpPr>
            <a:xfrm>
              <a:off x="838200" y="4267200"/>
              <a:ext cx="647700" cy="152400"/>
              <a:chOff x="2743200" y="2514600"/>
              <a:chExt cx="647700" cy="1524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2743200" y="2590800"/>
                <a:ext cx="6477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376032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/>
            <p:cNvSpPr/>
            <p:nvPr/>
          </p:nvSpPr>
          <p:spPr>
            <a:xfrm>
              <a:off x="762000" y="4267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95600" y="4876800"/>
            <a:ext cx="1371600" cy="152400"/>
            <a:chOff x="2895600" y="4876800"/>
            <a:chExt cx="1371600" cy="152400"/>
          </a:xfrm>
        </p:grpSpPr>
        <p:grpSp>
          <p:nvGrpSpPr>
            <p:cNvPr id="39" name="Group 38"/>
            <p:cNvGrpSpPr/>
            <p:nvPr/>
          </p:nvGrpSpPr>
          <p:grpSpPr>
            <a:xfrm>
              <a:off x="2971800" y="4876800"/>
              <a:ext cx="1295400" cy="152400"/>
              <a:chOff x="2743200" y="2514600"/>
              <a:chExt cx="1295400" cy="1524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/>
            <p:cNvSpPr/>
            <p:nvPr/>
          </p:nvSpPr>
          <p:spPr>
            <a:xfrm>
              <a:off x="2895600" y="4876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72200" y="4343400"/>
            <a:ext cx="1143000" cy="152400"/>
            <a:chOff x="6172200" y="4343400"/>
            <a:chExt cx="1143000" cy="152400"/>
          </a:xfrm>
        </p:grpSpPr>
        <p:grpSp>
          <p:nvGrpSpPr>
            <p:cNvPr id="23" name="Group 22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77000" y="4800600"/>
            <a:ext cx="1676400" cy="152400"/>
            <a:chOff x="6477000" y="4800600"/>
            <a:chExt cx="1676400" cy="152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553200" y="4800600"/>
              <a:ext cx="1600200" cy="152400"/>
              <a:chOff x="2743200" y="2514600"/>
              <a:chExt cx="1600200" cy="152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2743200" y="2590800"/>
                <a:ext cx="1600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3434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Oval 43"/>
            <p:cNvSpPr/>
            <p:nvPr/>
          </p:nvSpPr>
          <p:spPr>
            <a:xfrm>
              <a:off x="6477000" y="4800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2000" y="1573294"/>
            <a:ext cx="6177760" cy="2317392"/>
            <a:chOff x="2016891" y="2727960"/>
            <a:chExt cx="4650194" cy="1923962"/>
          </a:xfrm>
        </p:grpSpPr>
        <p:cxnSp>
          <p:nvCxnSpPr>
            <p:cNvPr id="46" name="Straight Arrow Connector 45"/>
            <p:cNvCxnSpPr>
              <a:stCxn id="54" idx="3"/>
              <a:endCxn id="49" idx="7"/>
            </p:cNvCxnSpPr>
            <p:nvPr/>
          </p:nvCxnSpPr>
          <p:spPr>
            <a:xfrm flipH="1">
              <a:off x="2265255" y="3747891"/>
              <a:ext cx="539903" cy="6271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016891" y="2727960"/>
              <a:ext cx="4650194" cy="1923962"/>
              <a:chOff x="2016891" y="2727960"/>
              <a:chExt cx="4650194" cy="1923962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01689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393486" y="4331882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376109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76254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68574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55" idx="3"/>
                <a:endCxn id="54" idx="7"/>
              </p:cNvCxnSpPr>
              <p:nvPr/>
            </p:nvCxnSpPr>
            <p:spPr>
              <a:xfrm flipH="1">
                <a:off x="3010909" y="3001131"/>
                <a:ext cx="1400277" cy="5204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4655365" y="2985484"/>
                <a:ext cx="1335952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3" idx="5"/>
                <a:endCxn id="52" idx="0"/>
              </p:cNvCxnSpPr>
              <p:nvPr/>
            </p:nvCxnSpPr>
            <p:spPr>
              <a:xfrm>
                <a:off x="6163960" y="3747892"/>
                <a:ext cx="357637" cy="5802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3049337" y="372295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Rectangle 58"/>
          <p:cNvSpPr/>
          <p:nvPr/>
        </p:nvSpPr>
        <p:spPr>
          <a:xfrm>
            <a:off x="2209800" y="2514600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219200" y="3542556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048000" y="3542556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343400" y="1561356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400800" y="2514600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7010400" y="3542556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209800" y="5486400"/>
            <a:ext cx="472996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30620" y="5791200"/>
            <a:ext cx="838478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6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How to perform</a:t>
                </a:r>
                <a:r>
                  <a:rPr lang="en-US" sz="3200" dirty="0" smtClean="0"/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b="1" dirty="0" smtClean="0"/>
                  <a:t>efficiently ?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276347" y="1573296"/>
            <a:ext cx="5581653" cy="3303504"/>
            <a:chOff x="1276347" y="1573296"/>
            <a:chExt cx="5581653" cy="3303504"/>
          </a:xfrm>
        </p:grpSpPr>
        <p:grpSp>
          <p:nvGrpSpPr>
            <p:cNvPr id="7" name="Group 6"/>
            <p:cNvGrpSpPr/>
            <p:nvPr/>
          </p:nvGrpSpPr>
          <p:grpSpPr>
            <a:xfrm>
              <a:off x="2082549" y="1573296"/>
              <a:ext cx="3965825" cy="1322305"/>
              <a:chOff x="3010909" y="2727960"/>
              <a:chExt cx="2985201" cy="109781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368574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3"/>
              </p:cNvCxnSpPr>
              <p:nvPr/>
            </p:nvCxnSpPr>
            <p:spPr>
              <a:xfrm flipH="1">
                <a:off x="3010909" y="3001131"/>
                <a:ext cx="1400277" cy="8246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endCxn id="18" idx="0"/>
              </p:cNvCxnSpPr>
              <p:nvPr/>
            </p:nvCxnSpPr>
            <p:spPr>
              <a:xfrm>
                <a:off x="4655365" y="2985484"/>
                <a:ext cx="1340745" cy="8402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Isosceles Triangle 17"/>
            <p:cNvSpPr/>
            <p:nvPr/>
          </p:nvSpPr>
          <p:spPr>
            <a:xfrm>
              <a:off x="5238747" y="2895600"/>
              <a:ext cx="1619253" cy="19812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1276347" y="2895600"/>
              <a:ext cx="1619253" cy="19812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962400" y="1383268"/>
            <a:ext cx="1593112" cy="445532"/>
            <a:chOff x="3962400" y="1383268"/>
            <a:chExt cx="1593112" cy="445532"/>
          </a:xfrm>
        </p:grpSpPr>
        <p:grpSp>
          <p:nvGrpSpPr>
            <p:cNvPr id="23" name="Group 22"/>
            <p:cNvGrpSpPr/>
            <p:nvPr/>
          </p:nvGrpSpPr>
          <p:grpSpPr>
            <a:xfrm>
              <a:off x="3962400" y="1383268"/>
              <a:ext cx="1593112" cy="445532"/>
              <a:chOff x="3736914" y="4050268"/>
              <a:chExt cx="1593112" cy="44553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810000" y="43434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736914" y="4050268"/>
                <a:ext cx="1593112" cy="445532"/>
                <a:chOff x="3736914" y="4050268"/>
                <a:chExt cx="1593112" cy="445532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3886200" y="4343400"/>
                  <a:ext cx="1295400" cy="152400"/>
                  <a:chOff x="2743200" y="2514600"/>
                  <a:chExt cx="1295400" cy="152400"/>
                </a:xfrm>
              </p:grpSpPr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2743200" y="2590800"/>
                    <a:ext cx="12954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40386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27432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TextBox 26"/>
                <p:cNvSpPr txBox="1"/>
                <p:nvPr/>
              </p:nvSpPr>
              <p:spPr>
                <a:xfrm>
                  <a:off x="3736914" y="405026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258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5410200" y="1066800"/>
            <a:ext cx="1491940" cy="457200"/>
            <a:chOff x="6019800" y="4038600"/>
            <a:chExt cx="1491940" cy="457200"/>
          </a:xfrm>
        </p:grpSpPr>
        <p:grpSp>
          <p:nvGrpSpPr>
            <p:cNvPr id="35" name="Group 34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479860" y="1066800"/>
            <a:ext cx="1491940" cy="457200"/>
            <a:chOff x="6019800" y="4038600"/>
            <a:chExt cx="1491940" cy="457200"/>
          </a:xfrm>
        </p:grpSpPr>
        <p:grpSp>
          <p:nvGrpSpPr>
            <p:cNvPr id="42" name="Group 41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352800" y="1066800"/>
            <a:ext cx="1491940" cy="457200"/>
            <a:chOff x="6019800" y="4038600"/>
            <a:chExt cx="1491940" cy="457200"/>
          </a:xfrm>
        </p:grpSpPr>
        <p:grpSp>
          <p:nvGrpSpPr>
            <p:cNvPr id="49" name="Group 48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7086600" y="2667000"/>
            <a:ext cx="1143000" cy="152400"/>
            <a:chOff x="6172200" y="4343400"/>
            <a:chExt cx="1143000" cy="152400"/>
          </a:xfrm>
        </p:grpSpPr>
        <p:sp>
          <p:nvSpPr>
            <p:cNvPr id="56" name="Oval 55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7429896" y="3657600"/>
            <a:ext cx="1676400" cy="152400"/>
            <a:chOff x="6477000" y="4800600"/>
            <a:chExt cx="1676400" cy="152400"/>
          </a:xfrm>
        </p:grpSpPr>
        <p:sp>
          <p:nvSpPr>
            <p:cNvPr id="65" name="Oval 64"/>
            <p:cNvSpPr/>
            <p:nvPr/>
          </p:nvSpPr>
          <p:spPr>
            <a:xfrm>
              <a:off x="6477000" y="4800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6553200" y="4800600"/>
              <a:ext cx="1600200" cy="152400"/>
              <a:chOff x="2743200" y="2514600"/>
              <a:chExt cx="1600200" cy="15240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743200" y="2590800"/>
                <a:ext cx="1600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3434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ight Arrow 4"/>
          <p:cNvSpPr/>
          <p:nvPr/>
        </p:nvSpPr>
        <p:spPr>
          <a:xfrm rot="20336497">
            <a:off x="6425240" y="3365219"/>
            <a:ext cx="474995" cy="508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964319" y="1263134"/>
            <a:ext cx="0" cy="45280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696200" y="3048000"/>
            <a:ext cx="1524000" cy="152400"/>
            <a:chOff x="7086600" y="3352800"/>
            <a:chExt cx="1524000" cy="152400"/>
          </a:xfrm>
        </p:grpSpPr>
        <p:grpSp>
          <p:nvGrpSpPr>
            <p:cNvPr id="73" name="Group 72"/>
            <p:cNvGrpSpPr/>
            <p:nvPr/>
          </p:nvGrpSpPr>
          <p:grpSpPr>
            <a:xfrm>
              <a:off x="7086600" y="3352800"/>
              <a:ext cx="1143000" cy="152400"/>
              <a:chOff x="6172200" y="4343400"/>
              <a:chExt cx="1143000" cy="152400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6172200" y="43434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6248400" y="4343400"/>
                <a:ext cx="1066800" cy="152400"/>
                <a:chOff x="2971800" y="2514600"/>
                <a:chExt cx="1066800" cy="152400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>
                  <a:off x="2971800" y="2590800"/>
                  <a:ext cx="10668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29718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2" name="Straight Connector 81"/>
            <p:cNvCxnSpPr/>
            <p:nvPr/>
          </p:nvCxnSpPr>
          <p:spPr>
            <a:xfrm>
              <a:off x="7543800" y="3429000"/>
              <a:ext cx="10668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799704" y="2667000"/>
            <a:ext cx="5372496" cy="152400"/>
            <a:chOff x="6477000" y="4800600"/>
            <a:chExt cx="5372496" cy="152400"/>
          </a:xfrm>
        </p:grpSpPr>
        <p:sp>
          <p:nvSpPr>
            <p:cNvPr id="84" name="Oval 83"/>
            <p:cNvSpPr/>
            <p:nvPr/>
          </p:nvSpPr>
          <p:spPr>
            <a:xfrm>
              <a:off x="6477000" y="4800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6553200" y="4800600"/>
              <a:ext cx="5296296" cy="152400"/>
              <a:chOff x="2743200" y="2514600"/>
              <a:chExt cx="5296296" cy="152400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>
                <a:off x="2743200" y="2590800"/>
                <a:ext cx="529629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8039496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Right Arrow 91"/>
          <p:cNvSpPr/>
          <p:nvPr/>
        </p:nvSpPr>
        <p:spPr>
          <a:xfrm rot="12598673">
            <a:off x="1218535" y="3517619"/>
            <a:ext cx="474995" cy="508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1371600" y="2971800"/>
            <a:ext cx="1143000" cy="152400"/>
            <a:chOff x="6172200" y="4343400"/>
            <a:chExt cx="1143000" cy="152400"/>
          </a:xfrm>
        </p:grpSpPr>
        <p:sp>
          <p:nvSpPr>
            <p:cNvPr id="94" name="Oval 93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304800" y="3276600"/>
            <a:ext cx="1143000" cy="152400"/>
            <a:chOff x="6172200" y="4343400"/>
            <a:chExt cx="1143000" cy="152400"/>
          </a:xfrm>
        </p:grpSpPr>
        <p:sp>
          <p:nvSpPr>
            <p:cNvPr id="100" name="Oval 99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905000" y="4812268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812268"/>
                <a:ext cx="36740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5943600" y="4800600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800600"/>
                <a:ext cx="3978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24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2" grpId="0" animBg="1"/>
      <p:bldP spid="105" grpId="0"/>
      <p:bldP spid="1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How to perform</a:t>
                </a:r>
                <a:r>
                  <a:rPr lang="en-US" sz="3200" dirty="0"/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b="1" dirty="0"/>
                  <a:t>efficiently ?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276347" y="1573296"/>
            <a:ext cx="5581653" cy="3303504"/>
            <a:chOff x="1276347" y="1573296"/>
            <a:chExt cx="5581653" cy="3303504"/>
          </a:xfrm>
        </p:grpSpPr>
        <p:grpSp>
          <p:nvGrpSpPr>
            <p:cNvPr id="7" name="Group 6"/>
            <p:cNvGrpSpPr/>
            <p:nvPr/>
          </p:nvGrpSpPr>
          <p:grpSpPr>
            <a:xfrm>
              <a:off x="2082549" y="1573296"/>
              <a:ext cx="3965825" cy="1322305"/>
              <a:chOff x="3010909" y="2727960"/>
              <a:chExt cx="2985201" cy="109781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368574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3"/>
              </p:cNvCxnSpPr>
              <p:nvPr/>
            </p:nvCxnSpPr>
            <p:spPr>
              <a:xfrm flipH="1">
                <a:off x="3010909" y="3001131"/>
                <a:ext cx="1400277" cy="8246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endCxn id="18" idx="0"/>
              </p:cNvCxnSpPr>
              <p:nvPr/>
            </p:nvCxnSpPr>
            <p:spPr>
              <a:xfrm>
                <a:off x="4655365" y="2985484"/>
                <a:ext cx="1340745" cy="8402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Isosceles Triangle 17"/>
            <p:cNvSpPr/>
            <p:nvPr/>
          </p:nvSpPr>
          <p:spPr>
            <a:xfrm>
              <a:off x="5238747" y="2895600"/>
              <a:ext cx="1619253" cy="19812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1276347" y="2895600"/>
              <a:ext cx="1619253" cy="19812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962400" y="1383268"/>
            <a:ext cx="1593112" cy="445532"/>
            <a:chOff x="3962400" y="1383268"/>
            <a:chExt cx="1593112" cy="445532"/>
          </a:xfrm>
        </p:grpSpPr>
        <p:grpSp>
          <p:nvGrpSpPr>
            <p:cNvPr id="23" name="Group 22"/>
            <p:cNvGrpSpPr/>
            <p:nvPr/>
          </p:nvGrpSpPr>
          <p:grpSpPr>
            <a:xfrm>
              <a:off x="3962400" y="1383268"/>
              <a:ext cx="1593112" cy="445532"/>
              <a:chOff x="3736914" y="4050268"/>
              <a:chExt cx="1593112" cy="44553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810000" y="43434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736914" y="4050268"/>
                <a:ext cx="1593112" cy="445532"/>
                <a:chOff x="3736914" y="4050268"/>
                <a:chExt cx="1593112" cy="445532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3886200" y="4343400"/>
                  <a:ext cx="1295400" cy="152400"/>
                  <a:chOff x="2743200" y="2514600"/>
                  <a:chExt cx="1295400" cy="152400"/>
                </a:xfrm>
              </p:grpSpPr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2743200" y="2590800"/>
                    <a:ext cx="12954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40386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27432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TextBox 26"/>
                <p:cNvSpPr txBox="1"/>
                <p:nvPr/>
              </p:nvSpPr>
              <p:spPr>
                <a:xfrm>
                  <a:off x="3736914" y="405026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258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5410200" y="1066800"/>
            <a:ext cx="1491940" cy="457200"/>
            <a:chOff x="6019800" y="4038600"/>
            <a:chExt cx="1491940" cy="457200"/>
          </a:xfrm>
        </p:grpSpPr>
        <p:grpSp>
          <p:nvGrpSpPr>
            <p:cNvPr id="35" name="Group 34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5000" y="4812268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812268"/>
                <a:ext cx="36740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943600" y="4800600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800600"/>
                <a:ext cx="39786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1600200" y="1066800"/>
            <a:ext cx="1491940" cy="457200"/>
            <a:chOff x="6019800" y="4038600"/>
            <a:chExt cx="1491940" cy="457200"/>
          </a:xfrm>
        </p:grpSpPr>
        <p:grpSp>
          <p:nvGrpSpPr>
            <p:cNvPr id="57" name="Group 56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Down Ribbon 5"/>
              <p:cNvSpPr/>
              <p:nvPr/>
            </p:nvSpPr>
            <p:spPr>
              <a:xfrm>
                <a:off x="609600" y="5486400"/>
                <a:ext cx="3095626" cy="609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By knowing the maximum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high</a:t>
                </a:r>
                <a:r>
                  <a:rPr lang="en-US" sz="1600" dirty="0">
                    <a:solidFill>
                      <a:schemeClr val="tx1"/>
                    </a:solidFill>
                  </a:rPr>
                  <a:t> of any interval in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486400"/>
                <a:ext cx="3095626" cy="609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0"/>
                <a:stretch>
                  <a:fillRect b="-16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2667000" y="4876800"/>
            <a:ext cx="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990600" y="2667000"/>
            <a:ext cx="2133600" cy="289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loud Callout 41"/>
              <p:cNvSpPr/>
              <p:nvPr/>
            </p:nvSpPr>
            <p:spPr>
              <a:xfrm>
                <a:off x="5764784" y="1524000"/>
                <a:ext cx="3379216" cy="1524000"/>
              </a:xfrm>
              <a:prstGeom prst="cloudCallout">
                <a:avLst>
                  <a:gd name="adj1" fmla="val 22665"/>
                  <a:gd name="adj2" fmla="val 7427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How to </a:t>
                </a:r>
                <a:r>
                  <a:rPr lang="en-US" sz="1600" u="sng" dirty="0">
                    <a:solidFill>
                      <a:schemeClr val="tx1"/>
                    </a:solidFill>
                  </a:rPr>
                  <a:t>surely</a:t>
                </a:r>
                <a:r>
                  <a:rPr lang="en-US" sz="1600" dirty="0">
                    <a:solidFill>
                      <a:schemeClr val="tx1"/>
                    </a:solidFill>
                  </a:rPr>
                  <a:t> determine whether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sz="1600" dirty="0">
                    <a:solidFill>
                      <a:schemeClr val="tx1"/>
                    </a:solidFill>
                  </a:rPr>
                  <a:t>query interval overlaps any interval in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𝑳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Cloud Callout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84" y="1524000"/>
                <a:ext cx="3379216" cy="1524000"/>
              </a:xfrm>
              <a:prstGeom prst="cloudCallout">
                <a:avLst>
                  <a:gd name="adj1" fmla="val 22665"/>
                  <a:gd name="adj2" fmla="val 74276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609600" y="6172200"/>
                <a:ext cx="6746418" cy="685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solidFill>
                      <a:schemeClr val="tx1"/>
                    </a:solidFill>
                  </a:rPr>
                  <a:t>Lemma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Interval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overlaps with an interval in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subtree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and only if </a:t>
                </a:r>
                <a:r>
                  <a:rPr lang="en-US" dirty="0">
                    <a:solidFill>
                      <a:schemeClr val="tx1"/>
                    </a:solidFill>
                  </a:rPr>
                  <a:t>maximum </a:t>
                </a:r>
                <a:r>
                  <a:rPr lang="en-US" b="1" dirty="0">
                    <a:solidFill>
                      <a:schemeClr val="tx1"/>
                    </a:solidFill>
                  </a:rPr>
                  <a:t>high</a:t>
                </a:r>
                <a:r>
                  <a:rPr lang="en-US" dirty="0">
                    <a:solidFill>
                      <a:schemeClr val="tx1"/>
                    </a:solidFill>
                  </a:rPr>
                  <a:t> of any interval in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&gt;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Low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172200"/>
                <a:ext cx="6746418" cy="685800"/>
              </a:xfrm>
              <a:prstGeom prst="roundRect">
                <a:avLst/>
              </a:prstGeom>
              <a:blipFill rotWithShape="1">
                <a:blip r:embed="rId12"/>
                <a:stretch>
                  <a:fillRect l="-90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6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9" grpId="1" animBg="1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Augmentation</a:t>
            </a:r>
            <a:r>
              <a:rPr lang="en-US" sz="3600" b="1" dirty="0" smtClean="0"/>
              <a:t> of BST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22437"/>
                <a:ext cx="8229600" cy="4906963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000" dirty="0" smtClean="0"/>
                  <a:t>For each  node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/>
                  <a:t>, keep a field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Max-high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	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Max-high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/>
                  <a:t>) = </a:t>
                </a:r>
                <a:r>
                  <a:rPr lang="en-US" sz="2000" b="1" dirty="0" smtClean="0"/>
                  <a:t>max</a:t>
                </a:r>
                <a:r>
                  <a:rPr lang="en-US" sz="2000" dirty="0" smtClean="0"/>
                  <a:t>{ </a:t>
                </a:r>
                <a:r>
                  <a:rPr lang="en-US" sz="2000" b="1" dirty="0" smtClean="0"/>
                  <a:t>high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) 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i="1" dirty="0" smtClean="0"/>
                  <a:t>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/>
                  <a:t>)}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= </a:t>
                </a:r>
                <a:r>
                  <a:rPr lang="en-US" sz="2000" b="1" dirty="0" smtClean="0"/>
                  <a:t>max</a:t>
                </a:r>
                <a:r>
                  <a:rPr lang="en-US" sz="2000" dirty="0" smtClean="0"/>
                  <a:t>(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 </a:t>
                </a:r>
                <a:r>
                  <a:rPr lang="en-US" sz="2000" dirty="0" smtClean="0"/>
                  <a:t>                ,  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 smtClean="0"/>
                  <a:t>        </a:t>
                </a:r>
                <a:r>
                  <a:rPr lang="en-US" sz="2000" dirty="0" smtClean="0"/>
                  <a:t>,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                 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22437"/>
                <a:ext cx="8229600" cy="4906963"/>
              </a:xfrm>
              <a:blipFill rotWithShape="1">
                <a:blip r:embed="rId2"/>
                <a:stretch>
                  <a:fillRect l="-741" t="-1615" r="-1037" b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62000" y="1573294"/>
            <a:ext cx="6177760" cy="2317392"/>
            <a:chOff x="2016891" y="2727960"/>
            <a:chExt cx="4650194" cy="1923962"/>
          </a:xfrm>
        </p:grpSpPr>
        <p:cxnSp>
          <p:nvCxnSpPr>
            <p:cNvPr id="46" name="Straight Arrow Connector 45"/>
            <p:cNvCxnSpPr>
              <a:stCxn id="54" idx="3"/>
              <a:endCxn id="49" idx="7"/>
            </p:cNvCxnSpPr>
            <p:nvPr/>
          </p:nvCxnSpPr>
          <p:spPr>
            <a:xfrm flipH="1">
              <a:off x="2265255" y="3747891"/>
              <a:ext cx="539903" cy="6271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016891" y="2727960"/>
              <a:ext cx="4650194" cy="1923962"/>
              <a:chOff x="2016891" y="2727960"/>
              <a:chExt cx="4650194" cy="1923962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01689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393486" y="4331882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376109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76254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68574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55" idx="3"/>
                <a:endCxn id="54" idx="7"/>
              </p:cNvCxnSpPr>
              <p:nvPr/>
            </p:nvCxnSpPr>
            <p:spPr>
              <a:xfrm flipH="1">
                <a:off x="3010909" y="3001131"/>
                <a:ext cx="1400277" cy="5204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4655365" y="2985484"/>
                <a:ext cx="1335952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3" idx="5"/>
                <a:endCxn id="52" idx="0"/>
              </p:cNvCxnSpPr>
              <p:nvPr/>
            </p:nvCxnSpPr>
            <p:spPr>
              <a:xfrm>
                <a:off x="6163960" y="3747892"/>
                <a:ext cx="357637" cy="5802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3049337" y="372295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841314" y="3352800"/>
            <a:ext cx="911286" cy="457200"/>
            <a:chOff x="685800" y="3657600"/>
            <a:chExt cx="911286" cy="457200"/>
          </a:xfrm>
        </p:grpSpPr>
        <p:sp>
          <p:nvSpPr>
            <p:cNvPr id="36" name="Oval 35"/>
            <p:cNvSpPr/>
            <p:nvPr/>
          </p:nvSpPr>
          <p:spPr>
            <a:xfrm>
              <a:off x="762000" y="3962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685800" y="3657600"/>
              <a:ext cx="911286" cy="445532"/>
              <a:chOff x="685800" y="3974068"/>
              <a:chExt cx="911286" cy="445532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838200" y="4267200"/>
                <a:ext cx="647700" cy="152400"/>
                <a:chOff x="2743200" y="2514600"/>
                <a:chExt cx="647700" cy="152400"/>
              </a:xfrm>
            </p:grpSpPr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2743200" y="2590800"/>
                  <a:ext cx="6477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3376032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TextBox 121"/>
              <p:cNvSpPr txBox="1"/>
              <p:nvPr/>
            </p:nvSpPr>
            <p:spPr>
              <a:xfrm>
                <a:off x="685800" y="3974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295400" y="3974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927810" y="1447800"/>
            <a:ext cx="1634790" cy="445532"/>
            <a:chOff x="3736914" y="4050268"/>
            <a:chExt cx="1634790" cy="445532"/>
          </a:xfrm>
        </p:grpSpPr>
        <p:sp>
          <p:nvSpPr>
            <p:cNvPr id="2" name="Oval 1"/>
            <p:cNvSpPr/>
            <p:nvPr/>
          </p:nvSpPr>
          <p:spPr>
            <a:xfrm>
              <a:off x="38100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3736914" y="4050268"/>
              <a:ext cx="1634790" cy="445532"/>
              <a:chOff x="3736914" y="4050268"/>
              <a:chExt cx="1634790" cy="445532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3886200" y="4343400"/>
                <a:ext cx="1295400" cy="152400"/>
                <a:chOff x="2743200" y="2514600"/>
                <a:chExt cx="1295400" cy="152400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2743200" y="2590800"/>
                  <a:ext cx="1295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40386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TextBox 128"/>
              <p:cNvSpPr txBox="1"/>
              <p:nvPr/>
            </p:nvSpPr>
            <p:spPr>
              <a:xfrm>
                <a:off x="3736914" y="4050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4953000" y="4050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19</a:t>
                </a:r>
                <a:endParaRPr lang="en-US" dirty="0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5943600" y="2286000"/>
            <a:ext cx="1524000" cy="457200"/>
            <a:chOff x="6019800" y="4038600"/>
            <a:chExt cx="1524000" cy="457200"/>
          </a:xfrm>
        </p:grpSpPr>
        <p:sp>
          <p:nvSpPr>
            <p:cNvPr id="38" name="Oval 37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019800" y="4038600"/>
              <a:ext cx="1524000" cy="457200"/>
              <a:chOff x="6019800" y="4038600"/>
              <a:chExt cx="1524000" cy="457200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6248400" y="4343400"/>
                <a:ext cx="1066800" cy="152400"/>
                <a:chOff x="2971800" y="2514600"/>
                <a:chExt cx="1066800" cy="152400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2971800" y="2590800"/>
                  <a:ext cx="10668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40386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29718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TextBox 142"/>
              <p:cNvSpPr txBox="1"/>
              <p:nvPr/>
            </p:nvSpPr>
            <p:spPr>
              <a:xfrm>
                <a:off x="6019800" y="40386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23</a:t>
                </a:r>
                <a:endParaRPr lang="en-US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7125096" y="4050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27</a:t>
                </a:r>
                <a:endParaRPr lang="en-US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6553992" y="3429000"/>
            <a:ext cx="1980408" cy="381000"/>
            <a:chOff x="6363096" y="4572000"/>
            <a:chExt cx="1980408" cy="381000"/>
          </a:xfrm>
        </p:grpSpPr>
        <p:sp>
          <p:nvSpPr>
            <p:cNvPr id="44" name="Oval 43"/>
            <p:cNvSpPr/>
            <p:nvPr/>
          </p:nvSpPr>
          <p:spPr>
            <a:xfrm>
              <a:off x="6477000" y="4800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6363096" y="4572000"/>
              <a:ext cx="1980408" cy="381000"/>
              <a:chOff x="6363096" y="4572000"/>
              <a:chExt cx="1980408" cy="381000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6553200" y="4800600"/>
                <a:ext cx="1600200" cy="152400"/>
                <a:chOff x="2743200" y="2514600"/>
                <a:chExt cx="1600200" cy="15240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743200" y="2590800"/>
                  <a:ext cx="1600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3434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0" name="TextBox 149"/>
              <p:cNvSpPr txBox="1"/>
              <p:nvPr/>
            </p:nvSpPr>
            <p:spPr>
              <a:xfrm>
                <a:off x="6363096" y="4572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24</a:t>
                </a:r>
                <a:endParaRPr lang="en-US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7924800" y="4572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30</a:t>
                </a:r>
                <a:endParaRPr lang="en-US" dirty="0"/>
              </a:p>
            </p:txBody>
          </p:sp>
        </p:grpSp>
      </p:grpSp>
      <p:grpSp>
        <p:nvGrpSpPr>
          <p:cNvPr id="162" name="Group 161"/>
          <p:cNvGrpSpPr/>
          <p:nvPr/>
        </p:nvGrpSpPr>
        <p:grpSpPr>
          <a:xfrm>
            <a:off x="2667000" y="3352800"/>
            <a:ext cx="1714104" cy="445532"/>
            <a:chOff x="2822514" y="4583668"/>
            <a:chExt cx="1714104" cy="445532"/>
          </a:xfrm>
        </p:grpSpPr>
        <p:sp>
          <p:nvSpPr>
            <p:cNvPr id="37" name="Oval 36"/>
            <p:cNvSpPr/>
            <p:nvPr/>
          </p:nvSpPr>
          <p:spPr>
            <a:xfrm>
              <a:off x="2895600" y="4876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2822514" y="4583668"/>
              <a:ext cx="1714104" cy="445532"/>
              <a:chOff x="2822514" y="4583668"/>
              <a:chExt cx="1714104" cy="445532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2971800" y="4876800"/>
                <a:ext cx="1295400" cy="152400"/>
                <a:chOff x="2743200" y="2514600"/>
                <a:chExt cx="1295400" cy="152400"/>
              </a:xfrm>
            </p:grpSpPr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2743200" y="2590800"/>
                  <a:ext cx="1295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0386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TextBox 156"/>
              <p:cNvSpPr txBox="1"/>
              <p:nvPr/>
            </p:nvSpPr>
            <p:spPr>
              <a:xfrm>
                <a:off x="2822514" y="4583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117914" y="46482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11</a:t>
                </a:r>
                <a:endParaRPr lang="en-US" dirty="0"/>
              </a:p>
            </p:txBody>
          </p:sp>
        </p:grpSp>
      </p:grpSp>
      <p:grpSp>
        <p:nvGrpSpPr>
          <p:cNvPr id="170" name="Group 169"/>
          <p:cNvGrpSpPr/>
          <p:nvPr/>
        </p:nvGrpSpPr>
        <p:grpSpPr>
          <a:xfrm>
            <a:off x="1791096" y="2286000"/>
            <a:ext cx="4000104" cy="445532"/>
            <a:chOff x="1679514" y="4278868"/>
            <a:chExt cx="4000104" cy="445532"/>
          </a:xfrm>
        </p:grpSpPr>
        <p:sp>
          <p:nvSpPr>
            <p:cNvPr id="35" name="Oval 34"/>
            <p:cNvSpPr/>
            <p:nvPr/>
          </p:nvSpPr>
          <p:spPr>
            <a:xfrm>
              <a:off x="17526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1679514" y="4278868"/>
              <a:ext cx="4000104" cy="445532"/>
              <a:chOff x="1679514" y="4278868"/>
              <a:chExt cx="4000104" cy="445532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1828800" y="4572000"/>
                <a:ext cx="3581400" cy="152400"/>
                <a:chOff x="1828800" y="4572000"/>
                <a:chExt cx="3581400" cy="152400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1828800" y="4648200"/>
                  <a:ext cx="3581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5410200" y="45720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1828800" y="45720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TextBox 164"/>
              <p:cNvSpPr txBox="1"/>
              <p:nvPr/>
            </p:nvSpPr>
            <p:spPr>
              <a:xfrm>
                <a:off x="1679514" y="4278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5260914" y="4343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</p:grpSp>
      </p:grpSp>
      <p:sp>
        <p:nvSpPr>
          <p:cNvPr id="73" name="Rectangle 72"/>
          <p:cNvSpPr/>
          <p:nvPr/>
        </p:nvSpPr>
        <p:spPr>
          <a:xfrm>
            <a:off x="2209800" y="2514600"/>
            <a:ext cx="4572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04800" y="3505200"/>
            <a:ext cx="422214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3048000" y="3542556"/>
            <a:ext cx="5334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343400" y="1561356"/>
            <a:ext cx="4572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400800" y="2514600"/>
            <a:ext cx="53896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7027124" y="3526121"/>
            <a:ext cx="517071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52576" y="5943600"/>
                <a:ext cx="181594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  <a:sym typeface="Wingdings" pitchFamily="2" charset="2"/>
                  </a:rPr>
                  <a:t>Max-high</a:t>
                </a:r>
                <a:r>
                  <a:rPr lang="en-US" dirty="0"/>
                  <a:t>(</a:t>
                </a:r>
                <a:r>
                  <a:rPr lang="en-US" b="1" dirty="0" smtClean="0"/>
                  <a:t>l</a:t>
                </a:r>
                <a:r>
                  <a:rPr lang="en-US" b="1" dirty="0"/>
                  <a:t>eft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 smtClean="0"/>
                  <a:t>))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576" y="5943600"/>
                <a:ext cx="18159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020" t="-8197" r="-57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39667" y="5955268"/>
                <a:ext cx="86113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high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667" y="5955268"/>
                <a:ext cx="86113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383" t="-8197" r="-120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24376" y="5955268"/>
                <a:ext cx="194053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  <a:sym typeface="Wingdings" pitchFamily="2" charset="2"/>
                  </a:rPr>
                  <a:t>Max-high</a:t>
                </a:r>
                <a:r>
                  <a:rPr lang="en-US" dirty="0"/>
                  <a:t>(</a:t>
                </a:r>
                <a:r>
                  <a:rPr lang="en-US" b="1" dirty="0"/>
                  <a:t>r</a:t>
                </a:r>
                <a:r>
                  <a:rPr lang="en-US" b="1" dirty="0" smtClean="0"/>
                  <a:t>ight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376" y="5955268"/>
                <a:ext cx="194053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508" t="-8197" r="-53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Down Ribbon 82"/>
          <p:cNvSpPr/>
          <p:nvPr/>
        </p:nvSpPr>
        <p:spPr>
          <a:xfrm>
            <a:off x="6152952" y="4191000"/>
            <a:ext cx="2838648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field is </a:t>
            </a:r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fficient to maintain during insertion/deletion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343818" y="5257800"/>
            <a:ext cx="2685382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2971800" y="5562600"/>
            <a:ext cx="2685382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62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" grpId="0" animBg="1"/>
      <p:bldP spid="8" grpId="0" animBg="1"/>
      <p:bldP spid="9" grpId="0" animBg="1"/>
      <p:bldP spid="83" grpId="0" animBg="1"/>
      <p:bldP spid="84" grpId="0" animBg="1"/>
      <p:bldP spid="8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</a:rPr>
                  <a:t>Overlap</a:t>
                </a:r>
                <a:r>
                  <a:rPr lang="en-US" sz="3600" b="1" dirty="0" smtClean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3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600" b="1" dirty="0" smtClean="0">
                    <a:solidFill>
                      <a:srgbClr val="002060"/>
                    </a:solidFill>
                  </a:rPr>
                  <a:t>)</a:t>
                </a:r>
                <a:endParaRPr lang="en-US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Overlap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T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 </a:t>
                </a:r>
                <a:r>
                  <a:rPr lang="en-US" sz="2000" b="1" dirty="0" smtClean="0"/>
                  <a:t>found</a:t>
                </a:r>
                <a:r>
                  <a:rPr lang="en-US" sz="2000" dirty="0" smtClean="0"/>
                  <a:t>=false;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</a:t>
                </a:r>
                <a:r>
                  <a:rPr lang="en-US" sz="2000" b="1" dirty="0" smtClean="0"/>
                  <a:t>While(                  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??</a:t>
                </a:r>
                <a:r>
                  <a:rPr lang="en-US" sz="2000" b="1" dirty="0" smtClean="0"/>
                  <a:t>                     )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            if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overlaps </a:t>
                </a:r>
                <a:r>
                  <a:rPr lang="en-US" sz="2000" b="1" dirty="0" smtClean="0">
                    <a:sym typeface="Wingdings" pitchFamily="2" charset="2"/>
                  </a:rPr>
                  <a:t>Interval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dirty="0" smtClean="0">
                    <a:sym typeface="Wingdings" pitchFamily="2" charset="2"/>
                  </a:rPr>
                  <a:t>))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	</a:t>
                </a:r>
                <a:r>
                  <a:rPr lang="en-US" sz="2000" b="1" dirty="0" smtClean="0">
                    <a:sym typeface="Wingdings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found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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true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      </a:t>
                </a:r>
                <a:r>
                  <a:rPr lang="en-US" sz="2000" b="1" dirty="0" smtClean="0">
                    <a:sym typeface="Wingdings" pitchFamily="2" charset="2"/>
                  </a:rPr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            {      If</a:t>
                </a:r>
                <a:r>
                  <a:rPr lang="en-US" sz="2000" dirty="0" smtClean="0">
                    <a:sym typeface="Wingdings" pitchFamily="2" charset="2"/>
                  </a:rPr>
                  <a:t>(               </a:t>
                </a:r>
                <a:r>
                  <a:rPr lang="en-US" sz="2000" dirty="0" smtClean="0">
                    <a:solidFill>
                      <a:srgbClr val="FF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 smtClean="0">
                    <a:sym typeface="Wingdings" pitchFamily="2" charset="2"/>
                  </a:rPr>
                  <a:t>            and                      </a:t>
                </a:r>
                <a:r>
                  <a:rPr lang="en-US" sz="2000" dirty="0" smtClean="0">
                    <a:solidFill>
                      <a:srgbClr val="FF0000"/>
                    </a:solidFill>
                    <a:sym typeface="Wingdings" pitchFamily="2" charset="2"/>
                  </a:rPr>
                  <a:t>? </a:t>
                </a:r>
                <a:r>
                  <a:rPr lang="en-US" sz="2000" dirty="0" smtClean="0">
                    <a:sym typeface="Wingdings" pitchFamily="2" charset="2"/>
                  </a:rPr>
                  <a:t>                       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	       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ym typeface="Wingdings" pitchFamily="2" charset="2"/>
                      </a:rPr>
                      <m:t>lef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</a:t>
                </a:r>
                <a:r>
                  <a:rPr lang="en-US" sz="2000" b="1" dirty="0" smtClean="0"/>
                  <a:t>else</a:t>
                </a:r>
                <a:r>
                  <a:rPr lang="en-US" sz="2000" dirty="0" smtClean="0"/>
                  <a:t>  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</a:t>
                </a:r>
                <a:r>
                  <a:rPr lang="en-US" sz="2000" b="1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If</a:t>
                </a:r>
                <a:r>
                  <a:rPr lang="en-US" sz="2000" dirty="0" smtClean="0"/>
                  <a:t>(</a:t>
                </a:r>
                <a:r>
                  <a:rPr lang="en-US" sz="2000" b="1" dirty="0"/>
                  <a:t>found</a:t>
                </a:r>
                <a:r>
                  <a:rPr lang="en-US" sz="2000" dirty="0" smtClean="0"/>
                  <a:t>)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print</a:t>
                </a:r>
                <a:r>
                  <a:rPr lang="en-US" sz="2000" b="1" dirty="0" smtClean="0"/>
                  <a:t> “</a:t>
                </a:r>
                <a:r>
                  <a:rPr lang="en-US" sz="2000" b="1" dirty="0" smtClean="0">
                    <a:sym typeface="Wingdings" pitchFamily="2" charset="2"/>
                  </a:rPr>
                  <a:t>Interval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dirty="0" smtClean="0"/>
                  <a:t>) overlaps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”;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</a:t>
                </a:r>
                <a:r>
                  <a:rPr lang="en-US" sz="2000" b="1" dirty="0" smtClean="0"/>
                  <a:t>else          </a:t>
                </a:r>
                <a:r>
                  <a:rPr lang="en-US" sz="2000" dirty="0" smtClean="0"/>
                  <a:t>print “No interval overlaps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”.</a:t>
                </a:r>
                <a:r>
                  <a:rPr lang="en-US" sz="2000" dirty="0"/>
                  <a:t>	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r>
                  <a:rPr lang="en-US" sz="2000" b="1" dirty="0" smtClean="0"/>
                  <a:t>   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  <a:blipFill rotWithShape="1">
                <a:blip r:embed="rId3"/>
                <a:stretch>
                  <a:fillRect l="-741" t="-580" b="-6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38400" y="3669268"/>
                <a:ext cx="155042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 smtClean="0">
                        <a:solidFill>
                          <a:schemeClr val="tx1"/>
                        </a:solidFill>
                        <a:sym typeface="Wingdings" pitchFamily="2" charset="2"/>
                      </a:rPr>
                      <m:t>left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&lt;&gt;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NULL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669268"/>
                <a:ext cx="1550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66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0" y="3657600"/>
                <a:ext cx="267631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  <a:sym typeface="Wingdings" pitchFamily="2" charset="2"/>
                  </a:rPr>
                  <a:t>Max-high</a:t>
                </a:r>
                <a:r>
                  <a:rPr lang="en-US" dirty="0" smtClean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l</a:t>
                </a:r>
                <a:r>
                  <a:rPr lang="en-US" b="1" dirty="0" smtClean="0">
                    <a:sym typeface="Wingdings" pitchFamily="2" charset="2"/>
                  </a:rPr>
                  <a:t>eft</a:t>
                </a:r>
                <a:r>
                  <a:rPr lang="en-US" dirty="0" smtClean="0">
                    <a:sym typeface="Wingdings" pitchFamily="2" charset="2"/>
                  </a:rPr>
                  <a:t>(</a:t>
                </a:r>
                <a:r>
                  <a:rPr lang="en-US" b="1" dirty="0" smtClean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dirty="0" smtClean="0">
                    <a:sym typeface="Wingdings" pitchFamily="2" charset="2"/>
                  </a:rPr>
                  <a:t>))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b="1" dirty="0" smtClean="0"/>
                  <a:t>Low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657600"/>
                <a:ext cx="267631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822" t="-8197" r="-31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6248400" y="1524000"/>
            <a:ext cx="1905000" cy="1764268"/>
            <a:chOff x="6248400" y="1524000"/>
            <a:chExt cx="1905000" cy="1764268"/>
          </a:xfrm>
        </p:grpSpPr>
        <p:sp>
          <p:nvSpPr>
            <p:cNvPr id="3" name="Oval 2"/>
            <p:cNvSpPr/>
            <p:nvPr/>
          </p:nvSpPr>
          <p:spPr>
            <a:xfrm>
              <a:off x="7010400" y="22098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6248400" y="2590800"/>
              <a:ext cx="815232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414369" y="2590800"/>
              <a:ext cx="739031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347569" y="1524000"/>
              <a:ext cx="739031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67600" y="2209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u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81200" y="2209800"/>
                <a:ext cx="24414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b="1" dirty="0"/>
                  <a:t>&lt;&gt;NULL and </a:t>
                </a:r>
                <a:r>
                  <a:rPr lang="en-US" dirty="0"/>
                  <a:t>not</a:t>
                </a:r>
                <a:r>
                  <a:rPr lang="en-US" b="1" dirty="0"/>
                  <a:t> found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209800"/>
                <a:ext cx="244143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3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30084" y="2526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{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7093688" y="2133600"/>
            <a:ext cx="1593112" cy="445532"/>
            <a:chOff x="3962400" y="1383268"/>
            <a:chExt cx="1593112" cy="445532"/>
          </a:xfrm>
        </p:grpSpPr>
        <p:grpSp>
          <p:nvGrpSpPr>
            <p:cNvPr id="30" name="Group 29"/>
            <p:cNvGrpSpPr/>
            <p:nvPr/>
          </p:nvGrpSpPr>
          <p:grpSpPr>
            <a:xfrm>
              <a:off x="3962400" y="1383268"/>
              <a:ext cx="1593112" cy="445532"/>
              <a:chOff x="3736914" y="4050268"/>
              <a:chExt cx="1593112" cy="44553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3810000" y="43434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3736914" y="4050268"/>
                <a:ext cx="1593112" cy="445532"/>
                <a:chOff x="3736914" y="4050268"/>
                <a:chExt cx="1593112" cy="445532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3886200" y="4343400"/>
                  <a:ext cx="1295400" cy="152400"/>
                  <a:chOff x="2743200" y="2514600"/>
                  <a:chExt cx="1295400" cy="152400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2743200" y="2590800"/>
                    <a:ext cx="12954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40386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27432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TextBox 34"/>
                <p:cNvSpPr txBox="1"/>
                <p:nvPr/>
              </p:nvSpPr>
              <p:spPr>
                <a:xfrm>
                  <a:off x="3736914" y="405026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58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477000" y="1219200"/>
            <a:ext cx="1491940" cy="457200"/>
            <a:chOff x="6019800" y="4038600"/>
            <a:chExt cx="1491940" cy="457200"/>
          </a:xfrm>
        </p:grpSpPr>
        <p:grpSp>
          <p:nvGrpSpPr>
            <p:cNvPr id="41" name="Group 40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5334000" y="1219200"/>
            <a:ext cx="1491940" cy="457200"/>
            <a:chOff x="6019800" y="4038600"/>
            <a:chExt cx="1491940" cy="457200"/>
          </a:xfrm>
        </p:grpSpPr>
        <p:grpSp>
          <p:nvGrpSpPr>
            <p:cNvPr id="48" name="Group 47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8458200" y="1219200"/>
            <a:ext cx="843844" cy="457200"/>
            <a:chOff x="6019800" y="4038600"/>
            <a:chExt cx="843844" cy="457200"/>
          </a:xfrm>
        </p:grpSpPr>
        <p:grpSp>
          <p:nvGrpSpPr>
            <p:cNvPr id="55" name="Group 54"/>
            <p:cNvGrpSpPr/>
            <p:nvPr/>
          </p:nvGrpSpPr>
          <p:grpSpPr>
            <a:xfrm>
              <a:off x="6248400" y="4343400"/>
              <a:ext cx="381000" cy="152400"/>
              <a:chOff x="2971800" y="2514600"/>
              <a:chExt cx="381000" cy="15240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V="1">
                <a:off x="2971800" y="2579132"/>
                <a:ext cx="381000" cy="1166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352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477000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40502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156356" y="5715000"/>
                <a:ext cx="145424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log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356" y="5715000"/>
                <a:ext cx="1454244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3766" t="-8333" r="-62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38400" y="1840468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 </m:t>
                    </m:r>
                  </m:oMath>
                </a14:m>
                <a:r>
                  <a:rPr lang="en-US" b="1" i="1" dirty="0" smtClean="0">
                    <a:solidFill>
                      <a:srgbClr val="7030A0"/>
                    </a:solidFill>
                  </a:rPr>
                  <a:t>T </a:t>
                </a:r>
                <a:r>
                  <a:rPr lang="en-US" i="1" dirty="0" smtClean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840468"/>
                <a:ext cx="869149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04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03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0" grpId="0" animBg="1"/>
      <p:bldP spid="8" grpId="0" animBg="1"/>
      <p:bldP spid="11" grpId="0"/>
      <p:bldP spid="61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Application 1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dirty="0" smtClean="0">
                <a:solidFill>
                  <a:srgbClr val="7030A0"/>
                </a:solidFill>
              </a:rPr>
              <a:t/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364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axis-parallel rectangles, </a:t>
                </a:r>
              </a:p>
              <a:p>
                <a:r>
                  <a:rPr lang="en-US" sz="2000" dirty="0" smtClean="0"/>
                  <a:t>determine if </a:t>
                </a:r>
                <a:r>
                  <a:rPr lang="en-US" sz="2000" b="1" u="sng" dirty="0" smtClean="0"/>
                  <a:t>any two</a:t>
                </a:r>
                <a:r>
                  <a:rPr lang="en-US" sz="2000" dirty="0" smtClean="0"/>
                  <a:t> of them intersect.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364163"/>
              </a:xfrm>
              <a:blipFill rotWithShape="1">
                <a:blip r:embed="rId2"/>
                <a:stretch>
                  <a:fillRect l="-741" t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7600" y="3200400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4648200"/>
            <a:ext cx="1295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3429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53200" y="1905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2438400"/>
            <a:ext cx="2438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2209800"/>
            <a:ext cx="12192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3810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33600" y="4648200"/>
            <a:ext cx="838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67400" y="3276600"/>
            <a:ext cx="914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3200400"/>
            <a:ext cx="838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" y="56388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38200" y="3962400"/>
            <a:ext cx="2438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38200" y="2438400"/>
            <a:ext cx="24384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219200" y="1905000"/>
            <a:ext cx="6096000" cy="3429000"/>
            <a:chOff x="1219200" y="1905000"/>
            <a:chExt cx="6096000" cy="34290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133600" y="5090159"/>
              <a:ext cx="8382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219200" y="5334000"/>
              <a:ext cx="762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048000" y="4953000"/>
              <a:ext cx="762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657600" y="4114800"/>
              <a:ext cx="9144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876800" y="5105400"/>
              <a:ext cx="12954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486400" y="4343400"/>
              <a:ext cx="8382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867400" y="3733800"/>
              <a:ext cx="9144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800600" y="3581400"/>
              <a:ext cx="12192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553200" y="3429000"/>
              <a:ext cx="762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657600" y="3200400"/>
              <a:ext cx="9144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800600" y="2209800"/>
              <a:ext cx="12192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553200" y="1905000"/>
              <a:ext cx="7620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048000" y="3429000"/>
              <a:ext cx="7620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219200" y="3810000"/>
              <a:ext cx="7620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867400" y="3276600"/>
              <a:ext cx="9144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486400" y="3200400"/>
              <a:ext cx="8382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76800" y="4648200"/>
              <a:ext cx="12954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133600" y="4648200"/>
              <a:ext cx="8382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ight Arrow 53"/>
          <p:cNvSpPr/>
          <p:nvPr/>
        </p:nvSpPr>
        <p:spPr>
          <a:xfrm rot="16200000">
            <a:off x="7644384" y="4718304"/>
            <a:ext cx="579120" cy="74371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6200000">
            <a:off x="615696" y="4748784"/>
            <a:ext cx="579120" cy="74371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52600" y="7620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981200" y="11430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2725E-6 L 0 -0.56673 " pathEditMode="relative" rAng="0" ptsTypes="AA">
                                      <p:cBhvr>
                                        <p:cTn id="94" dur="8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3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4" grpId="0" animBg="1"/>
      <p:bldP spid="54" grpId="1" animBg="1"/>
      <p:bldP spid="55" grpId="0" animBg="1"/>
      <p:bldP spid="55" grpId="1" animBg="1"/>
      <p:bldP spid="15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Application 1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dirty="0" smtClean="0">
                <a:solidFill>
                  <a:srgbClr val="7030A0"/>
                </a:solidFill>
              </a:rPr>
              <a:t/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364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axis-parallel rectangles, </a:t>
                </a:r>
              </a:p>
              <a:p>
                <a:r>
                  <a:rPr lang="en-US" sz="2000" dirty="0" smtClean="0"/>
                  <a:t>determine if </a:t>
                </a:r>
                <a:r>
                  <a:rPr lang="en-US" sz="2000" b="1" u="sng" dirty="0" smtClean="0"/>
                  <a:t>any two</a:t>
                </a:r>
                <a:r>
                  <a:rPr lang="en-US" sz="2000" dirty="0" smtClean="0"/>
                  <a:t> of them intersect.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364163"/>
              </a:xfrm>
              <a:blipFill rotWithShape="1">
                <a:blip r:embed="rId2"/>
                <a:stretch>
                  <a:fillRect l="-741" t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7600" y="3200400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4648200"/>
            <a:ext cx="1295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3429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53200" y="1905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2438400"/>
            <a:ext cx="2438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2209800"/>
            <a:ext cx="12192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3810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67400" y="3276600"/>
            <a:ext cx="914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3200400"/>
            <a:ext cx="838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" y="58674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38200" y="3962400"/>
            <a:ext cx="2438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38200" y="2438400"/>
            <a:ext cx="24384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219200" y="1905000"/>
            <a:ext cx="6096000" cy="3429000"/>
            <a:chOff x="1219200" y="1905000"/>
            <a:chExt cx="6096000" cy="34290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219200" y="5334000"/>
              <a:ext cx="762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048000" y="4953000"/>
              <a:ext cx="762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657600" y="4114800"/>
              <a:ext cx="9144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876800" y="5105400"/>
              <a:ext cx="12954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486400" y="4343400"/>
              <a:ext cx="8382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867400" y="3733800"/>
              <a:ext cx="9144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800600" y="3581400"/>
              <a:ext cx="12192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553200" y="3429000"/>
              <a:ext cx="762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657600" y="3200400"/>
              <a:ext cx="9144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800600" y="2209800"/>
              <a:ext cx="12192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553200" y="1905000"/>
              <a:ext cx="7620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048000" y="3429000"/>
              <a:ext cx="7620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219200" y="3810000"/>
              <a:ext cx="7620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867400" y="3276600"/>
              <a:ext cx="9144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486400" y="3200400"/>
              <a:ext cx="8382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76800" y="4648200"/>
              <a:ext cx="12954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ight Arrow 53"/>
          <p:cNvSpPr/>
          <p:nvPr/>
        </p:nvSpPr>
        <p:spPr>
          <a:xfrm rot="16200000">
            <a:off x="8648699" y="4838700"/>
            <a:ext cx="457201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6200000">
            <a:off x="-65532" y="4896612"/>
            <a:ext cx="502920" cy="3718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457200" y="53340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56"/>
          <p:cNvSpPr/>
          <p:nvPr/>
        </p:nvSpPr>
        <p:spPr>
          <a:xfrm rot="16200000">
            <a:off x="8648699" y="4610101"/>
            <a:ext cx="457201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6200000">
            <a:off x="-65532" y="4668013"/>
            <a:ext cx="502920" cy="3718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457200" y="51054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Arrow 59"/>
          <p:cNvSpPr/>
          <p:nvPr/>
        </p:nvSpPr>
        <p:spPr>
          <a:xfrm rot="16200000">
            <a:off x="8648699" y="4457701"/>
            <a:ext cx="457201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16200000">
            <a:off x="-65532" y="4515613"/>
            <a:ext cx="502920" cy="3718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457200" y="4953001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Arrow 62"/>
          <p:cNvSpPr/>
          <p:nvPr/>
        </p:nvSpPr>
        <p:spPr>
          <a:xfrm rot="16200000">
            <a:off x="8648699" y="4152901"/>
            <a:ext cx="457201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 rot="16200000">
            <a:off x="-65532" y="4210813"/>
            <a:ext cx="502920" cy="3718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457200" y="46482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ight Arrow 65"/>
          <p:cNvSpPr/>
          <p:nvPr/>
        </p:nvSpPr>
        <p:spPr>
          <a:xfrm rot="16200000">
            <a:off x="8648699" y="3848101"/>
            <a:ext cx="457201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 rot="16200000">
            <a:off x="-65532" y="3906013"/>
            <a:ext cx="502920" cy="3718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457200" y="4343401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 rot="16200000">
            <a:off x="8648699" y="3619501"/>
            <a:ext cx="457201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 rot="16200000">
            <a:off x="-65532" y="3677413"/>
            <a:ext cx="502920" cy="3718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457200" y="4114801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Arrow 71"/>
          <p:cNvSpPr/>
          <p:nvPr/>
        </p:nvSpPr>
        <p:spPr>
          <a:xfrm rot="16200000">
            <a:off x="8648699" y="3467101"/>
            <a:ext cx="457201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 rot="16200000">
            <a:off x="-65532" y="3525013"/>
            <a:ext cx="502920" cy="3718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457200" y="3962401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133600" y="4648200"/>
            <a:ext cx="838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133600" y="5090159"/>
            <a:ext cx="8382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133600" y="4648200"/>
            <a:ext cx="838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5" grpId="0" animBg="1"/>
      <p:bldP spid="55" grpId="1" animBg="1"/>
      <p:bldP spid="57" grpId="0" animBg="1"/>
      <p:bldP spid="57" grpId="1" animBg="1"/>
      <p:bldP spid="58" grpId="0" animBg="1"/>
      <p:bldP spid="58" grpId="1" animBg="1"/>
      <p:bldP spid="60" grpId="0" animBg="1"/>
      <p:bldP spid="60" grpId="1" animBg="1"/>
      <p:bldP spid="61" grpId="0" animBg="1"/>
      <p:bldP spid="61" grpId="1" animBg="1"/>
      <p:bldP spid="63" grpId="0" animBg="1"/>
      <p:bldP spid="63" grpId="1" animBg="1"/>
      <p:bldP spid="64" grpId="0" animBg="1"/>
      <p:bldP spid="64" grpId="1" animBg="1"/>
      <p:bldP spid="66" grpId="0" animBg="1"/>
      <p:bldP spid="66" grpId="1" animBg="1"/>
      <p:bldP spid="67" grpId="0" animBg="1"/>
      <p:bldP spid="67" grpId="1" animBg="1"/>
      <p:bldP spid="69" grpId="0" animBg="1"/>
      <p:bldP spid="69" grpId="1" animBg="1"/>
      <p:bldP spid="70" grpId="0" animBg="1"/>
      <p:bldP spid="70" grpId="1" animBg="1"/>
      <p:bldP spid="72" grpId="0" animBg="1"/>
      <p:bldP spid="72" grpId="1" animBg="1"/>
      <p:bldP spid="73" grpId="0" animBg="1"/>
      <p:bldP spid="7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Algorithm</a:t>
            </a:r>
            <a:r>
              <a:rPr lang="en-US" sz="3600" b="1" dirty="0">
                <a:solidFill>
                  <a:srgbClr val="7030A0"/>
                </a:solidFill>
              </a:rPr>
              <a:t/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Each rectangle has two intervals: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red</a:t>
                </a:r>
                <a:r>
                  <a:rPr lang="en-US" sz="2000" dirty="0" smtClean="0"/>
                  <a:t>-interval: </a:t>
                </a:r>
                <a:r>
                  <a:rPr lang="en-US" sz="2000" b="1" dirty="0" smtClean="0"/>
                  <a:t>upper</a:t>
                </a:r>
                <a:r>
                  <a:rPr lang="en-US" sz="2000" dirty="0" smtClean="0"/>
                  <a:t> side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blue</a:t>
                </a:r>
                <a:r>
                  <a:rPr lang="en-US" sz="2000" dirty="0" smtClean="0"/>
                  <a:t>-interval: </a:t>
                </a:r>
                <a:r>
                  <a:rPr lang="en-US" sz="2000" b="1" dirty="0" smtClean="0"/>
                  <a:t>lower</a:t>
                </a:r>
                <a:r>
                  <a:rPr lang="en-US" sz="2000" dirty="0" smtClean="0"/>
                  <a:t> side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Total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rectangles </a:t>
                </a:r>
                <a:r>
                  <a:rPr lang="en-US" sz="2000" dirty="0" smtClean="0">
                    <a:sym typeface="Wingdings" pitchFamily="2" charset="2"/>
                  </a:rPr>
                  <a:t> total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intervals.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empty tree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Process the intervals in increasing order of </a:t>
                </a:r>
                <a:r>
                  <a:rPr lang="en-US" sz="2000" b="1" dirty="0" smtClean="0"/>
                  <a:t>y</a:t>
                </a:r>
                <a:r>
                  <a:rPr lang="en-US" sz="2000" dirty="0" smtClean="0"/>
                  <a:t>-coordinates  (</a:t>
                </a:r>
                <a:r>
                  <a:rPr lang="en-US" sz="2000" i="1" dirty="0" smtClean="0">
                    <a:solidFill>
                      <a:srgbClr val="00B050"/>
                    </a:solidFill>
                  </a:rPr>
                  <a:t>virtual line sweep</a:t>
                </a:r>
                <a:r>
                  <a:rPr lang="en-US" sz="20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For each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blue</a:t>
                </a:r>
                <a:r>
                  <a:rPr lang="en-US" sz="2000" dirty="0" smtClean="0"/>
                  <a:t>-interval:  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            Insert the interval if query fails	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For </a:t>
                </a:r>
                <a:r>
                  <a:rPr lang="en-US" sz="2000" dirty="0"/>
                  <a:t>each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red</a:t>
                </a:r>
                <a:r>
                  <a:rPr lang="en-US" sz="2000" dirty="0" smtClean="0"/>
                  <a:t>-interval :   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dirty="0" smtClean="0"/>
                  <a:t>This is an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log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 algorithm.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Homework:</a:t>
                </a:r>
                <a:r>
                  <a:rPr lang="en-US" sz="2000" dirty="0" smtClean="0"/>
                  <a:t> Write a </a:t>
                </a:r>
                <a:r>
                  <a:rPr lang="en-US" sz="2000" u="sng" dirty="0" smtClean="0"/>
                  <a:t>neat</a:t>
                </a:r>
                <a:r>
                  <a:rPr lang="en-US" sz="2000" dirty="0" smtClean="0"/>
                  <a:t> pseudo-code of this algorithm.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741" t="-602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86200" y="3657600"/>
                <a:ext cx="36728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query if it intersects any interval in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57600"/>
                <a:ext cx="3672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495" t="-8197" r="-19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886200" y="4355068"/>
            <a:ext cx="389773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remove the corresponding blue </a:t>
            </a:r>
            <a:r>
              <a:rPr lang="en-US" dirty="0" smtClean="0"/>
              <a:t>interval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22098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447800"/>
            <a:ext cx="1600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19400" y="1828800"/>
            <a:ext cx="1600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Application 2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axis-parallel rectangles,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their total area.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It requires </a:t>
                </a:r>
                <a:r>
                  <a:rPr lang="en-US" sz="2000" b="1" dirty="0" smtClean="0"/>
                  <a:t>some slight modifications</a:t>
                </a:r>
                <a:r>
                  <a:rPr lang="en-US" sz="2000" dirty="0" smtClean="0"/>
                  <a:t> to Interval tree.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838200" y="1905000"/>
            <a:ext cx="6477000" cy="3429000"/>
            <a:chOff x="838200" y="1905000"/>
            <a:chExt cx="6477000" cy="3429000"/>
          </a:xfrm>
        </p:grpSpPr>
        <p:sp>
          <p:nvSpPr>
            <p:cNvPr id="5" name="Rectangle 4"/>
            <p:cNvSpPr/>
            <p:nvPr/>
          </p:nvSpPr>
          <p:spPr>
            <a:xfrm>
              <a:off x="3657600" y="3200400"/>
              <a:ext cx="914400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76800" y="4648200"/>
              <a:ext cx="12954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48000" y="3429000"/>
              <a:ext cx="762000" cy="15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53200" y="1905000"/>
              <a:ext cx="762000" cy="15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2438400"/>
              <a:ext cx="2438400" cy="15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00600" y="2209800"/>
              <a:ext cx="1219200" cy="1371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19200" y="3810000"/>
              <a:ext cx="762000" cy="15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28800" y="4648200"/>
              <a:ext cx="13716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67400" y="3276600"/>
              <a:ext cx="9144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86400" y="3200400"/>
              <a:ext cx="838200" cy="1143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447800" y="6107668"/>
            <a:ext cx="645119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just </a:t>
            </a:r>
            <a:r>
              <a:rPr lang="en-US" b="1" dirty="0"/>
              <a:t>for a nice </a:t>
            </a:r>
            <a:r>
              <a:rPr lang="en-US" b="1" dirty="0" smtClean="0"/>
              <a:t>trial</a:t>
            </a:r>
            <a:r>
              <a:rPr lang="en-US" b="1" dirty="0"/>
              <a:t> </a:t>
            </a:r>
            <a:r>
              <a:rPr lang="en-US" b="1" dirty="0" smtClean="0">
                <a:sym typeface="Wingdings" pitchFamily="2" charset="2"/>
              </a:rPr>
              <a:t>. Not important from point of view of exams.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67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r>
              <a:rPr lang="en-US" sz="3200" dirty="0" smtClean="0"/>
              <a:t>             </a:t>
            </a:r>
            <a:r>
              <a:rPr lang="en-US" sz="3200" dirty="0" err="1" smtClean="0"/>
              <a:t>ProBLEM</a:t>
            </a:r>
            <a:r>
              <a:rPr lang="en-US" sz="3200" dirty="0" smtClean="0"/>
              <a:t>  of NEXT LECTURE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Synchronizing </a:t>
            </a:r>
            <a:r>
              <a:rPr lang="en-US" sz="2800" b="1" dirty="0" smtClean="0">
                <a:solidFill>
                  <a:schemeClr val="tx1"/>
                </a:solidFill>
              </a:rPr>
              <a:t>a circuit 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with minimum </a:t>
            </a:r>
            <a:r>
              <a:rPr lang="en-US" sz="2800" b="1" dirty="0" smtClean="0">
                <a:solidFill>
                  <a:srgbClr val="006C31"/>
                </a:solidFill>
              </a:rPr>
              <a:t>delay </a:t>
            </a:r>
            <a:r>
              <a:rPr lang="en-US" sz="2800" b="1" dirty="0" smtClean="0">
                <a:solidFill>
                  <a:schemeClr val="tx1"/>
                </a:solidFill>
              </a:rPr>
              <a:t>enhancement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9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Example 3:  sequence of </a:t>
            </a:r>
            <a:r>
              <a:rPr lang="en-US" sz="3600" b="1" dirty="0" smtClean="0">
                <a:solidFill>
                  <a:srgbClr val="C00000"/>
                </a:solidFill>
              </a:rPr>
              <a:t>bits</a:t>
            </a:r>
            <a:r>
              <a:rPr lang="en-US" sz="3600" b="1" dirty="0" smtClean="0">
                <a:solidFill>
                  <a:srgbClr val="7030A0"/>
                </a:solidFill>
              </a:rPr>
              <a:t>  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 smtClean="0"/>
                  <a:t>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 :</a:t>
                </a:r>
                <a:r>
                  <a:rPr lang="en-US" sz="2000" dirty="0" smtClean="0"/>
                  <a:t> maintain a data structure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 for the sequence </a:t>
                </a:r>
                <a:r>
                  <a:rPr lang="en-US" sz="2000" dirty="0" err="1" smtClean="0"/>
                  <a:t>s.t.</a:t>
                </a:r>
                <a:r>
                  <a:rPr lang="en-US" sz="2000" dirty="0" smtClean="0"/>
                  <a:t> the following operations can be performed efficiently: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Basic dynamic operations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Insert</a:t>
                </a:r>
                <a:r>
                  <a:rPr lang="en-US" sz="2000" dirty="0" smtClean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): Insert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 in the sequence.</a:t>
                </a:r>
              </a:p>
              <a:p>
                <a:r>
                  <a:rPr lang="en-US" sz="2000" b="1" dirty="0" smtClean="0"/>
                  <a:t>Delete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element from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sequence.</a:t>
                </a:r>
              </a:p>
              <a:p>
                <a:r>
                  <a:rPr lang="en-US" sz="2000" b="1" dirty="0" smtClean="0"/>
                  <a:t>Report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 Report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</a:t>
                </a:r>
                <a:r>
                  <a:rPr lang="en-US" sz="2000" dirty="0" smtClean="0"/>
                  <a:t>sequence.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Application specific operation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Flip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):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Flip all bits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       (</a:t>
                </a:r>
                <a:r>
                  <a:rPr lang="en-US" sz="2000" dirty="0"/>
                  <a:t>Do it as a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4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8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An Electric Circuit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Delay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C00000"/>
                </a:solidFill>
              </a:rPr>
              <a:t>11             10            14               10            10            11               10             9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Electric signal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43400" y="1371600"/>
            <a:ext cx="730437" cy="228600"/>
            <a:chOff x="4267200" y="1600199"/>
            <a:chExt cx="730437" cy="228600"/>
          </a:xfrm>
        </p:grpSpPr>
        <p:cxnSp>
          <p:nvCxnSpPr>
            <p:cNvPr id="71" name="Elbow Connector 70"/>
            <p:cNvCxnSpPr/>
            <p:nvPr/>
          </p:nvCxnSpPr>
          <p:spPr>
            <a:xfrm>
              <a:off x="4540437" y="1600199"/>
              <a:ext cx="457200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/>
            <p:nvPr/>
          </p:nvCxnSpPr>
          <p:spPr>
            <a:xfrm rot="10800000" flipV="1">
              <a:off x="4267200" y="1600199"/>
              <a:ext cx="501837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343400" y="1371600"/>
            <a:ext cx="730437" cy="228600"/>
            <a:chOff x="4267200" y="1600199"/>
            <a:chExt cx="730437" cy="228600"/>
          </a:xfrm>
        </p:grpSpPr>
        <p:cxnSp>
          <p:nvCxnSpPr>
            <p:cNvPr id="75" name="Elbow Connector 74"/>
            <p:cNvCxnSpPr/>
            <p:nvPr/>
          </p:nvCxnSpPr>
          <p:spPr>
            <a:xfrm>
              <a:off x="4540437" y="1600199"/>
              <a:ext cx="457200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/>
            <p:nvPr/>
          </p:nvCxnSpPr>
          <p:spPr>
            <a:xfrm rot="10800000" flipV="1">
              <a:off x="4267200" y="1600199"/>
              <a:ext cx="501837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493737" y="773668"/>
            <a:ext cx="237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A complete binary tree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1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5.85473E-6 L -0.22153 0.12583 L -0.10937 0.23548 L -0.17014 0.36502 " pathEditMode="relative" ptsTypes="AA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948E-7 L 0.20833 0.08582 L 0.30833 0.20657 L 0.26545 0.36988 " pathEditMode="relative" ptsTypes="AAAA">
                                      <p:cBhvr>
                                        <p:cTn id="4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6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Problem definition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Given:</a:t>
            </a:r>
          </a:p>
          <a:p>
            <a:r>
              <a:rPr lang="en-US" sz="2000" dirty="0" smtClean="0"/>
              <a:t>There is a circuit in the form of a complete binary tree.</a:t>
            </a:r>
          </a:p>
          <a:p>
            <a:r>
              <a:rPr lang="en-US" sz="2000" dirty="0" smtClean="0"/>
              <a:t>Electric signal propagates from root to all leaf nodes.</a:t>
            </a:r>
          </a:p>
          <a:p>
            <a:r>
              <a:rPr lang="en-US" sz="2000" dirty="0" smtClean="0"/>
              <a:t>Each edge has certain delay</a:t>
            </a:r>
          </a:p>
          <a:p>
            <a:r>
              <a:rPr lang="en-US" sz="2000" dirty="0" smtClean="0"/>
              <a:t>The delay in reaching signal to a leaf node =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“sum of delays on all edges on the path from root.”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Objective: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Enhance delay along certain edges so that</a:t>
            </a:r>
          </a:p>
          <a:p>
            <a:r>
              <a:rPr lang="en-US" sz="2000" dirty="0" smtClean="0"/>
              <a:t>The delay on all paths from root to leaf nodes is the same.</a:t>
            </a:r>
          </a:p>
          <a:p>
            <a:r>
              <a:rPr lang="en-US" sz="2000" dirty="0" smtClean="0"/>
              <a:t>Total delay enhancement is </a:t>
            </a:r>
            <a:r>
              <a:rPr lang="en-US" sz="2000" b="1" dirty="0" smtClean="0"/>
              <a:t>minimum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5791200" y="3733800"/>
            <a:ext cx="3048000" cy="1222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first step for designing an algorithm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69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Working on an Example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3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Working on an Example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800" b="1" dirty="0" smtClean="0"/>
              <a:t>Total delay enhancement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C00000"/>
                </a:solidFill>
              </a:rPr>
              <a:t>27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Delay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  <a:endParaRPr lang="en-US" b="1" dirty="0">
              <a:solidFill>
                <a:srgbClr val="00206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Electric signal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27163" y="1905000"/>
            <a:ext cx="1644837" cy="1981200"/>
            <a:chOff x="2927163" y="1905000"/>
            <a:chExt cx="1644837" cy="1981200"/>
          </a:xfrm>
        </p:grpSpPr>
        <p:cxnSp>
          <p:nvCxnSpPr>
            <p:cNvPr id="6" name="Straight Connector 5"/>
            <p:cNvCxnSpPr>
              <a:stCxn id="140" idx="2"/>
              <a:endCxn id="121" idx="6"/>
            </p:cNvCxnSpPr>
            <p:nvPr/>
          </p:nvCxnSpPr>
          <p:spPr>
            <a:xfrm flipH="1">
              <a:off x="2971800" y="1905000"/>
              <a:ext cx="1600200" cy="60960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18" idx="1"/>
              <a:endCxn id="121" idx="5"/>
            </p:cNvCxnSpPr>
            <p:nvPr/>
          </p:nvCxnSpPr>
          <p:spPr>
            <a:xfrm flipH="1" flipV="1">
              <a:off x="2927163" y="2622363"/>
              <a:ext cx="775074" cy="54647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118" idx="3"/>
            </p:cNvCxnSpPr>
            <p:nvPr/>
          </p:nvCxnSpPr>
          <p:spPr>
            <a:xfrm flipH="1">
              <a:off x="3352801" y="3384363"/>
              <a:ext cx="349436" cy="5018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564098" y="3581400"/>
            <a:ext cx="660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+3           +4                                                 +4            +3               +4         +5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52400" y="5345668"/>
            <a:ext cx="804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b="1" dirty="0" smtClean="0"/>
              <a:t>Delay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2060"/>
                </a:solidFill>
              </a:rPr>
              <a:t>14             14            14               14            14            14               14             14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3962400" y="4832866"/>
            <a:ext cx="1293843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553200" y="2514600"/>
            <a:ext cx="1752600" cy="194893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063260" y="3810000"/>
            <a:ext cx="412563" cy="4455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loud Callout 78"/>
          <p:cNvSpPr/>
          <p:nvPr/>
        </p:nvSpPr>
        <p:spPr>
          <a:xfrm>
            <a:off x="76200" y="987552"/>
            <a:ext cx="3048000" cy="1222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to achieve 1</a:t>
            </a:r>
            <a:r>
              <a:rPr lang="en-US" sz="1600" baseline="30000" dirty="0" smtClean="0">
                <a:solidFill>
                  <a:schemeClr val="tx1"/>
                </a:solidFill>
              </a:rPr>
              <a:t>st</a:t>
            </a:r>
            <a:r>
              <a:rPr lang="en-US" sz="1600" dirty="0" smtClean="0">
                <a:solidFill>
                  <a:schemeClr val="tx1"/>
                </a:solidFill>
              </a:rPr>
              <a:t> Objective: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Synchronizing all paths  from the root?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124200" y="4572000"/>
            <a:ext cx="3763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2 9"/>
          <p:cNvSpPr/>
          <p:nvPr/>
        </p:nvSpPr>
        <p:spPr>
          <a:xfrm>
            <a:off x="4419601" y="2274332"/>
            <a:ext cx="1615982" cy="577334"/>
          </a:xfrm>
          <a:prstGeom prst="borderCallout2">
            <a:avLst>
              <a:gd name="adj1" fmla="val 48043"/>
              <a:gd name="adj2" fmla="val -856"/>
              <a:gd name="adj3" fmla="val 84878"/>
              <a:gd name="adj4" fmla="val -6533"/>
              <a:gd name="adj5" fmla="val 210215"/>
              <a:gd name="adj6" fmla="val -2521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How much enhancement is needed for this edge 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Down Ribbon 10"/>
          <p:cNvSpPr/>
          <p:nvPr/>
        </p:nvSpPr>
        <p:spPr>
          <a:xfrm>
            <a:off x="6692526" y="990600"/>
            <a:ext cx="2299074" cy="62126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+</a:t>
            </a:r>
            <a:r>
              <a:rPr lang="en-US" sz="1400" dirty="0" smtClean="0">
                <a:solidFill>
                  <a:srgbClr val="C00000"/>
                </a:solidFill>
              </a:rPr>
              <a:t>4</a:t>
            </a:r>
            <a:r>
              <a:rPr lang="en-US" sz="1400" dirty="0" smtClean="0">
                <a:solidFill>
                  <a:schemeClr val="tx1"/>
                </a:solidFill>
              </a:rPr>
              <a:t> is necessary and sufficient as well </a:t>
            </a:r>
            <a:r>
              <a:rPr lang="en-US" sz="14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Cloud Callout 87"/>
          <p:cNvSpPr/>
          <p:nvPr/>
        </p:nvSpPr>
        <p:spPr>
          <a:xfrm>
            <a:off x="4343400" y="5635752"/>
            <a:ext cx="3279714" cy="841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Is this the minimum delay enhancement 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53898" y="35930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+4</a:t>
            </a:r>
            <a:endParaRPr lang="en-US" dirty="0"/>
          </a:p>
        </p:txBody>
      </p:sp>
      <p:sp>
        <p:nvSpPr>
          <p:cNvPr id="89" name="Line Callout 2 88"/>
          <p:cNvSpPr/>
          <p:nvPr/>
        </p:nvSpPr>
        <p:spPr>
          <a:xfrm>
            <a:off x="6553200" y="990600"/>
            <a:ext cx="1981200" cy="826532"/>
          </a:xfrm>
          <a:prstGeom prst="borderCallout2">
            <a:avLst>
              <a:gd name="adj1" fmla="val 96890"/>
              <a:gd name="adj2" fmla="val 54671"/>
              <a:gd name="adj3" fmla="val 145567"/>
              <a:gd name="adj4" fmla="val 54811"/>
              <a:gd name="adj5" fmla="val 185051"/>
              <a:gd name="adj6" fmla="val 5516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Spend some time on this portion to see if you can reduce the total delay </a:t>
            </a:r>
            <a:r>
              <a:rPr lang="en-US" sz="12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See you in the next class </a:t>
            </a:r>
            <a:r>
              <a:rPr lang="en-US" sz="12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Cloud Callout 86"/>
          <p:cNvSpPr/>
          <p:nvPr/>
        </p:nvSpPr>
        <p:spPr>
          <a:xfrm>
            <a:off x="76200" y="1143000"/>
            <a:ext cx="3048000" cy="1222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algorithm comes to your mind based on this inference 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38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156" grpId="0"/>
      <p:bldP spid="85" grpId="0"/>
      <p:bldP spid="86" grpId="0"/>
      <p:bldP spid="35" grpId="0" animBg="1"/>
      <p:bldP spid="36" grpId="0" animBg="1"/>
      <p:bldP spid="78" grpId="0" animBg="1"/>
      <p:bldP spid="78" grpId="1" animBg="1"/>
      <p:bldP spid="79" grpId="0" animBg="1"/>
      <p:bldP spid="79" grpId="1" animBg="1"/>
      <p:bldP spid="10" grpId="0" animBg="1"/>
      <p:bldP spid="10" grpId="1" animBg="1"/>
      <p:bldP spid="11" grpId="0" animBg="1"/>
      <p:bldP spid="11" grpId="1" animBg="1"/>
      <p:bldP spid="88" grpId="0" animBg="1"/>
      <p:bldP spid="88" grpId="1" animBg="1"/>
      <p:bldP spid="13" grpId="0"/>
      <p:bldP spid="89" grpId="0" animBg="1"/>
      <p:bldP spid="89" grpId="1" animBg="1"/>
      <p:bldP spid="87" grpId="0" animBg="1"/>
      <p:bldP spid="8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Example 1: sequence of </a:t>
            </a:r>
            <a:r>
              <a:rPr lang="en-US" sz="3600" b="1" dirty="0" smtClean="0">
                <a:solidFill>
                  <a:srgbClr val="C00000"/>
                </a:solidFill>
              </a:rPr>
              <a:t>numbers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 smtClean="0"/>
                  <a:t>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 :</a:t>
                </a:r>
                <a:r>
                  <a:rPr lang="en-US" sz="2000" dirty="0" smtClean="0"/>
                  <a:t> maintain a data structure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 for the sequence </a:t>
                </a:r>
                <a:r>
                  <a:rPr lang="en-US" sz="2000" dirty="0" err="1" smtClean="0"/>
                  <a:t>s.t.</a:t>
                </a:r>
                <a:r>
                  <a:rPr lang="en-US" sz="2000" dirty="0" smtClean="0"/>
                  <a:t> the following operations can be performed efficiently: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Basic dynamic operations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Insert</a:t>
                </a:r>
                <a:r>
                  <a:rPr lang="en-US" sz="2000" dirty="0" smtClean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): Insert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 in the sequence.</a:t>
                </a:r>
              </a:p>
              <a:p>
                <a:r>
                  <a:rPr lang="en-US" sz="2000" b="1" dirty="0" smtClean="0"/>
                  <a:t>Delete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element from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sequence.</a:t>
                </a:r>
              </a:p>
              <a:p>
                <a:r>
                  <a:rPr lang="en-US" sz="2000" b="1" dirty="0" smtClean="0"/>
                  <a:t>Report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 Report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</a:t>
                </a:r>
                <a:r>
                  <a:rPr lang="en-US" sz="2000" dirty="0" smtClean="0"/>
                  <a:t>sequence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Application specific operation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Min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):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Report the smallest element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                                            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(</a:t>
                </a:r>
                <a:r>
                  <a:rPr lang="en-US" sz="2000" dirty="0"/>
                  <a:t>Do it as a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1556" b="-14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5426334" y="4340352"/>
            <a:ext cx="3031866" cy="1222248"/>
          </a:xfrm>
          <a:prstGeom prst="cloudCallout">
            <a:avLst>
              <a:gd name="adj1" fmla="val -28582"/>
              <a:gd name="adj2" fmla="val 8572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if you have to implement </a:t>
            </a:r>
            <a:r>
              <a:rPr lang="en-US" sz="1600" b="1" dirty="0" smtClean="0">
                <a:solidFill>
                  <a:schemeClr val="tx1"/>
                </a:solidFill>
              </a:rPr>
              <a:t>Min</a:t>
            </a:r>
            <a:r>
              <a:rPr lang="en-US" sz="1600" dirty="0" smtClean="0">
                <a:solidFill>
                  <a:schemeClr val="tx1"/>
                </a:solidFill>
              </a:rPr>
              <a:t>() 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as well as </a:t>
            </a:r>
            <a:r>
              <a:rPr lang="en-US" sz="1600" b="1" dirty="0" smtClean="0">
                <a:solidFill>
                  <a:schemeClr val="tx1"/>
                </a:solidFill>
              </a:rPr>
              <a:t>ADD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r>
              <a:rPr lang="en-US" sz="1600" dirty="0" smtClean="0">
                <a:solidFill>
                  <a:schemeClr val="tx1"/>
                </a:solidFill>
              </a:rPr>
              <a:t> for the data structure </a:t>
            </a:r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371725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interval tree </a:t>
            </a:r>
            <a:br>
              <a:rPr lang="en-US" dirty="0" smtClean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4062413"/>
            <a:ext cx="7772400" cy="1500187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An </a:t>
            </a:r>
            <a:r>
              <a:rPr lang="en-US" sz="2800" b="1" dirty="0">
                <a:solidFill>
                  <a:srgbClr val="C00000"/>
                </a:solidFill>
              </a:rPr>
              <a:t>augmented </a:t>
            </a:r>
            <a:r>
              <a:rPr lang="en-US" sz="2800" b="1" dirty="0" smtClean="0">
                <a:solidFill>
                  <a:srgbClr val="C00000"/>
                </a:solidFill>
              </a:rPr>
              <a:t>BST 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used for many </a:t>
            </a:r>
          </a:p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geometric </a:t>
            </a:r>
            <a:r>
              <a:rPr lang="en-US" sz="2800" b="1" dirty="0">
                <a:solidFill>
                  <a:srgbClr val="0070C0"/>
                </a:solidFill>
              </a:rPr>
              <a:t>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2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Interval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An interval 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 smtClean="0"/>
                  <a:t>] = {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|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 smtClean="0"/>
                  <a:t>}.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an interval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 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 smtClean="0"/>
                  <a:t>],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</a:t>
                </a:r>
                <a:r>
                  <a:rPr lang="en-US" sz="2000" b="1" dirty="0" smtClean="0"/>
                  <a:t>high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	      </a:t>
                </a:r>
                <a:r>
                  <a:rPr lang="en-US" sz="2000" b="1" dirty="0" smtClean="0"/>
                  <a:t>low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Given any two intervals 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 smtClean="0"/>
                  <a:t>] and 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 smtClean="0"/>
                  <a:t>],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they either </a:t>
                </a:r>
                <a:r>
                  <a:rPr lang="en-US" sz="2000" b="1" dirty="0" smtClean="0"/>
                  <a:t>overlap</a:t>
                </a:r>
                <a:r>
                  <a:rPr lang="en-US" sz="2000" dirty="0" smtClean="0"/>
                  <a:t> or </a:t>
                </a:r>
                <a:r>
                  <a:rPr lang="en-US" sz="2000" b="1" dirty="0" smtClean="0"/>
                  <a:t>don’t overlap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It takes </a:t>
                </a:r>
                <a:r>
                  <a:rPr lang="en-US" sz="2000" b="1" dirty="0" smtClean="0"/>
                  <a:t>O(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 smtClean="0"/>
                  <a:t>)</a:t>
                </a:r>
                <a:r>
                  <a:rPr lang="en-US" sz="2000" dirty="0" smtClean="0"/>
                  <a:t> time to check if two intervals overlap.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3736914" y="4050268"/>
            <a:ext cx="1593112" cy="445532"/>
            <a:chOff x="3736914" y="4050268"/>
            <a:chExt cx="1593112" cy="445532"/>
          </a:xfrm>
        </p:grpSpPr>
        <p:grpSp>
          <p:nvGrpSpPr>
            <p:cNvPr id="18" name="Group 17"/>
            <p:cNvGrpSpPr/>
            <p:nvPr/>
          </p:nvGrpSpPr>
          <p:grpSpPr>
            <a:xfrm>
              <a:off x="3886200" y="4343400"/>
              <a:ext cx="1295400" cy="152400"/>
              <a:chOff x="2743200" y="2514600"/>
              <a:chExt cx="1295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736914" y="40502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6914" y="4050268"/>
                  <a:ext cx="38023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953000" y="40502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4050268"/>
                  <a:ext cx="3770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1479860" y="4267200"/>
            <a:ext cx="1491940" cy="457200"/>
            <a:chOff x="6019800" y="4038600"/>
            <a:chExt cx="1491940" cy="457200"/>
          </a:xfrm>
        </p:grpSpPr>
        <p:grpSp>
          <p:nvGrpSpPr>
            <p:cNvPr id="35" name="Group 34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6432860" y="4267200"/>
            <a:ext cx="1491940" cy="457200"/>
            <a:chOff x="6019800" y="4038600"/>
            <a:chExt cx="1491940" cy="457200"/>
          </a:xfrm>
        </p:grpSpPr>
        <p:grpSp>
          <p:nvGrpSpPr>
            <p:cNvPr id="55" name="Group 54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3156260" y="4267200"/>
            <a:ext cx="1491940" cy="457200"/>
            <a:chOff x="6019800" y="4038600"/>
            <a:chExt cx="1491940" cy="457200"/>
          </a:xfrm>
        </p:grpSpPr>
        <p:grpSp>
          <p:nvGrpSpPr>
            <p:cNvPr id="66" name="Group 65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3842060" y="4419600"/>
            <a:ext cx="1268984" cy="457200"/>
            <a:chOff x="6019800" y="4038600"/>
            <a:chExt cx="1268984" cy="457200"/>
          </a:xfrm>
        </p:grpSpPr>
        <p:grpSp>
          <p:nvGrpSpPr>
            <p:cNvPr id="73" name="Group 72"/>
            <p:cNvGrpSpPr/>
            <p:nvPr/>
          </p:nvGrpSpPr>
          <p:grpSpPr>
            <a:xfrm>
              <a:off x="6248400" y="4343400"/>
              <a:ext cx="882340" cy="152400"/>
              <a:chOff x="2971800" y="2514600"/>
              <a:chExt cx="882340" cy="152400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2971800" y="2590800"/>
                <a:ext cx="876696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85414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6902140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140" y="4050268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ctangle 1"/>
          <p:cNvSpPr/>
          <p:nvPr/>
        </p:nvSpPr>
        <p:spPr>
          <a:xfrm>
            <a:off x="2327684" y="1600200"/>
            <a:ext cx="262531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667000" y="2362200"/>
            <a:ext cx="2034964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689436" y="2743200"/>
            <a:ext cx="2034964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886200" y="3429000"/>
            <a:ext cx="2034964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743200" y="5257800"/>
            <a:ext cx="3810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0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8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Problem Definition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Maintain a data structure for </a:t>
                </a:r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of </a:t>
                </a:r>
                <a:r>
                  <a:rPr lang="en-US" sz="2000" dirty="0" smtClean="0"/>
                  <a:t>intervals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so that the following operations can be performed efficiently.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Insert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): Insert interval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Delete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): </a:t>
                </a:r>
                <a:r>
                  <a:rPr lang="en-US" sz="2000" dirty="0" smtClean="0"/>
                  <a:t>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): determine 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overlaps any interval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85800" y="3974068"/>
            <a:ext cx="911286" cy="445532"/>
            <a:chOff x="685800" y="3974068"/>
            <a:chExt cx="911286" cy="445532"/>
          </a:xfrm>
        </p:grpSpPr>
        <p:grpSp>
          <p:nvGrpSpPr>
            <p:cNvPr id="27" name="Group 26"/>
            <p:cNvGrpSpPr/>
            <p:nvPr/>
          </p:nvGrpSpPr>
          <p:grpSpPr>
            <a:xfrm>
              <a:off x="838200" y="4267200"/>
              <a:ext cx="647700" cy="152400"/>
              <a:chOff x="2743200" y="2514600"/>
              <a:chExt cx="647700" cy="1524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2743200" y="2590800"/>
                <a:ext cx="6477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376032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6858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954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679514" y="4278868"/>
            <a:ext cx="4000104" cy="445532"/>
            <a:chOff x="1679514" y="4278868"/>
            <a:chExt cx="4000104" cy="445532"/>
          </a:xfrm>
        </p:grpSpPr>
        <p:grpSp>
          <p:nvGrpSpPr>
            <p:cNvPr id="43" name="Group 42"/>
            <p:cNvGrpSpPr/>
            <p:nvPr/>
          </p:nvGrpSpPr>
          <p:grpSpPr>
            <a:xfrm>
              <a:off x="1828800" y="4572000"/>
              <a:ext cx="3581400" cy="152400"/>
              <a:chOff x="1828800" y="4572000"/>
              <a:chExt cx="3581400" cy="1524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828800" y="4648200"/>
                <a:ext cx="3581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4102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8288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1679514" y="4278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60914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822514" y="4583668"/>
            <a:ext cx="1714104" cy="445532"/>
            <a:chOff x="2822514" y="4583668"/>
            <a:chExt cx="1714104" cy="445532"/>
          </a:xfrm>
        </p:grpSpPr>
        <p:grpSp>
          <p:nvGrpSpPr>
            <p:cNvPr id="39" name="Group 38"/>
            <p:cNvGrpSpPr/>
            <p:nvPr/>
          </p:nvGrpSpPr>
          <p:grpSpPr>
            <a:xfrm>
              <a:off x="2971800" y="4876800"/>
              <a:ext cx="1295400" cy="152400"/>
              <a:chOff x="2743200" y="2514600"/>
              <a:chExt cx="1295400" cy="1524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2822514" y="4583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17914" y="4648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736914" y="4050268"/>
            <a:ext cx="1634790" cy="445532"/>
            <a:chOff x="3736914" y="4050268"/>
            <a:chExt cx="1634790" cy="445532"/>
          </a:xfrm>
        </p:grpSpPr>
        <p:grpSp>
          <p:nvGrpSpPr>
            <p:cNvPr id="18" name="Group 17"/>
            <p:cNvGrpSpPr/>
            <p:nvPr/>
          </p:nvGrpSpPr>
          <p:grpSpPr>
            <a:xfrm>
              <a:off x="3886200" y="4343400"/>
              <a:ext cx="1295400" cy="152400"/>
              <a:chOff x="2743200" y="2514600"/>
              <a:chExt cx="1295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3736914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53000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019800" y="4038600"/>
            <a:ext cx="1524000" cy="457200"/>
            <a:chOff x="6019800" y="4038600"/>
            <a:chExt cx="1524000" cy="457200"/>
          </a:xfrm>
        </p:grpSpPr>
        <p:grpSp>
          <p:nvGrpSpPr>
            <p:cNvPr id="23" name="Group 22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6019800" y="4038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125096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27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363096" y="4572000"/>
            <a:ext cx="1980408" cy="381000"/>
            <a:chOff x="6363096" y="4572000"/>
            <a:chExt cx="1980408" cy="381000"/>
          </a:xfrm>
        </p:grpSpPr>
        <p:grpSp>
          <p:nvGrpSpPr>
            <p:cNvPr id="31" name="Group 30"/>
            <p:cNvGrpSpPr/>
            <p:nvPr/>
          </p:nvGrpSpPr>
          <p:grpSpPr>
            <a:xfrm>
              <a:off x="6553200" y="4800600"/>
              <a:ext cx="1600200" cy="152400"/>
              <a:chOff x="2743200" y="2514600"/>
              <a:chExt cx="1600200" cy="152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2743200" y="2590800"/>
                <a:ext cx="1600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3434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6363096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924800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212914" y="3516868"/>
            <a:ext cx="647700" cy="445532"/>
            <a:chOff x="838200" y="3974068"/>
            <a:chExt cx="647700" cy="445532"/>
          </a:xfrm>
        </p:grpSpPr>
        <p:grpSp>
          <p:nvGrpSpPr>
            <p:cNvPr id="63" name="Group 62"/>
            <p:cNvGrpSpPr/>
            <p:nvPr/>
          </p:nvGrpSpPr>
          <p:grpSpPr>
            <a:xfrm>
              <a:off x="838200" y="4267200"/>
              <a:ext cx="647700" cy="152400"/>
              <a:chOff x="2743200" y="2514600"/>
              <a:chExt cx="647700" cy="15240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2743200" y="2590800"/>
                <a:ext cx="6477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376032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987486" y="3974068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𝑰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486" y="3974068"/>
                  <a:ext cx="33855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5562600" y="3505200"/>
            <a:ext cx="495300" cy="445532"/>
            <a:chOff x="838200" y="3974068"/>
            <a:chExt cx="495300" cy="445532"/>
          </a:xfrm>
        </p:grpSpPr>
        <p:grpSp>
          <p:nvGrpSpPr>
            <p:cNvPr id="70" name="Group 69"/>
            <p:cNvGrpSpPr/>
            <p:nvPr/>
          </p:nvGrpSpPr>
          <p:grpSpPr>
            <a:xfrm>
              <a:off x="838200" y="4267200"/>
              <a:ext cx="495300" cy="152400"/>
              <a:chOff x="2743200" y="2514600"/>
              <a:chExt cx="495300" cy="1524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2743200" y="2590800"/>
                <a:ext cx="48784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2385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987486" y="3974068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𝑰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486" y="3974068"/>
                  <a:ext cx="33855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ctangle 1"/>
          <p:cNvSpPr/>
          <p:nvPr/>
        </p:nvSpPr>
        <p:spPr>
          <a:xfrm>
            <a:off x="1981200" y="3171825"/>
            <a:ext cx="4457304" cy="3450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775036" y="2362200"/>
            <a:ext cx="2380582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828800" y="2743200"/>
            <a:ext cx="2380582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3886200" y="1981200"/>
            <a:ext cx="3048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64" grpId="0" animBg="1"/>
      <p:bldP spid="76" grpId="0" animBg="1"/>
      <p:bldP spid="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How to build a </a:t>
            </a:r>
            <a:r>
              <a:rPr lang="en-US" sz="3600" b="1" dirty="0" smtClean="0">
                <a:solidFill>
                  <a:srgbClr val="7030A0"/>
                </a:solidFill>
              </a:rPr>
              <a:t>BST</a:t>
            </a:r>
            <a:r>
              <a:rPr lang="en-US" sz="3600" b="1" dirty="0" smtClean="0"/>
              <a:t> on </a:t>
            </a:r>
            <a:r>
              <a:rPr lang="en-US" sz="3600" b="1" dirty="0" smtClean="0">
                <a:solidFill>
                  <a:srgbClr val="0070C0"/>
                </a:solidFill>
              </a:rPr>
              <a:t>intervals</a:t>
            </a:r>
            <a:r>
              <a:rPr lang="en-US" sz="3600" b="1" dirty="0" smtClean="0"/>
              <a:t> ?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85800" y="3974068"/>
            <a:ext cx="911286" cy="445532"/>
            <a:chOff x="685800" y="3974068"/>
            <a:chExt cx="911286" cy="445532"/>
          </a:xfrm>
        </p:grpSpPr>
        <p:grpSp>
          <p:nvGrpSpPr>
            <p:cNvPr id="27" name="Group 26"/>
            <p:cNvGrpSpPr/>
            <p:nvPr/>
          </p:nvGrpSpPr>
          <p:grpSpPr>
            <a:xfrm>
              <a:off x="838200" y="4267200"/>
              <a:ext cx="647700" cy="152400"/>
              <a:chOff x="2743200" y="2514600"/>
              <a:chExt cx="647700" cy="1524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2743200" y="2590800"/>
                <a:ext cx="6477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376032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6858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954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679514" y="4278868"/>
            <a:ext cx="4000104" cy="445532"/>
            <a:chOff x="1679514" y="4278868"/>
            <a:chExt cx="4000104" cy="445532"/>
          </a:xfrm>
        </p:grpSpPr>
        <p:grpSp>
          <p:nvGrpSpPr>
            <p:cNvPr id="43" name="Group 42"/>
            <p:cNvGrpSpPr/>
            <p:nvPr/>
          </p:nvGrpSpPr>
          <p:grpSpPr>
            <a:xfrm>
              <a:off x="1828800" y="4572000"/>
              <a:ext cx="3581400" cy="152400"/>
              <a:chOff x="1828800" y="4572000"/>
              <a:chExt cx="3581400" cy="1524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828800" y="4648200"/>
                <a:ext cx="3581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4102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8288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1679514" y="4278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60914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822514" y="4583668"/>
            <a:ext cx="1714104" cy="445532"/>
            <a:chOff x="2822514" y="4583668"/>
            <a:chExt cx="1714104" cy="445532"/>
          </a:xfrm>
        </p:grpSpPr>
        <p:grpSp>
          <p:nvGrpSpPr>
            <p:cNvPr id="39" name="Group 38"/>
            <p:cNvGrpSpPr/>
            <p:nvPr/>
          </p:nvGrpSpPr>
          <p:grpSpPr>
            <a:xfrm>
              <a:off x="2971800" y="4876800"/>
              <a:ext cx="1295400" cy="152400"/>
              <a:chOff x="2743200" y="2514600"/>
              <a:chExt cx="1295400" cy="1524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2822514" y="4583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17914" y="4648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736914" y="4050268"/>
            <a:ext cx="1634790" cy="445532"/>
            <a:chOff x="3736914" y="4050268"/>
            <a:chExt cx="1634790" cy="445532"/>
          </a:xfrm>
        </p:grpSpPr>
        <p:grpSp>
          <p:nvGrpSpPr>
            <p:cNvPr id="18" name="Group 17"/>
            <p:cNvGrpSpPr/>
            <p:nvPr/>
          </p:nvGrpSpPr>
          <p:grpSpPr>
            <a:xfrm>
              <a:off x="3886200" y="4343400"/>
              <a:ext cx="1295400" cy="152400"/>
              <a:chOff x="2743200" y="2514600"/>
              <a:chExt cx="1295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3736914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53000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019800" y="4038600"/>
            <a:ext cx="1524000" cy="457200"/>
            <a:chOff x="6019800" y="4038600"/>
            <a:chExt cx="1524000" cy="457200"/>
          </a:xfrm>
        </p:grpSpPr>
        <p:grpSp>
          <p:nvGrpSpPr>
            <p:cNvPr id="23" name="Group 22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6019800" y="4038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125096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27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363096" y="4572000"/>
            <a:ext cx="1980408" cy="381000"/>
            <a:chOff x="6363096" y="4572000"/>
            <a:chExt cx="1980408" cy="381000"/>
          </a:xfrm>
        </p:grpSpPr>
        <p:grpSp>
          <p:nvGrpSpPr>
            <p:cNvPr id="31" name="Group 30"/>
            <p:cNvGrpSpPr/>
            <p:nvPr/>
          </p:nvGrpSpPr>
          <p:grpSpPr>
            <a:xfrm>
              <a:off x="6553200" y="4800600"/>
              <a:ext cx="1600200" cy="152400"/>
              <a:chOff x="2743200" y="2514600"/>
              <a:chExt cx="1600200" cy="152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2743200" y="2590800"/>
                <a:ext cx="1600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3434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6363096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924800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08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1752600" y="45720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895600" y="48768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77000" y="48006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72200" y="43434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810000" y="43434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62000" y="42672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685800" y="3974068"/>
            <a:ext cx="911286" cy="445532"/>
            <a:chOff x="685800" y="3974068"/>
            <a:chExt cx="911286" cy="445532"/>
          </a:xfrm>
        </p:grpSpPr>
        <p:grpSp>
          <p:nvGrpSpPr>
            <p:cNvPr id="46" name="Group 45"/>
            <p:cNvGrpSpPr/>
            <p:nvPr/>
          </p:nvGrpSpPr>
          <p:grpSpPr>
            <a:xfrm>
              <a:off x="838200" y="4267200"/>
              <a:ext cx="647700" cy="152400"/>
              <a:chOff x="2743200" y="2514600"/>
              <a:chExt cx="647700" cy="1524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2743200" y="2590800"/>
                <a:ext cx="6477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376032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6858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954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679514" y="4278868"/>
            <a:ext cx="4000104" cy="445532"/>
            <a:chOff x="1679514" y="4278868"/>
            <a:chExt cx="4000104" cy="445532"/>
          </a:xfrm>
        </p:grpSpPr>
        <p:grpSp>
          <p:nvGrpSpPr>
            <p:cNvPr id="53" name="Group 52"/>
            <p:cNvGrpSpPr/>
            <p:nvPr/>
          </p:nvGrpSpPr>
          <p:grpSpPr>
            <a:xfrm>
              <a:off x="1828800" y="4572000"/>
              <a:ext cx="3581400" cy="152400"/>
              <a:chOff x="1828800" y="4572000"/>
              <a:chExt cx="3581400" cy="15240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1828800" y="4648200"/>
                <a:ext cx="3581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4102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8288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1679514" y="4278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60914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822514" y="4583668"/>
            <a:ext cx="1714104" cy="445532"/>
            <a:chOff x="2822514" y="4583668"/>
            <a:chExt cx="1714104" cy="445532"/>
          </a:xfrm>
        </p:grpSpPr>
        <p:grpSp>
          <p:nvGrpSpPr>
            <p:cNvPr id="60" name="Group 59"/>
            <p:cNvGrpSpPr/>
            <p:nvPr/>
          </p:nvGrpSpPr>
          <p:grpSpPr>
            <a:xfrm>
              <a:off x="2971800" y="4876800"/>
              <a:ext cx="1295400" cy="152400"/>
              <a:chOff x="2743200" y="2514600"/>
              <a:chExt cx="1295400" cy="1524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2822514" y="4583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17914" y="4648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736914" y="4050268"/>
            <a:ext cx="1634790" cy="445532"/>
            <a:chOff x="3736914" y="4050268"/>
            <a:chExt cx="1634790" cy="445532"/>
          </a:xfrm>
        </p:grpSpPr>
        <p:grpSp>
          <p:nvGrpSpPr>
            <p:cNvPr id="67" name="Group 66"/>
            <p:cNvGrpSpPr/>
            <p:nvPr/>
          </p:nvGrpSpPr>
          <p:grpSpPr>
            <a:xfrm>
              <a:off x="3886200" y="4343400"/>
              <a:ext cx="1295400" cy="152400"/>
              <a:chOff x="2743200" y="2514600"/>
              <a:chExt cx="1295400" cy="15240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3736914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53000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19800" y="4038600"/>
            <a:ext cx="1524000" cy="457200"/>
            <a:chOff x="6019800" y="4038600"/>
            <a:chExt cx="1524000" cy="457200"/>
          </a:xfrm>
        </p:grpSpPr>
        <p:grpSp>
          <p:nvGrpSpPr>
            <p:cNvPr id="74" name="Group 73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/>
            <p:cNvSpPr txBox="1"/>
            <p:nvPr/>
          </p:nvSpPr>
          <p:spPr>
            <a:xfrm>
              <a:off x="6019800" y="4038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25096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27</a:t>
              </a:r>
              <a:endParaRPr lang="en-US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363096" y="4572000"/>
            <a:ext cx="1980408" cy="381000"/>
            <a:chOff x="6363096" y="4572000"/>
            <a:chExt cx="1980408" cy="381000"/>
          </a:xfrm>
        </p:grpSpPr>
        <p:grpSp>
          <p:nvGrpSpPr>
            <p:cNvPr id="81" name="Group 80"/>
            <p:cNvGrpSpPr/>
            <p:nvPr/>
          </p:nvGrpSpPr>
          <p:grpSpPr>
            <a:xfrm>
              <a:off x="6553200" y="4800600"/>
              <a:ext cx="1600200" cy="152400"/>
              <a:chOff x="2743200" y="2514600"/>
              <a:chExt cx="1600200" cy="152400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>
                <a:off x="2743200" y="2590800"/>
                <a:ext cx="1600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3434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/>
            <p:cNvSpPr txBox="1"/>
            <p:nvPr/>
          </p:nvSpPr>
          <p:spPr>
            <a:xfrm>
              <a:off x="6363096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924800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build a </a:t>
            </a:r>
            <a:r>
              <a:rPr lang="en-US" sz="3600" b="1" dirty="0">
                <a:solidFill>
                  <a:srgbClr val="7030A0"/>
                </a:solidFill>
              </a:rPr>
              <a:t>BST</a:t>
            </a:r>
            <a:r>
              <a:rPr lang="en-US" sz="3600" b="1" dirty="0"/>
              <a:t> on </a:t>
            </a:r>
            <a:r>
              <a:rPr lang="en-US" sz="3600" b="1" dirty="0">
                <a:solidFill>
                  <a:srgbClr val="0070C0"/>
                </a:solidFill>
              </a:rPr>
              <a:t>intervals</a:t>
            </a:r>
            <a:r>
              <a:rPr lang="en-US" sz="3600" b="1" dirty="0"/>
              <a:t>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                  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By considering </a:t>
                </a:r>
                <a:r>
                  <a:rPr lang="en-US" sz="2000" b="1" dirty="0" smtClean="0"/>
                  <a:t>low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] for each interval.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6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loud Callout 2"/>
          <p:cNvSpPr/>
          <p:nvPr/>
        </p:nvSpPr>
        <p:spPr>
          <a:xfrm>
            <a:off x="2438400" y="1524000"/>
            <a:ext cx="3031866" cy="1222248"/>
          </a:xfrm>
          <a:prstGeom prst="cloudCallout">
            <a:avLst>
              <a:gd name="adj1" fmla="val -28582"/>
              <a:gd name="adj2" fmla="val 8572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</a:t>
            </a:r>
            <a:r>
              <a:rPr lang="en-US" sz="1600" dirty="0" smtClean="0">
                <a:solidFill>
                  <a:schemeClr val="tx1"/>
                </a:solidFill>
              </a:rPr>
              <a:t>define </a:t>
            </a:r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b="1" dirty="0">
                <a:solidFill>
                  <a:schemeClr val="tx1"/>
                </a:solidFill>
              </a:rPr>
              <a:t>total order </a:t>
            </a:r>
            <a:r>
              <a:rPr lang="en-US" sz="1600" dirty="0">
                <a:solidFill>
                  <a:schemeClr val="tx1"/>
                </a:solidFill>
              </a:rPr>
              <a:t>on intervals </a:t>
            </a:r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791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44" grpId="0" animBg="1"/>
      <p:bldP spid="38" grpId="0" animBg="1"/>
      <p:bldP spid="2" grpId="0" animBg="1"/>
      <p:bldP spid="36" grpId="0" animBg="1"/>
      <p:bldP spid="6" grpId="0" build="p"/>
      <p:bldP spid="3" grpId="0" animBg="1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build a </a:t>
            </a:r>
            <a:r>
              <a:rPr lang="en-US" sz="3600" b="1" dirty="0">
                <a:solidFill>
                  <a:srgbClr val="7030A0"/>
                </a:solidFill>
              </a:rPr>
              <a:t>BST</a:t>
            </a:r>
            <a:r>
              <a:rPr lang="en-US" sz="3600" b="1" dirty="0"/>
              <a:t> on </a:t>
            </a:r>
            <a:r>
              <a:rPr lang="en-US" sz="3600" b="1" dirty="0">
                <a:solidFill>
                  <a:srgbClr val="0070C0"/>
                </a:solidFill>
              </a:rPr>
              <a:t>intervals</a:t>
            </a:r>
            <a:r>
              <a:rPr lang="en-US" sz="3600" b="1" dirty="0"/>
              <a:t> 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62000" y="1573294"/>
            <a:ext cx="6177760" cy="2317392"/>
            <a:chOff x="2016891" y="2727960"/>
            <a:chExt cx="4650194" cy="1923962"/>
          </a:xfrm>
        </p:grpSpPr>
        <p:cxnSp>
          <p:nvCxnSpPr>
            <p:cNvPr id="46" name="Straight Arrow Connector 45"/>
            <p:cNvCxnSpPr>
              <a:stCxn id="54" idx="3"/>
              <a:endCxn id="49" idx="7"/>
            </p:cNvCxnSpPr>
            <p:nvPr/>
          </p:nvCxnSpPr>
          <p:spPr>
            <a:xfrm flipH="1">
              <a:off x="2265255" y="3747891"/>
              <a:ext cx="539903" cy="6271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016891" y="2727960"/>
              <a:ext cx="4650194" cy="1923962"/>
              <a:chOff x="2016891" y="2727960"/>
              <a:chExt cx="4650194" cy="1923962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01689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393486" y="4331882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376109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76254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68574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55" idx="3"/>
                <a:endCxn id="54" idx="7"/>
              </p:cNvCxnSpPr>
              <p:nvPr/>
            </p:nvCxnSpPr>
            <p:spPr>
              <a:xfrm flipH="1">
                <a:off x="3010909" y="3001131"/>
                <a:ext cx="1400277" cy="5204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4655365" y="2985484"/>
                <a:ext cx="1335952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3" idx="5"/>
                <a:endCxn id="52" idx="0"/>
              </p:cNvCxnSpPr>
              <p:nvPr/>
            </p:nvCxnSpPr>
            <p:spPr>
              <a:xfrm>
                <a:off x="6163960" y="3747892"/>
                <a:ext cx="357637" cy="5802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3049337" y="372295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685800" y="3962400"/>
            <a:ext cx="911286" cy="457200"/>
            <a:chOff x="685800" y="3657600"/>
            <a:chExt cx="911286" cy="457200"/>
          </a:xfrm>
        </p:grpSpPr>
        <p:sp>
          <p:nvSpPr>
            <p:cNvPr id="36" name="Oval 35"/>
            <p:cNvSpPr/>
            <p:nvPr/>
          </p:nvSpPr>
          <p:spPr>
            <a:xfrm>
              <a:off x="762000" y="3962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685800" y="3657600"/>
              <a:ext cx="911286" cy="445532"/>
              <a:chOff x="685800" y="3974068"/>
              <a:chExt cx="911286" cy="445532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838200" y="4267200"/>
                <a:ext cx="647700" cy="152400"/>
                <a:chOff x="2743200" y="2514600"/>
                <a:chExt cx="647700" cy="152400"/>
              </a:xfrm>
            </p:grpSpPr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2743200" y="2590800"/>
                  <a:ext cx="6477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3376032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TextBox 121"/>
              <p:cNvSpPr txBox="1"/>
              <p:nvPr/>
            </p:nvSpPr>
            <p:spPr>
              <a:xfrm>
                <a:off x="685800" y="3974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295400" y="3974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736914" y="4050268"/>
            <a:ext cx="1634790" cy="445532"/>
            <a:chOff x="3736914" y="4050268"/>
            <a:chExt cx="1634790" cy="445532"/>
          </a:xfrm>
        </p:grpSpPr>
        <p:sp>
          <p:nvSpPr>
            <p:cNvPr id="2" name="Oval 1"/>
            <p:cNvSpPr/>
            <p:nvPr/>
          </p:nvSpPr>
          <p:spPr>
            <a:xfrm>
              <a:off x="38100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3736914" y="4050268"/>
              <a:ext cx="1634790" cy="445532"/>
              <a:chOff x="3736914" y="4050268"/>
              <a:chExt cx="1634790" cy="445532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3886200" y="4343400"/>
                <a:ext cx="1295400" cy="152400"/>
                <a:chOff x="2743200" y="2514600"/>
                <a:chExt cx="1295400" cy="152400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2743200" y="2590800"/>
                  <a:ext cx="1295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40386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TextBox 128"/>
              <p:cNvSpPr txBox="1"/>
              <p:nvPr/>
            </p:nvSpPr>
            <p:spPr>
              <a:xfrm>
                <a:off x="3736914" y="4050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4953000" y="4050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19</a:t>
                </a:r>
                <a:endParaRPr lang="en-US" dirty="0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6019800" y="4038600"/>
            <a:ext cx="1524000" cy="457200"/>
            <a:chOff x="6019800" y="4038600"/>
            <a:chExt cx="1524000" cy="457200"/>
          </a:xfrm>
        </p:grpSpPr>
        <p:sp>
          <p:nvSpPr>
            <p:cNvPr id="38" name="Oval 37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019800" y="4038600"/>
              <a:ext cx="1524000" cy="457200"/>
              <a:chOff x="6019800" y="4038600"/>
              <a:chExt cx="1524000" cy="457200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6248400" y="4343400"/>
                <a:ext cx="1066800" cy="152400"/>
                <a:chOff x="2971800" y="2514600"/>
                <a:chExt cx="1066800" cy="152400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2971800" y="2590800"/>
                  <a:ext cx="10668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40386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29718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TextBox 142"/>
              <p:cNvSpPr txBox="1"/>
              <p:nvPr/>
            </p:nvSpPr>
            <p:spPr>
              <a:xfrm>
                <a:off x="6019800" y="40386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23</a:t>
                </a:r>
                <a:endParaRPr lang="en-US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7125096" y="4050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27</a:t>
                </a:r>
                <a:endParaRPr lang="en-US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6363096" y="4572000"/>
            <a:ext cx="1980408" cy="381000"/>
            <a:chOff x="6363096" y="4572000"/>
            <a:chExt cx="1980408" cy="381000"/>
          </a:xfrm>
        </p:grpSpPr>
        <p:sp>
          <p:nvSpPr>
            <p:cNvPr id="44" name="Oval 43"/>
            <p:cNvSpPr/>
            <p:nvPr/>
          </p:nvSpPr>
          <p:spPr>
            <a:xfrm>
              <a:off x="6477000" y="4800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6363096" y="4572000"/>
              <a:ext cx="1980408" cy="381000"/>
              <a:chOff x="6363096" y="4572000"/>
              <a:chExt cx="1980408" cy="381000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6553200" y="4800600"/>
                <a:ext cx="1600200" cy="152400"/>
                <a:chOff x="2743200" y="2514600"/>
                <a:chExt cx="1600200" cy="15240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743200" y="2590800"/>
                  <a:ext cx="1600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3434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0" name="TextBox 149"/>
              <p:cNvSpPr txBox="1"/>
              <p:nvPr/>
            </p:nvSpPr>
            <p:spPr>
              <a:xfrm>
                <a:off x="6363096" y="4572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24</a:t>
                </a:r>
                <a:endParaRPr lang="en-US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7924800" y="4572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30</a:t>
                </a:r>
                <a:endParaRPr lang="en-US" dirty="0"/>
              </a:p>
            </p:txBody>
          </p:sp>
        </p:grpSp>
      </p:grpSp>
      <p:grpSp>
        <p:nvGrpSpPr>
          <p:cNvPr id="162" name="Group 161"/>
          <p:cNvGrpSpPr/>
          <p:nvPr/>
        </p:nvGrpSpPr>
        <p:grpSpPr>
          <a:xfrm>
            <a:off x="2822514" y="4583668"/>
            <a:ext cx="1714104" cy="445532"/>
            <a:chOff x="2822514" y="4583668"/>
            <a:chExt cx="1714104" cy="445532"/>
          </a:xfrm>
        </p:grpSpPr>
        <p:sp>
          <p:nvSpPr>
            <p:cNvPr id="37" name="Oval 36"/>
            <p:cNvSpPr/>
            <p:nvPr/>
          </p:nvSpPr>
          <p:spPr>
            <a:xfrm>
              <a:off x="2895600" y="4876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2822514" y="4583668"/>
              <a:ext cx="1714104" cy="445532"/>
              <a:chOff x="2822514" y="4583668"/>
              <a:chExt cx="1714104" cy="445532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2971800" y="4876800"/>
                <a:ext cx="1295400" cy="152400"/>
                <a:chOff x="2743200" y="2514600"/>
                <a:chExt cx="1295400" cy="152400"/>
              </a:xfrm>
            </p:grpSpPr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2743200" y="2590800"/>
                  <a:ext cx="1295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0386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TextBox 156"/>
              <p:cNvSpPr txBox="1"/>
              <p:nvPr/>
            </p:nvSpPr>
            <p:spPr>
              <a:xfrm>
                <a:off x="2822514" y="4583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117914" y="46482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11</a:t>
                </a:r>
                <a:endParaRPr lang="en-US" dirty="0"/>
              </a:p>
            </p:txBody>
          </p:sp>
        </p:grpSp>
      </p:grpSp>
      <p:grpSp>
        <p:nvGrpSpPr>
          <p:cNvPr id="170" name="Group 169"/>
          <p:cNvGrpSpPr/>
          <p:nvPr/>
        </p:nvGrpSpPr>
        <p:grpSpPr>
          <a:xfrm>
            <a:off x="1679514" y="4278868"/>
            <a:ext cx="4000104" cy="445532"/>
            <a:chOff x="1679514" y="4278868"/>
            <a:chExt cx="4000104" cy="445532"/>
          </a:xfrm>
        </p:grpSpPr>
        <p:sp>
          <p:nvSpPr>
            <p:cNvPr id="35" name="Oval 34"/>
            <p:cNvSpPr/>
            <p:nvPr/>
          </p:nvSpPr>
          <p:spPr>
            <a:xfrm>
              <a:off x="17526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1679514" y="4278868"/>
              <a:ext cx="4000104" cy="445532"/>
              <a:chOff x="1679514" y="4278868"/>
              <a:chExt cx="4000104" cy="445532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1828800" y="4572000"/>
                <a:ext cx="3581400" cy="152400"/>
                <a:chOff x="1828800" y="4572000"/>
                <a:chExt cx="3581400" cy="152400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1828800" y="4648200"/>
                  <a:ext cx="3581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5410200" y="45720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1828800" y="45720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TextBox 164"/>
              <p:cNvSpPr txBox="1"/>
              <p:nvPr/>
            </p:nvSpPr>
            <p:spPr>
              <a:xfrm>
                <a:off x="1679514" y="4278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5260914" y="4343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490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0.01024 -0.3895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-194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00834 -0.2444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1222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02083 -0.1611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-805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-0.0191 -0.1673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" y="-838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022E-16 L 0.01424 -0.2784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" y="-1393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0.0085 -0.0888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12187</TotalTime>
  <Words>1142</Words>
  <Application>Microsoft Office PowerPoint</Application>
  <PresentationFormat>On-screen Show (4:3)</PresentationFormat>
  <Paragraphs>379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Design and Analysis of Algorithms (CS345/CS345A) </vt:lpstr>
      <vt:lpstr>Example 3:  sequence of bits  </vt:lpstr>
      <vt:lpstr>Example 1: sequence of numbers</vt:lpstr>
      <vt:lpstr>interval tree  </vt:lpstr>
      <vt:lpstr>Interval</vt:lpstr>
      <vt:lpstr>Problem Definition</vt:lpstr>
      <vt:lpstr>How to build a BST on intervals ?</vt:lpstr>
      <vt:lpstr>How to build a BST on intervals ?</vt:lpstr>
      <vt:lpstr>How to build a BST on intervals ?</vt:lpstr>
      <vt:lpstr>How to augment the BST ?</vt:lpstr>
      <vt:lpstr>How to perform Overlap(S,I) efficiently ? </vt:lpstr>
      <vt:lpstr>How to perform Overlap(S,I) efficiently ? </vt:lpstr>
      <vt:lpstr>Augmentation of BST</vt:lpstr>
      <vt:lpstr>Overlap(T, I)</vt:lpstr>
      <vt:lpstr>Application 1  </vt:lpstr>
      <vt:lpstr>Application 1  </vt:lpstr>
      <vt:lpstr>Algorithm </vt:lpstr>
      <vt:lpstr>Application 2 </vt:lpstr>
      <vt:lpstr>             ProBLEM  of NEXT LECTURE</vt:lpstr>
      <vt:lpstr>An Electric Circuit </vt:lpstr>
      <vt:lpstr>Problem definition</vt:lpstr>
      <vt:lpstr>Working on an Example </vt:lpstr>
      <vt:lpstr>Working on an Example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1209</cp:revision>
  <dcterms:created xsi:type="dcterms:W3CDTF">2011-12-03T04:13:03Z</dcterms:created>
  <dcterms:modified xsi:type="dcterms:W3CDTF">2017-08-11T08:16:54Z</dcterms:modified>
</cp:coreProperties>
</file>