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486" r:id="rId3"/>
    <p:sldId id="500" r:id="rId4"/>
    <p:sldId id="465" r:id="rId5"/>
    <p:sldId id="484" r:id="rId6"/>
    <p:sldId id="508" r:id="rId7"/>
    <p:sldId id="470" r:id="rId8"/>
    <p:sldId id="485" r:id="rId9"/>
    <p:sldId id="501" r:id="rId10"/>
    <p:sldId id="488" r:id="rId11"/>
    <p:sldId id="472" r:id="rId12"/>
    <p:sldId id="476" r:id="rId13"/>
    <p:sldId id="471" r:id="rId14"/>
    <p:sldId id="492" r:id="rId15"/>
    <p:sldId id="493" r:id="rId16"/>
    <p:sldId id="495" r:id="rId17"/>
    <p:sldId id="496" r:id="rId18"/>
    <p:sldId id="498" r:id="rId19"/>
    <p:sldId id="499" r:id="rId20"/>
    <p:sldId id="479" r:id="rId21"/>
    <p:sldId id="480" r:id="rId22"/>
    <p:sldId id="462" r:id="rId23"/>
    <p:sldId id="475" r:id="rId24"/>
    <p:sldId id="502" r:id="rId25"/>
    <p:sldId id="506" r:id="rId26"/>
    <p:sldId id="505" r:id="rId27"/>
    <p:sldId id="503" r:id="rId28"/>
    <p:sldId id="481" r:id="rId29"/>
    <p:sldId id="50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100" d="100"/>
          <a:sy n="100" d="100"/>
        </p:scale>
        <p:origin x="-852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19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0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4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27.png"/><Relationship Id="rId28" Type="http://schemas.openxmlformats.org/officeDocument/2006/relationships/image" Target="../media/image43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7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Synchronizing an electric circuit </a:t>
            </a:r>
            <a:r>
              <a:rPr lang="en-US" sz="1800" b="1" dirty="0" smtClean="0">
                <a:solidFill>
                  <a:schemeClr val="tx1"/>
                </a:solidFill>
              </a:rPr>
              <a:t>: A problem 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Proof of correctness </a:t>
            </a:r>
            <a:r>
              <a:rPr lang="en-US" sz="1800" b="1" dirty="0" smtClean="0">
                <a:solidFill>
                  <a:schemeClr val="tx1"/>
                </a:solidFill>
              </a:rPr>
              <a:t>of an algorithm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Overview</a:t>
            </a:r>
            <a:r>
              <a:rPr lang="en-US" sz="3600" b="1" dirty="0" smtClean="0"/>
              <a:t> of the proposed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Process each non-leaf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as follows:</a:t>
                </a:r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r>
                  <a:rPr lang="en-US" sz="2000" i="1" dirty="0" smtClean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 smtClean="0"/>
                  <a:t> to a leaf node lying in its left </a:t>
                </a:r>
                <a:r>
                  <a:rPr lang="en-US" sz="2000" i="1" dirty="0" err="1" smtClean="0"/>
                  <a:t>subtree</a:t>
                </a:r>
                <a:r>
                  <a:rPr lang="en-US" sz="2000" i="1" dirty="0" smtClean="0"/>
                  <a:t>.</a:t>
                </a:r>
              </a:p>
              <a:p>
                <a:endParaRPr lang="en-US" sz="2000" i="1" dirty="0" smtClean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</a:t>
                </a:r>
                <a:r>
                  <a:rPr lang="en-US" sz="2000" i="1" dirty="0" smtClean="0"/>
                  <a:t>right </a:t>
                </a:r>
                <a:r>
                  <a:rPr lang="en-US" sz="2000" i="1" dirty="0" err="1"/>
                  <a:t>subtree</a:t>
                </a:r>
                <a:r>
                  <a:rPr lang="en-US" sz="2000" i="1" dirty="0" smtClean="0"/>
                  <a:t>.</a:t>
                </a:r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i="1" dirty="0" smtClean="0"/>
                  <a:t>If the two delays differ,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 </a:t>
                </a:r>
                <a:r>
                  <a:rPr lang="en-US" sz="2000" i="1" dirty="0" smtClean="0"/>
                  <a:t>                                          “enhance the delay of one of its edges accordingly”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895600" y="4800600"/>
            <a:ext cx="4876800" cy="8498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describe this step more formally.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7125" y="30099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30480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do the following:</a:t>
                </a:r>
                <a:endParaRPr lang="en-US" sz="18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: max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</a:t>
                </a:r>
                <a:r>
                  <a:rPr lang="en-US" sz="1800" dirty="0" smtClean="0"/>
                  <a:t>rightward path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increase delay of </a:t>
                </a:r>
                <a:r>
                  <a:rPr lang="en-US" sz="1800" b="1" dirty="0" smtClean="0"/>
                  <a:t>right edge </a:t>
                </a:r>
                <a:r>
                  <a:rPr lang="en-US" sz="1800" dirty="0" smtClean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dirty="0"/>
                  <a:t>increase delay of </a:t>
                </a:r>
                <a:r>
                  <a:rPr lang="en-US" sz="1800" b="1" dirty="0" smtClean="0"/>
                  <a:t>left </a:t>
                </a:r>
                <a:r>
                  <a:rPr lang="en-US" sz="1800" b="1" dirty="0"/>
                  <a:t>edge </a:t>
                </a:r>
                <a:r>
                  <a:rPr lang="en-US" sz="1800" dirty="0"/>
                  <a:t>by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88144" y="2373868"/>
            <a:ext cx="1625916" cy="1195864"/>
            <a:chOff x="1588144" y="2373868"/>
            <a:chExt cx="1625916" cy="1195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35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81600" y="1954768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1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28956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35433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50" grpId="0"/>
      <p:bldP spid="51" grpId="0"/>
      <p:bldP spid="19" grpId="0"/>
      <p:bldP spid="19" grpId="1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r>
              <a:rPr lang="en-US" sz="2800" dirty="0" smtClean="0"/>
              <a:t>Proof of </a:t>
            </a:r>
            <a:r>
              <a:rPr lang="en-US" sz="2800" dirty="0" smtClean="0">
                <a:solidFill>
                  <a:srgbClr val="7030A0"/>
                </a:solidFill>
              </a:rPr>
              <a:t>correctness</a:t>
            </a:r>
            <a:r>
              <a:rPr lang="en-US" sz="2800" dirty="0" smtClean="0"/>
              <a:t> of the algorithm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b="1" dirty="0" smtClean="0">
                <a:solidFill>
                  <a:srgbClr val="7030A0"/>
                </a:solidFill>
              </a:rPr>
              <a:t>assertion/claim</a:t>
            </a:r>
            <a:r>
              <a:rPr lang="en-US" dirty="0" smtClean="0">
                <a:solidFill>
                  <a:schemeClr val="tx1"/>
                </a:solidFill>
              </a:rPr>
              <a:t> suffices as a proof?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What </a:t>
            </a:r>
            <a:r>
              <a:rPr lang="en-US" sz="3600" b="1" dirty="0" smtClean="0">
                <a:solidFill>
                  <a:srgbClr val="7030A0"/>
                </a:solidFill>
              </a:rPr>
              <a:t>claim</a:t>
            </a:r>
            <a:r>
              <a:rPr lang="en-US" sz="3600" b="1" dirty="0" smtClean="0"/>
              <a:t> suffices as a proof ?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Usually </a:t>
            </a:r>
            <a:r>
              <a:rPr lang="en-US" sz="2000" dirty="0" smtClean="0"/>
              <a:t>it is difficult even to find out the claim whose establishment captures the correctness of the algorithm.</a:t>
            </a:r>
            <a:r>
              <a:rPr lang="en-US" sz="2000" dirty="0" smtClean="0">
                <a:sym typeface="Wingdings" pitchFamily="2" charset="2"/>
              </a:rPr>
              <a:t>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In the current algorithm, what might be this claim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Let us have a re-look at the algorithm from point of view of a single node 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do the following:</a:t>
                </a:r>
                <a:endParaRPr lang="en-US" sz="18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: max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</a:t>
                </a:r>
                <a:r>
                  <a:rPr lang="en-US" sz="1800" dirty="0" smtClean="0"/>
                  <a:t>rightward path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increase delay of </a:t>
                </a:r>
                <a:r>
                  <a:rPr lang="en-US" sz="1800" b="1" dirty="0" smtClean="0"/>
                  <a:t>right edge </a:t>
                </a:r>
                <a:r>
                  <a:rPr lang="en-US" sz="1800" dirty="0" smtClean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dirty="0"/>
                  <a:t>increase delay of </a:t>
                </a:r>
                <a:r>
                  <a:rPr lang="en-US" sz="1800" b="1" dirty="0" smtClean="0"/>
                  <a:t>left </a:t>
                </a:r>
                <a:r>
                  <a:rPr lang="en-US" sz="1800" b="1" dirty="0"/>
                  <a:t>edge </a:t>
                </a:r>
                <a:r>
                  <a:rPr lang="en-US" sz="1800" dirty="0"/>
                  <a:t>by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 smtClean="0"/>
                  <a:t>|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419600" y="4495800"/>
            <a:ext cx="4267200" cy="4455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0" y="4509016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0" grpId="0"/>
      <p:bldP spid="51" grpId="0"/>
      <p:bldP spid="19" grpId="0"/>
      <p:bldP spid="3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:r>
                  <a:rPr lang="en-US" sz="2000" b="1" dirty="0" smtClean="0"/>
                  <a:t>optimal </a:t>
                </a:r>
                <a:r>
                  <a:rPr lang="en-US" sz="2000" dirty="0" smtClean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prove the claim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make careful observations about the </a:t>
                </a:r>
                <a:r>
                  <a:rPr lang="en-US" sz="2000" dirty="0" smtClean="0"/>
                  <a:t>algorithm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r>
                  <a:rPr lang="en-US" sz="2000" dirty="0" smtClean="0"/>
                  <a:t>.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Observations</a:t>
            </a:r>
            <a:r>
              <a:rPr lang="en-US" sz="2800" dirty="0"/>
              <a:t> about the algorithm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What can we say about the synchronization of any node in the optimal solution?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u="sng" dirty="0"/>
                  <a:t>Every node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must be </a:t>
                </a:r>
                <a:r>
                  <a:rPr lang="en-US" sz="2000" dirty="0"/>
                  <a:t>synchronized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(proof by contradiction: append the path from root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get two paths with different </a:t>
                </a:r>
                <a:r>
                  <a:rPr lang="en-US" sz="2000" dirty="0" smtClean="0"/>
                  <a:t>delays.)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r="-138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2622363"/>
            <a:ext cx="730437" cy="1263837"/>
            <a:chOff x="1981200" y="2622363"/>
            <a:chExt cx="730437" cy="1263837"/>
          </a:xfrm>
        </p:grpSpPr>
        <p:cxnSp>
          <p:nvCxnSpPr>
            <p:cNvPr id="6" name="Straight Connector 5"/>
            <p:cNvCxnSpPr>
              <a:stCxn id="121" idx="3"/>
            </p:cNvCxnSpPr>
            <p:nvPr/>
          </p:nvCxnSpPr>
          <p:spPr>
            <a:xfrm flipH="1">
              <a:off x="1981200" y="2622363"/>
              <a:ext cx="730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042075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27163" y="2590800"/>
            <a:ext cx="1340037" cy="1295400"/>
            <a:chOff x="2927163" y="2590800"/>
            <a:chExt cx="1340037" cy="12954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917763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927163" y="2590800"/>
              <a:ext cx="775074" cy="546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Not Equal 26"/>
          <p:cNvSpPr/>
          <p:nvPr/>
        </p:nvSpPr>
        <p:spPr>
          <a:xfrm>
            <a:off x="2651218" y="3124200"/>
            <a:ext cx="320582" cy="197037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140" idx="2"/>
            <a:endCxn id="121" idx="6"/>
          </p:cNvCxnSpPr>
          <p:nvPr/>
        </p:nvCxnSpPr>
        <p:spPr>
          <a:xfrm flipH="1">
            <a:off x="2971800" y="1905000"/>
            <a:ext cx="1600200" cy="609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5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84" grpId="0"/>
      <p:bldP spid="85" grpId="0"/>
      <p:bldP spid="27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In optimal sol., what is the </a:t>
                </a:r>
                <a:r>
                  <a:rPr lang="en-US" sz="1800" b="1" dirty="0" smtClean="0"/>
                  <a:t>max.</a:t>
                </a:r>
                <a:r>
                  <a:rPr lang="en-US" sz="1800" dirty="0" smtClean="0"/>
                  <a:t> delay </a:t>
                </a:r>
                <a:r>
                  <a:rPr lang="en-US" sz="1800" dirty="0"/>
                  <a:t>along any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to a leaf node 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Guess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It remain unchanged.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 other words, </a:t>
                </a:r>
                <a:r>
                  <a:rPr lang="en-US" sz="2000" dirty="0" smtClean="0"/>
                  <a:t>it </a:t>
                </a:r>
                <a:r>
                  <a:rPr lang="en-US" sz="2000" dirty="0"/>
                  <a:t>will still be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  <a:blipFill rotWithShape="1">
                <a:blip r:embed="rId2"/>
                <a:stretch>
                  <a:fillRect l="-708" t="-635" b="-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62200" y="1905000"/>
            <a:ext cx="5867400" cy="1893332"/>
            <a:chOff x="2362200" y="1905000"/>
            <a:chExt cx="5867400" cy="1893332"/>
          </a:xfrm>
        </p:grpSpPr>
        <p:sp>
          <p:nvSpPr>
            <p:cNvPr id="79" name="TextBox 78"/>
            <p:cNvSpPr txBox="1"/>
            <p:nvPr/>
          </p:nvSpPr>
          <p:spPr>
            <a:xfrm>
              <a:off x="78124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978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54898" y="33528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+4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62200" y="3429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622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1298" y="1905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90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4876800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5" name="Down Arrow 84"/>
          <p:cNvSpPr/>
          <p:nvPr/>
        </p:nvSpPr>
        <p:spPr>
          <a:xfrm>
            <a:off x="4114800" y="4572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loud Callout 85"/>
          <p:cNvSpPr/>
          <p:nvPr/>
        </p:nvSpPr>
        <p:spPr>
          <a:xfrm>
            <a:off x="-76200" y="609600"/>
            <a:ext cx="4800600" cy="1480066"/>
          </a:xfrm>
          <a:prstGeom prst="cloudCallout">
            <a:avLst>
              <a:gd name="adj1" fmla="val -27749"/>
              <a:gd name="adj2" fmla="val 911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</a:t>
            </a:r>
            <a:r>
              <a:rPr lang="en-US" sz="1400" b="1" dirty="0" smtClean="0">
                <a:solidFill>
                  <a:schemeClr val="tx1"/>
                </a:solidFill>
              </a:rPr>
              <a:t>maximum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elay from the root to any leaf node remains </a:t>
            </a:r>
            <a:r>
              <a:rPr lang="en-US" sz="1400" u="sng" dirty="0" smtClean="0">
                <a:solidFill>
                  <a:schemeClr val="tx1"/>
                </a:solidFill>
              </a:rPr>
              <a:t>unchanged</a:t>
            </a:r>
            <a:r>
              <a:rPr lang="en-US" sz="1400" dirty="0" smtClean="0">
                <a:solidFill>
                  <a:schemeClr val="tx1"/>
                </a:solidFill>
              </a:rPr>
              <a:t> in the optimal solution. What can we say about the </a:t>
            </a:r>
            <a:r>
              <a:rPr lang="en-US" sz="1400" b="1" dirty="0" smtClean="0">
                <a:solidFill>
                  <a:schemeClr val="tx1"/>
                </a:solidFill>
              </a:rPr>
              <a:t>maximum delay</a:t>
            </a:r>
            <a:r>
              <a:rPr lang="en-US" sz="1400" dirty="0" smtClean="0">
                <a:solidFill>
                  <a:schemeClr val="tx1"/>
                </a:solidFill>
              </a:rPr>
              <a:t> from any other node to any leaf node in its </a:t>
            </a:r>
            <a:r>
              <a:rPr lang="en-US" sz="1400" dirty="0" err="1" smtClean="0">
                <a:solidFill>
                  <a:schemeClr val="tx1"/>
                </a:solidFill>
              </a:rPr>
              <a:t>subtree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79618" y="5246132"/>
            <a:ext cx="2105096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81600" y="5257800"/>
            <a:ext cx="3657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78" grpId="0"/>
      <p:bldP spid="81" grpId="0"/>
      <p:bldP spid="85" grpId="0" animBg="1"/>
      <p:bldP spid="86" grpId="0" animBg="1"/>
      <p:bldP spid="86" grpId="1" animBg="1"/>
      <p:bldP spid="89" grpId="0" animBg="1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Motivation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Algorithm designed for a problem is incomplete unless its </a:t>
            </a:r>
            <a:r>
              <a:rPr lang="en-US" sz="1800" u="sng" dirty="0" smtClean="0"/>
              <a:t>correctness</a:t>
            </a:r>
            <a:r>
              <a:rPr lang="en-US" sz="1800" dirty="0" smtClean="0"/>
              <a:t> is established. </a:t>
            </a:r>
          </a:p>
          <a:p>
            <a:pPr marL="0" indent="0">
              <a:buNone/>
            </a:pPr>
            <a:r>
              <a:rPr lang="en-US" sz="1800" dirty="0" smtClean="0"/>
              <a:t>An algorithm without proof of correctness is just a heuristic. </a:t>
            </a:r>
          </a:p>
          <a:p>
            <a:pPr marL="0" indent="0">
              <a:buNone/>
            </a:pPr>
            <a:r>
              <a:rPr lang="en-US" sz="1800" dirty="0" smtClean="0"/>
              <a:t>As an important part of the course, one must have a fair amount of the understanding about proof of correctness of an algorithm.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Many times, one is not even clear about what claim one needs to prove to establish correctness of an algorithm.  For </a:t>
            </a:r>
            <a:r>
              <a:rPr lang="en-US" sz="1800" u="sng" dirty="0" smtClean="0"/>
              <a:t>almost every</a:t>
            </a:r>
            <a:r>
              <a:rPr lang="en-US" sz="1800" dirty="0" smtClean="0"/>
              <a:t> algorithm we study, there is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b="1" dirty="0" smtClean="0"/>
              <a:t>short</a:t>
            </a:r>
            <a:r>
              <a:rPr lang="en-US" sz="1800" dirty="0" smtClean="0"/>
              <a:t> and yet </a:t>
            </a:r>
            <a:r>
              <a:rPr lang="en-US" sz="1800" b="1" dirty="0" smtClean="0"/>
              <a:t>complete formal </a:t>
            </a:r>
            <a:r>
              <a:rPr lang="en-US" sz="1800" dirty="0" smtClean="0"/>
              <a:t>proof of correctness.</a:t>
            </a:r>
          </a:p>
          <a:p>
            <a:r>
              <a:rPr lang="en-US" sz="1800" dirty="0" smtClean="0"/>
              <a:t>There is </a:t>
            </a:r>
            <a:r>
              <a:rPr lang="en-US" sz="1800" b="1" dirty="0" smtClean="0">
                <a:solidFill>
                  <a:srgbClr val="FF0000"/>
                </a:solidFill>
              </a:rPr>
              <a:t>no formula </a:t>
            </a:r>
            <a:r>
              <a:rPr lang="en-US" sz="1800" dirty="0" smtClean="0"/>
              <a:t>for proof of correctness of an algorithm.</a:t>
            </a:r>
          </a:p>
          <a:p>
            <a:r>
              <a:rPr lang="en-US" sz="1800" dirty="0" smtClean="0"/>
              <a:t>The proof of correctness is </a:t>
            </a:r>
            <a:r>
              <a:rPr lang="en-US" sz="1800" b="1" dirty="0" smtClean="0"/>
              <a:t>based</a:t>
            </a:r>
            <a:r>
              <a:rPr lang="en-US" sz="1800" dirty="0" smtClean="0"/>
              <a:t> only </a:t>
            </a:r>
            <a:r>
              <a:rPr lang="en-US" sz="1800" b="1" dirty="0" smtClean="0"/>
              <a:t>on</a:t>
            </a:r>
            <a:r>
              <a:rPr lang="en-US" sz="1800" dirty="0" smtClean="0"/>
              <a:t> a </a:t>
            </a:r>
            <a:r>
              <a:rPr lang="en-US" sz="1800" b="1" dirty="0" smtClean="0">
                <a:solidFill>
                  <a:srgbClr val="7030A0"/>
                </a:solidFill>
              </a:rPr>
              <a:t>better insight</a:t>
            </a:r>
            <a:r>
              <a:rPr lang="en-US" sz="1800" b="1" dirty="0" smtClean="0"/>
              <a:t> </a:t>
            </a:r>
            <a:r>
              <a:rPr lang="en-US" sz="1800" dirty="0" smtClean="0"/>
              <a:t>into the algorithm.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In this way, a proof just demands a </a:t>
            </a:r>
            <a:r>
              <a:rPr lang="en-US" sz="1800" u="sng" dirty="0" smtClean="0"/>
              <a:t>better understanding</a:t>
            </a:r>
            <a:r>
              <a:rPr lang="en-US" sz="1800" dirty="0" smtClean="0"/>
              <a:t> of the algorithm.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It is hoped that from this lecture, you will be motivated to write short, and yet precise and formal proof of correctness for every algorithm you design.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304800" y="762000"/>
            <a:ext cx="8686800" cy="7736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tudy this lecture slowly, steadily,  and try to answer each question posed in the slides.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Revisit this lecture whenever you want a better understanding of proof of correctness.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8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Usefulness of the </a:t>
            </a:r>
            <a:r>
              <a:rPr lang="en-US" sz="3200" b="1" dirty="0" smtClean="0">
                <a:solidFill>
                  <a:srgbClr val="00B050"/>
                </a:solidFill>
              </a:rPr>
              <a:t>guess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In the optimal solution,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</a:t>
                </a:r>
                <a:r>
                  <a:rPr lang="en-US" sz="1800" dirty="0" smtClean="0"/>
                  <a:t>we must increase delay of right edge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by  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 smtClean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Guess </a:t>
                </a:r>
                <a:r>
                  <a:rPr lang="en-US" sz="1800" dirty="0" smtClean="0">
                    <a:sym typeface="Wingdings" pitchFamily="2" charset="2"/>
                  </a:rPr>
                  <a:t> proof of correctness of algorithm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826" t="-8333" r="-2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426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56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2505220" y="3962400"/>
            <a:ext cx="314180" cy="2514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5026223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unchanged</a:t>
            </a:r>
            <a:endParaRPr lang="en-US" sz="1400" dirty="0"/>
          </a:p>
        </p:txBody>
      </p:sp>
      <p:sp>
        <p:nvSpPr>
          <p:cNvPr id="33" name="Left Brace 32"/>
          <p:cNvSpPr/>
          <p:nvPr/>
        </p:nvSpPr>
        <p:spPr>
          <a:xfrm flipH="1">
            <a:off x="2209799" y="3288268"/>
            <a:ext cx="258781" cy="31887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77961" y="4800600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unchanged</a:t>
            </a:r>
            <a:endParaRPr lang="en-US" sz="1400" dirty="0"/>
          </a:p>
        </p:txBody>
      </p:sp>
      <p:sp>
        <p:nvSpPr>
          <p:cNvPr id="12" name="Line Callout 1 11"/>
          <p:cNvSpPr/>
          <p:nvPr/>
        </p:nvSpPr>
        <p:spPr>
          <a:xfrm>
            <a:off x="228600" y="2373868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73876"/>
              <a:gd name="adj4" fmla="val 108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much enhancement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914" y="351686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Line Callout 1 36"/>
          <p:cNvSpPr/>
          <p:nvPr/>
        </p:nvSpPr>
        <p:spPr>
          <a:xfrm>
            <a:off x="3048000" y="2385536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69691"/>
              <a:gd name="adj4" fmla="val -17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much enhancement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21" grpId="0" animBg="1"/>
      <p:bldP spid="50" grpId="0"/>
      <p:bldP spid="51" grpId="0"/>
      <p:bldP spid="19" grpId="0" animBg="1"/>
      <p:bldP spid="3" grpId="0" animBg="1"/>
      <p:bldP spid="9" grpId="0" animBg="1"/>
      <p:bldP spid="11" grpId="0" animBg="1"/>
      <p:bldP spid="33" grpId="0" animBg="1"/>
      <p:bldP spid="33" grpId="1" animBg="1"/>
      <p:bldP spid="34" grpId="0" animBg="1"/>
      <p:bldP spid="34" grpId="1" animBg="1"/>
      <p:bldP spid="12" grpId="0" animBg="1"/>
      <p:bldP spid="12" grpId="1" animBg="1"/>
      <p:bldP spid="14" grpId="0" animBg="1"/>
      <p:bldP spid="14" grpId="1" animBg="1"/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Proving </a:t>
            </a:r>
            <a:r>
              <a:rPr lang="en-US" sz="3600" b="1" dirty="0"/>
              <a:t>the </a:t>
            </a:r>
            <a:r>
              <a:rPr lang="en-US" sz="3600" b="1" dirty="0">
                <a:solidFill>
                  <a:srgbClr val="00B050"/>
                </a:solidFill>
              </a:rPr>
              <a:t>guess</a:t>
            </a:r>
            <a:r>
              <a:rPr lang="en-US" sz="3600" b="1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Guess : </a:t>
                </a:r>
                <a:r>
                  <a:rPr lang="en-US" sz="2000" dirty="0" smtClean="0"/>
                  <a:t>In the optimal solution, </a:t>
                </a:r>
                <a:r>
                  <a:rPr lang="en-US" sz="2000" dirty="0"/>
                  <a:t>the delay along any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:r>
                  <a:rPr lang="en-US" sz="2000" dirty="0" smtClean="0"/>
                  <a:t>any leaf </a:t>
                </a:r>
                <a:r>
                  <a:rPr lang="en-US" sz="2000" dirty="0"/>
                  <a:t>node </a:t>
                </a:r>
                <a:r>
                  <a:rPr lang="en-US" sz="2000" dirty="0" smtClean="0"/>
                  <a:t>is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 smtClean="0"/>
                  <a:t>: How to prove it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By contradiction.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if the assertion fails at many nodes ?</a:t>
            </a: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Consider the </a:t>
            </a:r>
            <a:r>
              <a:rPr lang="en-US" sz="2000" b="1" u="sng" dirty="0" smtClean="0"/>
              <a:t>lowest node </a:t>
            </a:r>
            <a:r>
              <a:rPr lang="en-US" sz="2000" dirty="0" smtClean="0"/>
              <a:t>in the tree where it fails.</a:t>
            </a:r>
          </a:p>
          <a:p>
            <a:pPr marL="0" indent="0">
              <a:buNone/>
            </a:pPr>
            <a:r>
              <a:rPr lang="en-US" sz="2000" dirty="0"/>
              <a:t>In particular, any node with no red descendant will suffice.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can you see why it is difficult to analyze any other “red” nodes </a:t>
            </a:r>
            <a:r>
              <a:rPr lang="en-US" sz="2000" dirty="0" smtClean="0"/>
              <a:t>?)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2" y="4146363"/>
            <a:ext cx="457198" cy="425637"/>
            <a:chOff x="1524002" y="3384363"/>
            <a:chExt cx="457198" cy="42563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53000" y="4146363"/>
            <a:ext cx="457198" cy="425637"/>
            <a:chOff x="1524002" y="3384363"/>
            <a:chExt cx="457198" cy="42563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23" idx="2"/>
          </p:cNvCxnSpPr>
          <p:nvPr/>
        </p:nvCxnSpPr>
        <p:spPr>
          <a:xfrm flipH="1">
            <a:off x="2971800" y="19050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67400" y="4146363"/>
            <a:ext cx="457198" cy="425637"/>
            <a:chOff x="1524002" y="3384363"/>
            <a:chExt cx="457198" cy="42563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1600" y="3384363"/>
            <a:ext cx="914400" cy="501837"/>
            <a:chOff x="1524000" y="3308163"/>
            <a:chExt cx="914400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25728" y="2590800"/>
            <a:ext cx="1765672" cy="546474"/>
            <a:chOff x="1936565" y="2483037"/>
            <a:chExt cx="1765672" cy="54647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36565" y="2483037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876800" y="19050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0" y="3384363"/>
            <a:ext cx="914400" cy="501837"/>
            <a:chOff x="1524000" y="3308163"/>
            <a:chExt cx="914400" cy="50183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9800" y="4146363"/>
            <a:ext cx="457198" cy="425637"/>
            <a:chOff x="1524002" y="3384363"/>
            <a:chExt cx="457198" cy="42563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24000" y="3384363"/>
            <a:ext cx="882837" cy="546474"/>
            <a:chOff x="1524000" y="3308163"/>
            <a:chExt cx="882837" cy="546474"/>
          </a:xfrm>
        </p:grpSpPr>
        <p:cxnSp>
          <p:nvCxnSpPr>
            <p:cNvPr id="30" name="Straight Arrow Connector 29"/>
            <p:cNvCxnSpPr>
              <a:stCxn id="119" idx="3"/>
              <a:endCxn id="109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57400" y="3352800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68127" y="2622363"/>
            <a:ext cx="1734110" cy="546474"/>
            <a:chOff x="1936564" y="2577726"/>
            <a:chExt cx="1734110" cy="54647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936564" y="2577726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  <a:endCxn id="118" idx="1"/>
            </p:cNvCxnSpPr>
            <p:nvPr/>
          </p:nvCxnSpPr>
          <p:spPr>
            <a:xfrm>
              <a:off x="2895600" y="2577726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3000" y="4724400"/>
            <a:ext cx="7086600" cy="0"/>
            <a:chOff x="1143000" y="4800600"/>
            <a:chExt cx="7086600" cy="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143000" y="4572000"/>
            <a:ext cx="7086600" cy="304800"/>
            <a:chOff x="1143000" y="4495800"/>
            <a:chExt cx="7086600" cy="3048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43000" y="4495800"/>
              <a:ext cx="3962400" cy="304800"/>
              <a:chOff x="1143000" y="4495800"/>
              <a:chExt cx="39624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00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343400" y="4495800"/>
              <a:ext cx="3886200" cy="304800"/>
              <a:chOff x="685800" y="4495800"/>
              <a:chExt cx="3886200" cy="3048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85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371600" y="3886200"/>
            <a:ext cx="6705600" cy="304800"/>
            <a:chOff x="1447800" y="4495800"/>
            <a:chExt cx="6705600" cy="3048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828800" y="3124200"/>
            <a:ext cx="5715000" cy="304800"/>
            <a:chOff x="1524000" y="4495800"/>
            <a:chExt cx="5715000" cy="3048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667000" y="2362200"/>
            <a:ext cx="4038600" cy="304800"/>
            <a:chOff x="3276600" y="4495800"/>
            <a:chExt cx="4038600" cy="304800"/>
          </a:xfrm>
        </p:grpSpPr>
        <p:sp>
          <p:nvSpPr>
            <p:cNvPr id="121" name="Oval 120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7086600" y="3384363"/>
            <a:ext cx="762000" cy="501837"/>
            <a:chOff x="1676400" y="3308163"/>
            <a:chExt cx="762000" cy="501837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1676400" y="3308163"/>
              <a:ext cx="197038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1295402" y="4146363"/>
            <a:ext cx="457198" cy="425637"/>
            <a:chOff x="1524002" y="3460563"/>
            <a:chExt cx="457198" cy="425637"/>
          </a:xfrm>
        </p:grpSpPr>
        <p:cxnSp>
          <p:nvCxnSpPr>
            <p:cNvPr id="128" name="Straight Arrow Connector 127"/>
            <p:cNvCxnSpPr>
              <a:stCxn id="109" idx="3"/>
            </p:cNvCxnSpPr>
            <p:nvPr/>
          </p:nvCxnSpPr>
          <p:spPr>
            <a:xfrm flipH="1">
              <a:off x="1524002" y="34605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9" idx="5"/>
            </p:cNvCxnSpPr>
            <p:nvPr/>
          </p:nvCxnSpPr>
          <p:spPr>
            <a:xfrm>
              <a:off x="1860363" y="34605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124200" y="4146363"/>
            <a:ext cx="457198" cy="425637"/>
            <a:chOff x="1524002" y="3384363"/>
            <a:chExt cx="457198" cy="425637"/>
          </a:xfrm>
        </p:grpSpPr>
        <p:cxnSp>
          <p:nvCxnSpPr>
            <p:cNvPr id="131" name="Straight Arrow Connector 13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781800" y="4146363"/>
            <a:ext cx="457198" cy="425637"/>
            <a:chOff x="1524002" y="3384363"/>
            <a:chExt cx="457198" cy="425637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696202" y="4146363"/>
            <a:ext cx="457198" cy="425637"/>
            <a:chOff x="1524002" y="3384363"/>
            <a:chExt cx="457198" cy="425637"/>
          </a:xfrm>
        </p:grpSpPr>
        <p:cxnSp>
          <p:nvCxnSpPr>
            <p:cNvPr id="137" name="Straight Arrow Connector 13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4343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828800" y="3124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4008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1447800" y="3186684"/>
            <a:ext cx="304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6670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141" grpId="0" animBg="1"/>
      <p:bldP spid="142" grpId="0" animBg="1"/>
      <p:bldP spid="144" grpId="0"/>
      <p:bldP spid="53" grpId="0" animBg="1"/>
      <p:bldP spid="1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/>
              <a:t>Proof: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must be synchronized in the optimal solution </a:t>
                </a:r>
                <a:r>
                  <a:rPr lang="en-US" sz="1800" dirty="0" smtClean="0">
                    <a:sym typeface="Wingdings" pitchFamily="2" charset="2"/>
                  </a:rPr>
                  <a:t>            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After alteration of delay enhancement, entire circuit is again synchronized.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reduction in the delay-enhancement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is not optimal. Contradiction!!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b="-8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889658"/>
            <a:ext cx="3048000" cy="4204074"/>
            <a:chOff x="838200" y="2272926"/>
            <a:chExt cx="3048000" cy="4204074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Isosceles Triangle 6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066800" y="990600"/>
            <a:ext cx="2211583" cy="1283732"/>
            <a:chOff x="1066800" y="2373868"/>
            <a:chExt cx="2211583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58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Suppose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752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255411" y="1835621"/>
            <a:ext cx="1012099" cy="3258111"/>
            <a:chOff x="1255411" y="3218889"/>
            <a:chExt cx="1012099" cy="3258111"/>
          </a:xfrm>
        </p:grpSpPr>
        <p:cxnSp>
          <p:nvCxnSpPr>
            <p:cNvPr id="20" name="Straight Connector 19"/>
            <p:cNvCxnSpPr>
              <a:stCxn id="9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3036" y="1835621"/>
            <a:ext cx="1046517" cy="3243842"/>
            <a:chOff x="2483036" y="3218889"/>
            <a:chExt cx="1046517" cy="3243842"/>
          </a:xfrm>
        </p:grpSpPr>
        <p:sp>
          <p:nvSpPr>
            <p:cNvPr id="23" name="Freeform 22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9" idx="5"/>
              <a:endCxn id="8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>
            <a:off x="4114800" y="2671834"/>
            <a:ext cx="1143000" cy="757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81600" y="901326"/>
            <a:ext cx="3846639" cy="4204074"/>
            <a:chOff x="5181600" y="901326"/>
            <a:chExt cx="3846639" cy="4204074"/>
          </a:xfrm>
        </p:grpSpPr>
        <p:grpSp>
          <p:nvGrpSpPr>
            <p:cNvPr id="28" name="Group 27"/>
            <p:cNvGrpSpPr/>
            <p:nvPr/>
          </p:nvGrpSpPr>
          <p:grpSpPr>
            <a:xfrm>
              <a:off x="5181600" y="901326"/>
              <a:ext cx="3846639" cy="4204074"/>
              <a:chOff x="533400" y="2272926"/>
              <a:chExt cx="3846639" cy="420407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38200" y="2272926"/>
                <a:ext cx="3048000" cy="4204074"/>
                <a:chOff x="838200" y="2272926"/>
                <a:chExt cx="3048000" cy="420407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838200" y="2272926"/>
                  <a:ext cx="3048000" cy="4204074"/>
                  <a:chOff x="838200" y="2272926"/>
                  <a:chExt cx="3048000" cy="4204074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219200" y="2272926"/>
                    <a:ext cx="2209800" cy="1747185"/>
                    <a:chOff x="1219200" y="2272926"/>
                    <a:chExt cx="2209800" cy="1747185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222873" y="2958726"/>
                      <a:ext cx="304800" cy="3048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1219200" y="3200400"/>
                      <a:ext cx="1003674" cy="819711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2514599" y="3187326"/>
                      <a:ext cx="914401" cy="77507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2375273" y="2272926"/>
                      <a:ext cx="0" cy="685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Isosceles Triangle 45"/>
                  <p:cNvSpPr/>
                  <p:nvPr/>
                </p:nvSpPr>
                <p:spPr>
                  <a:xfrm>
                    <a:off x="838200" y="4038600"/>
                    <a:ext cx="914400" cy="24384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/>
                  <p:cNvSpPr/>
                  <p:nvPr/>
                </p:nvSpPr>
                <p:spPr>
                  <a:xfrm>
                    <a:off x="2883723" y="3962400"/>
                    <a:ext cx="1002477" cy="25146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1435744" y="2373868"/>
                <a:ext cx="1842639" cy="1283732"/>
                <a:chOff x="1435744" y="2373868"/>
                <a:chExt cx="1842639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187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Rectangle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333" r="-2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𝜸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/>
              <p:cNvGrpSpPr/>
              <p:nvPr/>
            </p:nvGrpSpPr>
            <p:grpSpPr>
              <a:xfrm>
                <a:off x="1255411" y="3218889"/>
                <a:ext cx="1012099" cy="3258111"/>
                <a:chOff x="1255411" y="3218889"/>
                <a:chExt cx="1012099" cy="3258111"/>
              </a:xfrm>
            </p:grpSpPr>
            <p:cxnSp>
              <p:nvCxnSpPr>
                <p:cNvPr id="38" name="Straight Connector 37"/>
                <p:cNvCxnSpPr>
                  <a:stCxn id="48" idx="3"/>
                </p:cNvCxnSpPr>
                <p:nvPr/>
              </p:nvCxnSpPr>
              <p:spPr>
                <a:xfrm flipH="1">
                  <a:off x="1257300" y="3218889"/>
                  <a:ext cx="1010210" cy="8197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1255411" y="4049486"/>
                  <a:ext cx="268589" cy="2427514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413" h="914400">
                      <a:moveTo>
                        <a:pt x="7332" y="0"/>
                      </a:moveTo>
                      <a:cubicBezTo>
                        <a:pt x="982" y="95250"/>
                        <a:pt x="-5368" y="190500"/>
                        <a:pt x="7332" y="293914"/>
                      </a:cubicBezTo>
                      <a:cubicBezTo>
                        <a:pt x="20032" y="397328"/>
                        <a:pt x="76275" y="517071"/>
                        <a:pt x="83532" y="620485"/>
                      </a:cubicBezTo>
                      <a:cubicBezTo>
                        <a:pt x="90789" y="723899"/>
                        <a:pt x="50875" y="914400"/>
                        <a:pt x="50875" y="914400"/>
                      </a:cubicBezTo>
                      <a:lnTo>
                        <a:pt x="50875" y="914400"/>
                      </a:ln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483036" y="3218889"/>
                <a:ext cx="1046517" cy="3243842"/>
                <a:chOff x="2483036" y="3218889"/>
                <a:chExt cx="1046517" cy="3243842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3209448" y="3962400"/>
                  <a:ext cx="320105" cy="2500331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  <a:gd name="connsiteX0" fmla="*/ 20972 w 64515"/>
                    <a:gd name="connsiteY0" fmla="*/ 0 h 914400"/>
                    <a:gd name="connsiteX1" fmla="*/ 20972 w 64515"/>
                    <a:gd name="connsiteY1" fmla="*/ 293914 h 914400"/>
                    <a:gd name="connsiteX2" fmla="*/ 1379 w 64515"/>
                    <a:gd name="connsiteY2" fmla="*/ 608184 h 914400"/>
                    <a:gd name="connsiteX3" fmla="*/ 64515 w 64515"/>
                    <a:gd name="connsiteY3" fmla="*/ 914400 h 914400"/>
                    <a:gd name="connsiteX4" fmla="*/ 64515 w 64515"/>
                    <a:gd name="connsiteY4" fmla="*/ 914400 h 914400"/>
                    <a:gd name="connsiteX0" fmla="*/ 52385 w 95928"/>
                    <a:gd name="connsiteY0" fmla="*/ 0 h 914400"/>
                    <a:gd name="connsiteX1" fmla="*/ 52385 w 95928"/>
                    <a:gd name="connsiteY1" fmla="*/ 293914 h 914400"/>
                    <a:gd name="connsiteX2" fmla="*/ 32792 w 95928"/>
                    <a:gd name="connsiteY2" fmla="*/ 608184 h 914400"/>
                    <a:gd name="connsiteX3" fmla="*/ 95928 w 95928"/>
                    <a:gd name="connsiteY3" fmla="*/ 914400 h 914400"/>
                    <a:gd name="connsiteX4" fmla="*/ 95928 w 95928"/>
                    <a:gd name="connsiteY4" fmla="*/ 914400 h 914400"/>
                    <a:gd name="connsiteX0" fmla="*/ 52385 w 100604"/>
                    <a:gd name="connsiteY0" fmla="*/ 0 h 941829"/>
                    <a:gd name="connsiteX1" fmla="*/ 52385 w 100604"/>
                    <a:gd name="connsiteY1" fmla="*/ 293914 h 941829"/>
                    <a:gd name="connsiteX2" fmla="*/ 32792 w 100604"/>
                    <a:gd name="connsiteY2" fmla="*/ 608184 h 941829"/>
                    <a:gd name="connsiteX3" fmla="*/ 95928 w 100604"/>
                    <a:gd name="connsiteY3" fmla="*/ 914400 h 941829"/>
                    <a:gd name="connsiteX4" fmla="*/ 95928 w 100604"/>
                    <a:gd name="connsiteY4" fmla="*/ 930802 h 94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04" h="941829">
                      <a:moveTo>
                        <a:pt x="52385" y="0"/>
                      </a:moveTo>
                      <a:cubicBezTo>
                        <a:pt x="46035" y="95250"/>
                        <a:pt x="55650" y="192550"/>
                        <a:pt x="52385" y="293914"/>
                      </a:cubicBezTo>
                      <a:cubicBezTo>
                        <a:pt x="49120" y="395278"/>
                        <a:pt x="-49732" y="529373"/>
                        <a:pt x="32792" y="608184"/>
                      </a:cubicBezTo>
                      <a:cubicBezTo>
                        <a:pt x="115316" y="686995"/>
                        <a:pt x="85405" y="860630"/>
                        <a:pt x="95928" y="914400"/>
                      </a:cubicBezTo>
                      <a:cubicBezTo>
                        <a:pt x="106451" y="968170"/>
                        <a:pt x="95928" y="925335"/>
                        <a:pt x="95928" y="930802"/>
                      </a:cubicBez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48" idx="5"/>
                  <a:endCxn id="47" idx="0"/>
                </p:cNvCxnSpPr>
                <p:nvPr/>
              </p:nvCxnSpPr>
              <p:spPr>
                <a:xfrm>
                  <a:off x="2483036" y="3218889"/>
                  <a:ext cx="901926" cy="7435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8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9286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111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39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62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/>
          <p:cNvSpPr/>
          <p:nvPr/>
        </p:nvSpPr>
        <p:spPr>
          <a:xfrm>
            <a:off x="2505220" y="2590800"/>
            <a:ext cx="291037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flipH="1">
            <a:off x="1780470" y="2590800"/>
            <a:ext cx="27693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Line Callout 1 26"/>
              <p:cNvSpPr/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.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Line Callout 1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blipFill rotWithShape="1">
                <a:blip r:embed="rId26"/>
                <a:stretch>
                  <a:fillRect b="-1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.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blipFill rotWithShape="1">
                <a:blip r:embed="rId27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4038600" y="838201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does it imply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loud Callout 68"/>
          <p:cNvSpPr/>
          <p:nvPr/>
        </p:nvSpPr>
        <p:spPr>
          <a:xfrm>
            <a:off x="4038600" y="1079875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does it imply ?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the maximum delay on any </a:t>
                </a:r>
                <a:r>
                  <a:rPr lang="en-US" sz="1400" dirty="0"/>
                  <a:t>path </a:t>
                </a:r>
                <a:r>
                  <a:rPr lang="en-US" sz="14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to any of its leaf node </a:t>
                </a:r>
              </a:p>
              <a:p>
                <a:r>
                  <a:rPr lang="en-US" sz="1400" dirty="0" smtClean="0"/>
                  <a:t>is </a:t>
                </a:r>
                <a:r>
                  <a:rPr lang="en-US" sz="1400" u="sng" dirty="0" smtClean="0"/>
                  <a:t>strictly greater </a:t>
                </a:r>
                <a:r>
                  <a:rPr lang="en-US" sz="1400" dirty="0" smtClean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in an </a:t>
                </a:r>
                <a:r>
                  <a:rPr lang="en-US" sz="1400" b="1" dirty="0" smtClean="0"/>
                  <a:t>optimal</a:t>
                </a:r>
                <a:r>
                  <a:rPr lang="en-US" sz="1400" dirty="0" smtClean="0"/>
                  <a:t>  solution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blipFill rotWithShape="1">
                <a:blip r:embed="rId28"/>
                <a:stretch>
                  <a:fillRect l="-257" r="-257" b="-9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loud Callout 69"/>
          <p:cNvSpPr/>
          <p:nvPr/>
        </p:nvSpPr>
        <p:spPr>
          <a:xfrm>
            <a:off x="3501337" y="1002269"/>
            <a:ext cx="2975663" cy="1099066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you do some manipulation to reduce the total delay enhancement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6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uiExpand="1" build="p"/>
      <p:bldP spid="17" grpId="0" animBg="1"/>
      <p:bldP spid="25" grpId="0"/>
      <p:bldP spid="26" grpId="0"/>
      <p:bldP spid="56" grpId="0"/>
      <p:bldP spid="58" grpId="0" animBg="1"/>
      <p:bldP spid="62" grpId="0"/>
      <p:bldP spid="63" grpId="0"/>
      <p:bldP spid="59" grpId="0"/>
      <p:bldP spid="59" grpId="1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18" grpId="0" animBg="1"/>
      <p:bldP spid="27" grpId="0" animBg="1"/>
      <p:bldP spid="27" grpId="1" animBg="1"/>
      <p:bldP spid="68" grpId="0" animBg="1"/>
      <p:bldP spid="68" grpId="1" animBg="1"/>
      <p:bldP spid="31" grpId="0" animBg="1"/>
      <p:bldP spid="31" grpId="1" animBg="1"/>
      <p:bldP spid="69" grpId="0" animBg="1"/>
      <p:bldP spid="69" grpId="1" animBg="1"/>
      <p:bldP spid="54" grpId="0" animBg="1"/>
      <p:bldP spid="70" grpId="0" animBg="1"/>
      <p:bldP spid="7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Efficient </a:t>
            </a:r>
            <a:r>
              <a:rPr lang="en-US" sz="3600" b="1" dirty="0" smtClean="0">
                <a:solidFill>
                  <a:srgbClr val="7030A0"/>
                </a:solidFill>
              </a:rPr>
              <a:t>implementation</a:t>
            </a:r>
            <a:r>
              <a:rPr lang="en-US" sz="3600" b="1" dirty="0" smtClean="0"/>
              <a:t> of the algorithm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</a:t>
            </a:r>
            <a:r>
              <a:rPr lang="en-US" sz="3600" b="1" dirty="0" smtClean="0"/>
              <a:t>algorithm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Delay enhancement</a:t>
            </a:r>
            <a:r>
              <a:rPr lang="en-US" sz="2000" dirty="0"/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16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6" grpId="0"/>
      <p:bldP spid="35" grpId="0" animBg="1"/>
      <p:bldP spid="79" grpId="0"/>
      <p:bldP spid="80" grpId="0"/>
      <p:bldP spid="82" grpId="0"/>
      <p:bldP spid="83" grpId="0"/>
      <p:bldP spid="84" grpId="0"/>
      <p:bldP spid="87" grpId="0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Efficient </a:t>
            </a:r>
            <a:r>
              <a:rPr lang="en-US" sz="3600" b="1" dirty="0" smtClean="0">
                <a:solidFill>
                  <a:srgbClr val="7030A0"/>
                </a:solidFill>
              </a:rPr>
              <a:t>implementation</a:t>
            </a:r>
            <a:r>
              <a:rPr lang="en-US" sz="3600" b="1" dirty="0" smtClean="0"/>
              <a:t> of the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Note 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separately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 takes a lot of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Idea</a:t>
                </a:r>
                <a:r>
                  <a:rPr lang="en-US" sz="2000" dirty="0" smtClean="0"/>
                  <a:t>: There is a recursive formulation underlying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We should design a recursive algorithm for doing the delay enhancement at each node.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This algorithm is described on the following slide.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3600" dirty="0" smtClean="0"/>
                  <a:t>): </a:t>
                </a:r>
                <a:r>
                  <a:rPr lang="en-US" sz="2800" b="1" dirty="0" smtClean="0"/>
                  <a:t>A synchronization algorithm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is </a:t>
                </a:r>
                <a:r>
                  <a:rPr lang="en-US" sz="2000" b="1" dirty="0" smtClean="0"/>
                  <a:t>leaf </a:t>
                </a:r>
                <a:r>
                  <a:rPr lang="en-US" sz="2000" dirty="0" smtClean="0"/>
                  <a:t>node)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</a:t>
                </a:r>
                <a:r>
                  <a:rPr lang="en-US" sz="2000" b="1" dirty="0" smtClean="0"/>
                  <a:t>else </a:t>
                </a:r>
                <a:r>
                  <a:rPr lang="en-US" sz="2000" b="1" dirty="0" smtClean="0">
                    <a:sym typeface="Wingdings" pitchFamily="2" charset="2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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+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</a:t>
                </a:r>
                <a:r>
                  <a:rPr lang="en-US" sz="2000" b="1" dirty="0">
                    <a:sym typeface="Wingdings" pitchFamily="2" charset="2"/>
                  </a:rPr>
                  <a:t> 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{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))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</a:t>
                </a:r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</a:t>
                </a:r>
                <a:r>
                  <a:rPr lang="en-US" sz="2000" b="1" dirty="0" smtClean="0">
                    <a:sym typeface="Wingdings" pitchFamily="2" charset="2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{ 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de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033369" y="1283732"/>
            <a:ext cx="1653431" cy="2297668"/>
            <a:chOff x="7033369" y="1283732"/>
            <a:chExt cx="1653431" cy="2297668"/>
          </a:xfrm>
        </p:grpSpPr>
        <p:grpSp>
          <p:nvGrpSpPr>
            <p:cNvPr id="19" name="Group 18"/>
            <p:cNvGrpSpPr/>
            <p:nvPr/>
          </p:nvGrpSpPr>
          <p:grpSpPr>
            <a:xfrm>
              <a:off x="7033369" y="1283732"/>
              <a:ext cx="1426525" cy="1415534"/>
              <a:chOff x="6347569" y="1524000"/>
              <a:chExt cx="1426525" cy="141553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010400" y="22098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6656016" y="2590800"/>
                <a:ext cx="407616" cy="3487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414369" y="2590800"/>
                <a:ext cx="359725" cy="3487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347569" y="1524000"/>
                <a:ext cx="739031" cy="697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467600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u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2" name="Isosceles Triangle 11"/>
            <p:cNvSpPr/>
            <p:nvPr/>
          </p:nvSpPr>
          <p:spPr>
            <a:xfrm>
              <a:off x="7086600" y="2667000"/>
              <a:ext cx="5334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8153400" y="2667000"/>
              <a:ext cx="5334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1054" y="2514600"/>
                <a:ext cx="183274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054" y="2514600"/>
                <a:ext cx="183274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54" t="-7692" r="-598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49748" y="2514600"/>
                <a:ext cx="148425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48" y="2514600"/>
                <a:ext cx="148425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527" t="-7692" r="-823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14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 synchronizes the circuit with </a:t>
                </a:r>
                <a:r>
                  <a:rPr lang="en-US" sz="2000" b="1" dirty="0" smtClean="0"/>
                  <a:t>minimum enhancement</a:t>
                </a:r>
                <a:r>
                  <a:rPr lang="en-US" sz="2000" dirty="0" smtClean="0"/>
                  <a:t> in the delay.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 :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linear in the size of the circuit.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very </a:t>
            </a:r>
            <a:r>
              <a:rPr lang="en-US" sz="3200" b="1" dirty="0" smtClean="0"/>
              <a:t>important advice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best way to internalize the proof of correctness of the algorithm is the following:</a:t>
            </a:r>
          </a:p>
          <a:p>
            <a:r>
              <a:rPr lang="en-US" sz="1800" dirty="0" smtClean="0"/>
              <a:t>Close your eyes.</a:t>
            </a:r>
          </a:p>
          <a:p>
            <a:r>
              <a:rPr lang="en-US" sz="1800" dirty="0" smtClean="0"/>
              <a:t>Think over the algorithm which is quite simple.</a:t>
            </a:r>
          </a:p>
          <a:p>
            <a:r>
              <a:rPr lang="en-US" sz="1800" dirty="0" smtClean="0"/>
              <a:t>Ask yourself “</a:t>
            </a:r>
            <a:r>
              <a:rPr lang="en-US" sz="1800" dirty="0" smtClean="0">
                <a:solidFill>
                  <a:srgbClr val="C00000"/>
                </a:solidFill>
              </a:rPr>
              <a:t>what assertion is  required to prove the correctness</a:t>
            </a:r>
            <a:r>
              <a:rPr lang="en-US" sz="1800" dirty="0" smtClean="0"/>
              <a:t> ?”</a:t>
            </a:r>
          </a:p>
          <a:p>
            <a:r>
              <a:rPr lang="en-US" sz="1800" dirty="0" smtClean="0"/>
              <a:t>Once you are convinced about the assertion, try to think of ways to prove it.</a:t>
            </a:r>
          </a:p>
          <a:p>
            <a:r>
              <a:rPr lang="en-US" sz="1800" dirty="0" smtClean="0"/>
              <a:t>Just rely on yourself and your insight. </a:t>
            </a:r>
          </a:p>
          <a:p>
            <a:r>
              <a:rPr lang="en-US" sz="1800" dirty="0" smtClean="0"/>
              <a:t>If you fail, try to go through the proof given in these slides again.</a:t>
            </a:r>
          </a:p>
          <a:p>
            <a:pPr marL="0" indent="0">
              <a:buNone/>
            </a:pPr>
            <a:r>
              <a:rPr lang="en-US" sz="1800" dirty="0" smtClean="0"/>
              <a:t>                       Do it slowly, steadily,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With free and unconditioned mind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6C31"/>
                </a:solidFill>
              </a:rPr>
              <a:t>Outcome</a:t>
            </a:r>
            <a:r>
              <a:rPr lang="en-US" sz="1800" dirty="0" smtClean="0"/>
              <a:t>: Either you will understand the proof fully  [most probable]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Or you will come up with an alternate proof. [less probable]</a:t>
            </a:r>
          </a:p>
          <a:p>
            <a:pPr marL="0" indent="0">
              <a:buNone/>
            </a:pPr>
            <a:r>
              <a:rPr lang="en-US" sz="1800" dirty="0" smtClean="0"/>
              <a:t>You are welcome to share your alternate proof with me </a:t>
            </a:r>
            <a:r>
              <a:rPr lang="en-US" sz="1800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In case none of these events happen, let us have a meeting to discuss the proof 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Synchronizing a </a:t>
            </a:r>
            <a:r>
              <a:rPr lang="en-US" sz="2800" dirty="0" smtClean="0">
                <a:solidFill>
                  <a:srgbClr val="7030A0"/>
                </a:solidFill>
              </a:rPr>
              <a:t>circuit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minimum</a:t>
            </a:r>
            <a:r>
              <a:rPr lang="en-US" sz="2800" b="1" dirty="0">
                <a:solidFill>
                  <a:schemeClr val="tx1"/>
                </a:solidFill>
              </a:rPr>
              <a:t> delay enhancement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An Electric Circuit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Electric signal originates at the root</a:t>
            </a:r>
          </a:p>
          <a:p>
            <a:pPr marL="0" indent="0">
              <a:buNone/>
            </a:pPr>
            <a:r>
              <a:rPr lang="en-US" sz="1800" dirty="0" smtClean="0"/>
              <a:t>Signal passing through each edge incurs a delay (a few </a:t>
            </a:r>
            <a:r>
              <a:rPr lang="en-US" sz="1800" dirty="0" err="1" smtClean="0"/>
              <a:t>nano</a:t>
            </a:r>
            <a:r>
              <a:rPr lang="en-US" sz="1800" dirty="0" smtClean="0"/>
              <a:t> seconds)</a:t>
            </a:r>
          </a:p>
          <a:p>
            <a:pPr marL="0" indent="0">
              <a:buNone/>
            </a:pPr>
            <a:r>
              <a:rPr lang="en-US" sz="1800" dirty="0" smtClean="0"/>
              <a:t>Finally signal reaches all the leaves.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 complete binary tree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55626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29200" y="54864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5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85473E-6 L -0.22153 0.12583 L -0.10937 0.23548 L -0.17014 0.36502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948E-7 L 0.20833 0.08582 L 0.30833 0.20657 L 0.26545 0.3698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6" grpId="0"/>
      <p:bldP spid="7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definition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Given:</a:t>
            </a:r>
          </a:p>
          <a:p>
            <a:r>
              <a:rPr lang="en-US" sz="2000" dirty="0" smtClean="0"/>
              <a:t>There is a circuit in the form of a complete binary tree.</a:t>
            </a:r>
          </a:p>
          <a:p>
            <a:r>
              <a:rPr lang="en-US" sz="2000" dirty="0" smtClean="0"/>
              <a:t>Electric signal propagates from root to all leaf nodes.</a:t>
            </a:r>
          </a:p>
          <a:p>
            <a:r>
              <a:rPr lang="en-US" sz="2000" dirty="0" smtClean="0"/>
              <a:t>Each edge has certain delay</a:t>
            </a:r>
          </a:p>
          <a:p>
            <a:r>
              <a:rPr lang="en-US" sz="2000" dirty="0" smtClean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Objective: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Enhance delay along certain edges so that</a:t>
            </a:r>
          </a:p>
          <a:p>
            <a:r>
              <a:rPr lang="en-US" sz="2000" dirty="0" smtClean="0"/>
              <a:t>The delay on all paths from root to leaf nodes is the </a:t>
            </a:r>
            <a:r>
              <a:rPr lang="en-US" sz="2000" b="1" dirty="0" smtClean="0"/>
              <a:t>same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Total delay enhancement is </a:t>
            </a:r>
            <a:r>
              <a:rPr lang="en-US" sz="2000" b="1" dirty="0" smtClean="0"/>
              <a:t>minimum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791200" y="37338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first step for designing an algorithm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1943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324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8025" y="34290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8768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b="1" dirty="0" smtClean="0"/>
              <a:t>Total delay enhancement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27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+3           +4                                                 +4            +3               +4         +5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752600" cy="19489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3260" y="3810000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Callout 78"/>
          <p:cNvSpPr/>
          <p:nvPr/>
        </p:nvSpPr>
        <p:spPr>
          <a:xfrm>
            <a:off x="76200" y="987552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achieve 1</a:t>
            </a:r>
            <a:r>
              <a:rPr lang="en-US" sz="1600" baseline="30000" dirty="0" smtClean="0">
                <a:solidFill>
                  <a:schemeClr val="tx1"/>
                </a:solidFill>
              </a:rPr>
              <a:t>st</a:t>
            </a:r>
            <a:r>
              <a:rPr lang="en-US" sz="1600" dirty="0" smtClean="0">
                <a:solidFill>
                  <a:schemeClr val="tx1"/>
                </a:solidFill>
              </a:rPr>
              <a:t> Objective: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Synchronizing all paths  from the root?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572000"/>
            <a:ext cx="376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4419601" y="2274332"/>
            <a:ext cx="1615982" cy="577334"/>
          </a:xfrm>
          <a:prstGeom prst="borderCallout2">
            <a:avLst>
              <a:gd name="adj1" fmla="val 48043"/>
              <a:gd name="adj2" fmla="val -856"/>
              <a:gd name="adj3" fmla="val 84878"/>
              <a:gd name="adj4" fmla="val -6533"/>
              <a:gd name="adj5" fmla="val 210215"/>
              <a:gd name="adj6" fmla="val -252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How much enhancement is needed for this edge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Down Ribbon 10"/>
          <p:cNvSpPr/>
          <p:nvPr/>
        </p:nvSpPr>
        <p:spPr>
          <a:xfrm>
            <a:off x="6692526" y="990600"/>
            <a:ext cx="2299074" cy="6212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+</a:t>
            </a:r>
            <a:r>
              <a:rPr lang="en-US" sz="1400" dirty="0" smtClean="0">
                <a:solidFill>
                  <a:srgbClr val="C00000"/>
                </a:solidFill>
              </a:rPr>
              <a:t>4</a:t>
            </a:r>
            <a:r>
              <a:rPr lang="en-US" sz="1400" dirty="0" smtClean="0">
                <a:solidFill>
                  <a:schemeClr val="tx1"/>
                </a:solidFill>
              </a:rPr>
              <a:t> is necessary and sufficient as well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algorithm comes to your mind based on this inference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Cloud Callout 87"/>
          <p:cNvSpPr/>
          <p:nvPr/>
        </p:nvSpPr>
        <p:spPr>
          <a:xfrm>
            <a:off x="4343400" y="5635752"/>
            <a:ext cx="3279714" cy="841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 this the minimum delay enhancement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3898" y="3593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9" name="Line Callout 2 88"/>
          <p:cNvSpPr/>
          <p:nvPr/>
        </p:nvSpPr>
        <p:spPr>
          <a:xfrm>
            <a:off x="6553200" y="1447800"/>
            <a:ext cx="1828800" cy="577334"/>
          </a:xfrm>
          <a:prstGeom prst="borderCallout2">
            <a:avLst>
              <a:gd name="adj1" fmla="val 96890"/>
              <a:gd name="adj2" fmla="val 54671"/>
              <a:gd name="adj3" fmla="val 145567"/>
              <a:gd name="adj4" fmla="val 54811"/>
              <a:gd name="adj5" fmla="val 185051"/>
              <a:gd name="adj6" fmla="val 551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Spend some time on this portion to see if you can reduce the total delay ?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0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56" grpId="0"/>
      <p:bldP spid="85" grpId="0"/>
      <p:bldP spid="86" grpId="0"/>
      <p:bldP spid="35" grpId="0" animBg="1"/>
      <p:bldP spid="36" grpId="0" animBg="1"/>
      <p:bldP spid="78" grpId="0" animBg="1"/>
      <p:bldP spid="78" grpId="1" animBg="1"/>
      <p:bldP spid="79" grpId="0" animBg="1"/>
      <p:bldP spid="79" grpId="1" animBg="1"/>
      <p:bldP spid="10" grpId="0" animBg="1"/>
      <p:bldP spid="10" grpId="1" animBg="1"/>
      <p:bldP spid="11" grpId="0" animBg="1"/>
      <p:bldP spid="11" grpId="1" animBg="1"/>
      <p:bldP spid="87" grpId="0" animBg="1"/>
      <p:bldP spid="87" grpId="1" animBg="1"/>
      <p:bldP spid="88" grpId="0" animBg="1"/>
      <p:bldP spid="88" grpId="1" animBg="1"/>
      <p:bldP spid="13" grpId="0"/>
      <p:bldP spid="89" grpId="0" animBg="1"/>
      <p:bldP spid="8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+3           +4                               +4              +4            +3                           +1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2590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59436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sym typeface="Wingdings" pitchFamily="2" charset="2"/>
              </a:rPr>
              <a:t>23</a:t>
            </a:r>
            <a:endParaRPr lang="en-US" sz="2400" dirty="0"/>
          </a:p>
        </p:txBody>
      </p:sp>
      <p:sp>
        <p:nvSpPr>
          <p:cNvPr id="79" name="Cloud Callout 78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algorithm comes to your mind based on this inference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9" grpId="0" animBg="1"/>
      <p:bldP spid="7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 designing an </a:t>
            </a:r>
            <a:r>
              <a:rPr lang="en-US" sz="3600" b="1" dirty="0" smtClean="0"/>
              <a:t>algorithm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Total delay </a:t>
            </a:r>
            <a:r>
              <a:rPr lang="en-US" sz="2000" b="1" dirty="0"/>
              <a:t>enhancement</a:t>
            </a:r>
            <a:r>
              <a:rPr lang="en-US" sz="2000"/>
              <a:t>: </a:t>
            </a:r>
            <a:r>
              <a:rPr lang="en-US" sz="2000" smtClean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Delay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Electric signal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56102" y="427965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53000" y="42788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386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962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20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954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16616" y="4267200"/>
            <a:ext cx="323678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14            14               14             14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79" grpId="0"/>
      <p:bldP spid="80" grpId="0"/>
      <p:bldP spid="82" grpId="0"/>
      <p:bldP spid="83" grpId="0"/>
      <p:bldP spid="84" grpId="0"/>
      <p:bldP spid="87" grpId="0"/>
      <p:bldP spid="88" grpId="0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12980</TotalTime>
  <Words>2329</Words>
  <Application>Microsoft Office PowerPoint</Application>
  <PresentationFormat>On-screen Show (4:3)</PresentationFormat>
  <Paragraphs>521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</vt:lpstr>
      <vt:lpstr>Motivation </vt:lpstr>
      <vt:lpstr>Synchronizing a circuit</vt:lpstr>
      <vt:lpstr>An Electric Circuit </vt:lpstr>
      <vt:lpstr>Problem definition</vt:lpstr>
      <vt:lpstr>Working on an Example </vt:lpstr>
      <vt:lpstr>Working on an Example </vt:lpstr>
      <vt:lpstr>Working on an Example </vt:lpstr>
      <vt:lpstr>Toward designing an algorithm </vt:lpstr>
      <vt:lpstr>Overview of the proposed algorithm</vt:lpstr>
      <vt:lpstr>PowerPoint Presentation</vt:lpstr>
      <vt:lpstr>Proof of correctness of the algorithm</vt:lpstr>
      <vt:lpstr>What claim suffices as a proof ? </vt:lpstr>
      <vt:lpstr>PowerPoint Presentation</vt:lpstr>
      <vt:lpstr>PowerPoint Presentation</vt:lpstr>
      <vt:lpstr>Observations about the algorithm</vt:lpstr>
      <vt:lpstr>Observation 1 </vt:lpstr>
      <vt:lpstr>Observation 2 </vt:lpstr>
      <vt:lpstr>Usefulness of the guess </vt:lpstr>
      <vt:lpstr>Usefulness of the guess  </vt:lpstr>
      <vt:lpstr>Proving the guess </vt:lpstr>
      <vt:lpstr>What if the assertion fails at many nodes ?</vt:lpstr>
      <vt:lpstr>Proof:  </vt:lpstr>
      <vt:lpstr>Efficient implementation of the algorithm</vt:lpstr>
      <vt:lpstr>Efficient implementation of the algorithm </vt:lpstr>
      <vt:lpstr>Efficient implementation of the algorithm</vt:lpstr>
      <vt:lpstr>Sync("u"): A synchronization algorithm</vt:lpstr>
      <vt:lpstr>PowerPoint Presentation</vt:lpstr>
      <vt:lpstr>A very important advice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1267</cp:revision>
  <dcterms:created xsi:type="dcterms:W3CDTF">2011-12-03T04:13:03Z</dcterms:created>
  <dcterms:modified xsi:type="dcterms:W3CDTF">2017-08-14T06:25:32Z</dcterms:modified>
</cp:coreProperties>
</file>