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74" r:id="rId2"/>
    <p:sldId id="505" r:id="rId3"/>
    <p:sldId id="524" r:id="rId4"/>
    <p:sldId id="521" r:id="rId5"/>
    <p:sldId id="525" r:id="rId6"/>
    <p:sldId id="523" r:id="rId7"/>
    <p:sldId id="522" r:id="rId8"/>
    <p:sldId id="526" r:id="rId9"/>
    <p:sldId id="527" r:id="rId10"/>
    <p:sldId id="529" r:id="rId11"/>
    <p:sldId id="537" r:id="rId12"/>
    <p:sldId id="520" r:id="rId13"/>
    <p:sldId id="540" r:id="rId14"/>
    <p:sldId id="539" r:id="rId15"/>
    <p:sldId id="528" r:id="rId16"/>
    <p:sldId id="504" r:id="rId17"/>
    <p:sldId id="506" r:id="rId18"/>
    <p:sldId id="508" r:id="rId19"/>
    <p:sldId id="487" r:id="rId20"/>
    <p:sldId id="489" r:id="rId21"/>
    <p:sldId id="488" r:id="rId22"/>
    <p:sldId id="490" r:id="rId23"/>
    <p:sldId id="492" r:id="rId24"/>
    <p:sldId id="493" r:id="rId25"/>
    <p:sldId id="547" r:id="rId26"/>
    <p:sldId id="542" r:id="rId27"/>
    <p:sldId id="543" r:id="rId28"/>
    <p:sldId id="544" r:id="rId29"/>
    <p:sldId id="545" r:id="rId30"/>
    <p:sldId id="54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0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2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8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Job scheduling </a:t>
            </a:r>
            <a:r>
              <a:rPr lang="en-US" sz="2000" b="1" dirty="0" smtClean="0">
                <a:solidFill>
                  <a:schemeClr val="tx1"/>
                </a:solidFill>
              </a:rPr>
              <a:t>problem</a:t>
            </a: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Huffman code 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b="1" dirty="0" smtClean="0">
                <a:solidFill>
                  <a:schemeClr val="tx1"/>
                </a:solidFill>
              </a:rPr>
              <a:t>A data compression algorithm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715000" y="4876800"/>
            <a:ext cx="307848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3650" y="5035034"/>
            <a:ext cx="2959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Revisiting an </a:t>
            </a:r>
            <a:r>
              <a:rPr lang="en-US" sz="1600" b="1" dirty="0" smtClean="0">
                <a:solidFill>
                  <a:srgbClr val="006C31"/>
                </a:solidFill>
              </a:rPr>
              <a:t>algorithm paradigm</a:t>
            </a:r>
            <a:endParaRPr lang="en-US" sz="1600" b="1" dirty="0">
              <a:solidFill>
                <a:srgbClr val="006C3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last 2 problems </a:t>
            </a:r>
            <a:r>
              <a:rPr lang="en-US" sz="3600" b="1" dirty="0" smtClean="0"/>
              <a:t>we discussed</a:t>
            </a: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Synchronizing the delays </a:t>
            </a:r>
            <a:r>
              <a:rPr lang="en-US" sz="2000" dirty="0"/>
              <a:t>in a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Scheduling jobs </a:t>
            </a:r>
            <a:r>
              <a:rPr lang="en-US" sz="1800" dirty="0"/>
              <a:t>to minimize maximum </a:t>
            </a:r>
            <a:r>
              <a:rPr lang="en-US" sz="1800" dirty="0" smtClean="0"/>
              <a:t>lateness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762000" y="2882123"/>
            <a:ext cx="3657600" cy="2299477"/>
            <a:chOff x="1371600" y="1307068"/>
            <a:chExt cx="6705600" cy="2883932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752600"/>
              <a:ext cx="6705600" cy="2438400"/>
              <a:chOff x="1371600" y="1752600"/>
              <a:chExt cx="6705600" cy="2438400"/>
            </a:xfrm>
          </p:grpSpPr>
          <p:cxnSp>
            <p:nvCxnSpPr>
              <p:cNvPr id="10" name="Straight Arrow Connector 9"/>
              <p:cNvCxnSpPr>
                <a:stCxn id="20" idx="2"/>
              </p:cNvCxnSpPr>
              <p:nvPr/>
            </p:nvCxnSpPr>
            <p:spPr>
              <a:xfrm flipH="1">
                <a:off x="2971800" y="19050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1816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625728" y="2590800"/>
                <a:ext cx="1765672" cy="546474"/>
                <a:chOff x="1936565" y="2483037"/>
                <a:chExt cx="1765672" cy="546474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936565" y="2483037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4876800" y="19050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33528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524000" y="3384363"/>
                <a:ext cx="882837" cy="546474"/>
                <a:chOff x="1524000" y="3308163"/>
                <a:chExt cx="882837" cy="546474"/>
              </a:xfrm>
            </p:grpSpPr>
            <p:cxnSp>
              <p:nvCxnSpPr>
                <p:cNvPr id="45" name="Straight Arrow Connector 44"/>
                <p:cNvCxnSpPr>
                  <a:stCxn id="32" idx="3"/>
                  <a:endCxn id="39" idx="0"/>
                </p:cNvCxnSpPr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3352800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68127" y="2590800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1936564" y="2577726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5" idx="5"/>
                  <a:endCxn id="31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1371600" y="38862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1828800" y="31242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667000" y="23622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086600" y="3384363"/>
                <a:ext cx="762000" cy="501837"/>
                <a:chOff x="1676400" y="3308163"/>
                <a:chExt cx="762000" cy="501837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676400" y="3308163"/>
                  <a:ext cx="197038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527114" y="1905000"/>
              <a:ext cx="6397686" cy="1893332"/>
              <a:chOff x="1527114" y="1905000"/>
              <a:chExt cx="6397686" cy="1893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38800" y="1905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08314" y="1916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0104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31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934839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276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271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12914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38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33871" y="33917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7912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867400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786471" y="3383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341267" y="1307068"/>
              <a:ext cx="2288133" cy="369332"/>
              <a:chOff x="5136963" y="1600200"/>
              <a:chExt cx="2288133" cy="36933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136963" y="1676400"/>
                <a:ext cx="730437" cy="228600"/>
                <a:chOff x="3993963" y="5181600"/>
                <a:chExt cx="730437" cy="228600"/>
              </a:xfrm>
            </p:grpSpPr>
            <p:cxnSp>
              <p:nvCxnSpPr>
                <p:cNvPr id="72" name="Elbow Connector 71"/>
                <p:cNvCxnSpPr/>
                <p:nvPr/>
              </p:nvCxnSpPr>
              <p:spPr>
                <a:xfrm>
                  <a:off x="4267200" y="5181600"/>
                  <a:ext cx="457200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lbow Connector 72"/>
                <p:cNvCxnSpPr/>
                <p:nvPr/>
              </p:nvCxnSpPr>
              <p:spPr>
                <a:xfrm rot="10800000" flipV="1">
                  <a:off x="3993963" y="5181600"/>
                  <a:ext cx="501837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5943600" y="1600200"/>
                <a:ext cx="148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F0"/>
                    </a:solidFill>
                  </a:rPr>
                  <a:t>Electric signal</a:t>
                </a:r>
                <a:endParaRPr lang="en-US" b="1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5" name="Elbow Connector 74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8" name="Elbow Connector 77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4724400" y="3967385"/>
            <a:ext cx="4076378" cy="604615"/>
            <a:chOff x="269488" y="3429000"/>
            <a:chExt cx="7960112" cy="973947"/>
          </a:xfrm>
        </p:grpSpPr>
        <p:grpSp>
          <p:nvGrpSpPr>
            <p:cNvPr id="81" name="Group 80"/>
            <p:cNvGrpSpPr/>
            <p:nvPr/>
          </p:nvGrpSpPr>
          <p:grpSpPr>
            <a:xfrm>
              <a:off x="494232" y="3429000"/>
              <a:ext cx="7582968" cy="328136"/>
              <a:chOff x="494232" y="3429000"/>
              <a:chExt cx="7582968" cy="32813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94232" y="3440668"/>
                <a:ext cx="1066800" cy="31646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6172200" y="3440668"/>
                <a:ext cx="19050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588037" y="34465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200400" y="34290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424271" y="3429000"/>
                <a:ext cx="909729" cy="322302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733800" y="3429000"/>
                <a:ext cx="690471" cy="32230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334000" y="3429000"/>
                <a:ext cx="838200" cy="32813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69488" y="3722132"/>
              <a:ext cx="7960112" cy="680815"/>
              <a:chOff x="269488" y="3722132"/>
              <a:chExt cx="7960112" cy="680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3158" r="-115625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/>
              <p:cNvCxnSpPr/>
              <p:nvPr/>
            </p:nvCxnSpPr>
            <p:spPr>
              <a:xfrm>
                <a:off x="457200" y="3897868"/>
                <a:ext cx="777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200" y="3722132"/>
                <a:ext cx="0" cy="316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110129" y="3886200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</p:grpSp>
      <p:sp>
        <p:nvSpPr>
          <p:cNvPr id="95" name="Oval 94"/>
          <p:cNvSpPr/>
          <p:nvPr/>
        </p:nvSpPr>
        <p:spPr>
          <a:xfrm>
            <a:off x="3581400" y="4267200"/>
            <a:ext cx="9906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64770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3152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752600" y="5879068"/>
            <a:ext cx="17403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u="sng" dirty="0"/>
              <a:t>local</a:t>
            </a:r>
            <a:r>
              <a:rPr lang="en-US" dirty="0"/>
              <a:t>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100" name="Right Arrow 99"/>
          <p:cNvSpPr/>
          <p:nvPr/>
        </p:nvSpPr>
        <p:spPr>
          <a:xfrm>
            <a:off x="3810000" y="5839968"/>
            <a:ext cx="182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15000" y="5879068"/>
            <a:ext cx="287668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Optimizing a </a:t>
            </a:r>
            <a:r>
              <a:rPr lang="en-US" u="sng" dirty="0" smtClean="0"/>
              <a:t>global</a:t>
            </a:r>
            <a:r>
              <a:rPr lang="en-US" dirty="0" smtClean="0"/>
              <a:t>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 animBg="1"/>
      <p:bldP spid="7" grpId="0" uiExpand="1" build="p" animBg="1"/>
      <p:bldP spid="95" grpId="0" animBg="1"/>
      <p:bldP spid="99" grpId="0" animBg="1"/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last 2 problems </a:t>
            </a:r>
            <a:r>
              <a:rPr lang="en-US" sz="3600" b="1" dirty="0" smtClean="0"/>
              <a:t>we discussed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Synchronizing the delays </a:t>
            </a:r>
            <a:r>
              <a:rPr lang="en-US" sz="2000" dirty="0" smtClean="0"/>
              <a:t>in a circuit (complete binary tree)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C00000"/>
                </a:solidFill>
              </a:rPr>
              <a:t>Scheduling jobs </a:t>
            </a:r>
            <a:r>
              <a:rPr lang="en-US" sz="2000" dirty="0" smtClean="0"/>
              <a:t>to minimize </a:t>
            </a:r>
            <a:r>
              <a:rPr lang="en-US" sz="2000" b="1" dirty="0" smtClean="0"/>
              <a:t>maximum lateness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These problems have </a:t>
            </a:r>
            <a:r>
              <a:rPr lang="en-US" sz="2000" b="1" dirty="0" err="1" smtClean="0"/>
              <a:t>adhoc</a:t>
            </a:r>
            <a:r>
              <a:rPr lang="en-US" sz="2000" dirty="0" smtClean="0"/>
              <a:t> algorithm with </a:t>
            </a:r>
            <a:r>
              <a:rPr lang="en-US" sz="2000" b="1" dirty="0" err="1" smtClean="0"/>
              <a:t>adhoc</a:t>
            </a:r>
            <a:r>
              <a:rPr lang="en-US" sz="2000" dirty="0" smtClean="0"/>
              <a:t> proof of correctness.</a:t>
            </a:r>
          </a:p>
          <a:p>
            <a:pPr marL="0" indent="0">
              <a:buNone/>
            </a:pPr>
            <a:r>
              <a:rPr lang="en-US" sz="2000" dirty="0" smtClean="0"/>
              <a:t>But actually they lie under the same algorithm paradigm :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greedy strategy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Greedy</a:t>
            </a:r>
            <a:r>
              <a:rPr lang="en-US" b="1" dirty="0" smtClean="0">
                <a:solidFill>
                  <a:srgbClr val="002060"/>
                </a:solidFill>
              </a:rPr>
              <a:t> 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u="sng" dirty="0" smtClean="0"/>
              <a:t>generic</a:t>
            </a:r>
            <a:r>
              <a:rPr lang="en-US" sz="2800" b="1" dirty="0" smtClean="0"/>
              <a:t> way to </a:t>
            </a:r>
            <a:r>
              <a:rPr lang="en-US" sz="2800" b="1" dirty="0" smtClean="0">
                <a:solidFill>
                  <a:srgbClr val="0070C0"/>
                </a:solidFill>
              </a:rPr>
              <a:t>prove</a:t>
            </a:r>
            <a:r>
              <a:rPr lang="en-US" sz="2800" b="1" dirty="0" smtClean="0"/>
              <a:t> that </a:t>
            </a:r>
            <a:r>
              <a:rPr lang="en-US" sz="2800" b="1" dirty="0" smtClean="0">
                <a:solidFill>
                  <a:srgbClr val="7030A0"/>
                </a:solidFill>
              </a:rPr>
              <a:t>a greedy strategy </a:t>
            </a:r>
            <a:r>
              <a:rPr lang="en-US" sz="2800" b="1" dirty="0" smtClean="0"/>
              <a:t>works</a:t>
            </a:r>
            <a:br>
              <a:rPr lang="en-US" sz="28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dirty="0" smtClean="0"/>
                  <a:t>: a </a:t>
                </a:r>
                <a:r>
                  <a:rPr lang="en-US" sz="2000" dirty="0"/>
                  <a:t>given </a:t>
                </a:r>
                <a:r>
                  <a:rPr lang="en-US" sz="2000" dirty="0" smtClean="0"/>
                  <a:t>optimization problem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1. </a:t>
                </a:r>
                <a:r>
                  <a:rPr lang="en-US" sz="2000" b="1" dirty="0"/>
                  <a:t>Try to establish </a:t>
                </a:r>
                <a:r>
                  <a:rPr lang="en-US" sz="2000" dirty="0"/>
                  <a:t>a relation between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2. Try to prove </a:t>
                </a:r>
                <a:r>
                  <a:rPr lang="en-US" sz="2000" dirty="0"/>
                  <a:t>the relation formally by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7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333" r="-25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4" t="-8197" r="-20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9565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10742" y="6400800"/>
            <a:ext cx="132279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006C31"/>
                </a:solidFill>
              </a:rPr>
              <a:t>use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Lemma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787900" y="27432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44958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6201" y="44958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Prove a suitable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Lemma </a:t>
                </a:r>
                <a:r>
                  <a:rPr lang="en-US" dirty="0" smtClean="0"/>
                  <a:t>about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) using this greedy step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1221"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324660" y="1600200"/>
            <a:ext cx="227581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If you succeed, </a:t>
            </a:r>
            <a:endParaRPr lang="en-US" b="1" dirty="0" smtClean="0"/>
          </a:p>
          <a:p>
            <a:pPr algn="ctr"/>
            <a:r>
              <a:rPr lang="en-US" dirty="0" smtClean="0"/>
              <a:t>you have an </a:t>
            </a:r>
            <a:r>
              <a:rPr lang="en-US" dirty="0"/>
              <a:t>algorithm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5943600"/>
            <a:ext cx="194944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/>
              <a:t>from construction</a:t>
            </a:r>
            <a:endParaRPr lang="en-IN" dirty="0"/>
          </a:p>
        </p:txBody>
      </p:sp>
      <p:sp>
        <p:nvSpPr>
          <p:cNvPr id="20" name="Smiley Face 19"/>
          <p:cNvSpPr/>
          <p:nvPr/>
        </p:nvSpPr>
        <p:spPr>
          <a:xfrm>
            <a:off x="6248400" y="1143000"/>
            <a:ext cx="56134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9400" y="228600"/>
            <a:ext cx="2057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76800" y="228600"/>
            <a:ext cx="3657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24000" y="3733800"/>
            <a:ext cx="9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R</a:t>
            </a:r>
            <a:r>
              <a:rPr lang="en-US" sz="1400" b="1" dirty="0" smtClean="0">
                <a:solidFill>
                  <a:srgbClr val="006C31"/>
                </a:solidFill>
              </a:rPr>
              <a:t>elation ?</a:t>
            </a:r>
            <a:endParaRPr lang="en-US" sz="1400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animBg="1"/>
      <p:bldP spid="6" grpId="0" uiExpand="1" animBg="1"/>
      <p:bldP spid="8" grpId="0" uiExpand="1" animBg="1"/>
      <p:bldP spid="11" grpId="0" uiExpand="1" animBg="1"/>
      <p:bldP spid="12" grpId="0" uiExpand="1" animBg="1"/>
      <p:bldP spid="13" grpId="0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 advice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 smtClean="0"/>
              <a:t>It may take time to internalize the last slide.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So it is perfectly fine if you skip it now and revisit it later.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You will be surprised to see that this generic approach is </a:t>
            </a:r>
          </a:p>
          <a:p>
            <a:pPr lvl="1"/>
            <a:r>
              <a:rPr lang="en-US" sz="1600" dirty="0"/>
              <a:t>V</a:t>
            </a:r>
            <a:r>
              <a:rPr lang="en-US" sz="1600" dirty="0" smtClean="0"/>
              <a:t>ery powerful</a:t>
            </a:r>
          </a:p>
          <a:p>
            <a:pPr lvl="1"/>
            <a:r>
              <a:rPr lang="en-US" sz="1600" dirty="0" smtClean="0"/>
              <a:t>Simple</a:t>
            </a:r>
          </a:p>
          <a:p>
            <a:pPr lvl="1"/>
            <a:r>
              <a:rPr lang="en-US" sz="1600" dirty="0" smtClean="0"/>
              <a:t>Works for most of the greedy algorithms.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048000"/>
            <a:ext cx="2362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Huffman Codes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rgbClr val="0070C0"/>
                </a:solidFill>
              </a:rPr>
              <a:t>novel</a:t>
            </a:r>
            <a:r>
              <a:rPr lang="en-US" dirty="0" smtClean="0">
                <a:solidFill>
                  <a:schemeClr val="tx1"/>
                </a:solidFill>
              </a:rPr>
              <a:t> and quite </a:t>
            </a:r>
            <a:r>
              <a:rPr lang="en-US" dirty="0" smtClean="0">
                <a:solidFill>
                  <a:srgbClr val="0070C0"/>
                </a:solidFill>
              </a:rPr>
              <a:t>inspiring</a:t>
            </a:r>
            <a:r>
              <a:rPr lang="en-US" dirty="0" smtClean="0">
                <a:solidFill>
                  <a:schemeClr val="tx1"/>
                </a:solidFill>
              </a:rPr>
              <a:t> application of greedy 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Binary coding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 text File</a:t>
                </a:r>
                <a:r>
                  <a:rPr lang="en-US" sz="2000" dirty="0" smtClean="0"/>
                  <a:t>: a sequence of alphabets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 How many bits needed to encode a text file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alphabets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 bits.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t="-588" b="-8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57600" y="2895600"/>
            <a:ext cx="762000" cy="63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2362200"/>
            <a:ext cx="2438400" cy="2350532"/>
            <a:chOff x="990600" y="2362200"/>
            <a:chExt cx="2438400" cy="2350532"/>
          </a:xfrm>
        </p:grpSpPr>
        <p:sp>
          <p:nvSpPr>
            <p:cNvPr id="5" name="Rounded Rectangle 4"/>
            <p:cNvSpPr/>
            <p:nvPr/>
          </p:nvSpPr>
          <p:spPr>
            <a:xfrm>
              <a:off x="990600" y="2362200"/>
              <a:ext cx="24384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6C31"/>
                  </a:solidFill>
                  <a:latin typeface="Edwardian Script ITC" pitchFamily="66" charset="0"/>
                </a:rPr>
                <a:t>once upon a time </a:t>
              </a:r>
              <a:r>
                <a:rPr lang="en-US" dirty="0" smtClean="0">
                  <a:solidFill>
                    <a:srgbClr val="006C31"/>
                  </a:solidFill>
                </a:rPr>
                <a:t>…………..</a:t>
              </a:r>
              <a:endParaRPr lang="en-US" dirty="0">
                <a:solidFill>
                  <a:srgbClr val="006C31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6C31"/>
                  </a:solidFill>
                </a:rPr>
                <a:t>…………………………….</a:t>
              </a:r>
            </a:p>
            <a:p>
              <a:pPr algn="ctr"/>
              <a:r>
                <a:rPr lang="en-US" dirty="0" smtClean="0">
                  <a:solidFill>
                    <a:srgbClr val="006C31"/>
                  </a:solidFill>
                </a:rPr>
                <a:t>……………………………..</a:t>
              </a:r>
            </a:p>
            <a:p>
              <a:r>
                <a:rPr lang="en-US" dirty="0" smtClean="0">
                  <a:solidFill>
                    <a:srgbClr val="006C31"/>
                  </a:solidFill>
                </a:rPr>
                <a:t>  …………………</a:t>
              </a: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43400"/>
              <a:ext cx="12650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 text file </a:t>
              </a:r>
              <a:r>
                <a:rPr lang="en-US" b="1" dirty="0" smtClean="0">
                  <a:solidFill>
                    <a:srgbClr val="7030A0"/>
                  </a:solidFill>
                </a:rPr>
                <a:t>F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1" y="1905000"/>
            <a:ext cx="3047999" cy="3341132"/>
            <a:chOff x="4648201" y="1905000"/>
            <a:chExt cx="3047999" cy="3341132"/>
          </a:xfrm>
        </p:grpSpPr>
        <p:pic>
          <p:nvPicPr>
            <p:cNvPr id="1026" name="Picture 2" descr="C:\Users\Surender Baswana\Desktop\CS345\binary_file_icon-999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1" y="1905000"/>
              <a:ext cx="3047999" cy="304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4000" y="4876800"/>
              <a:ext cx="18917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Binary coding of </a:t>
              </a:r>
              <a:r>
                <a:rPr lang="en-US" b="1" dirty="0" smtClean="0">
                  <a:solidFill>
                    <a:srgbClr val="7030A0"/>
                  </a:solidFill>
                </a:rPr>
                <a:t>F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76400" y="16002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11430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67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 smtClean="0"/>
              <a:t>coding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}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a binary 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</a:t>
                </a:r>
                <a:r>
                  <a:rPr lang="en-US" sz="2000" b="1" dirty="0">
                    <a:sym typeface="Wingdings" pitchFamily="2" charset="2"/>
                  </a:rPr>
                  <a:t>binary strings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</a:t>
                </a:r>
                <a:r>
                  <a:rPr lang="en-US" sz="2000" b="1" dirty="0" smtClean="0"/>
                  <a:t>fixed length </a:t>
                </a:r>
                <a:r>
                  <a:rPr lang="en-US" sz="2000" dirty="0"/>
                  <a:t>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each alphabet </a:t>
                </a:r>
                <a:r>
                  <a:rPr lang="en-US" sz="2000" dirty="0" smtClean="0">
                    <a:sym typeface="Wingdings" pitchFamily="2" charset="2"/>
                  </a:rPr>
                  <a:t> a unique binary </a:t>
                </a:r>
                <a:r>
                  <a:rPr lang="en-US" sz="2000" dirty="0" smtClean="0"/>
                  <a:t>string of length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How to decode a </a:t>
                </a:r>
                <a:r>
                  <a:rPr lang="en-US" sz="2000" b="1" dirty="0"/>
                  <a:t>fixed length </a:t>
                </a:r>
                <a:r>
                  <a:rPr lang="en-US" sz="2000" b="1" dirty="0" smtClean="0"/>
                  <a:t>binary </a:t>
                </a:r>
                <a:r>
                  <a:rPr lang="en-US" sz="2000" dirty="0" smtClean="0"/>
                  <a:t>coding?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easy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</m:t>
                      </m:r>
                      <m:r>
                        <a:rPr lang="en-US" sz="2000" b="1" i="1" dirty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𝟏𝟎𝟎𝟏𝟎𝟏𝟎𝟎𝟎𝟎𝟎𝟏𝟎𝟏𝟏</m:t>
                      </m:r>
                      <m:r>
                        <a:rPr lang="en-US" sz="2000" b="1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62400" y="4800600"/>
            <a:ext cx="1828800" cy="457200"/>
            <a:chOff x="3962400" y="4800600"/>
            <a:chExt cx="18288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624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816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600200" y="3733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667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16002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 smtClean="0"/>
              <a:t>coding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bits to </a:t>
                </a:r>
                <a:r>
                  <a:rPr lang="en-US" sz="2000" dirty="0" smtClean="0"/>
                  <a:t>store </a:t>
                </a:r>
                <a:r>
                  <a:rPr lang="en-US" sz="2000" u="sng" dirty="0" smtClean="0"/>
                  <a:t>alphabet set 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latin typeface="Cambria Math"/>
                      </a:rPr>
                      <m:t>𝑨</m:t>
                    </m:r>
                    <m:r>
                      <a:rPr lang="en-US" sz="2000" b="1" i="1" u="sng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bits to store </a:t>
                </a:r>
                <a:r>
                  <a:rPr lang="en-US" sz="2000" dirty="0" smtClean="0"/>
                  <a:t>a </a:t>
                </a:r>
                <a:r>
                  <a:rPr lang="en-US" sz="2000" u="sng" dirty="0" smtClean="0"/>
                  <a:t>file</a:t>
                </a:r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Yes</a:t>
                </a:r>
                <a:endParaRPr lang="en-US" sz="20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1828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971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huge variation </a:t>
            </a:r>
            <a:r>
              <a:rPr lang="en-US" sz="3200" b="1" dirty="0" smtClean="0"/>
              <a:t>in the </a:t>
            </a:r>
            <a:r>
              <a:rPr lang="en-US" sz="3200" b="1" dirty="0" smtClean="0">
                <a:solidFill>
                  <a:srgbClr val="0070C0"/>
                </a:solidFill>
              </a:rPr>
              <a:t>frequency</a:t>
            </a:r>
            <a:r>
              <a:rPr lang="en-US" sz="3200" b="1" dirty="0" smtClean="0"/>
              <a:t> of </a:t>
            </a:r>
            <a:br>
              <a:rPr lang="en-US" sz="3200" b="1" dirty="0" smtClean="0"/>
            </a:br>
            <a:r>
              <a:rPr lang="en-US" sz="3200" b="1" dirty="0" smtClean="0"/>
              <a:t>alphabets in a text.</a:t>
            </a:r>
            <a:endParaRPr lang="en-US" sz="32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179"/>
            <a:ext cx="5419526" cy="4335621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54" y="1600200"/>
            <a:ext cx="2185546" cy="49239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107668"/>
            <a:ext cx="45450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http://en.wikipedia.org/wiki/Letter_frequency</a:t>
            </a:r>
          </a:p>
        </p:txBody>
      </p:sp>
    </p:spTree>
    <p:extLst>
      <p:ext uri="{BB962C8B-B14F-4D97-AF65-F5344CB8AC3E}">
        <p14:creationId xmlns:p14="http://schemas.microsoft.com/office/powerpoint/2010/main" val="33082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</a:t>
            </a:r>
            <a:r>
              <a:rPr lang="en-US" b="1" dirty="0" smtClean="0">
                <a:solidFill>
                  <a:srgbClr val="7030A0"/>
                </a:solidFill>
              </a:rPr>
              <a:t>Job scheduling </a:t>
            </a:r>
            <a:r>
              <a:rPr lang="en-US" b="1" dirty="0" smtClean="0">
                <a:solidFill>
                  <a:srgbClr val="00206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How to exploit variation in the frequencies of alphabets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More frequent </a:t>
            </a:r>
            <a:r>
              <a:rPr lang="en-US" sz="2000" dirty="0" smtClean="0"/>
              <a:t>alphabets </a:t>
            </a:r>
            <a:r>
              <a:rPr lang="en-US" sz="2000" dirty="0" smtClean="0">
                <a:sym typeface="Wingdings" pitchFamily="2" charset="2"/>
              </a:rPr>
              <a:t> coding with </a:t>
            </a:r>
            <a:r>
              <a:rPr lang="en-US" sz="2000" b="1" dirty="0" smtClean="0">
                <a:sym typeface="Wingdings" pitchFamily="2" charset="2"/>
              </a:rPr>
              <a:t>shorter bit string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Less frequent </a:t>
            </a:r>
            <a:r>
              <a:rPr lang="en-US" sz="2000" dirty="0" smtClean="0">
                <a:sym typeface="Wingdings" pitchFamily="2" charset="2"/>
              </a:rPr>
              <a:t>alphabets  coding with </a:t>
            </a:r>
            <a:r>
              <a:rPr lang="en-US" sz="2000" b="1" dirty="0" smtClean="0">
                <a:sym typeface="Wingdings" pitchFamily="2" charset="2"/>
              </a:rPr>
              <a:t>longer bit string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4114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4572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2667000"/>
            <a:ext cx="601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Variable</a:t>
            </a:r>
            <a:r>
              <a:rPr lang="en-US" sz="3200" b="1" dirty="0" smtClean="0"/>
              <a:t> length encoding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Average bit length </a:t>
                </a:r>
                <a:r>
                  <a:rPr lang="en-US" sz="1800" dirty="0" smtClean="0"/>
                  <a:t>per symbol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𝟗𝟐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: How will you decode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01010111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𝒂𝒃𝒃𝒆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    </a:t>
                </a:r>
                <a:r>
                  <a:rPr lang="en-US" sz="1800" dirty="0" smtClean="0"/>
                  <a:t>or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  <m:r>
                      <a:rPr lang="en-US" sz="1800" b="1" i="1" smtClean="0">
                        <a:latin typeface="Cambria Math"/>
                      </a:rPr>
                      <m:t>𝒅𝒂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     </a:t>
                </a: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What is th</a:t>
                </a:r>
                <a:r>
                  <a:rPr lang="en-US" sz="1800" dirty="0" smtClean="0">
                    <a:sym typeface="Wingdings" pitchFamily="2" charset="2"/>
                  </a:rPr>
                  <a:t>e source of this ambiguity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Answer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 is  a prefix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 rotWithShape="1">
                <a:blip r:embed="rId3"/>
                <a:stretch>
                  <a:fillRect l="-1125" t="-674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is a serious problem with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encoding. Can you see?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Ribbon 19"/>
          <p:cNvSpPr/>
          <p:nvPr/>
        </p:nvSpPr>
        <p:spPr>
          <a:xfrm>
            <a:off x="4495800" y="5715000"/>
            <a:ext cx="4419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fix it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1800" y="1981200"/>
            <a:ext cx="42757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?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0" y="1981200"/>
            <a:ext cx="609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?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2200" y="1942068"/>
            <a:ext cx="16764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72200" y="3962400"/>
            <a:ext cx="16764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83381" y="3352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24200" y="4495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animBg="1"/>
      <p:bldP spid="19" grpId="1" animBg="1"/>
      <p:bldP spid="20" grpId="0" animBg="1"/>
      <p:bldP spid="20" grpId="1" animBg="1"/>
      <p:bldP spid="3" grpId="0" animBg="1"/>
      <p:bldP spid="3" grpId="1" animBg="1"/>
      <p:bldP spid="22" grpId="0" animBg="1"/>
      <p:bldP spid="22" grpId="1" animBg="1"/>
      <p:bldP spid="4" grpId="0" animBg="1"/>
      <p:bldP spid="23" grpId="0" animBg="1"/>
      <p:bldP spid="6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Variable</a:t>
            </a:r>
            <a:r>
              <a:rPr lang="en-US" sz="3200" b="1" dirty="0" smtClean="0"/>
              <a:t> length encoding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Average bit length </a:t>
                </a:r>
                <a:r>
                  <a:rPr lang="en-US" sz="1800" dirty="0" smtClean="0"/>
                  <a:t>per symbol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 rotWithShape="1">
                <a:blip r:embed="rId3"/>
                <a:stretch>
                  <a:fillRect l="-1125" t="-674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Prefix</a:t>
            </a:r>
            <a:r>
              <a:rPr lang="en-US" sz="3600" b="1" dirty="0" smtClean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Definition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called prefix coding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there </a:t>
                </a:r>
                <a:r>
                  <a:rPr lang="en-US" sz="2000" u="sng" dirty="0" smtClean="0"/>
                  <a:t>does not exist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prefix</a:t>
                </a:r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Algorithmic Problem</a:t>
                </a:r>
                <a:r>
                  <a:rPr lang="en-US" sz="2000" dirty="0" smtClean="0"/>
                  <a:t>: Given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alphabets and their frequencies,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 smtClean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2000" dirty="0" smtClean="0"/>
                  <a:t> is minimum.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4114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4191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The challenge of the problem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1"/>
            <a:ext cx="6156678" cy="3463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Among all possible </a:t>
                </a:r>
                <a:r>
                  <a:rPr lang="en-US" dirty="0" smtClean="0"/>
                  <a:t>binary coding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how to find </a:t>
                </a:r>
                <a:r>
                  <a:rPr lang="en-US" dirty="0" smtClean="0"/>
                  <a:t>the </a:t>
                </a:r>
                <a:r>
                  <a:rPr lang="en-US" b="1" dirty="0" smtClean="0"/>
                  <a:t>optimal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prefix</a:t>
                </a:r>
                <a:r>
                  <a:rPr lang="en-US" dirty="0" smtClean="0"/>
                  <a:t> coding 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31" t="-8197" r="-4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47662" y="6096000"/>
            <a:ext cx="231973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looks too complex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1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novel idea </a:t>
            </a:r>
            <a:r>
              <a:rPr lang="en-US" sz="3600" b="1" dirty="0" smtClean="0"/>
              <a:t>of Huffman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Binary coding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Binary tree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C00000"/>
                  </a:solidFill>
                </a:rPr>
                <a:t>?</a:t>
              </a:r>
              <a:endParaRPr lang="en-US" sz="3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637" y="2819400"/>
            <a:ext cx="1323849" cy="381000"/>
            <a:chOff x="6521637" y="2819400"/>
            <a:chExt cx="1323849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6521637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8114" y="3581400"/>
            <a:ext cx="2813172" cy="381000"/>
            <a:chOff x="5718114" y="3581400"/>
            <a:chExt cx="2813172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81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07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9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3092" y="4586790"/>
            <a:ext cx="92044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Labeled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labeled</a:t>
            </a:r>
            <a:r>
              <a:rPr lang="en-US" sz="3600" b="1" dirty="0" smtClean="0"/>
              <a:t> binary tree</a:t>
            </a: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            nodes </a:t>
            </a:r>
            <a:r>
              <a:rPr lang="en-US" sz="2000" b="1" dirty="0" smtClean="0">
                <a:sym typeface="Wingdings" pitchFamily="2" charset="2"/>
              </a:rPr>
              <a:t> 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?</a:t>
            </a:r>
          </a:p>
          <a:p>
            <a:pPr marL="0" indent="0">
              <a:buNone/>
            </a:pPr>
            <a:r>
              <a:rPr lang="en-US" sz="2000" b="1" dirty="0" smtClean="0"/>
              <a:t>Code of an alphabet = </a:t>
            </a:r>
            <a:r>
              <a:rPr lang="en-US" sz="2000" b="1" dirty="0" smtClean="0">
                <a:solidFill>
                  <a:srgbClr val="C00000"/>
                </a:solidFill>
              </a:rPr>
              <a:t>?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95600" y="1752600"/>
            <a:ext cx="3124200" cy="2438400"/>
            <a:chOff x="2895600" y="1752600"/>
            <a:chExt cx="3124200" cy="2438400"/>
          </a:xfrm>
        </p:grpSpPr>
        <p:cxnSp>
          <p:nvCxnSpPr>
            <p:cNvPr id="12" name="Straight Arrow Connector 11"/>
            <p:cNvCxnSpPr>
              <a:stCxn id="123" idx="2"/>
              <a:endCxn id="121" idx="7"/>
            </p:cNvCxnSpPr>
            <p:nvPr/>
          </p:nvCxnSpPr>
          <p:spPr>
            <a:xfrm flipH="1">
              <a:off x="3689163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755963" y="3384363"/>
              <a:ext cx="882837" cy="501837"/>
              <a:chOff x="1098363" y="3308163"/>
              <a:chExt cx="882837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0983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6317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>
              <a:stCxn id="122" idx="3"/>
              <a:endCxn id="116" idx="7"/>
            </p:cNvCxnSpPr>
            <p:nvPr/>
          </p:nvCxnSpPr>
          <p:spPr>
            <a:xfrm flipH="1">
              <a:off x="5289363" y="2622363"/>
              <a:ext cx="4702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2" idx="1"/>
            </p:cNvCxnSpPr>
            <p:nvPr/>
          </p:nvCxnSpPr>
          <p:spPr>
            <a:xfrm>
              <a:off x="4876800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9" idx="5"/>
              <a:endCxn id="110" idx="0"/>
            </p:cNvCxnSpPr>
            <p:nvPr/>
          </p:nvCxnSpPr>
          <p:spPr>
            <a:xfrm>
              <a:off x="3155763" y="3308163"/>
              <a:ext cx="349437" cy="5780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155763" y="2622363"/>
              <a:ext cx="851274" cy="546474"/>
              <a:chOff x="3124200" y="2577726"/>
              <a:chExt cx="851274" cy="546474"/>
            </a:xfrm>
          </p:grpSpPr>
          <p:cxnSp>
            <p:nvCxnSpPr>
              <p:cNvPr id="33" name="Straight Arrow Connector 32"/>
              <p:cNvCxnSpPr>
                <a:stCxn id="121" idx="3"/>
                <a:endCxn id="119" idx="7"/>
              </p:cNvCxnSpPr>
              <p:nvPr/>
            </p:nvCxnSpPr>
            <p:spPr>
              <a:xfrm flipH="1">
                <a:off x="3124200" y="2577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3657600" y="2577726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352800" y="3886200"/>
              <a:ext cx="2438400" cy="304800"/>
              <a:chOff x="3429000" y="4495800"/>
              <a:chExt cx="24384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4648200" y="4495800"/>
                <a:ext cx="1219200" cy="304800"/>
                <a:chOff x="990600" y="4495800"/>
                <a:chExt cx="12192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905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2895600" y="3048000"/>
              <a:ext cx="2438400" cy="381000"/>
              <a:chOff x="2590800" y="4419600"/>
              <a:chExt cx="2438400" cy="3810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590800" y="4419600"/>
                <a:ext cx="1371600" cy="381000"/>
                <a:chOff x="2590800" y="4419600"/>
                <a:chExt cx="1371600" cy="3810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657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590800" y="4419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/>
              <p:nvPr/>
            </p:nvSpPr>
            <p:spPr>
              <a:xfrm>
                <a:off x="4724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429000" y="2362200"/>
              <a:ext cx="2590800" cy="304800"/>
              <a:chOff x="4038600" y="4495800"/>
              <a:chExt cx="25908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4038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632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0" y="1828800"/>
            <a:ext cx="2667000" cy="1905000"/>
            <a:chOff x="3048000" y="1828800"/>
            <a:chExt cx="2667000" cy="1905000"/>
          </a:xfrm>
        </p:grpSpPr>
        <p:grpSp>
          <p:nvGrpSpPr>
            <p:cNvPr id="45" name="Group 44"/>
            <p:cNvGrpSpPr/>
            <p:nvPr/>
          </p:nvGrpSpPr>
          <p:grpSpPr>
            <a:xfrm>
              <a:off x="3048000" y="1828800"/>
              <a:ext cx="2667000" cy="1905000"/>
              <a:chOff x="3048000" y="1828800"/>
              <a:chExt cx="2667000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3355344" y="2035629"/>
            <a:ext cx="1216655" cy="1828800"/>
          </a:xfrm>
          <a:custGeom>
            <a:avLst/>
            <a:gdLst>
              <a:gd name="connsiteX0" fmla="*/ 1268778 w 1268778"/>
              <a:gd name="connsiteY0" fmla="*/ 0 h 1828800"/>
              <a:gd name="connsiteX1" fmla="*/ 485007 w 1268778"/>
              <a:gd name="connsiteY1" fmla="*/ 457200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620485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73008 w 1273008"/>
              <a:gd name="connsiteY0" fmla="*/ 0 h 1828800"/>
              <a:gd name="connsiteX1" fmla="*/ 652522 w 1273008"/>
              <a:gd name="connsiteY1" fmla="*/ 391886 h 1828800"/>
              <a:gd name="connsiteX2" fmla="*/ 413037 w 1273008"/>
              <a:gd name="connsiteY2" fmla="*/ 620485 h 1828800"/>
              <a:gd name="connsiteX3" fmla="*/ 10265 w 1273008"/>
              <a:gd name="connsiteY3" fmla="*/ 1143000 h 1828800"/>
              <a:gd name="connsiteX4" fmla="*/ 140894 w 1273008"/>
              <a:gd name="connsiteY4" fmla="*/ 1458685 h 1828800"/>
              <a:gd name="connsiteX5" fmla="*/ 369494 w 1273008"/>
              <a:gd name="connsiteY5" fmla="*/ 1828800 h 1828800"/>
              <a:gd name="connsiteX0" fmla="*/ 1222846 w 1222846"/>
              <a:gd name="connsiteY0" fmla="*/ 0 h 1828800"/>
              <a:gd name="connsiteX1" fmla="*/ 602360 w 1222846"/>
              <a:gd name="connsiteY1" fmla="*/ 391886 h 1828800"/>
              <a:gd name="connsiteX2" fmla="*/ 362875 w 1222846"/>
              <a:gd name="connsiteY2" fmla="*/ 620485 h 1828800"/>
              <a:gd name="connsiteX3" fmla="*/ 14531 w 1222846"/>
              <a:gd name="connsiteY3" fmla="*/ 1143000 h 1828800"/>
              <a:gd name="connsiteX4" fmla="*/ 90732 w 1222846"/>
              <a:gd name="connsiteY4" fmla="*/ 1458685 h 1828800"/>
              <a:gd name="connsiteX5" fmla="*/ 319332 w 1222846"/>
              <a:gd name="connsiteY5" fmla="*/ 1828800 h 1828800"/>
              <a:gd name="connsiteX0" fmla="*/ 1216348 w 1216348"/>
              <a:gd name="connsiteY0" fmla="*/ 0 h 1828800"/>
              <a:gd name="connsiteX1" fmla="*/ 595862 w 1216348"/>
              <a:gd name="connsiteY1" fmla="*/ 391886 h 1828800"/>
              <a:gd name="connsiteX2" fmla="*/ 356377 w 1216348"/>
              <a:gd name="connsiteY2" fmla="*/ 620485 h 1828800"/>
              <a:gd name="connsiteX3" fmla="*/ 8033 w 1216348"/>
              <a:gd name="connsiteY3" fmla="*/ 1143000 h 1828800"/>
              <a:gd name="connsiteX4" fmla="*/ 127777 w 1216348"/>
              <a:gd name="connsiteY4" fmla="*/ 1458685 h 1828800"/>
              <a:gd name="connsiteX5" fmla="*/ 312834 w 1216348"/>
              <a:gd name="connsiteY5" fmla="*/ 1828800 h 1828800"/>
              <a:gd name="connsiteX0" fmla="*/ 1216655 w 1216655"/>
              <a:gd name="connsiteY0" fmla="*/ 0 h 1828800"/>
              <a:gd name="connsiteX1" fmla="*/ 596169 w 1216655"/>
              <a:gd name="connsiteY1" fmla="*/ 391886 h 1828800"/>
              <a:gd name="connsiteX2" fmla="*/ 356684 w 1216655"/>
              <a:gd name="connsiteY2" fmla="*/ 620485 h 1828800"/>
              <a:gd name="connsiteX3" fmla="*/ 8340 w 1216655"/>
              <a:gd name="connsiteY3" fmla="*/ 1143000 h 1828800"/>
              <a:gd name="connsiteX4" fmla="*/ 128084 w 1216655"/>
              <a:gd name="connsiteY4" fmla="*/ 1458685 h 1828800"/>
              <a:gd name="connsiteX5" fmla="*/ 345798 w 1216655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655" h="1828800">
                <a:moveTo>
                  <a:pt x="1216655" y="0"/>
                </a:moveTo>
                <a:cubicBezTo>
                  <a:pt x="1009826" y="130629"/>
                  <a:pt x="739498" y="288472"/>
                  <a:pt x="596169" y="391886"/>
                </a:cubicBezTo>
                <a:cubicBezTo>
                  <a:pt x="452841" y="495300"/>
                  <a:pt x="454655" y="495299"/>
                  <a:pt x="356684" y="620485"/>
                </a:cubicBezTo>
                <a:cubicBezTo>
                  <a:pt x="258713" y="745671"/>
                  <a:pt x="46440" y="1003300"/>
                  <a:pt x="8340" y="1143000"/>
                </a:cubicBezTo>
                <a:cubicBezTo>
                  <a:pt x="-29760" y="1282700"/>
                  <a:pt x="71841" y="1344385"/>
                  <a:pt x="128084" y="1458685"/>
                </a:cubicBezTo>
                <a:cubicBezTo>
                  <a:pt x="184327" y="1572985"/>
                  <a:pt x="283205" y="1717221"/>
                  <a:pt x="345798" y="1828800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Label of path from root</a:t>
            </a:r>
            <a:endParaRPr lang="en-US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7086600" y="2388275"/>
            <a:ext cx="1289962" cy="2308324"/>
            <a:chOff x="7086600" y="2388275"/>
            <a:chExt cx="1289962" cy="2308324"/>
          </a:xfrm>
        </p:grpSpPr>
        <p:sp>
          <p:nvSpPr>
            <p:cNvPr id="71" name="TextBox 70"/>
            <p:cNvSpPr txBox="1"/>
            <p:nvPr/>
          </p:nvSpPr>
          <p:spPr>
            <a:xfrm>
              <a:off x="7781527" y="2388275"/>
              <a:ext cx="595035" cy="23083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0,</a:t>
              </a:r>
            </a:p>
            <a:p>
              <a:r>
                <a:rPr lang="en-US" b="1" dirty="0" smtClean="0"/>
                <a:t>00,</a:t>
              </a:r>
            </a:p>
            <a:p>
              <a:r>
                <a:rPr lang="en-US" b="1" dirty="0" smtClean="0"/>
                <a:t>001</a:t>
              </a:r>
            </a:p>
            <a:p>
              <a:r>
                <a:rPr lang="en-US" b="1" dirty="0" smtClean="0"/>
                <a:t>01,</a:t>
              </a:r>
            </a:p>
            <a:p>
              <a:r>
                <a:rPr lang="en-US" b="1" dirty="0" smtClean="0"/>
                <a:t>1,</a:t>
              </a:r>
            </a:p>
            <a:p>
              <a:r>
                <a:rPr lang="en-US" b="1" dirty="0" smtClean="0"/>
                <a:t>10,</a:t>
              </a:r>
            </a:p>
            <a:p>
              <a:r>
                <a:rPr lang="en-US" b="1" dirty="0" smtClean="0"/>
                <a:t>100,</a:t>
              </a:r>
            </a:p>
            <a:p>
              <a:r>
                <a:rPr lang="en-US" b="1" dirty="0" smtClean="0"/>
                <a:t>101</a:t>
              </a:r>
              <a:endParaRPr lang="en-US" b="1" dirty="0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28774" y="5257800"/>
            <a:ext cx="112402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alphabets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905286" y="2016807"/>
            <a:ext cx="777763" cy="1051133"/>
          </a:xfrm>
          <a:custGeom>
            <a:avLst/>
            <a:gdLst>
              <a:gd name="connsiteX0" fmla="*/ 0 w 777763"/>
              <a:gd name="connsiteY0" fmla="*/ 0 h 1051133"/>
              <a:gd name="connsiteX1" fmla="*/ 717847 w 777763"/>
              <a:gd name="connsiteY1" fmla="*/ 410199 h 1051133"/>
              <a:gd name="connsiteX2" fmla="*/ 683664 w 777763"/>
              <a:gd name="connsiteY2" fmla="*/ 589660 h 1051133"/>
              <a:gd name="connsiteX3" fmla="*/ 247828 w 777763"/>
              <a:gd name="connsiteY3" fmla="*/ 1051133 h 10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63" h="1051133">
                <a:moveTo>
                  <a:pt x="0" y="0"/>
                </a:moveTo>
                <a:cubicBezTo>
                  <a:pt x="301951" y="155961"/>
                  <a:pt x="603903" y="311922"/>
                  <a:pt x="717847" y="410199"/>
                </a:cubicBezTo>
                <a:cubicBezTo>
                  <a:pt x="831791" y="508476"/>
                  <a:pt x="762001" y="482838"/>
                  <a:pt x="683664" y="589660"/>
                </a:cubicBezTo>
                <a:cubicBezTo>
                  <a:pt x="605328" y="696482"/>
                  <a:pt x="426578" y="873807"/>
                  <a:pt x="247828" y="1051133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0" grpId="0" animBg="1"/>
      <p:bldP spid="10" grpId="1" animBg="1"/>
      <p:bldP spid="7" grpId="0" animBg="1"/>
      <p:bldP spid="8" grpId="0" animBg="1"/>
      <p:bldP spid="11" grpId="0" animBg="1"/>
      <p:bldP spid="1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prefix</a:t>
            </a:r>
            <a:r>
              <a:rPr lang="en-US" sz="3200" dirty="0" smtClean="0">
                <a:solidFill>
                  <a:srgbClr val="0070C0"/>
                </a:solidFill>
              </a:rPr>
              <a:t> codes </a:t>
            </a:r>
            <a:r>
              <a:rPr lang="en-US" sz="3200" dirty="0" smtClean="0"/>
              <a:t>and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labeled Binary tree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labeled</a:t>
            </a:r>
            <a:r>
              <a:rPr lang="en-US" sz="3600" b="1" dirty="0" smtClean="0"/>
              <a:t> binary tree</a:t>
            </a: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Consider a prefix code </a:t>
            </a:r>
            <a:r>
              <a:rPr lang="en-US" sz="2000" b="1" dirty="0" smtClean="0"/>
              <a:t>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936620" y="2016095"/>
            <a:ext cx="854580" cy="1717705"/>
          </a:xfrm>
          <a:custGeom>
            <a:avLst/>
            <a:gdLst>
              <a:gd name="connsiteX0" fmla="*/ 0 w 854580"/>
              <a:gd name="connsiteY0" fmla="*/ 0 h 1717705"/>
              <a:gd name="connsiteX1" fmla="*/ 435836 w 854580"/>
              <a:gd name="connsiteY1" fmla="*/ 256374 h 1717705"/>
              <a:gd name="connsiteX2" fmla="*/ 692210 w 854580"/>
              <a:gd name="connsiteY2" fmla="*/ 410198 h 1717705"/>
              <a:gd name="connsiteX3" fmla="*/ 649481 w 854580"/>
              <a:gd name="connsiteY3" fmla="*/ 521293 h 1717705"/>
              <a:gd name="connsiteX4" fmla="*/ 333286 w 854580"/>
              <a:gd name="connsiteY4" fmla="*/ 888762 h 1717705"/>
              <a:gd name="connsiteX5" fmla="*/ 521294 w 854580"/>
              <a:gd name="connsiteY5" fmla="*/ 1239140 h 1717705"/>
              <a:gd name="connsiteX6" fmla="*/ 854580 w 854580"/>
              <a:gd name="connsiteY6" fmla="*/ 1717705 h 1717705"/>
              <a:gd name="connsiteX7" fmla="*/ 854580 w 854580"/>
              <a:gd name="connsiteY7" fmla="*/ 1717705 h 171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4580" h="1717705">
                <a:moveTo>
                  <a:pt x="0" y="0"/>
                </a:moveTo>
                <a:lnTo>
                  <a:pt x="435836" y="256374"/>
                </a:lnTo>
                <a:cubicBezTo>
                  <a:pt x="551204" y="324740"/>
                  <a:pt x="656603" y="366045"/>
                  <a:pt x="692210" y="410198"/>
                </a:cubicBezTo>
                <a:cubicBezTo>
                  <a:pt x="727817" y="454351"/>
                  <a:pt x="709302" y="441532"/>
                  <a:pt x="649481" y="521293"/>
                </a:cubicBezTo>
                <a:cubicBezTo>
                  <a:pt x="589660" y="601054"/>
                  <a:pt x="354650" y="769121"/>
                  <a:pt x="333286" y="888762"/>
                </a:cubicBezTo>
                <a:cubicBezTo>
                  <a:pt x="311922" y="1008403"/>
                  <a:pt x="434412" y="1100983"/>
                  <a:pt x="521294" y="1239140"/>
                </a:cubicBezTo>
                <a:cubicBezTo>
                  <a:pt x="608176" y="1377297"/>
                  <a:pt x="854580" y="1717705"/>
                  <a:pt x="854580" y="1717705"/>
                </a:cubicBezTo>
                <a:lnTo>
                  <a:pt x="854580" y="1717705"/>
                </a:ln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3810000"/>
            <a:ext cx="457200" cy="4572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ross 83"/>
          <p:cNvSpPr/>
          <p:nvPr/>
        </p:nvSpPr>
        <p:spPr>
          <a:xfrm rot="2297699">
            <a:off x="4820853" y="3156433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ross 84"/>
          <p:cNvSpPr/>
          <p:nvPr/>
        </p:nvSpPr>
        <p:spPr>
          <a:xfrm rot="2297699">
            <a:off x="5887653" y="2184757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ross 85"/>
          <p:cNvSpPr/>
          <p:nvPr/>
        </p:nvSpPr>
        <p:spPr>
          <a:xfrm rot="2297699">
            <a:off x="4919373" y="1651357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689163" y="1752600"/>
            <a:ext cx="2864037" cy="2438400"/>
            <a:chOff x="3689163" y="1752600"/>
            <a:chExt cx="2864037" cy="2438400"/>
          </a:xfrm>
        </p:grpSpPr>
        <p:grpSp>
          <p:nvGrpSpPr>
            <p:cNvPr id="45" name="Group 44"/>
            <p:cNvGrpSpPr/>
            <p:nvPr/>
          </p:nvGrpSpPr>
          <p:grpSpPr>
            <a:xfrm>
              <a:off x="4007037" y="1828800"/>
              <a:ext cx="2390649" cy="1905000"/>
              <a:chOff x="4007037" y="1828800"/>
              <a:chExt cx="2390649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689163" y="1752600"/>
              <a:ext cx="2864037" cy="2438400"/>
              <a:chOff x="3689163" y="1752600"/>
              <a:chExt cx="2864037" cy="2438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689163" y="1752600"/>
                <a:ext cx="2330637" cy="2438400"/>
                <a:chOff x="3689163" y="1752600"/>
                <a:chExt cx="2330637" cy="2438400"/>
              </a:xfrm>
            </p:grpSpPr>
            <p:cxnSp>
              <p:nvCxnSpPr>
                <p:cNvPr id="12" name="Straight Arrow Connector 11"/>
                <p:cNvCxnSpPr>
                  <a:stCxn id="123" idx="2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5486400" y="3886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029200" y="3124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715000" y="2362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533400" cy="514476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5213163" y="4146363"/>
            <a:ext cx="851274" cy="501837"/>
            <a:chOff x="5213163" y="4146363"/>
            <a:chExt cx="851274" cy="501837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5213163" y="4146363"/>
              <a:ext cx="349437" cy="5018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loud Callout 34"/>
          <p:cNvSpPr/>
          <p:nvPr/>
        </p:nvSpPr>
        <p:spPr>
          <a:xfrm>
            <a:off x="228600" y="3385066"/>
            <a:ext cx="3429000" cy="1186934"/>
          </a:xfrm>
          <a:prstGeom prst="cloudCallout">
            <a:avLst>
              <a:gd name="adj1" fmla="val -3578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Visualize a binary tree for the prefix code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8" grpId="0" animBg="1"/>
      <p:bldP spid="13" grpId="0" animBg="1"/>
      <p:bldP spid="84" grpId="0" animBg="1"/>
      <p:bldP spid="85" grpId="0" animBg="1"/>
      <p:bldP spid="86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labeled</a:t>
            </a:r>
            <a:r>
              <a:rPr lang="en-US" sz="3600" b="1" dirty="0" smtClean="0"/>
              <a:t> binary tree</a:t>
            </a: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43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jobs: </a:t>
                </a:r>
              </a:p>
              <a:p>
                <a:r>
                  <a:rPr lang="en-US" sz="1800" dirty="0" smtClean="0"/>
                  <a:t>Each job takes certain </a:t>
                </a:r>
                <a:r>
                  <a:rPr lang="en-US" sz="1800" b="1" dirty="0" smtClean="0"/>
                  <a:t>time</a:t>
                </a:r>
                <a:r>
                  <a:rPr lang="en-US" sz="1800" dirty="0" smtClean="0"/>
                  <a:t> for execution.</a:t>
                </a:r>
              </a:p>
              <a:p>
                <a:r>
                  <a:rPr lang="en-US" sz="1800" dirty="0" smtClean="0"/>
                  <a:t>Each job also has a </a:t>
                </a:r>
                <a:r>
                  <a:rPr lang="en-US" sz="1800" b="1" dirty="0" smtClean="0"/>
                  <a:t>deadline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There is a </a:t>
                </a:r>
                <a:r>
                  <a:rPr lang="en-US" sz="1800" u="sng" dirty="0" smtClean="0"/>
                  <a:t>single</a:t>
                </a:r>
                <a:r>
                  <a:rPr lang="en-US" sz="1800" dirty="0" smtClean="0"/>
                  <a:t> server.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All </a:t>
                </a:r>
                <a:r>
                  <a:rPr lang="en-US" sz="1800" dirty="0"/>
                  <a:t>jobs need to be </a:t>
                </a:r>
                <a:r>
                  <a:rPr lang="en-US" sz="1800" dirty="0" smtClean="0"/>
                  <a:t>executed.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im</a:t>
                </a:r>
                <a:r>
                  <a:rPr lang="en-US" sz="1800" dirty="0" smtClean="0"/>
                  <a:t>: Compute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 smtClean="0"/>
                  <a:t> in which the jobs should be scheduled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such that maximum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lateness</a:t>
                </a:r>
                <a:r>
                  <a:rPr lang="en-US" sz="1800" dirty="0" smtClean="0"/>
                  <a:t> is minimized.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,…,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509" r="-5682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time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36" t="-3448" r="-277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has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02" t="-3448" r="-2703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7200" y="6336268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9129" y="63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blipFill rotWithShape="1">
                <a:blip r:embed="rId6"/>
                <a:stretch>
                  <a:fillRect t="-14286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blipFill rotWithShape="1">
                <a:blip r:embed="rId7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blipFill rotWithShape="1">
                <a:blip r:embed="rId9"/>
                <a:stretch>
                  <a:fillRect t="-14035" r="-219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6160532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62400" y="6019800"/>
            <a:ext cx="381000" cy="76200"/>
            <a:chOff x="4572000" y="4724400"/>
            <a:chExt cx="381000" cy="76200"/>
          </a:xfrm>
        </p:grpSpPr>
        <p:sp>
          <p:nvSpPr>
            <p:cNvPr id="18" name="Oval 17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blipFill rotWithShape="1">
                <a:blip r:embed="rId11"/>
                <a:stretch>
                  <a:fillRect t="-14035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334000" y="6019800"/>
            <a:ext cx="381000" cy="76200"/>
            <a:chOff x="4572000" y="4724400"/>
            <a:chExt cx="381000" cy="76200"/>
          </a:xfrm>
        </p:grpSpPr>
        <p:sp>
          <p:nvSpPr>
            <p:cNvPr id="24" name="Oval 23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181600" y="49530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469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1477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04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7235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159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446915" y="5257800"/>
            <a:ext cx="1734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</a:rPr>
                  <a:t>Lateness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 smtClean="0"/>
                  <a:t>of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blipFill rotWithShape="1">
                <a:blip r:embed="rId15"/>
                <a:stretch>
                  <a:fillRect l="-1485" r="-495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66800" y="354076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2400" y="3505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30" grpId="0"/>
      <p:bldP spid="31" grpId="0"/>
      <p:bldP spid="33" grpId="0"/>
      <p:bldP spid="33" grpId="1"/>
      <p:bldP spid="36" grpId="0"/>
      <p:bldP spid="1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leaf</a:t>
            </a:r>
            <a:r>
              <a:rPr lang="en-US" sz="2000" b="1" dirty="0" smtClean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 smtClean="0"/>
              <a:t>alphabets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Code of </a:t>
            </a:r>
            <a:r>
              <a:rPr lang="en-US" sz="2000" b="1" dirty="0" smtClean="0"/>
              <a:t>an alphabet = 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Label of path from root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01,</a:t>
              </a:r>
              <a:endParaRPr lang="en-US" b="1" dirty="0"/>
            </a:p>
            <a:p>
              <a:r>
                <a:rPr lang="en-US" b="1" dirty="0" smtClean="0"/>
                <a:t>001</a:t>
              </a:r>
              <a:r>
                <a:rPr lang="en-US" b="1" dirty="0"/>
                <a:t>,</a:t>
              </a:r>
            </a:p>
            <a:p>
              <a:r>
                <a:rPr lang="en-US" b="1" dirty="0" smtClean="0"/>
                <a:t>0000,</a:t>
              </a:r>
            </a:p>
            <a:p>
              <a:r>
                <a:rPr lang="en-US" b="1" dirty="0" smtClean="0"/>
                <a:t>11,</a:t>
              </a:r>
            </a:p>
            <a:p>
              <a:r>
                <a:rPr lang="en-US" b="1" dirty="0" smtClean="0"/>
                <a:t>100,</a:t>
              </a:r>
            </a:p>
            <a:p>
              <a:r>
                <a:rPr lang="en-US" b="1" dirty="0" smtClean="0"/>
                <a:t>10110,</a:t>
              </a:r>
            </a:p>
            <a:p>
              <a:r>
                <a:rPr lang="en-US" b="1" dirty="0" smtClean="0"/>
                <a:t>10111</a:t>
              </a:r>
              <a:endParaRPr lang="en-US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2687" y="1106269"/>
            <a:ext cx="609846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 with the corresponding binary tree for </a:t>
            </a:r>
            <a:r>
              <a:rPr lang="en-US" dirty="0" smtClean="0">
                <a:solidFill>
                  <a:srgbClr val="0070C0"/>
                </a:solidFill>
              </a:rPr>
              <a:t>30</a:t>
            </a:r>
            <a:r>
              <a:rPr lang="en-US" dirty="0" smtClean="0"/>
              <a:t> minutes </a:t>
            </a:r>
          </a:p>
          <a:p>
            <a:r>
              <a:rPr lang="en-US" dirty="0" smtClean="0"/>
              <a:t>to design algorithm for computing prefix coding with </a:t>
            </a:r>
            <a:r>
              <a:rPr lang="en-US" dirty="0" err="1" smtClean="0"/>
              <a:t>leasr</a:t>
            </a:r>
            <a:r>
              <a:rPr lang="en-US" dirty="0" smtClean="0"/>
              <a:t> </a:t>
            </a:r>
            <a:r>
              <a:rPr lang="en-US" b="1" dirty="0" smtClean="0"/>
              <a:t>ABL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61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Example</a:t>
            </a:r>
            <a:r>
              <a:rPr lang="en-US" sz="3200" b="1" dirty="0" smtClean="0"/>
              <a:t> for a better understanding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94232" y="2198132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2198132"/>
                <a:ext cx="1066800" cy="316468"/>
              </a:xfrm>
              <a:prstGeom prst="roundRect">
                <a:avLst/>
              </a:prstGeom>
              <a:blipFill rotWithShape="1">
                <a:blip r:embed="rId2"/>
                <a:stretch>
                  <a:fillRect t="-12500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815321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200400"/>
                <a:ext cx="1930937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00400"/>
                <a:ext cx="1930937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646249" y="32004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17649" y="3581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49" y="35814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65970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70" y="2602468"/>
                <a:ext cx="472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3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28194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194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440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124200"/>
            <a:ext cx="193093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054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46249" y="3429000"/>
            <a:ext cx="24591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457200" y="4191000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91000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71600" y="381000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10000"/>
                <a:ext cx="43287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457200" y="41148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71800" y="4114800"/>
            <a:ext cx="0" cy="4572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43200" y="45074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507468"/>
                <a:ext cx="47795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>
              <a:xfrm>
                <a:off x="494232" y="5257800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257800"/>
                <a:ext cx="1066800" cy="316468"/>
              </a:xfrm>
              <a:prstGeom prst="roundRect">
                <a:avLst/>
              </a:prstGeom>
              <a:blipFill rotWithShape="1">
                <a:blip r:embed="rId11"/>
                <a:stretch>
                  <a:fillRect t="-14545" b="-3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3200400" y="5257800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257800"/>
                <a:ext cx="1905000" cy="304800"/>
              </a:xfrm>
              <a:prstGeom prst="roundRect">
                <a:avLst/>
              </a:prstGeom>
              <a:blipFill rotWithShape="1">
                <a:blip r:embed="rId12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>
              <a:xfrm>
                <a:off x="1588037" y="5263634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263634"/>
                <a:ext cx="1600200" cy="304800"/>
              </a:xfrm>
              <a:prstGeom prst="roundRect">
                <a:avLst/>
              </a:prstGeom>
              <a:blipFill rotWithShape="1">
                <a:blip r:embed="rId1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2971800" y="4343400"/>
            <a:ext cx="2164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572426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88237" y="1944168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57200" y="5562600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69488" y="587408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5874083"/>
                <a:ext cx="3754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ine Callout 1 65"/>
          <p:cNvSpPr/>
          <p:nvPr/>
        </p:nvSpPr>
        <p:spPr>
          <a:xfrm>
            <a:off x="6096000" y="3950732"/>
            <a:ext cx="1676400" cy="306324"/>
          </a:xfrm>
          <a:prstGeom prst="borderCallout1">
            <a:avLst>
              <a:gd name="adj1" fmla="val 49438"/>
              <a:gd name="adj2" fmla="val -1791"/>
              <a:gd name="adj3" fmla="val -165084"/>
              <a:gd name="adj4" fmla="val -14079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Maximum</a:t>
            </a:r>
            <a:r>
              <a:rPr lang="en-US" sz="1400" dirty="0" smtClean="0">
                <a:solidFill>
                  <a:srgbClr val="C00000"/>
                </a:solidFill>
              </a:rPr>
              <a:t> lateness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8" grpId="0" animBg="1"/>
      <p:bldP spid="20" grpId="0"/>
      <p:bldP spid="21" grpId="0"/>
      <p:bldP spid="26" grpId="0"/>
      <p:bldP spid="27" grpId="0"/>
      <p:bldP spid="44" grpId="0" animBg="1"/>
      <p:bldP spid="45" grpId="0"/>
      <p:bldP spid="49" grpId="0"/>
      <p:bldP spid="50" grpId="0" animBg="1"/>
      <p:bldP spid="51" grpId="0" animBg="1"/>
      <p:bldP spid="52" grpId="0" animBg="1"/>
      <p:bldP spid="63" grpId="0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Towards</a:t>
            </a:r>
            <a:r>
              <a:rPr lang="en-US" sz="3200" b="1" dirty="0" smtClean="0"/>
              <a:t> designing an algorithm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Each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 has two parameters</a:t>
                </a:r>
              </a:p>
              <a:p>
                <a:r>
                  <a:rPr lang="en-US" sz="2000" b="1" dirty="0" smtClean="0"/>
                  <a:t>Time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of execution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r>
                  <a:rPr lang="en-US" sz="2000" b="1" dirty="0" smtClean="0"/>
                  <a:t>Deadline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Idea 1</a:t>
                </a:r>
                <a:r>
                  <a:rPr lang="en-US" sz="2000" dirty="0" smtClean="0"/>
                  <a:t>: Schedule the jobs in the increasing order of </a:t>
                </a:r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</a:t>
                </a:r>
                <a:r>
                  <a:rPr lang="en-US" sz="2000" b="1" dirty="0" smtClean="0"/>
                  <a:t>execution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19400" y="4584192"/>
            <a:ext cx="411487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63768" y="4584192"/>
            <a:ext cx="408432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219457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Try to prove correctness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434825" y="4191000"/>
            <a:ext cx="343158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Try to come up with a counter example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295400" y="3429000"/>
            <a:ext cx="182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3429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7010400" y="5181600"/>
            <a:ext cx="1524000" cy="612648"/>
          </a:xfrm>
          <a:prstGeom prst="borderCallout1">
            <a:avLst>
              <a:gd name="adj1" fmla="val 48601"/>
              <a:gd name="adj2" fmla="val -1666"/>
              <a:gd name="adj3" fmla="val 47823"/>
              <a:gd name="adj4" fmla="val -6433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us try this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  <p:bldP spid="5" grpId="0" animBg="1"/>
      <p:bldP spid="11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</a:t>
            </a:r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counterexample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8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loud Callout 20"/>
              <p:cNvSpPr/>
              <p:nvPr/>
            </p:nvSpPr>
            <p:spPr>
              <a:xfrm>
                <a:off x="5368682" y="1509236"/>
                <a:ext cx="3775318" cy="1233964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ensure that the other permutation gives the optimal schedule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loud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82" y="1509236"/>
                <a:ext cx="3775318" cy="1233964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blipFill rotWithShape="1">
                <a:blip r:embed="rId10"/>
                <a:stretch>
                  <a:fillRect t="-14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4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8" grpId="0" animBg="1"/>
      <p:bldP spid="20" grpId="0"/>
      <p:bldP spid="26" grpId="0"/>
      <p:bldP spid="27" grpId="0"/>
      <p:bldP spid="30" grpId="0" animBg="1"/>
      <p:bldP spid="33" grpId="0" animBg="1"/>
      <p:bldP spid="21" grpId="0" animBg="1"/>
      <p:bldP spid="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239000" cy="4983163"/>
          </a:xfrm>
        </p:spPr>
        <p:txBody>
          <a:bodyPr/>
          <a:lstStyle/>
          <a:p>
            <a:pPr>
              <a:buFont typeface="Wingdings"/>
              <a:buChar char="è"/>
            </a:pPr>
            <a:r>
              <a:rPr lang="en-US" sz="2000" dirty="0" smtClean="0">
                <a:sym typeface="Wingdings" pitchFamily="2" charset="2"/>
              </a:rPr>
              <a:t>The job with farther </a:t>
            </a:r>
            <a:r>
              <a:rPr lang="en-US" sz="2000" b="1" dirty="0" smtClean="0">
                <a:sym typeface="Wingdings" pitchFamily="2" charset="2"/>
              </a:rPr>
              <a:t>deadline</a:t>
            </a:r>
            <a:r>
              <a:rPr lang="en-US" sz="2000" dirty="0" smtClean="0">
                <a:sym typeface="Wingdings" pitchFamily="2" charset="2"/>
              </a:rPr>
              <a:t> should be scheduled </a:t>
            </a:r>
            <a:r>
              <a:rPr lang="en-US" sz="2000" u="sng" dirty="0" smtClean="0">
                <a:sym typeface="Wingdings" pitchFamily="2" charset="2"/>
              </a:rPr>
              <a:t>later</a:t>
            </a: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pPr>
              <a:buFont typeface="Wingdings"/>
              <a:buChar char="è"/>
            </a:pPr>
            <a:r>
              <a:rPr lang="en-US" sz="2000" dirty="0" smtClean="0">
                <a:sym typeface="Wingdings" pitchFamily="2" charset="2"/>
              </a:rPr>
              <a:t>the job with </a:t>
            </a:r>
            <a:r>
              <a:rPr lang="en-US" sz="2000" b="1" dirty="0" smtClean="0">
                <a:sym typeface="Wingdings" pitchFamily="2" charset="2"/>
              </a:rPr>
              <a:t>earlier</a:t>
            </a:r>
            <a:r>
              <a:rPr lang="en-US" sz="2000" dirty="0" smtClean="0">
                <a:sym typeface="Wingdings" pitchFamily="2" charset="2"/>
              </a:rPr>
              <a:t> deadline should be scheduled </a:t>
            </a:r>
            <a:r>
              <a:rPr lang="en-US" sz="2000" u="sng" dirty="0" smtClean="0">
                <a:sym typeface="Wingdings" pitchFamily="2" charset="2"/>
              </a:rPr>
              <a:t>first</a:t>
            </a:r>
            <a:r>
              <a:rPr lang="en-US" sz="2000" dirty="0" smtClean="0">
                <a:sym typeface="Wingdings" pitchFamily="2" charset="2"/>
              </a:rPr>
              <a:t>.</a:t>
            </a:r>
            <a:endParaRPr lang="en-US" sz="2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10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29000" y="2438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Line Callout 1 24"/>
              <p:cNvSpPr/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Line Callout 1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1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Line Callout 1 28"/>
              <p:cNvSpPr/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Line Callout 1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2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010400" y="28722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86600" y="40914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290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729129" y="2133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31245" y="3364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0883" y="1143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1524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2938026" y="2986564"/>
            <a:ext cx="483245" cy="49220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71600" y="558225"/>
            <a:ext cx="632089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</a:t>
            </a:r>
            <a:r>
              <a:rPr lang="en-US" sz="3200" b="1" dirty="0" smtClean="0">
                <a:solidFill>
                  <a:srgbClr val="006C31"/>
                </a:solidFill>
              </a:rPr>
              <a:t>algorithm        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13" name="Down Ribbon 12"/>
          <p:cNvSpPr/>
          <p:nvPr/>
        </p:nvSpPr>
        <p:spPr>
          <a:xfrm>
            <a:off x="5448300" y="1842532"/>
            <a:ext cx="3276600" cy="105513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This counterexample hints at a very important point as well.</a:t>
            </a:r>
            <a:endParaRPr lang="en-US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8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-0.04253 -0.0495 C -0.05156 -0.06084 -0.06475 -0.06662 -0.07882 -0.06662 C -0.09461 -0.06662 -0.10711 -0.06084 -0.11632 -0.0495 L -0.15833 -1.42956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0" grpId="0" animBg="1"/>
      <p:bldP spid="33" grpId="0" animBg="1"/>
      <p:bldP spid="25" grpId="0" animBg="1"/>
      <p:bldP spid="29" grpId="0" animBg="1"/>
      <p:bldP spid="2" grpId="0" animBg="1"/>
      <p:bldP spid="31" grpId="0" animBg="1"/>
      <p:bldP spid="34" grpId="0"/>
      <p:bldP spid="3" grpId="0"/>
      <p:bldP spid="36" grpId="0"/>
      <p:bldP spid="6" grpId="0" animBg="1"/>
      <p:bldP spid="37" grpId="0" animBg="1"/>
      <p:bldP spid="11" grpId="0" animBg="1"/>
      <p:bldP spid="11" grpId="1" animBg="1"/>
      <p:bldP spid="38" grpId="0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schedule more than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r>
              <a:rPr lang="en-US" sz="3600" b="1" dirty="0" smtClean="0"/>
              <a:t> jobs ?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94232" y="3429000"/>
            <a:ext cx="7582968" cy="328136"/>
            <a:chOff x="494232" y="3429000"/>
            <a:chExt cx="7582968" cy="328136"/>
          </a:xfrm>
        </p:grpSpPr>
        <p:sp>
          <p:nvSpPr>
            <p:cNvPr id="9" name="Rounded Rectangle 8"/>
            <p:cNvSpPr/>
            <p:nvPr/>
          </p:nvSpPr>
          <p:spPr>
            <a:xfrm>
              <a:off x="494232" y="3440668"/>
              <a:ext cx="1066800" cy="31646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72200" y="3440668"/>
              <a:ext cx="19050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88037" y="3446502"/>
              <a:ext cx="1600200" cy="3048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0400" y="3429000"/>
              <a:ext cx="528729" cy="32813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24271" y="3429000"/>
              <a:ext cx="909729" cy="32230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733800" y="3429000"/>
              <a:ext cx="690471" cy="3223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334000" y="3429000"/>
              <a:ext cx="838200" cy="3281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1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schedule more than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r>
              <a:rPr lang="en-US" sz="3600" b="1" dirty="0" smtClean="0"/>
              <a:t> jobs ?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Schedule the jobs in </a:t>
            </a:r>
            <a:r>
              <a:rPr lang="en-US" sz="2000" u="sng" dirty="0" smtClean="0"/>
              <a:t>increasing order</a:t>
            </a:r>
            <a:r>
              <a:rPr lang="en-US" sz="2000" dirty="0" smtClean="0"/>
              <a:t> of their </a:t>
            </a:r>
            <a:r>
              <a:rPr lang="en-US" sz="2000" b="1" dirty="0" smtClean="0"/>
              <a:t>deadlines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Homework</a:t>
            </a:r>
            <a:r>
              <a:rPr lang="en-US" sz="2000" dirty="0" smtClean="0"/>
              <a:t>: </a:t>
            </a:r>
          </a:p>
          <a:p>
            <a:r>
              <a:rPr lang="en-US" sz="2000" dirty="0" smtClean="0"/>
              <a:t>Write a neat </a:t>
            </a:r>
            <a:r>
              <a:rPr lang="en-US" sz="2000" dirty="0" err="1" smtClean="0"/>
              <a:t>pseudocode</a:t>
            </a:r>
            <a:r>
              <a:rPr lang="en-US" sz="2000" dirty="0" smtClean="0"/>
              <a:t> of an efficient algorithm for this problem.</a:t>
            </a:r>
          </a:p>
          <a:p>
            <a:r>
              <a:rPr lang="en-US" sz="2000" dirty="0" smtClean="0"/>
              <a:t>Write a formal proof of correctness of the algorithm.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4232" y="3440668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88037" y="3446502"/>
            <a:ext cx="1600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00400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24271" y="3429000"/>
            <a:ext cx="909729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33800" y="3429000"/>
            <a:ext cx="690471" cy="322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291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3293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0292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3400" y="2209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043E-7 L 0.02552 0.04071 C 0.0309 0.04997 0.03889 0.05505 0.04739 0.05505 C 0.05694 0.05505 0.06458 0.04997 0.06996 0.04071 L 0.09566 1.8043E-7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27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-0.02014 -0.05043 C -0.02448 -0.06176 -0.03073 -0.06778 -0.03733 -0.06778 C -0.04479 -0.06778 -0.0507 -0.06176 -0.05504 -0.05043 L -0.075 1.8043E-7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9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13709</TotalTime>
  <Words>1575</Words>
  <Application>Microsoft Office PowerPoint</Application>
  <PresentationFormat>On-screen Show (4:3)</PresentationFormat>
  <Paragraphs>477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Design and Analysis of Algorithms (CS345/CS345A)  </vt:lpstr>
      <vt:lpstr>A Job scheduling problem</vt:lpstr>
      <vt:lpstr>PowerPoint Presentation</vt:lpstr>
      <vt:lpstr>Example for a better understanding</vt:lpstr>
      <vt:lpstr>Towards designing an algorithm</vt:lpstr>
      <vt:lpstr>Towards designing a counterexample</vt:lpstr>
      <vt:lpstr>Towards designing a counterexample</vt:lpstr>
      <vt:lpstr>How to schedule more than 2 jobs ?</vt:lpstr>
      <vt:lpstr>How to schedule more than 2 jobs ?</vt:lpstr>
      <vt:lpstr>The last 2 problems we discussed</vt:lpstr>
      <vt:lpstr>The last 2 problems we discussed</vt:lpstr>
      <vt:lpstr>Greedy Algorithms</vt:lpstr>
      <vt:lpstr>A generic way to prove that a greedy strategy works </vt:lpstr>
      <vt:lpstr>An advice</vt:lpstr>
      <vt:lpstr>Huffman Codes</vt:lpstr>
      <vt:lpstr>Binary coding </vt:lpstr>
      <vt:lpstr>Fixed length coding </vt:lpstr>
      <vt:lpstr>Fixed length coding </vt:lpstr>
      <vt:lpstr>huge variation in the frequency of  alphabets in a text.</vt:lpstr>
      <vt:lpstr>huge variation in the frequency of  alphabets in a text.</vt:lpstr>
      <vt:lpstr>Variable length encoding</vt:lpstr>
      <vt:lpstr>Variable length encoding</vt:lpstr>
      <vt:lpstr>Prefix Coding</vt:lpstr>
      <vt:lpstr>The challenge of the problem</vt:lpstr>
      <vt:lpstr>The novel idea of Huffman</vt:lpstr>
      <vt:lpstr>A labeled binary tree</vt:lpstr>
      <vt:lpstr>prefix codes and labeled Binary tree </vt:lpstr>
      <vt:lpstr>A labeled binary tree</vt:lpstr>
      <vt:lpstr>A labeled binary tree</vt:lpstr>
      <vt:lpstr>A labeled binary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1329</cp:revision>
  <dcterms:created xsi:type="dcterms:W3CDTF">2011-12-03T04:13:03Z</dcterms:created>
  <dcterms:modified xsi:type="dcterms:W3CDTF">2017-08-16T10:46:10Z</dcterms:modified>
</cp:coreProperties>
</file>