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74" r:id="rId2"/>
    <p:sldId id="492" r:id="rId3"/>
    <p:sldId id="510" r:id="rId4"/>
    <p:sldId id="567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73" r:id="rId19"/>
    <p:sldId id="589" r:id="rId20"/>
    <p:sldId id="517" r:id="rId21"/>
    <p:sldId id="591" r:id="rId22"/>
    <p:sldId id="519" r:id="rId23"/>
    <p:sldId id="592" r:id="rId24"/>
    <p:sldId id="523" r:id="rId25"/>
    <p:sldId id="528" r:id="rId26"/>
    <p:sldId id="521" r:id="rId27"/>
    <p:sldId id="525" r:id="rId28"/>
    <p:sldId id="526" r:id="rId29"/>
    <p:sldId id="527" r:id="rId30"/>
    <p:sldId id="530" r:id="rId31"/>
    <p:sldId id="529" r:id="rId32"/>
    <p:sldId id="578" r:id="rId33"/>
    <p:sldId id="579" r:id="rId34"/>
    <p:sldId id="580" r:id="rId35"/>
    <p:sldId id="581" r:id="rId36"/>
    <p:sldId id="582" r:id="rId37"/>
    <p:sldId id="58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03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.png"/><Relationship Id="rId7" Type="http://schemas.openxmlformats.org/officeDocument/2006/relationships/image" Target="../media/image251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1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006C31"/>
                </a:solidFill>
              </a:rPr>
              <a:t>Greedy Strategies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A data compression algorithm  (</a:t>
            </a:r>
            <a:r>
              <a:rPr lang="en-US" sz="1800" b="1" dirty="0" smtClean="0">
                <a:solidFill>
                  <a:srgbClr val="0070C0"/>
                </a:solidFill>
              </a:rPr>
              <a:t>continued. From last lecture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Finding the </a:t>
            </a:r>
            <a:r>
              <a:rPr lang="en-US" sz="3200" dirty="0" smtClean="0">
                <a:solidFill>
                  <a:srgbClr val="7030A0"/>
                </a:solidFill>
              </a:rPr>
              <a:t>labeled binary tree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0070C0"/>
                </a:solidFill>
              </a:rPr>
              <a:t> the </a:t>
            </a:r>
            <a:r>
              <a:rPr lang="en-US" sz="3200" u="sng" dirty="0" smtClean="0">
                <a:solidFill>
                  <a:srgbClr val="0070C0"/>
                </a:solidFill>
              </a:rPr>
              <a:t>optimal</a:t>
            </a:r>
            <a:r>
              <a:rPr lang="en-US" sz="3200" dirty="0" smtClean="0">
                <a:solidFill>
                  <a:srgbClr val="0070C0"/>
                </a:solidFill>
              </a:rPr>
              <a:t> prefix codes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Is the following prefix coding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Observations</a:t>
            </a:r>
            <a:r>
              <a:rPr lang="en-US" sz="3200" b="1" dirty="0" smtClean="0"/>
              <a:t> on </a:t>
            </a:r>
            <a:br>
              <a:rPr lang="en-US" sz="3200" b="1" dirty="0" smtClean="0"/>
            </a:b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binary tree </a:t>
            </a:r>
            <a:r>
              <a:rPr lang="en-US" sz="3200" b="1" dirty="0" smtClean="0"/>
              <a:t>of the </a:t>
            </a:r>
            <a:r>
              <a:rPr lang="en-US" sz="3200" b="1" dirty="0" smtClean="0">
                <a:solidFill>
                  <a:srgbClr val="0070C0"/>
                </a:solidFill>
              </a:rPr>
              <a:t>optimal prefix code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Lemma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The binary tree corresponding to optimal prefix coding must be a </a:t>
            </a:r>
            <a:r>
              <a:rPr lang="en-US" sz="2000" b="1" dirty="0" smtClean="0"/>
              <a:t>full binary tree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	Every internal node has degree exactly 2.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What next ?</a:t>
            </a:r>
          </a:p>
          <a:p>
            <a:pPr marL="0" indent="0">
              <a:buNone/>
            </a:pPr>
            <a:r>
              <a:rPr lang="en-US" sz="2000" dirty="0" smtClean="0"/>
              <a:t>We need to see the influence of frequencies on the optimal binary tree.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 ,</a:t>
                </a:r>
                <a:r>
                  <a:rPr lang="en-US" dirty="0" smtClean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 ,   …  ,</a:t>
                </a:r>
                <a:r>
                  <a:rPr lang="en-US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Non-decreasing order of frequency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These observations will be about some </a:t>
                </a:r>
                <a:r>
                  <a:rPr lang="en-US" sz="2000" b="1" u="sng" dirty="0" smtClean="0"/>
                  <a:t>local property</a:t>
                </a:r>
                <a:r>
                  <a:rPr lang="en-US" sz="2000" dirty="0" smtClean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</a:t>
                </a:r>
                <a:r>
                  <a:rPr lang="en-US" sz="2000" u="sng" dirty="0" smtClean="0"/>
                  <a:t>Please pay full attention on the next few slides.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2680074"/>
            <a:chOff x="6324600" y="3415926"/>
            <a:chExt cx="990600" cy="2680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6528153" y="5334000"/>
              <a:ext cx="482247" cy="762000"/>
              <a:chOff x="6528153" y="5334000"/>
              <a:chExt cx="482247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loud Callout 28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smaller level than the deepest node </a:t>
                </a:r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1600" dirty="0">
                    <a:solidFill>
                      <a:schemeClr val="tx1"/>
                    </a:solidFill>
                  </a:rPr>
                  <a:t>not, how to prove it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loud Callou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8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must have a sibling. What can we say about it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not at the deepest level.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8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in </a:t>
                </a:r>
                <a:r>
                  <a:rPr lang="en-US" sz="2000" dirty="0"/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 .  .</a:t>
            </a:r>
            <a:endParaRPr lang="en-US" sz="28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important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observation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 smtClean="0"/>
                  <a:t>: There exists </a:t>
                </a:r>
                <a:r>
                  <a:rPr lang="en-US" sz="2000" u="sng" dirty="0" smtClean="0"/>
                  <a:t>an</a:t>
                </a:r>
                <a:r>
                  <a:rPr lang="en-US" sz="2000" dirty="0" smtClean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Important note</a:t>
                </a:r>
                <a:r>
                  <a:rPr lang="en-US" sz="2000" dirty="0" smtClean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odd.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algorithmic implication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We just need to focus on that binary tree of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</a:t>
                </a:r>
                <a:r>
                  <a:rPr lang="en-US" sz="2000" dirty="0" smtClean="0"/>
                  <a:t>siblings.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This lemma is a </a:t>
                </a:r>
                <a:r>
                  <a:rPr lang="en-US" sz="2000" b="1" u="sng" dirty="0" smtClean="0"/>
                  <a:t>powerful hint</a:t>
                </a:r>
                <a:r>
                  <a:rPr lang="en-US" sz="2000" dirty="0" smtClean="0"/>
                  <a:t> to the design of optimal prefix code.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  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called prefix coding if there </a:t>
                </a:r>
                <a:r>
                  <a:rPr lang="en-US" sz="1800" u="sng" dirty="0" smtClean="0"/>
                  <a:t>does not exist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𝑥</m:t>
                    </m:r>
                    <m:r>
                      <a:rPr lang="en-US" sz="1800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prefix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alphabets and their frequencies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1800" dirty="0" smtClean="0"/>
                  <a:t>, compute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 such that</a:t>
                </a:r>
              </a:p>
              <a:p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 smtClean="0"/>
                  <a:t> is minimum.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400" y="17526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599" y="3886200"/>
            <a:ext cx="22856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6400" y="38862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sp>
        <p:nvSpPr>
          <p:cNvPr id="52" name="Cloud Callout 51"/>
          <p:cNvSpPr/>
          <p:nvPr/>
        </p:nvSpPr>
        <p:spPr>
          <a:xfrm>
            <a:off x="5865843" y="914400"/>
            <a:ext cx="3278157" cy="1187637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From this picture, can you design the greedy step that you will perform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4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’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3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5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, …            …</a:t>
                </a:r>
                <a:r>
                  <a:rPr lang="en-US" dirty="0" smtClean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33800" y="5410200"/>
            <a:ext cx="2438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? 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</a:t>
            </a:r>
            <a:r>
              <a:rPr lang="en-US" sz="1400" b="1" dirty="0" smtClean="0">
                <a:solidFill>
                  <a:srgbClr val="006C31"/>
                </a:solidFill>
              </a:rPr>
              <a:t>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Proof for</a:t>
                </a:r>
                <a:br>
                  <a:rPr lang="en-US" sz="2800" b="1" dirty="0" smtClean="0"/>
                </a:br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 smtClean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 smtClean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 smtClean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?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derive a </a:t>
                </a:r>
                <a:r>
                  <a:rPr lang="en-US" sz="2000" u="sng" dirty="0" smtClean="0"/>
                  <a:t>prefix coding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 smtClean="0"/>
                  <a:t>A </a:t>
                </a:r>
                <a:r>
                  <a:rPr lang="en-US" sz="2400" u="sng" dirty="0" smtClean="0"/>
                  <a:t>prefix </a:t>
                </a:r>
                <a:r>
                  <a:rPr lang="en-US" sz="2400" u="sng" dirty="0"/>
                  <a:t>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3086815"/>
            <a:ext cx="1143000" cy="2087324"/>
            <a:chOff x="3429000" y="3322876"/>
            <a:chExt cx="1143000" cy="2087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657600" y="3593068"/>
              <a:ext cx="914400" cy="1475860"/>
              <a:chOff x="3429000" y="3264455"/>
              <a:chExt cx="914400" cy="14758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824434" y="3911957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7817" y="3681333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29000" y="3264455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919085" y="389432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29049" y="4343400"/>
                <a:ext cx="514351" cy="39691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3429000" y="3322876"/>
              <a:ext cx="278423" cy="27019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1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Labeled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(1) and (2)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 smtClean="0"/>
                  <a:t>based on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be the two alphabets with </a:t>
                </a:r>
                <a:r>
                  <a:rPr lang="en-US" sz="2000" b="1" dirty="0" smtClean="0"/>
                  <a:t>least frequencies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Remove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Create</a:t>
                </a:r>
                <a:r>
                  <a:rPr lang="en-US" sz="2000" dirty="0" smtClean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  <a:r>
                  <a:rPr lang="en-US" sz="2000" b="1" dirty="0" smtClean="0"/>
                  <a:t>Replace</a:t>
                </a:r>
                <a:r>
                  <a:rPr lang="en-US" sz="2000" dirty="0" smtClean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return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2"/>
            <a:ext cx="457200" cy="561614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772" r="-1969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complexity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Homework: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Achieve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lexity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u="sng" dirty="0" smtClean="0"/>
              <a:t>generic</a:t>
            </a:r>
            <a:r>
              <a:rPr lang="en-US" sz="2800" b="1" dirty="0" smtClean="0"/>
              <a:t> way 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1. </a:t>
                </a:r>
                <a:r>
                  <a:rPr lang="en-US" sz="2000" b="1" dirty="0"/>
                  <a:t>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6C31"/>
                </a:solidFill>
              </a:rPr>
              <a:t>use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Prove a suitable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 smtClean="0"/>
                  <a:t>about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) using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221" t="-3704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  <a:endParaRPr lang="en-US" b="1" dirty="0" smtClean="0"/>
          </a:p>
          <a:p>
            <a:pPr algn="ctr"/>
            <a:r>
              <a:rPr lang="en-US" dirty="0" smtClean="0"/>
              <a:t>you have an </a:t>
            </a:r>
            <a:r>
              <a:rPr lang="en-US" dirty="0"/>
              <a:t>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Example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Minimum spanning tree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Lemma 1 </a:t>
            </a:r>
            <a:r>
              <a:rPr lang="en-US" sz="2000" dirty="0" smtClean="0"/>
              <a:t>: There is a MST with edge (</a:t>
            </a:r>
            <a:r>
              <a:rPr lang="en-US" sz="2000" b="1" dirty="0" err="1" smtClean="0">
                <a:solidFill>
                  <a:srgbClr val="7030A0"/>
                </a:solidFill>
              </a:rPr>
              <a:t>u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 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</a:t>
                </a:r>
                <a:r>
                  <a:rPr lang="en-US" sz="1800" dirty="0"/>
                  <a:t>gives an </a:t>
                </a:r>
                <a:r>
                  <a:rPr lang="en-US" sz="1800" dirty="0" smtClean="0"/>
                  <a:t>algorithm for MST </a:t>
                </a: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complexity.</a:t>
                </a:r>
              </a:p>
              <a:p>
                <a:pPr marL="0" indent="0">
                  <a:buNone/>
                </a:pPr>
                <a:r>
                  <a:rPr lang="en-US" sz="1800" dirty="0"/>
                  <a:t>Improve it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dirty="0">
                        <a:latin typeface="Cambria Math"/>
                      </a:rPr>
                      <m:t>𝐥𝐨𝐠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by </a:t>
                </a:r>
                <a:r>
                  <a:rPr lang="en-US" sz="1800" dirty="0" smtClean="0"/>
                  <a:t>using data structures.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7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Lemma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Left Arrow 5"/>
          <p:cNvSpPr/>
          <p:nvPr/>
        </p:nvSpPr>
        <p:spPr>
          <a:xfrm>
            <a:off x="4114800" y="4419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From construction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labeled</a:t>
            </a:r>
            <a:r>
              <a:rPr lang="en-US" sz="3600" b="1" dirty="0" smtClean="0"/>
              <a:t> binary tree</a:t>
            </a: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leaf</a:t>
            </a:r>
            <a:r>
              <a:rPr lang="en-US" sz="2000" b="1" dirty="0" smtClean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Code of </a:t>
            </a:r>
            <a:r>
              <a:rPr lang="en-US" sz="2000" b="1" dirty="0" smtClean="0"/>
              <a:t>an alphabet =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01,</a:t>
              </a:r>
              <a:endParaRPr lang="en-US" b="1" dirty="0"/>
            </a:p>
            <a:p>
              <a:r>
                <a:rPr lang="en-US" b="1" dirty="0" smtClean="0"/>
                <a:t>001</a:t>
              </a:r>
              <a:r>
                <a:rPr lang="en-US" b="1" dirty="0"/>
                <a:t>,</a:t>
              </a:r>
            </a:p>
            <a:p>
              <a:r>
                <a:rPr lang="en-US" b="1" dirty="0" smtClean="0"/>
                <a:t>0000,</a:t>
              </a:r>
            </a:p>
            <a:p>
              <a:r>
                <a:rPr lang="en-US" b="1" dirty="0" smtClean="0"/>
                <a:t>11,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10110,</a:t>
              </a:r>
            </a:p>
            <a:p>
              <a:r>
                <a:rPr lang="en-US" b="1" dirty="0" smtClean="0"/>
                <a:t>10111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6222433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 100, 101, 110, 111}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{00,01,10,11}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205718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{0,1}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Prefix</a:t>
            </a:r>
            <a:r>
              <a:rPr lang="en-US" sz="3200" b="1" dirty="0" smtClean="0"/>
              <a:t>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50868330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leaves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r>
                  <a:rPr lang="en-US" sz="2000" dirty="0" smtClean="0"/>
                  <a:t>There is a </a:t>
                </a:r>
                <a:r>
                  <a:rPr lang="en-US" sz="2000" dirty="0" err="1" smtClean="0"/>
                  <a:t>bijective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mapping</a:t>
                </a:r>
                <a:r>
                  <a:rPr lang="en-US" sz="2000" dirty="0" smtClean="0"/>
                  <a:t> between the </a:t>
                </a:r>
                <a:r>
                  <a:rPr lang="en-US" sz="2000" b="1" dirty="0" smtClean="0"/>
                  <a:t>alphabets</a:t>
                </a:r>
                <a:r>
                  <a:rPr lang="en-US" sz="2000" dirty="0" smtClean="0"/>
                  <a:t> and the </a:t>
                </a:r>
                <a:r>
                  <a:rPr lang="en-US" sz="2000" b="1" dirty="0" smtClean="0"/>
                  <a:t>leaves.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label of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Can you express </a:t>
                </a:r>
                <a:r>
                  <a:rPr lang="en-US" sz="2000" b="1" dirty="0" smtClean="0"/>
                  <a:t>Average </a:t>
                </a:r>
                <a:r>
                  <a:rPr lang="en-US" sz="2000" b="1" dirty="0"/>
                  <a:t>bit length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13902</TotalTime>
  <Words>2354</Words>
  <Application>Microsoft Office PowerPoint</Application>
  <PresentationFormat>On-screen Show (4:3)</PresentationFormat>
  <Paragraphs>852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Design and Analysis of Algorithms (CS345/CS345A)  </vt:lpstr>
      <vt:lpstr>Prefix Coding</vt:lpstr>
      <vt:lpstr>The novel idea of Huffman</vt:lpstr>
      <vt:lpstr>A labeled binary tree</vt:lpstr>
      <vt:lpstr>A labeled binary tree</vt:lpstr>
      <vt:lpstr>Prefix Coding</vt:lpstr>
      <vt:lpstr>Prefix Coding</vt:lpstr>
      <vt:lpstr>Prefix Coding</vt:lpstr>
      <vt:lpstr>PowerPoint Presentation</vt:lpstr>
      <vt:lpstr>Finding the labeled binary tree for the optimal prefix codes 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</vt:lpstr>
      <vt:lpstr>PowerPoint Presentation</vt:lpstr>
      <vt:lpstr>The binary tree of the optimal prefix code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How to prove  OPT_ABL (A)=OPT_ABL (A′) + f(a_1 )+f(a_2 )  ?</vt:lpstr>
      <vt:lpstr>A prefix coding for A from  OPT(A^′ ) </vt:lpstr>
      <vt:lpstr>A prefix coding for A from  OPT(A′) 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A generic way to prove that a greedy strategy works </vt:lpstr>
      <vt:lpstr>Example  Minimum spanning tree</vt:lpstr>
      <vt:lpstr>instance A </vt:lpstr>
      <vt:lpstr>instance A </vt:lpstr>
      <vt:lpstr>instance A′ </vt:lpstr>
      <vt:lpstr>How to compute instance A′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1352</cp:revision>
  <dcterms:created xsi:type="dcterms:W3CDTF">2011-12-03T04:13:03Z</dcterms:created>
  <dcterms:modified xsi:type="dcterms:W3CDTF">2017-08-18T08:38:06Z</dcterms:modified>
</cp:coreProperties>
</file>